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7"/>
  </p:notesMasterIdLst>
  <p:sldIdLst>
    <p:sldId id="838" r:id="rId5"/>
    <p:sldId id="839" r:id="rId6"/>
    <p:sldId id="971" r:id="rId7"/>
    <p:sldId id="972" r:id="rId8"/>
    <p:sldId id="973" r:id="rId9"/>
    <p:sldId id="974" r:id="rId10"/>
    <p:sldId id="975" r:id="rId11"/>
    <p:sldId id="976" r:id="rId12"/>
    <p:sldId id="256" r:id="rId13"/>
    <p:sldId id="258" r:id="rId14"/>
    <p:sldId id="769" r:id="rId15"/>
    <p:sldId id="259" r:id="rId16"/>
    <p:sldId id="257" r:id="rId17"/>
    <p:sldId id="847" r:id="rId18"/>
    <p:sldId id="848" r:id="rId19"/>
    <p:sldId id="668" r:id="rId20"/>
    <p:sldId id="978" r:id="rId21"/>
    <p:sldId id="979" r:id="rId22"/>
    <p:sldId id="980" r:id="rId23"/>
    <p:sldId id="664" r:id="rId24"/>
    <p:sldId id="849" r:id="rId25"/>
    <p:sldId id="850" r:id="rId26"/>
    <p:sldId id="851" r:id="rId27"/>
    <p:sldId id="853" r:id="rId28"/>
    <p:sldId id="854" r:id="rId29"/>
    <p:sldId id="698" r:id="rId30"/>
    <p:sldId id="492" r:id="rId31"/>
    <p:sldId id="997" r:id="rId32"/>
    <p:sldId id="855" r:id="rId33"/>
    <p:sldId id="857" r:id="rId34"/>
    <p:sldId id="858" r:id="rId35"/>
    <p:sldId id="859" r:id="rId36"/>
    <p:sldId id="860" r:id="rId37"/>
    <p:sldId id="861" r:id="rId38"/>
    <p:sldId id="862" r:id="rId39"/>
    <p:sldId id="864" r:id="rId40"/>
    <p:sldId id="863" r:id="rId41"/>
    <p:sldId id="983" r:id="rId42"/>
    <p:sldId id="865" r:id="rId43"/>
    <p:sldId id="866" r:id="rId44"/>
    <p:sldId id="869" r:id="rId45"/>
    <p:sldId id="871" r:id="rId46"/>
    <p:sldId id="872" r:id="rId47"/>
    <p:sldId id="998" r:id="rId48"/>
    <p:sldId id="867" r:id="rId49"/>
    <p:sldId id="873" r:id="rId50"/>
    <p:sldId id="875" r:id="rId51"/>
    <p:sldId id="292" r:id="rId52"/>
    <p:sldId id="293" r:id="rId53"/>
    <p:sldId id="294" r:id="rId54"/>
    <p:sldId id="295" r:id="rId55"/>
    <p:sldId id="297" r:id="rId56"/>
    <p:sldId id="876" r:id="rId57"/>
    <p:sldId id="300" r:id="rId58"/>
    <p:sldId id="301" r:id="rId59"/>
    <p:sldId id="302" r:id="rId60"/>
    <p:sldId id="303" r:id="rId61"/>
    <p:sldId id="304" r:id="rId62"/>
    <p:sldId id="305" r:id="rId63"/>
    <p:sldId id="306" r:id="rId64"/>
    <p:sldId id="877"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878" r:id="rId78"/>
    <p:sldId id="319" r:id="rId79"/>
    <p:sldId id="321" r:id="rId80"/>
    <p:sldId id="320" r:id="rId81"/>
    <p:sldId id="322" r:id="rId82"/>
    <p:sldId id="323" r:id="rId83"/>
    <p:sldId id="879" r:id="rId84"/>
    <p:sldId id="880" r:id="rId85"/>
    <p:sldId id="881" r:id="rId86"/>
    <p:sldId id="441" r:id="rId87"/>
    <p:sldId id="443" r:id="rId88"/>
    <p:sldId id="882" r:id="rId89"/>
    <p:sldId id="471" r:id="rId90"/>
    <p:sldId id="444" r:id="rId91"/>
    <p:sldId id="457" r:id="rId92"/>
    <p:sldId id="883" r:id="rId93"/>
    <p:sldId id="445" r:id="rId94"/>
    <p:sldId id="447" r:id="rId95"/>
    <p:sldId id="448" r:id="rId96"/>
    <p:sldId id="884" r:id="rId97"/>
    <p:sldId id="885" r:id="rId98"/>
    <p:sldId id="886" r:id="rId99"/>
    <p:sldId id="449" r:id="rId100"/>
    <p:sldId id="450" r:id="rId101"/>
    <p:sldId id="999" r:id="rId102"/>
    <p:sldId id="452" r:id="rId103"/>
    <p:sldId id="463" r:id="rId104"/>
    <p:sldId id="464" r:id="rId105"/>
    <p:sldId id="1000" r:id="rId106"/>
    <p:sldId id="1001" r:id="rId107"/>
    <p:sldId id="1002" r:id="rId108"/>
    <p:sldId id="1003" r:id="rId109"/>
    <p:sldId id="486" r:id="rId110"/>
    <p:sldId id="328" r:id="rId111"/>
    <p:sldId id="1004" r:id="rId112"/>
    <p:sldId id="329" r:id="rId113"/>
    <p:sldId id="330" r:id="rId114"/>
    <p:sldId id="1005" r:id="rId115"/>
    <p:sldId id="332" r:id="rId116"/>
    <p:sldId id="333" r:id="rId117"/>
    <p:sldId id="1006" r:id="rId118"/>
    <p:sldId id="1007" r:id="rId119"/>
    <p:sldId id="334" r:id="rId120"/>
    <p:sldId id="1008" r:id="rId121"/>
    <p:sldId id="1009" r:id="rId122"/>
    <p:sldId id="1010" r:id="rId123"/>
    <p:sldId id="1011" r:id="rId124"/>
    <p:sldId id="1012" r:id="rId125"/>
    <p:sldId id="1013" r:id="rId126"/>
    <p:sldId id="1014" r:id="rId127"/>
    <p:sldId id="1015" r:id="rId128"/>
    <p:sldId id="1016" r:id="rId129"/>
    <p:sldId id="1017" r:id="rId130"/>
    <p:sldId id="1018" r:id="rId131"/>
    <p:sldId id="1019" r:id="rId132"/>
    <p:sldId id="934" r:id="rId133"/>
    <p:sldId id="1020" r:id="rId134"/>
    <p:sldId id="1021" r:id="rId135"/>
    <p:sldId id="467" r:id="rId136"/>
    <p:sldId id="1022" r:id="rId137"/>
    <p:sldId id="1023" r:id="rId138"/>
    <p:sldId id="1024" r:id="rId139"/>
    <p:sldId id="1025" r:id="rId140"/>
    <p:sldId id="468" r:id="rId141"/>
    <p:sldId id="1026" r:id="rId142"/>
    <p:sldId id="1027" r:id="rId143"/>
    <p:sldId id="1028" r:id="rId144"/>
    <p:sldId id="1030" r:id="rId145"/>
    <p:sldId id="1029" r:id="rId146"/>
    <p:sldId id="1031" r:id="rId147"/>
    <p:sldId id="1032" r:id="rId148"/>
    <p:sldId id="1033" r:id="rId149"/>
    <p:sldId id="1034" r:id="rId150"/>
    <p:sldId id="1036" r:id="rId151"/>
    <p:sldId id="1035" r:id="rId152"/>
    <p:sldId id="1037" r:id="rId153"/>
    <p:sldId id="1038" r:id="rId154"/>
    <p:sldId id="1039" r:id="rId155"/>
    <p:sldId id="1040" r:id="rId156"/>
    <p:sldId id="1041" r:id="rId157"/>
    <p:sldId id="1042" r:id="rId158"/>
    <p:sldId id="1043" r:id="rId159"/>
    <p:sldId id="1044" r:id="rId160"/>
    <p:sldId id="1045" r:id="rId161"/>
    <p:sldId id="1046" r:id="rId162"/>
    <p:sldId id="1047" r:id="rId163"/>
    <p:sldId id="1048" r:id="rId164"/>
    <p:sldId id="1049" r:id="rId165"/>
    <p:sldId id="1050" r:id="rId166"/>
    <p:sldId id="1051" r:id="rId167"/>
    <p:sldId id="887" r:id="rId168"/>
    <p:sldId id="888" r:id="rId169"/>
    <p:sldId id="889" r:id="rId170"/>
    <p:sldId id="890" r:id="rId171"/>
    <p:sldId id="891" r:id="rId172"/>
    <p:sldId id="892" r:id="rId173"/>
    <p:sldId id="894" r:id="rId174"/>
    <p:sldId id="893" r:id="rId175"/>
    <p:sldId id="895" r:id="rId176"/>
    <p:sldId id="896" r:id="rId177"/>
    <p:sldId id="897" r:id="rId178"/>
    <p:sldId id="899" r:id="rId179"/>
    <p:sldId id="900" r:id="rId180"/>
    <p:sldId id="898" r:id="rId181"/>
    <p:sldId id="901" r:id="rId182"/>
    <p:sldId id="902" r:id="rId183"/>
    <p:sldId id="903" r:id="rId184"/>
    <p:sldId id="904" r:id="rId185"/>
    <p:sldId id="938" r:id="rId186"/>
    <p:sldId id="1052" r:id="rId187"/>
    <p:sldId id="1053" r:id="rId188"/>
    <p:sldId id="1055" r:id="rId189"/>
    <p:sldId id="1054" r:id="rId190"/>
    <p:sldId id="945" r:id="rId191"/>
    <p:sldId id="944" r:id="rId192"/>
    <p:sldId id="1056" r:id="rId193"/>
    <p:sldId id="941" r:id="rId194"/>
    <p:sldId id="940" r:id="rId195"/>
    <p:sldId id="996" r:id="rId196"/>
    <p:sldId id="939" r:id="rId197"/>
    <p:sldId id="943" r:id="rId198"/>
    <p:sldId id="1058" r:id="rId199"/>
    <p:sldId id="1063" r:id="rId200"/>
    <p:sldId id="1061" r:id="rId201"/>
    <p:sldId id="1057" r:id="rId202"/>
    <p:sldId id="1059" r:id="rId203"/>
    <p:sldId id="1062" r:id="rId204"/>
    <p:sldId id="1060" r:id="rId205"/>
    <p:sldId id="659" r:id="rId206"/>
  </p:sldIdLst>
  <p:sldSz cx="12192000" cy="6858000"/>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E5F3"/>
    <a:srgbClr val="FFFFFF"/>
    <a:srgbClr val="EAF6FD"/>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p:cViewPr varScale="1">
        <p:scale>
          <a:sx n="150" d="100"/>
          <a:sy n="150" d="100"/>
        </p:scale>
        <p:origin x="720" y="126"/>
      </p:cViewPr>
      <p:guideLst>
        <p:guide orient="horz" pos="2160"/>
        <p:guide pos="3840"/>
      </p:guideLst>
    </p:cSldViewPr>
  </p:slideViewPr>
  <p:notesTextViewPr>
    <p:cViewPr>
      <p:scale>
        <a:sx n="100" d="100"/>
        <a:sy n="100" d="100"/>
      </p:scale>
      <p:origin x="0" y="0"/>
    </p:cViewPr>
  </p:notesTextViewPr>
  <p:sorterViewPr>
    <p:cViewPr>
      <p:scale>
        <a:sx n="125" d="100"/>
        <a:sy n="125" d="100"/>
      </p:scale>
      <p:origin x="0" y="-480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notesMaster" Target="notesMasters/notesMaster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viewProps" Target="viewProps.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fld id="{27E4BC92-63AE-4F16-98DF-C0724E78163D}" type="datetimeFigureOut">
              <a:rPr lang="ja-JP" altLang="en-US"/>
              <a:pPr>
                <a:defRPr/>
              </a:pPr>
              <a:t>2025/8/29</a:t>
            </a:fld>
            <a:endParaRPr lang="ja-JP" altLang="en-US"/>
          </a:p>
        </p:txBody>
      </p:sp>
      <p:sp>
        <p:nvSpPr>
          <p:cNvPr id="4" name="スライド イメージ プレースホルダ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ja-JP" altLang="en-US" noProof="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anose="020F0502020204030204" pitchFamily="34" charset="0"/>
              </a:defRPr>
            </a:lvl1pPr>
          </a:lstStyle>
          <a:p>
            <a:fld id="{89B52B22-D9F5-4B9D-A8CE-8A29FE3A805A}"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730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26CAE0B-4CE5-41B5-934A-2286D0D4F627}" type="slidenum">
              <a:rPr lang="ja-JP" altLang="en-US">
                <a:latin typeface="Calibri" panose="020F0502020204030204" pitchFamily="34" charset="0"/>
              </a:rPr>
              <a:pPr eaLnBrk="1" hangingPunct="1"/>
              <a:t>1</a:t>
            </a:fld>
            <a:endParaRPr lang="ja-JP"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46</a:t>
            </a:fld>
            <a:endParaRPr lang="ja-JP" altLang="en-US">
              <a:latin typeface="Calibri" panose="020F0502020204030204" pitchFamily="34" charset="0"/>
            </a:endParaRPr>
          </a:p>
        </p:txBody>
      </p:sp>
    </p:spTree>
    <p:extLst>
      <p:ext uri="{BB962C8B-B14F-4D97-AF65-F5344CB8AC3E}">
        <p14:creationId xmlns:p14="http://schemas.microsoft.com/office/powerpoint/2010/main" val="399909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81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1CE572-3261-4E2B-BF6D-13AA76B6E461}" type="slidenum">
              <a:rPr lang="ja-JP" altLang="en-US">
                <a:latin typeface="Calibri" panose="020F0502020204030204" pitchFamily="34" charset="0"/>
              </a:rPr>
              <a:pPr eaLnBrk="1" hangingPunct="1"/>
              <a:t>48</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91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52AFBF1-A47A-4AE2-B755-8E368E781075}" type="slidenum">
              <a:rPr lang="ja-JP" altLang="en-US">
                <a:latin typeface="Calibri" panose="020F0502020204030204" pitchFamily="34" charset="0"/>
              </a:rPr>
              <a:pPr eaLnBrk="1" hangingPunct="1"/>
              <a:t>49</a:t>
            </a:fld>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01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B01B9E-603F-490A-BD48-9A8F9747856B}" type="slidenum">
              <a:rPr lang="ja-JP" altLang="en-US">
                <a:latin typeface="Calibri" panose="020F0502020204030204" pitchFamily="34" charset="0"/>
              </a:rPr>
              <a:pPr eaLnBrk="1" hangingPunct="1"/>
              <a:t>50</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22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87631E5-D2E5-4B7E-8FC4-09EA5F6CB245}" type="slidenum">
              <a:rPr lang="ja-JP" altLang="en-US">
                <a:latin typeface="Calibri" panose="020F0502020204030204" pitchFamily="34" charset="0"/>
              </a:rPr>
              <a:pPr eaLnBrk="1" hangingPunct="1"/>
              <a:t>51</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42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B9B7050-2FFA-48D4-AEB8-BF975EB50006}" type="slidenum">
              <a:rPr lang="ja-JP" altLang="en-US">
                <a:latin typeface="Calibri" panose="020F0502020204030204" pitchFamily="34" charset="0"/>
              </a:rPr>
              <a:pPr eaLnBrk="1" hangingPunct="1"/>
              <a:t>52</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83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FD2CEA5-FE16-4442-AF67-E09EA2D2755B}" type="slidenum">
              <a:rPr lang="ja-JP" altLang="en-US">
                <a:latin typeface="Calibri" panose="020F0502020204030204" pitchFamily="34" charset="0"/>
              </a:rPr>
              <a:pPr eaLnBrk="1" hangingPunct="1"/>
              <a:t>54</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93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73E8A08-6AF5-4AA6-8D85-8EB1C2702E56}" type="slidenum">
              <a:rPr lang="ja-JP" altLang="en-US">
                <a:latin typeface="Calibri" panose="020F0502020204030204" pitchFamily="34" charset="0"/>
              </a:rPr>
              <a:pPr eaLnBrk="1" hangingPunct="1"/>
              <a:t>55</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04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059A8A-D54C-4791-A870-2415DD197C03}" type="slidenum">
              <a:rPr lang="ja-JP" altLang="en-US">
                <a:latin typeface="Calibri" panose="020F0502020204030204" pitchFamily="34" charset="0"/>
              </a:rPr>
              <a:pPr eaLnBrk="1" hangingPunct="1"/>
              <a:t>56</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24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06C9984-B77B-4227-AB83-5C0E6C93B376}" type="slidenum">
              <a:rPr lang="ja-JP" altLang="en-US">
                <a:latin typeface="Calibri" panose="020F0502020204030204" pitchFamily="34" charset="0"/>
              </a:rPr>
              <a:pPr eaLnBrk="1" hangingPunct="1"/>
              <a:t>57</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40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566978-6B07-4F49-99B7-20BB1FA7A589}" type="slidenum">
              <a:rPr lang="ja-JP" altLang="en-US">
                <a:latin typeface="Calibri" panose="020F0502020204030204" pitchFamily="34" charset="0"/>
              </a:rPr>
              <a:pPr eaLnBrk="1" hangingPunct="1"/>
              <a:t>2</a:t>
            </a:fld>
            <a:endParaRPr lang="ja-JP"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45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681B7A6-5011-4D2D-AA7E-46C1A4B8FE22}" type="slidenum">
              <a:rPr lang="ja-JP" altLang="en-US">
                <a:latin typeface="Calibri" panose="020F0502020204030204" pitchFamily="34" charset="0"/>
              </a:rPr>
              <a:pPr eaLnBrk="1" hangingPunct="1"/>
              <a:t>58</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55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6AD9257-6C07-4977-8A63-DF9A04FB6E02}" type="slidenum">
              <a:rPr lang="ja-JP" altLang="en-US">
                <a:latin typeface="Calibri" panose="020F0502020204030204" pitchFamily="34" charset="0"/>
              </a:rPr>
              <a:pPr eaLnBrk="1" hangingPunct="1"/>
              <a:t>59</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65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829EB8-EACD-4F55-9026-EC2C7CF08DAF}" type="slidenum">
              <a:rPr lang="ja-JP" altLang="en-US">
                <a:latin typeface="Calibri" panose="020F0502020204030204" pitchFamily="34" charset="0"/>
              </a:rPr>
              <a:pPr eaLnBrk="1" hangingPunct="1"/>
              <a:t>60</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85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E1BF0C5-13CE-46F7-AD9F-7D5B8E66F64C}" type="slidenum">
              <a:rPr lang="ja-JP" altLang="en-US">
                <a:latin typeface="Calibri" panose="020F0502020204030204" pitchFamily="34" charset="0"/>
              </a:rPr>
              <a:pPr eaLnBrk="1" hangingPunct="1"/>
              <a:t>62</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96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9E30839-1EB0-45BE-89CE-81B512C71601}" type="slidenum">
              <a:rPr lang="ja-JP" altLang="en-US">
                <a:latin typeface="Calibri" panose="020F0502020204030204" pitchFamily="34" charset="0"/>
              </a:rPr>
              <a:pPr eaLnBrk="1" hangingPunct="1"/>
              <a:t>63</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06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C9B4F37-9D9B-44C8-865C-4982BC30F68E}" type="slidenum">
              <a:rPr lang="ja-JP" altLang="en-US">
                <a:latin typeface="Calibri" panose="020F0502020204030204" pitchFamily="34" charset="0"/>
              </a:rPr>
              <a:pPr eaLnBrk="1" hangingPunct="1"/>
              <a:t>64</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16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2DF2BA0-9874-490A-8A48-EC5B4E245D46}" type="slidenum">
              <a:rPr lang="ja-JP" altLang="en-US">
                <a:latin typeface="Calibri" panose="020F0502020204030204" pitchFamily="34" charset="0"/>
              </a:rPr>
              <a:pPr eaLnBrk="1" hangingPunct="1"/>
              <a:t>65</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37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4DA878B-4E63-4BDB-B08D-D4687D4D5B1B}" type="slidenum">
              <a:rPr lang="ja-JP" altLang="en-US">
                <a:latin typeface="Calibri" panose="020F0502020204030204" pitchFamily="34" charset="0"/>
              </a:rPr>
              <a:pPr eaLnBrk="1" hangingPunct="1"/>
              <a:t>66</a:t>
            </a:fld>
            <a:endParaRPr lang="ja-JP"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47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46E53AA-956A-40E3-ADAF-4A3346B85CB0}" type="slidenum">
              <a:rPr lang="ja-JP" altLang="en-US">
                <a:latin typeface="Calibri" panose="020F0502020204030204" pitchFamily="34" charset="0"/>
              </a:rPr>
              <a:pPr eaLnBrk="1" hangingPunct="1"/>
              <a:t>67</a:t>
            </a:fld>
            <a:endParaRPr lang="ja-JP"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57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25F37A7-1FEE-4710-80C5-CF3B1CF5EA9C}" type="slidenum">
              <a:rPr lang="ja-JP" altLang="en-US">
                <a:latin typeface="Calibri" panose="020F0502020204030204" pitchFamily="34" charset="0"/>
              </a:rPr>
              <a:pPr eaLnBrk="1" hangingPunct="1"/>
              <a:t>68</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6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3409645-A6DB-4657-8B0D-FB0ABC19032B}" type="slidenum">
              <a:rPr lang="ja-JP" altLang="en-US">
                <a:latin typeface="Calibri" panose="020F0502020204030204" pitchFamily="34" charset="0"/>
              </a:rPr>
              <a:pPr eaLnBrk="1" hangingPunct="1"/>
              <a:t>4</a:t>
            </a:fld>
            <a:endParaRPr lang="ja-JP" altLang="en-US">
              <a:latin typeface="Calibri" panose="020F0502020204030204" pitchFamily="34" charset="0"/>
            </a:endParaRPr>
          </a:p>
        </p:txBody>
      </p:sp>
    </p:spTree>
    <p:extLst>
      <p:ext uri="{BB962C8B-B14F-4D97-AF65-F5344CB8AC3E}">
        <p14:creationId xmlns:p14="http://schemas.microsoft.com/office/powerpoint/2010/main" val="414601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67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A3ABC3E-10C5-45C4-B6B0-2495FBE90C47}" type="slidenum">
              <a:rPr lang="ja-JP" altLang="en-US">
                <a:latin typeface="Calibri" panose="020F0502020204030204" pitchFamily="34" charset="0"/>
              </a:rPr>
              <a:pPr eaLnBrk="1" hangingPunct="1"/>
              <a:t>69</a:t>
            </a:fld>
            <a:endParaRPr lang="ja-JP"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78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0DFEC24-39F1-4A33-962C-C8A03AA6D995}" type="slidenum">
              <a:rPr lang="ja-JP" altLang="en-US">
                <a:latin typeface="Calibri" panose="020F0502020204030204" pitchFamily="34" charset="0"/>
              </a:rPr>
              <a:pPr eaLnBrk="1" hangingPunct="1"/>
              <a:t>70</a:t>
            </a:fld>
            <a:endParaRPr lang="ja-JP"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88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CB5FF82-4C8D-4F95-AF55-8D59011D6115}" type="slidenum">
              <a:rPr lang="ja-JP" altLang="en-US">
                <a:latin typeface="Calibri" panose="020F0502020204030204" pitchFamily="34" charset="0"/>
              </a:rPr>
              <a:pPr eaLnBrk="1" hangingPunct="1"/>
              <a:t>71</a:t>
            </a:fld>
            <a:endParaRPr lang="ja-JP"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98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562D702-2758-47E4-BF09-23BF8CF19C2D}" type="slidenum">
              <a:rPr lang="ja-JP" altLang="en-US">
                <a:latin typeface="Calibri" panose="020F0502020204030204" pitchFamily="34" charset="0"/>
              </a:rPr>
              <a:pPr eaLnBrk="1" hangingPunct="1"/>
              <a:t>72</a:t>
            </a:fld>
            <a:endParaRPr lang="ja-JP"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08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A70BBD0-48FB-4203-89A0-0AECD980667B}" type="slidenum">
              <a:rPr lang="ja-JP" altLang="en-US">
                <a:latin typeface="Calibri" panose="020F0502020204030204" pitchFamily="34" charset="0"/>
              </a:rPr>
              <a:pPr eaLnBrk="1" hangingPunct="1"/>
              <a:t>73</a:t>
            </a:fld>
            <a:endParaRPr lang="ja-JP"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29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F936BF-AEA8-4B7B-973D-DD6F468A5315}" type="slidenum">
              <a:rPr lang="ja-JP" altLang="en-US">
                <a:latin typeface="Calibri" panose="020F0502020204030204" pitchFamily="34" charset="0"/>
              </a:rPr>
              <a:pPr eaLnBrk="1" hangingPunct="1"/>
              <a:t>75</a:t>
            </a:fld>
            <a:endParaRPr lang="ja-JP"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39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FFB6C6C-A560-43EE-9D83-5B6C9399A6C6}" type="slidenum">
              <a:rPr lang="ja-JP" altLang="en-US">
                <a:latin typeface="Calibri" panose="020F0502020204030204" pitchFamily="34" charset="0"/>
              </a:rPr>
              <a:pPr eaLnBrk="1" hangingPunct="1"/>
              <a:t>76</a:t>
            </a:fld>
            <a:endParaRPr lang="ja-JP"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49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FC7650-4746-4B73-B574-C8005C215C54}" type="slidenum">
              <a:rPr lang="ja-JP" altLang="en-US">
                <a:latin typeface="Calibri" panose="020F0502020204030204" pitchFamily="34" charset="0"/>
              </a:rPr>
              <a:pPr eaLnBrk="1" hangingPunct="1"/>
              <a:t>77</a:t>
            </a:fld>
            <a:endParaRPr lang="ja-JP"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60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15EAAD4-80BC-4070-A702-C448803354B1}" type="slidenum">
              <a:rPr lang="ja-JP" altLang="en-US">
                <a:latin typeface="Calibri" panose="020F0502020204030204" pitchFamily="34" charset="0"/>
              </a:rPr>
              <a:pPr eaLnBrk="1" hangingPunct="1"/>
              <a:t>78</a:t>
            </a:fld>
            <a:endParaRPr lang="ja-JP"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80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A02918-D765-46D0-B43F-117EC3AF934E}" type="slidenum">
              <a:rPr lang="ja-JP" altLang="en-US">
                <a:latin typeface="Calibri" panose="020F0502020204030204" pitchFamily="34" charset="0"/>
              </a:rPr>
              <a:pPr eaLnBrk="1" hangingPunct="1"/>
              <a:t>79</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51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89F53D1-8830-43D5-9EB5-5F619F95ECE0}" type="slidenum">
              <a:rPr lang="ja-JP" altLang="en-US">
                <a:latin typeface="Calibri" panose="020F0502020204030204" pitchFamily="34" charset="0"/>
              </a:rPr>
              <a:pPr eaLnBrk="1" hangingPunct="1"/>
              <a:t>9</a:t>
            </a:fld>
            <a:endParaRPr lang="ja-JP" altLang="en-US">
              <a:latin typeface="Calibri" panose="020F0502020204030204" pitchFamily="34" charset="0"/>
            </a:endParaRPr>
          </a:p>
        </p:txBody>
      </p:sp>
    </p:spTree>
    <p:extLst>
      <p:ext uri="{BB962C8B-B14F-4D97-AF65-F5344CB8AC3E}">
        <p14:creationId xmlns:p14="http://schemas.microsoft.com/office/powerpoint/2010/main" val="176467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81</a:t>
            </a:fld>
            <a:endParaRPr lang="ja-JP" altLang="en-US">
              <a:latin typeface="Calibri" panose="020F0502020204030204" pitchFamily="34" charset="0"/>
            </a:endParaRPr>
          </a:p>
        </p:txBody>
      </p:sp>
    </p:spTree>
    <p:extLst>
      <p:ext uri="{BB962C8B-B14F-4D97-AF65-F5344CB8AC3E}">
        <p14:creationId xmlns:p14="http://schemas.microsoft.com/office/powerpoint/2010/main" val="2533534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775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A451D55-DB56-4919-B3D2-583AEA761BFA}" type="slidenum">
              <a:rPr lang="ja-JP" altLang="en-US">
                <a:latin typeface="Calibri" panose="020F0502020204030204" pitchFamily="34" charset="0"/>
              </a:rPr>
              <a:pPr eaLnBrk="1" hangingPunct="1"/>
              <a:t>83</a:t>
            </a:fld>
            <a:endParaRPr lang="ja-JP" altLang="en-US">
              <a:latin typeface="Calibri" panose="020F0502020204030204" pitchFamily="34" charset="0"/>
            </a:endParaRPr>
          </a:p>
        </p:txBody>
      </p:sp>
    </p:spTree>
    <p:extLst>
      <p:ext uri="{BB962C8B-B14F-4D97-AF65-F5344CB8AC3E}">
        <p14:creationId xmlns:p14="http://schemas.microsoft.com/office/powerpoint/2010/main" val="3953761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95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E55BDAA-C1CC-4DB8-B2BD-F9F0D6E17F94}" type="slidenum">
              <a:rPr lang="ja-JP" altLang="en-US">
                <a:latin typeface="Calibri" panose="020F0502020204030204" pitchFamily="34" charset="0"/>
              </a:rPr>
              <a:pPr eaLnBrk="1" hangingPunct="1"/>
              <a:t>84</a:t>
            </a:fld>
            <a:endParaRPr lang="ja-JP" altLang="en-US">
              <a:latin typeface="Calibri" panose="020F0502020204030204" pitchFamily="34" charset="0"/>
            </a:endParaRPr>
          </a:p>
        </p:txBody>
      </p:sp>
    </p:spTree>
    <p:extLst>
      <p:ext uri="{BB962C8B-B14F-4D97-AF65-F5344CB8AC3E}">
        <p14:creationId xmlns:p14="http://schemas.microsoft.com/office/powerpoint/2010/main" val="994440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05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C79600B-5F11-4389-B819-A99C6C023979}" type="slidenum">
              <a:rPr lang="ja-JP" altLang="en-US">
                <a:latin typeface="Calibri" panose="020F0502020204030204" pitchFamily="34" charset="0"/>
              </a:rPr>
              <a:pPr eaLnBrk="1" hangingPunct="1"/>
              <a:t>87</a:t>
            </a:fld>
            <a:endParaRPr lang="ja-JP" altLang="en-US">
              <a:latin typeface="Calibri" panose="020F0502020204030204" pitchFamily="34" charset="0"/>
            </a:endParaRPr>
          </a:p>
        </p:txBody>
      </p:sp>
    </p:spTree>
    <p:extLst>
      <p:ext uri="{BB962C8B-B14F-4D97-AF65-F5344CB8AC3E}">
        <p14:creationId xmlns:p14="http://schemas.microsoft.com/office/powerpoint/2010/main" val="1332647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16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8C14A4-34CC-43CA-8AF2-3BC63869EE6C}" type="slidenum">
              <a:rPr lang="ja-JP" altLang="en-US">
                <a:latin typeface="Calibri" panose="020F0502020204030204" pitchFamily="34" charset="0"/>
              </a:rPr>
              <a:pPr eaLnBrk="1" hangingPunct="1"/>
              <a:t>90</a:t>
            </a:fld>
            <a:endParaRPr lang="ja-JP" altLang="en-US">
              <a:latin typeface="Calibri" panose="020F0502020204030204" pitchFamily="34" charset="0"/>
            </a:endParaRPr>
          </a:p>
        </p:txBody>
      </p:sp>
    </p:spTree>
    <p:extLst>
      <p:ext uri="{BB962C8B-B14F-4D97-AF65-F5344CB8AC3E}">
        <p14:creationId xmlns:p14="http://schemas.microsoft.com/office/powerpoint/2010/main" val="2419888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36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BA22522-3E4B-43C7-B6A7-09DF14F4433A}" type="slidenum">
              <a:rPr lang="ja-JP" altLang="en-US">
                <a:latin typeface="Calibri" panose="020F0502020204030204" pitchFamily="34" charset="0"/>
              </a:rPr>
              <a:pPr eaLnBrk="1" hangingPunct="1"/>
              <a:t>91</a:t>
            </a:fld>
            <a:endParaRPr lang="ja-JP" altLang="en-US">
              <a:latin typeface="Calibri" panose="020F0502020204030204" pitchFamily="34" charset="0"/>
            </a:endParaRPr>
          </a:p>
        </p:txBody>
      </p:sp>
    </p:spTree>
    <p:extLst>
      <p:ext uri="{BB962C8B-B14F-4D97-AF65-F5344CB8AC3E}">
        <p14:creationId xmlns:p14="http://schemas.microsoft.com/office/powerpoint/2010/main" val="1635387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46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0DC2EB-290F-4256-85A8-F07107617FC2}" type="slidenum">
              <a:rPr lang="ja-JP" altLang="en-US">
                <a:latin typeface="Calibri" panose="020F0502020204030204" pitchFamily="34" charset="0"/>
              </a:rPr>
              <a:pPr eaLnBrk="1" hangingPunct="1"/>
              <a:t>92</a:t>
            </a:fld>
            <a:endParaRPr lang="ja-JP" altLang="en-US">
              <a:latin typeface="Calibri" panose="020F0502020204030204" pitchFamily="34" charset="0"/>
            </a:endParaRPr>
          </a:p>
        </p:txBody>
      </p:sp>
    </p:spTree>
    <p:extLst>
      <p:ext uri="{BB962C8B-B14F-4D97-AF65-F5344CB8AC3E}">
        <p14:creationId xmlns:p14="http://schemas.microsoft.com/office/powerpoint/2010/main" val="3687291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46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0DC2EB-290F-4256-85A8-F07107617FC2}" type="slidenum">
              <a:rPr lang="ja-JP" altLang="en-US">
                <a:latin typeface="Calibri" panose="020F0502020204030204" pitchFamily="34" charset="0"/>
              </a:rPr>
              <a:pPr eaLnBrk="1" hangingPunct="1"/>
              <a:t>93</a:t>
            </a:fld>
            <a:endParaRPr lang="ja-JP" altLang="en-US">
              <a:latin typeface="Calibri" panose="020F0502020204030204" pitchFamily="34" charset="0"/>
            </a:endParaRPr>
          </a:p>
        </p:txBody>
      </p:sp>
    </p:spTree>
    <p:extLst>
      <p:ext uri="{BB962C8B-B14F-4D97-AF65-F5344CB8AC3E}">
        <p14:creationId xmlns:p14="http://schemas.microsoft.com/office/powerpoint/2010/main" val="2673418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57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74A19-A3F6-42F0-9E61-9E41B19BE72F}" type="slidenum">
              <a:rPr lang="ja-JP" altLang="en-US">
                <a:latin typeface="Calibri" panose="020F0502020204030204" pitchFamily="34" charset="0"/>
              </a:rPr>
              <a:pPr eaLnBrk="1" hangingPunct="1"/>
              <a:t>96</a:t>
            </a:fld>
            <a:endParaRPr lang="ja-JP" altLang="en-US">
              <a:latin typeface="Calibri" panose="020F0502020204030204" pitchFamily="34" charset="0"/>
            </a:endParaRPr>
          </a:p>
        </p:txBody>
      </p:sp>
    </p:spTree>
    <p:extLst>
      <p:ext uri="{BB962C8B-B14F-4D97-AF65-F5344CB8AC3E}">
        <p14:creationId xmlns:p14="http://schemas.microsoft.com/office/powerpoint/2010/main" val="906587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867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3BEF4C4-72CE-4384-9633-A6626EBC9B7E}" type="slidenum">
              <a:rPr lang="ja-JP" altLang="en-US">
                <a:latin typeface="Calibri" panose="020F0502020204030204" pitchFamily="34" charset="0"/>
              </a:rPr>
              <a:pPr eaLnBrk="1" hangingPunct="1"/>
              <a:t>97</a:t>
            </a:fld>
            <a:endParaRPr lang="ja-JP" altLang="en-US">
              <a:latin typeface="Calibri" panose="020F0502020204030204" pitchFamily="34" charset="0"/>
            </a:endParaRPr>
          </a:p>
        </p:txBody>
      </p:sp>
    </p:spTree>
    <p:extLst>
      <p:ext uri="{BB962C8B-B14F-4D97-AF65-F5344CB8AC3E}">
        <p14:creationId xmlns:p14="http://schemas.microsoft.com/office/powerpoint/2010/main" val="423324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6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3409645-A6DB-4657-8B0D-FB0ABC19032B}" type="slidenum">
              <a:rPr lang="ja-JP" altLang="en-US">
                <a:latin typeface="Calibri" panose="020F0502020204030204" pitchFamily="34" charset="0"/>
              </a:rPr>
              <a:pPr eaLnBrk="1" hangingPunct="1"/>
              <a:t>10</a:t>
            </a:fld>
            <a:endParaRPr lang="ja-JP"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49C1-12BF-B7BE-AEC6-17B0F6304403}"/>
            </a:ext>
          </a:extLst>
        </p:cNvPr>
        <p:cNvGrpSpPr/>
        <p:nvPr/>
      </p:nvGrpSpPr>
      <p:grpSpPr>
        <a:xfrm>
          <a:off x="0" y="0"/>
          <a:ext cx="0" cy="0"/>
          <a:chOff x="0" y="0"/>
          <a:chExt cx="0" cy="0"/>
        </a:xfrm>
      </p:grpSpPr>
      <p:sp>
        <p:nvSpPr>
          <p:cNvPr id="302082" name="スライド イメージ プレースホルダ 1">
            <a:extLst>
              <a:ext uri="{FF2B5EF4-FFF2-40B4-BE49-F238E27FC236}">
                <a16:creationId xmlns:a16="http://schemas.microsoft.com/office/drawing/2014/main" id="{42C47C16-1E20-80DF-0AAF-7B6CCC709E9E}"/>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ノート プレースホルダ 2">
            <a:extLst>
              <a:ext uri="{FF2B5EF4-FFF2-40B4-BE49-F238E27FC236}">
                <a16:creationId xmlns:a16="http://schemas.microsoft.com/office/drawing/2014/main" id="{9C6BD9D4-FEF4-20F9-0AC7-6D0CEBE67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86724" name="スライド番号プレースホルダ 3">
            <a:extLst>
              <a:ext uri="{FF2B5EF4-FFF2-40B4-BE49-F238E27FC236}">
                <a16:creationId xmlns:a16="http://schemas.microsoft.com/office/drawing/2014/main" id="{C10C50CB-D7AE-AE39-17D9-A378E1452E4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3BEF4C4-72CE-4384-9633-A6626EBC9B7E}" type="slidenum">
              <a:rPr lang="ja-JP" altLang="en-US">
                <a:latin typeface="Calibri" panose="020F0502020204030204" pitchFamily="34" charset="0"/>
              </a:rPr>
              <a:pPr eaLnBrk="1" hangingPunct="1"/>
              <a:t>98</a:t>
            </a:fld>
            <a:endParaRPr lang="ja-JP" altLang="en-US">
              <a:latin typeface="Calibri" panose="020F0502020204030204" pitchFamily="34" charset="0"/>
            </a:endParaRPr>
          </a:p>
        </p:txBody>
      </p:sp>
    </p:spTree>
    <p:extLst>
      <p:ext uri="{BB962C8B-B14F-4D97-AF65-F5344CB8AC3E}">
        <p14:creationId xmlns:p14="http://schemas.microsoft.com/office/powerpoint/2010/main" val="2785362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87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8E520B8-69DA-4EF9-B284-FC5E78E258A4}" type="slidenum">
              <a:rPr lang="ja-JP" altLang="en-US">
                <a:latin typeface="Calibri" panose="020F0502020204030204" pitchFamily="34" charset="0"/>
              </a:rPr>
              <a:pPr eaLnBrk="1" hangingPunct="1"/>
              <a:t>99</a:t>
            </a:fld>
            <a:endParaRPr lang="ja-JP" altLang="en-US">
              <a:latin typeface="Calibri" panose="020F0502020204030204" pitchFamily="34" charset="0"/>
            </a:endParaRPr>
          </a:p>
        </p:txBody>
      </p:sp>
    </p:spTree>
    <p:extLst>
      <p:ext uri="{BB962C8B-B14F-4D97-AF65-F5344CB8AC3E}">
        <p14:creationId xmlns:p14="http://schemas.microsoft.com/office/powerpoint/2010/main" val="3745260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49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78F379-7F5E-4CC4-AE04-5E022EF31611}" type="slidenum">
              <a:rPr lang="ja-JP" altLang="en-US">
                <a:latin typeface="Calibri" panose="020F0502020204030204" pitchFamily="34" charset="0"/>
              </a:rPr>
              <a:pPr eaLnBrk="1" hangingPunct="1"/>
              <a:t>100</a:t>
            </a:fld>
            <a:endParaRPr lang="ja-JP" altLang="en-US">
              <a:latin typeface="Calibri" panose="020F0502020204030204" pitchFamily="34" charset="0"/>
            </a:endParaRPr>
          </a:p>
        </p:txBody>
      </p:sp>
    </p:spTree>
    <p:extLst>
      <p:ext uri="{BB962C8B-B14F-4D97-AF65-F5344CB8AC3E}">
        <p14:creationId xmlns:p14="http://schemas.microsoft.com/office/powerpoint/2010/main" val="335073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59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BEB27-4EFE-45D5-B970-C78E985C3123}" type="slidenum">
              <a:rPr lang="ja-JP" altLang="en-US">
                <a:latin typeface="Calibri" panose="020F0502020204030204" pitchFamily="34" charset="0"/>
              </a:rPr>
              <a:pPr eaLnBrk="1" hangingPunct="1"/>
              <a:t>101</a:t>
            </a:fld>
            <a:endParaRPr lang="ja-JP" altLang="en-US">
              <a:latin typeface="Calibri" panose="020F0502020204030204" pitchFamily="34" charset="0"/>
            </a:endParaRPr>
          </a:p>
        </p:txBody>
      </p:sp>
    </p:spTree>
    <p:extLst>
      <p:ext uri="{BB962C8B-B14F-4D97-AF65-F5344CB8AC3E}">
        <p14:creationId xmlns:p14="http://schemas.microsoft.com/office/powerpoint/2010/main" val="2478735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6761-A271-E0EF-C949-99D7856A6192}"/>
            </a:ext>
          </a:extLst>
        </p:cNvPr>
        <p:cNvGrpSpPr/>
        <p:nvPr/>
      </p:nvGrpSpPr>
      <p:grpSpPr>
        <a:xfrm>
          <a:off x="0" y="0"/>
          <a:ext cx="0" cy="0"/>
          <a:chOff x="0" y="0"/>
          <a:chExt cx="0" cy="0"/>
        </a:xfrm>
      </p:grpSpPr>
      <p:sp>
        <p:nvSpPr>
          <p:cNvPr id="311298" name="スライド イメージ プレースホルダ 1">
            <a:extLst>
              <a:ext uri="{FF2B5EF4-FFF2-40B4-BE49-F238E27FC236}">
                <a16:creationId xmlns:a16="http://schemas.microsoft.com/office/drawing/2014/main" id="{647A88BE-BE38-0BEA-D4BA-C2032C2A8F56}"/>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a:extLst>
              <a:ext uri="{FF2B5EF4-FFF2-40B4-BE49-F238E27FC236}">
                <a16:creationId xmlns:a16="http://schemas.microsoft.com/office/drawing/2014/main" id="{CE27517A-F9C0-E1D4-957F-700328755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5940" name="スライド番号プレースホルダ 3">
            <a:extLst>
              <a:ext uri="{FF2B5EF4-FFF2-40B4-BE49-F238E27FC236}">
                <a16:creationId xmlns:a16="http://schemas.microsoft.com/office/drawing/2014/main" id="{335F109E-25E3-62BD-B786-2ED03B812581}"/>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BEB27-4EFE-45D5-B970-C78E985C3123}" type="slidenum">
              <a:rPr lang="ja-JP" altLang="en-US">
                <a:latin typeface="Calibri" panose="020F0502020204030204" pitchFamily="34" charset="0"/>
              </a:rPr>
              <a:pPr eaLnBrk="1" hangingPunct="1"/>
              <a:t>103</a:t>
            </a:fld>
            <a:endParaRPr lang="ja-JP" altLang="en-US">
              <a:latin typeface="Calibri" panose="020F0502020204030204" pitchFamily="34" charset="0"/>
            </a:endParaRPr>
          </a:p>
        </p:txBody>
      </p:sp>
    </p:spTree>
    <p:extLst>
      <p:ext uri="{BB962C8B-B14F-4D97-AF65-F5344CB8AC3E}">
        <p14:creationId xmlns:p14="http://schemas.microsoft.com/office/powerpoint/2010/main" val="4112136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A65A-74D8-638F-0379-36B4D0D884D7}"/>
            </a:ext>
          </a:extLst>
        </p:cNvPr>
        <p:cNvGrpSpPr/>
        <p:nvPr/>
      </p:nvGrpSpPr>
      <p:grpSpPr>
        <a:xfrm>
          <a:off x="0" y="0"/>
          <a:ext cx="0" cy="0"/>
          <a:chOff x="0" y="0"/>
          <a:chExt cx="0" cy="0"/>
        </a:xfrm>
      </p:grpSpPr>
      <p:sp>
        <p:nvSpPr>
          <p:cNvPr id="229378" name="スライド イメージ プレースホルダ 1">
            <a:extLst>
              <a:ext uri="{FF2B5EF4-FFF2-40B4-BE49-F238E27FC236}">
                <a16:creationId xmlns:a16="http://schemas.microsoft.com/office/drawing/2014/main" id="{01B4CE88-B243-8856-37C7-BB272DD46DBB}"/>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a:extLst>
              <a:ext uri="{FF2B5EF4-FFF2-40B4-BE49-F238E27FC236}">
                <a16:creationId xmlns:a16="http://schemas.microsoft.com/office/drawing/2014/main" id="{3F0A6E3C-C173-8A2E-BF31-5CE5151B1E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a:extLst>
              <a:ext uri="{FF2B5EF4-FFF2-40B4-BE49-F238E27FC236}">
                <a16:creationId xmlns:a16="http://schemas.microsoft.com/office/drawing/2014/main" id="{5CBB5825-E47B-ADE2-929F-839710B0C679}"/>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104</a:t>
            </a:fld>
            <a:endParaRPr lang="ja-JP" altLang="en-US">
              <a:latin typeface="Calibri" panose="020F0502020204030204" pitchFamily="34" charset="0"/>
            </a:endParaRPr>
          </a:p>
        </p:txBody>
      </p:sp>
    </p:spTree>
    <p:extLst>
      <p:ext uri="{BB962C8B-B14F-4D97-AF65-F5344CB8AC3E}">
        <p14:creationId xmlns:p14="http://schemas.microsoft.com/office/powerpoint/2010/main" val="4046028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21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BC804F3-D727-42C4-88B7-861A147A78F8}" type="slidenum">
              <a:rPr lang="ja-JP" altLang="en-US">
                <a:latin typeface="Calibri" panose="020F0502020204030204" pitchFamily="34" charset="0"/>
              </a:rPr>
              <a:pPr eaLnBrk="1" hangingPunct="1"/>
              <a:t>106</a:t>
            </a:fld>
            <a:endParaRPr lang="ja-JP" altLang="en-US">
              <a:latin typeface="Calibri" panose="020F0502020204030204" pitchFamily="34" charset="0"/>
            </a:endParaRPr>
          </a:p>
        </p:txBody>
      </p:sp>
    </p:spTree>
    <p:extLst>
      <p:ext uri="{BB962C8B-B14F-4D97-AF65-F5344CB8AC3E}">
        <p14:creationId xmlns:p14="http://schemas.microsoft.com/office/powerpoint/2010/main" val="2458640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41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2A63F83-C8E5-4818-8FEE-CAD235F618A7}" type="slidenum">
              <a:rPr lang="ja-JP" altLang="en-US">
                <a:latin typeface="Calibri" panose="020F0502020204030204" pitchFamily="34" charset="0"/>
              </a:rPr>
              <a:pPr eaLnBrk="1" hangingPunct="1"/>
              <a:t>107</a:t>
            </a:fld>
            <a:endParaRPr lang="ja-JP"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36349-C5F7-83E9-01BF-CF9E06C97411}"/>
            </a:ext>
          </a:extLst>
        </p:cNvPr>
        <p:cNvGrpSpPr/>
        <p:nvPr/>
      </p:nvGrpSpPr>
      <p:grpSpPr>
        <a:xfrm>
          <a:off x="0" y="0"/>
          <a:ext cx="0" cy="0"/>
          <a:chOff x="0" y="0"/>
          <a:chExt cx="0" cy="0"/>
        </a:xfrm>
      </p:grpSpPr>
      <p:sp>
        <p:nvSpPr>
          <p:cNvPr id="279554" name="スライド イメージ プレースホルダ 1">
            <a:extLst>
              <a:ext uri="{FF2B5EF4-FFF2-40B4-BE49-F238E27FC236}">
                <a16:creationId xmlns:a16="http://schemas.microsoft.com/office/drawing/2014/main" id="{ABA06962-3A99-5F14-DAC7-D7C443076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a:extLst>
              <a:ext uri="{FF2B5EF4-FFF2-40B4-BE49-F238E27FC236}">
                <a16:creationId xmlns:a16="http://schemas.microsoft.com/office/drawing/2014/main" id="{5E31F17A-BF19-2F0B-E0C7-3A320DD044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4196" name="スライド番号プレースホルダ 3">
            <a:extLst>
              <a:ext uri="{FF2B5EF4-FFF2-40B4-BE49-F238E27FC236}">
                <a16:creationId xmlns:a16="http://schemas.microsoft.com/office/drawing/2014/main" id="{438A71AC-0359-2805-1943-CC377AD63FAC}"/>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2A63F83-C8E5-4818-8FEE-CAD235F618A7}" type="slidenum">
              <a:rPr lang="ja-JP" altLang="en-US">
                <a:latin typeface="Calibri" panose="020F0502020204030204" pitchFamily="34" charset="0"/>
              </a:rPr>
              <a:pPr eaLnBrk="1" hangingPunct="1"/>
              <a:t>108</a:t>
            </a:fld>
            <a:endParaRPr lang="ja-JP" altLang="en-US">
              <a:latin typeface="Calibri" panose="020F0502020204030204" pitchFamily="34" charset="0"/>
            </a:endParaRPr>
          </a:p>
        </p:txBody>
      </p:sp>
    </p:spTree>
    <p:extLst>
      <p:ext uri="{BB962C8B-B14F-4D97-AF65-F5344CB8AC3E}">
        <p14:creationId xmlns:p14="http://schemas.microsoft.com/office/powerpoint/2010/main" val="1236966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662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6088F8-FEDA-465E-B2A7-3CF39DF3C02D}" type="slidenum">
              <a:rPr lang="ja-JP" altLang="en-US">
                <a:latin typeface="Calibri" panose="020F0502020204030204" pitchFamily="34" charset="0"/>
              </a:rPr>
              <a:pPr eaLnBrk="1" hangingPunct="1"/>
              <a:t>109</a:t>
            </a:fld>
            <a:endParaRPr lang="ja-JP"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81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660638-940C-4B28-9FBB-CBFF75855882}" type="slidenum">
              <a:rPr lang="ja-JP" altLang="en-US">
                <a:latin typeface="Calibri" panose="020F0502020204030204" pitchFamily="34" charset="0"/>
              </a:rPr>
              <a:pPr eaLnBrk="1" hangingPunct="1"/>
              <a:t>12</a:t>
            </a:fld>
            <a:endParaRPr lang="ja-JP"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682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58C54F5-94BF-4905-B7E2-C7D7F9ADF435}" type="slidenum">
              <a:rPr lang="ja-JP" altLang="en-US">
                <a:latin typeface="Calibri" panose="020F0502020204030204" pitchFamily="34" charset="0"/>
              </a:rPr>
              <a:pPr eaLnBrk="1" hangingPunct="1"/>
              <a:t>110</a:t>
            </a:fld>
            <a:endParaRPr lang="ja-JP"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93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6FB7332-6A40-4DD3-B43B-E93B52190F34}" type="slidenum">
              <a:rPr lang="ja-JP" altLang="en-US">
                <a:latin typeface="Calibri" panose="020F0502020204030204" pitchFamily="34" charset="0"/>
              </a:rPr>
              <a:pPr eaLnBrk="1" hangingPunct="1"/>
              <a:t>112</a:t>
            </a:fld>
            <a:endParaRPr lang="ja-JP"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03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08877B3-0BD4-42C1-B8C9-85D8CEB50D3C}" type="slidenum">
              <a:rPr lang="ja-JP" altLang="en-US">
                <a:latin typeface="Calibri" panose="020F0502020204030204" pitchFamily="34" charset="0"/>
              </a:rPr>
              <a:pPr eaLnBrk="1" hangingPunct="1"/>
              <a:t>113</a:t>
            </a:fld>
            <a:endParaRPr lang="ja-JP"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B1AC-1681-C8F7-BD8C-66E23DF69D45}"/>
            </a:ext>
          </a:extLst>
        </p:cNvPr>
        <p:cNvGrpSpPr/>
        <p:nvPr/>
      </p:nvGrpSpPr>
      <p:grpSpPr>
        <a:xfrm>
          <a:off x="0" y="0"/>
          <a:ext cx="0" cy="0"/>
          <a:chOff x="0" y="0"/>
          <a:chExt cx="0" cy="0"/>
        </a:xfrm>
      </p:grpSpPr>
      <p:sp>
        <p:nvSpPr>
          <p:cNvPr id="284674" name="スライド イメージ プレースホルダ 1">
            <a:extLst>
              <a:ext uri="{FF2B5EF4-FFF2-40B4-BE49-F238E27FC236}">
                <a16:creationId xmlns:a16="http://schemas.microsoft.com/office/drawing/2014/main" id="{4098E43B-CF72-D134-CCA8-ECFBE4E3C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ノート プレースホルダ 2">
            <a:extLst>
              <a:ext uri="{FF2B5EF4-FFF2-40B4-BE49-F238E27FC236}">
                <a16:creationId xmlns:a16="http://schemas.microsoft.com/office/drawing/2014/main" id="{8100A124-204A-5D6E-2B66-CC6F9E4E3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9316" name="スライド番号プレースホルダ 3">
            <a:extLst>
              <a:ext uri="{FF2B5EF4-FFF2-40B4-BE49-F238E27FC236}">
                <a16:creationId xmlns:a16="http://schemas.microsoft.com/office/drawing/2014/main" id="{B11CACC7-42A8-D4AF-5098-C8A4A758B596}"/>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6FB7332-6A40-4DD3-B43B-E93B52190F34}" type="slidenum">
              <a:rPr lang="ja-JP" altLang="en-US">
                <a:latin typeface="Calibri" panose="020F0502020204030204" pitchFamily="34" charset="0"/>
              </a:rPr>
              <a:pPr eaLnBrk="1" hangingPunct="1"/>
              <a:t>114</a:t>
            </a:fld>
            <a:endParaRPr lang="ja-JP" altLang="en-US">
              <a:latin typeface="Calibri" panose="020F0502020204030204" pitchFamily="34" charset="0"/>
            </a:endParaRPr>
          </a:p>
        </p:txBody>
      </p:sp>
    </p:spTree>
    <p:extLst>
      <p:ext uri="{BB962C8B-B14F-4D97-AF65-F5344CB8AC3E}">
        <p14:creationId xmlns:p14="http://schemas.microsoft.com/office/powerpoint/2010/main" val="3737878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23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D7DF9F6-07B5-402C-9F24-C8E2052DB86B}" type="slidenum">
              <a:rPr lang="ja-JP" altLang="en-US">
                <a:latin typeface="Calibri" panose="020F0502020204030204" pitchFamily="34" charset="0"/>
              </a:rPr>
              <a:pPr eaLnBrk="1" hangingPunct="1"/>
              <a:t>116</a:t>
            </a:fld>
            <a:endParaRPr lang="ja-JP"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BC83-7279-7FEA-6AAA-1ED2EB7A0742}"/>
            </a:ext>
          </a:extLst>
        </p:cNvPr>
        <p:cNvGrpSpPr/>
        <p:nvPr/>
      </p:nvGrpSpPr>
      <p:grpSpPr>
        <a:xfrm>
          <a:off x="0" y="0"/>
          <a:ext cx="0" cy="0"/>
          <a:chOff x="0" y="0"/>
          <a:chExt cx="0" cy="0"/>
        </a:xfrm>
      </p:grpSpPr>
      <p:sp>
        <p:nvSpPr>
          <p:cNvPr id="229378" name="スライド イメージ プレースホルダ 1">
            <a:extLst>
              <a:ext uri="{FF2B5EF4-FFF2-40B4-BE49-F238E27FC236}">
                <a16:creationId xmlns:a16="http://schemas.microsoft.com/office/drawing/2014/main" id="{2458BCBA-9E7B-4BB6-1989-7B1ADB9CA2D0}"/>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a:extLst>
              <a:ext uri="{FF2B5EF4-FFF2-40B4-BE49-F238E27FC236}">
                <a16:creationId xmlns:a16="http://schemas.microsoft.com/office/drawing/2014/main" id="{89EA70D7-471F-C900-4C19-68AB0CF79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a:extLst>
              <a:ext uri="{FF2B5EF4-FFF2-40B4-BE49-F238E27FC236}">
                <a16:creationId xmlns:a16="http://schemas.microsoft.com/office/drawing/2014/main" id="{A2045AF5-CB78-AB64-A3D0-EA69F20F566C}"/>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130</a:t>
            </a:fld>
            <a:endParaRPr lang="ja-JP" altLang="en-US">
              <a:latin typeface="Calibri" panose="020F0502020204030204" pitchFamily="34" charset="0"/>
            </a:endParaRPr>
          </a:p>
        </p:txBody>
      </p:sp>
    </p:spTree>
    <p:extLst>
      <p:ext uri="{BB962C8B-B14F-4D97-AF65-F5344CB8AC3E}">
        <p14:creationId xmlns:p14="http://schemas.microsoft.com/office/powerpoint/2010/main" val="1903514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5AC4-9333-12A1-EE7A-EA1AD3D1B64B}"/>
            </a:ext>
          </a:extLst>
        </p:cNvPr>
        <p:cNvGrpSpPr/>
        <p:nvPr/>
      </p:nvGrpSpPr>
      <p:grpSpPr>
        <a:xfrm>
          <a:off x="0" y="0"/>
          <a:ext cx="0" cy="0"/>
          <a:chOff x="0" y="0"/>
          <a:chExt cx="0" cy="0"/>
        </a:xfrm>
      </p:grpSpPr>
      <p:sp>
        <p:nvSpPr>
          <p:cNvPr id="229378" name="スライド イメージ プレースホルダ 1">
            <a:extLst>
              <a:ext uri="{FF2B5EF4-FFF2-40B4-BE49-F238E27FC236}">
                <a16:creationId xmlns:a16="http://schemas.microsoft.com/office/drawing/2014/main" id="{E93A70D3-D482-F77D-335D-D061CCF26DAD}"/>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a:extLst>
              <a:ext uri="{FF2B5EF4-FFF2-40B4-BE49-F238E27FC236}">
                <a16:creationId xmlns:a16="http://schemas.microsoft.com/office/drawing/2014/main" id="{1B6C3BF7-E4D6-4AFA-D88F-9729A76FD5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a:extLst>
              <a:ext uri="{FF2B5EF4-FFF2-40B4-BE49-F238E27FC236}">
                <a16:creationId xmlns:a16="http://schemas.microsoft.com/office/drawing/2014/main" id="{AA46D2D9-04E9-18B2-B204-3265FCFFAF5A}"/>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146</a:t>
            </a:fld>
            <a:endParaRPr lang="ja-JP" altLang="en-US">
              <a:latin typeface="Calibri" panose="020F0502020204030204" pitchFamily="34" charset="0"/>
            </a:endParaRPr>
          </a:p>
        </p:txBody>
      </p:sp>
    </p:spTree>
    <p:extLst>
      <p:ext uri="{BB962C8B-B14F-4D97-AF65-F5344CB8AC3E}">
        <p14:creationId xmlns:p14="http://schemas.microsoft.com/office/powerpoint/2010/main" val="15339772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164</a:t>
            </a:fld>
            <a:endParaRPr lang="ja-JP" altLang="en-US">
              <a:latin typeface="Calibri" panose="020F0502020204030204" pitchFamily="34" charset="0"/>
            </a:endParaRPr>
          </a:p>
        </p:txBody>
      </p:sp>
    </p:spTree>
    <p:extLst>
      <p:ext uri="{BB962C8B-B14F-4D97-AF65-F5344CB8AC3E}">
        <p14:creationId xmlns:p14="http://schemas.microsoft.com/office/powerpoint/2010/main" val="1874215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182</a:t>
            </a:fld>
            <a:endParaRPr lang="ja-JP" altLang="en-US">
              <a:latin typeface="Calibri" panose="020F0502020204030204" pitchFamily="34" charset="0"/>
            </a:endParaRPr>
          </a:p>
        </p:txBody>
      </p:sp>
    </p:spTree>
    <p:extLst>
      <p:ext uri="{BB962C8B-B14F-4D97-AF65-F5344CB8AC3E}">
        <p14:creationId xmlns:p14="http://schemas.microsoft.com/office/powerpoint/2010/main" val="42116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13</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14</a:t>
            </a:fld>
            <a:endParaRPr lang="ja-JP" altLang="en-US">
              <a:latin typeface="Calibri" panose="020F0502020204030204" pitchFamily="34" charset="0"/>
            </a:endParaRPr>
          </a:p>
        </p:txBody>
      </p:sp>
    </p:spTree>
    <p:extLst>
      <p:ext uri="{BB962C8B-B14F-4D97-AF65-F5344CB8AC3E}">
        <p14:creationId xmlns:p14="http://schemas.microsoft.com/office/powerpoint/2010/main" val="180379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15</a:t>
            </a:fld>
            <a:endParaRPr lang="ja-JP" altLang="en-US">
              <a:latin typeface="Calibri" panose="020F0502020204030204" pitchFamily="34" charset="0"/>
            </a:endParaRPr>
          </a:p>
        </p:txBody>
      </p:sp>
    </p:spTree>
    <p:extLst>
      <p:ext uri="{BB962C8B-B14F-4D97-AF65-F5344CB8AC3E}">
        <p14:creationId xmlns:p14="http://schemas.microsoft.com/office/powerpoint/2010/main" val="357865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3E4E36AC-7D08-4CF2-8C7A-63EF622A004A}" type="datetime1">
              <a:rPr lang="ja-JP" altLang="en-US" smtClean="0"/>
              <a:t>2025/8/29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5595E53-2706-4657-9ECB-1730C5D2761F}" type="slidenum">
              <a:rPr lang="ja-JP" altLang="en-US"/>
              <a:pPr/>
              <a:t>‹#›</a:t>
            </a:fld>
            <a:endParaRPr lang="ja-JP" altLang="en-US"/>
          </a:p>
        </p:txBody>
      </p:sp>
    </p:spTree>
    <p:extLst>
      <p:ext uri="{BB962C8B-B14F-4D97-AF65-F5344CB8AC3E}">
        <p14:creationId xmlns:p14="http://schemas.microsoft.com/office/powerpoint/2010/main" val="10525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926A864-DE62-4614-A29A-89AF32F939A0}" type="datetime1">
              <a:rPr lang="ja-JP" altLang="en-US" smtClean="0"/>
              <a:t>2025/8/29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945071F7-39C8-421A-9CF2-A73011229965}" type="slidenum">
              <a:rPr lang="ja-JP" altLang="en-US"/>
              <a:pPr/>
              <a:t>‹#›</a:t>
            </a:fld>
            <a:endParaRPr lang="ja-JP" altLang="en-US"/>
          </a:p>
        </p:txBody>
      </p:sp>
    </p:spTree>
    <p:extLst>
      <p:ext uri="{BB962C8B-B14F-4D97-AF65-F5344CB8AC3E}">
        <p14:creationId xmlns:p14="http://schemas.microsoft.com/office/powerpoint/2010/main" val="32683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67B45CF-EDD0-409D-8D62-4724ADED37D0}" type="datetime1">
              <a:rPr lang="ja-JP" altLang="en-US" smtClean="0"/>
              <a:t>2025/8/29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0660BC6-475C-4727-AD4F-0DF642A19885}" type="slidenum">
              <a:rPr lang="ja-JP" altLang="en-US"/>
              <a:pPr/>
              <a:t>‹#›</a:t>
            </a:fld>
            <a:endParaRPr lang="ja-JP" altLang="en-US"/>
          </a:p>
        </p:txBody>
      </p:sp>
    </p:spTree>
    <p:extLst>
      <p:ext uri="{BB962C8B-B14F-4D97-AF65-F5344CB8AC3E}">
        <p14:creationId xmlns:p14="http://schemas.microsoft.com/office/powerpoint/2010/main" val="61009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p:cNvSpPr/>
          <p:nvPr userDrawn="1"/>
        </p:nvSpPr>
        <p:spPr>
          <a:xfrm>
            <a:off x="571501" y="1000125"/>
            <a:ext cx="11239500" cy="714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609600" y="274638"/>
            <a:ext cx="10972800" cy="725470"/>
          </a:xfrm>
        </p:spPr>
        <p:txBody>
          <a:bodyPr>
            <a:normAutofit/>
          </a:bodyPr>
          <a:lstStyle>
            <a:lvl1pPr>
              <a:defRPr sz="3600"/>
            </a:lvl1pPr>
          </a:lstStyle>
          <a:p>
            <a:r>
              <a:rPr lang="ja-JP" altLang="en-US"/>
              <a:t>マスタ タイトルの書式設定</a:t>
            </a:r>
          </a:p>
        </p:txBody>
      </p:sp>
      <p:sp>
        <p:nvSpPr>
          <p:cNvPr id="3" name="コンテンツ プレースホルダ 2"/>
          <p:cNvSpPr>
            <a:spLocks noGrp="1"/>
          </p:cNvSpPr>
          <p:nvPr>
            <p:ph idx="1"/>
          </p:nvPr>
        </p:nvSpPr>
        <p:spPr>
          <a:xfrm>
            <a:off x="609600" y="1214422"/>
            <a:ext cx="10972800" cy="5000660"/>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p:cNvSpPr>
            <a:spLocks noGrp="1"/>
          </p:cNvSpPr>
          <p:nvPr>
            <p:ph type="dt" sz="half" idx="10"/>
          </p:nvPr>
        </p:nvSpPr>
        <p:spPr/>
        <p:txBody>
          <a:bodyPr/>
          <a:lstStyle>
            <a:lvl1pPr>
              <a:defRPr/>
            </a:lvl1pPr>
          </a:lstStyle>
          <a:p>
            <a:pPr>
              <a:defRPr/>
            </a:pPr>
            <a:fld id="{B60FA4AA-D7E0-4A0A-893D-28EE2BDAE25E}" type="datetime1">
              <a:rPr lang="ja-JP" altLang="en-US" smtClean="0"/>
              <a:t>2025/8/29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F9134F74-3BB4-4ADE-A554-892E3A208E77}" type="slidenum">
              <a:rPr lang="ja-JP" altLang="en-US"/>
              <a:pPr/>
              <a:t>‹#›</a:t>
            </a:fld>
            <a:endParaRPr lang="ja-JP" altLang="en-US"/>
          </a:p>
        </p:txBody>
      </p:sp>
    </p:spTree>
    <p:extLst>
      <p:ext uri="{BB962C8B-B14F-4D97-AF65-F5344CB8AC3E}">
        <p14:creationId xmlns:p14="http://schemas.microsoft.com/office/powerpoint/2010/main" val="34178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43718F9-A235-46A4-86E6-7AB6EA83C2C9}" type="datetime1">
              <a:rPr lang="ja-JP" altLang="en-US" smtClean="0"/>
              <a:t>2025/8/29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2CA4416-B4C0-4B3A-9581-C6588EE7A4C0}" type="slidenum">
              <a:rPr lang="ja-JP" altLang="en-US"/>
              <a:pPr/>
              <a:t>‹#›</a:t>
            </a:fld>
            <a:endParaRPr lang="ja-JP" altLang="en-US"/>
          </a:p>
        </p:txBody>
      </p:sp>
    </p:spTree>
    <p:extLst>
      <p:ext uri="{BB962C8B-B14F-4D97-AF65-F5344CB8AC3E}">
        <p14:creationId xmlns:p14="http://schemas.microsoft.com/office/powerpoint/2010/main" val="268458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692F334-21A7-4502-A46F-09D0468CA802}" type="datetime1">
              <a:rPr lang="ja-JP" altLang="en-US" smtClean="0"/>
              <a:t>2025/8/29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2CB2972C-7B1E-4588-80C2-C41E69692076}" type="slidenum">
              <a:rPr lang="ja-JP" altLang="en-US"/>
              <a:pPr/>
              <a:t>‹#›</a:t>
            </a:fld>
            <a:endParaRPr lang="ja-JP" altLang="en-US"/>
          </a:p>
        </p:txBody>
      </p:sp>
    </p:spTree>
    <p:extLst>
      <p:ext uri="{BB962C8B-B14F-4D97-AF65-F5344CB8AC3E}">
        <p14:creationId xmlns:p14="http://schemas.microsoft.com/office/powerpoint/2010/main" val="48752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DAD474C-9C32-4272-82C5-A8B187D312E4}" type="datetime1">
              <a:rPr lang="ja-JP" altLang="en-US" smtClean="0"/>
              <a:t>2025/8/29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9DC25020-14DC-4DAF-A4DE-9DD8A879678E}" type="slidenum">
              <a:rPr lang="ja-JP" altLang="en-US"/>
              <a:pPr/>
              <a:t>‹#›</a:t>
            </a:fld>
            <a:endParaRPr lang="ja-JP" altLang="en-US"/>
          </a:p>
        </p:txBody>
      </p:sp>
    </p:spTree>
    <p:extLst>
      <p:ext uri="{BB962C8B-B14F-4D97-AF65-F5344CB8AC3E}">
        <p14:creationId xmlns:p14="http://schemas.microsoft.com/office/powerpoint/2010/main" val="54194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6EE44B3-F5E2-4EA3-9F99-E3BA7FACE9E7}" type="datetime1">
              <a:rPr lang="ja-JP" altLang="en-US" smtClean="0"/>
              <a:t>2025/8/29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6B4BDEB-350B-439F-934C-76E39E7879A4}" type="slidenum">
              <a:rPr lang="ja-JP" altLang="en-US"/>
              <a:pPr/>
              <a:t>‹#›</a:t>
            </a:fld>
            <a:endParaRPr lang="ja-JP" altLang="en-US"/>
          </a:p>
        </p:txBody>
      </p:sp>
    </p:spTree>
    <p:extLst>
      <p:ext uri="{BB962C8B-B14F-4D97-AF65-F5344CB8AC3E}">
        <p14:creationId xmlns:p14="http://schemas.microsoft.com/office/powerpoint/2010/main" val="346039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2ECCB02-5952-40EF-9463-591BF496BA86}" type="datetime1">
              <a:rPr lang="ja-JP" altLang="en-US" smtClean="0"/>
              <a:t>2025/8/29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E53711EE-40CC-470B-9A05-6B9BB9FCE5D2}" type="slidenum">
              <a:rPr lang="ja-JP" altLang="en-US"/>
              <a:pPr/>
              <a:t>‹#›</a:t>
            </a:fld>
            <a:endParaRPr lang="ja-JP" altLang="en-US"/>
          </a:p>
        </p:txBody>
      </p:sp>
    </p:spTree>
    <p:extLst>
      <p:ext uri="{BB962C8B-B14F-4D97-AF65-F5344CB8AC3E}">
        <p14:creationId xmlns:p14="http://schemas.microsoft.com/office/powerpoint/2010/main" val="89975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6E6AF5-B8BE-4B41-B9AF-21888B7CF69B}" type="datetime1">
              <a:rPr lang="ja-JP" altLang="en-US" smtClean="0"/>
              <a:t>2025/8/29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E03BE934-1866-45CA-86C9-434007DEB12E}" type="slidenum">
              <a:rPr lang="ja-JP" altLang="en-US"/>
              <a:pPr/>
              <a:t>‹#›</a:t>
            </a:fld>
            <a:endParaRPr lang="ja-JP" altLang="en-US"/>
          </a:p>
        </p:txBody>
      </p:sp>
    </p:spTree>
    <p:extLst>
      <p:ext uri="{BB962C8B-B14F-4D97-AF65-F5344CB8AC3E}">
        <p14:creationId xmlns:p14="http://schemas.microsoft.com/office/powerpoint/2010/main" val="399516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72CAB6B-1CBE-458F-AD97-D7464FF8C707}" type="datetime1">
              <a:rPr lang="ja-JP" altLang="en-US" smtClean="0"/>
              <a:t>2025/8/29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3C94C9E-01E1-42AB-A90B-71906AF7033F}" type="slidenum">
              <a:rPr lang="ja-JP" altLang="en-US"/>
              <a:pPr/>
              <a:t>‹#›</a:t>
            </a:fld>
            <a:endParaRPr lang="ja-JP" altLang="en-US"/>
          </a:p>
        </p:txBody>
      </p:sp>
    </p:spTree>
    <p:extLst>
      <p:ext uri="{BB962C8B-B14F-4D97-AF65-F5344CB8AC3E}">
        <p14:creationId xmlns:p14="http://schemas.microsoft.com/office/powerpoint/2010/main" val="39880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E652AF6-092C-4231-870B-2B1F233EB515}" type="datetime1">
              <a:rPr lang="ja-JP" altLang="en-US" smtClean="0"/>
              <a:t>2025/8/29</a:t>
            </a:fld>
            <a:endParaRPr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Console" panose="020B0609040504020204" pitchFamily="49" charset="0"/>
                <a:ea typeface="HG丸ｺﾞｼｯｸM-PRO" panose="020F0600000000000000" pitchFamily="50" charset="-128"/>
              </a:defRPr>
            </a:lvl1pPr>
          </a:lstStyle>
          <a:p>
            <a:fld id="{3C5B8480-8C68-4570-A9C0-92FD85F6E72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853" r:id="rId1"/>
    <p:sldLayoutId id="214748386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dt="0"/>
  <p:txStyles>
    <p:titleStyle>
      <a:lvl1pPr algn="ctr" rtl="0" eaLnBrk="0" fontAlgn="base" hangingPunct="0">
        <a:spcBef>
          <a:spcPct val="0"/>
        </a:spcBef>
        <a:spcAft>
          <a:spcPct val="0"/>
        </a:spcAft>
        <a:defRPr kumimoji="1" sz="44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pPr eaLnBrk="1" hangingPunct="1"/>
            <a:r>
              <a:rPr lang="en-US" altLang="ja-JP" b="1" dirty="0"/>
              <a:t>C++</a:t>
            </a:r>
            <a:r>
              <a:rPr lang="ja-JP" altLang="en-US" b="1" dirty="0"/>
              <a:t> 学習教材</a:t>
            </a:r>
          </a:p>
        </p:txBody>
      </p:sp>
      <p:sp>
        <p:nvSpPr>
          <p:cNvPr id="3" name="サブタイトル 2"/>
          <p:cNvSpPr>
            <a:spLocks noGrp="1"/>
          </p:cNvSpPr>
          <p:nvPr>
            <p:ph type="subTitle" idx="1"/>
          </p:nvPr>
        </p:nvSpPr>
        <p:spPr>
          <a:xfrm>
            <a:off x="2895600" y="4429126"/>
            <a:ext cx="6400800" cy="638175"/>
          </a:xfrm>
        </p:spPr>
        <p:txBody>
          <a:bodyPr rtlCol="0">
            <a:normAutofit fontScale="55000" lnSpcReduction="20000"/>
          </a:bodyPr>
          <a:lstStyle/>
          <a:p>
            <a:pPr eaLnBrk="1" fontAlgn="auto" hangingPunct="1">
              <a:spcAft>
                <a:spcPts val="0"/>
              </a:spcAft>
              <a:defRPr/>
            </a:pPr>
            <a:r>
              <a:rPr lang="ja-JP" altLang="en-US" dirty="0">
                <a:latin typeface="+mn-ea"/>
              </a:rPr>
              <a:t>筑波大学 システム情報系 三谷純</a:t>
            </a:r>
            <a:endParaRPr lang="en-US" altLang="ja-JP" dirty="0">
              <a:latin typeface="+mn-ea"/>
            </a:endParaRPr>
          </a:p>
          <a:p>
            <a:pPr eaLnBrk="1" fontAlgn="auto" hangingPunct="1">
              <a:spcAft>
                <a:spcPts val="0"/>
              </a:spcAft>
              <a:defRPr/>
            </a:pPr>
            <a:r>
              <a:rPr lang="ja-JP" altLang="en-US" dirty="0">
                <a:latin typeface="+mn-ea"/>
              </a:rPr>
              <a:t>最終更新日 </a:t>
            </a:r>
            <a:r>
              <a:rPr lang="en-US" altLang="ja-JP" dirty="0">
                <a:latin typeface="+mn-ea"/>
              </a:rPr>
              <a:t>2025/8/29</a:t>
            </a:r>
            <a:endParaRPr lang="ja-JP" altLang="en-US" dirty="0">
              <a:latin typeface="+mn-ea"/>
            </a:endParaRPr>
          </a:p>
        </p:txBody>
      </p:sp>
      <p:sp>
        <p:nvSpPr>
          <p:cNvPr id="351233" name="Rectangle 1"/>
          <p:cNvSpPr>
            <a:spLocks noChangeArrowheads="1"/>
          </p:cNvSpPr>
          <p:nvPr/>
        </p:nvSpPr>
        <p:spPr bwMode="auto">
          <a:xfrm>
            <a:off x="1343472" y="6453337"/>
            <a:ext cx="9427581" cy="307777"/>
          </a:xfrm>
          <a:prstGeom prst="rect">
            <a:avLst/>
          </a:prstGeom>
          <a:noFill/>
          <a:ln w="9525">
            <a:noFill/>
            <a:miter lim="800000"/>
            <a:headEnd/>
            <a:tailEnd/>
          </a:ln>
          <a:effectLst/>
        </p:spPr>
        <p:txBody>
          <a:bodyPr wrap="none" anchor="ctr">
            <a:spAutoFit/>
          </a:bodyPr>
          <a:lstStyle/>
          <a:p>
            <a:pPr>
              <a:defRPr/>
            </a:pPr>
            <a:r>
              <a:rPr lang="ja-JP" altLang="en-US" sz="1400" dirty="0">
                <a:latin typeface="+mn-ea"/>
                <a:ea typeface="+mn-ea"/>
                <a:cs typeface="ＭＳ Ｐゴシック" pitchFamily="50" charset="-128"/>
              </a:rPr>
              <a:t>　　　</a:t>
            </a:r>
            <a:r>
              <a:rPr lang="ja-JP" altLang="ja-JP" sz="1400" dirty="0">
                <a:latin typeface="+mn-ea"/>
                <a:ea typeface="+mn-ea"/>
                <a:cs typeface="ＭＳ Ｐゴシック" pitchFamily="50" charset="-128"/>
              </a:rPr>
              <a:t>(C) 20</a:t>
            </a:r>
            <a:r>
              <a:rPr lang="en-US" altLang="ja-JP" sz="1400" dirty="0">
                <a:latin typeface="+mn-ea"/>
                <a:ea typeface="+mn-ea"/>
                <a:cs typeface="ＭＳ Ｐゴシック" pitchFamily="50" charset="-128"/>
              </a:rPr>
              <a:t>25</a:t>
            </a:r>
            <a:r>
              <a:rPr lang="ja-JP" altLang="ja-JP" sz="1400" dirty="0">
                <a:latin typeface="+mn-ea"/>
                <a:ea typeface="+mn-ea"/>
                <a:cs typeface="ＭＳ Ｐゴシック" pitchFamily="50" charset="-128"/>
              </a:rPr>
              <a:t> Jun Mitani </a:t>
            </a:r>
            <a:r>
              <a:rPr lang="ja-JP" altLang="en-US" sz="1400" dirty="0">
                <a:latin typeface="+mn-ea"/>
                <a:ea typeface="+mn-ea"/>
                <a:cs typeface="ＭＳ Ｐゴシック" pitchFamily="50" charset="-128"/>
              </a:rPr>
              <a:t>　　図表出典：三谷純著</a:t>
            </a:r>
            <a:r>
              <a:rPr lang="ja-JP" altLang="ja-JP" sz="1400" dirty="0">
                <a:latin typeface="+mn-ea"/>
                <a:ea typeface="+mn-ea"/>
                <a:cs typeface="ＭＳ Ｐゴシック" pitchFamily="50" charset="-128"/>
              </a:rPr>
              <a:t>『</a:t>
            </a:r>
            <a:r>
              <a:rPr lang="en-US" altLang="ja-JP" sz="1400" dirty="0">
                <a:latin typeface="+mn-ea"/>
                <a:ea typeface="+mn-ea"/>
                <a:cs typeface="ＭＳ Ｐゴシック" pitchFamily="50" charset="-128"/>
              </a:rPr>
              <a:t>C ++ </a:t>
            </a:r>
            <a:r>
              <a:rPr lang="ja-JP" altLang="en-US" sz="1400" dirty="0">
                <a:latin typeface="+mn-ea"/>
                <a:ea typeface="+mn-ea"/>
                <a:cs typeface="ＭＳ Ｐゴシック" pitchFamily="50" charset="-128"/>
              </a:rPr>
              <a:t>ゼロからはじめるプログラミング</a:t>
            </a:r>
            <a:r>
              <a:rPr lang="ja-JP" altLang="ja-JP" sz="1400" dirty="0">
                <a:latin typeface="+mn-ea"/>
                <a:ea typeface="+mn-ea"/>
                <a:cs typeface="ＭＳ Ｐゴシック" pitchFamily="50" charset="-128"/>
              </a:rPr>
              <a:t>』</a:t>
            </a:r>
            <a:r>
              <a:rPr lang="ja-JP" altLang="en-US" sz="1400" dirty="0">
                <a:latin typeface="+mn-ea"/>
                <a:ea typeface="+mn-ea"/>
                <a:cs typeface="ＭＳ Ｐゴシック" pitchFamily="50" charset="-128"/>
              </a:rPr>
              <a:t>（翔泳社 刊）</a:t>
            </a:r>
            <a:r>
              <a:rPr lang="ja-JP" altLang="en-US" sz="1000" dirty="0">
                <a:latin typeface="+mn-ea"/>
                <a:ea typeface="+mn-ea"/>
                <a:cs typeface="ＭＳ Ｐゴシック" pitchFamily="50" charset="-128"/>
              </a:rPr>
              <a:t> </a:t>
            </a:r>
            <a:endParaRPr lang="ja-JP" altLang="en-US" sz="3200" dirty="0">
              <a:latin typeface="+mn-ea"/>
              <a:ea typeface="+mn-ea"/>
              <a:cs typeface="ＭＳ Ｐゴシック"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ja-JP" altLang="en-US"/>
              <a:t>プログラムとは</a:t>
            </a:r>
          </a:p>
        </p:txBody>
      </p:sp>
      <p:sp>
        <p:nvSpPr>
          <p:cNvPr id="6148" name="コンテンツ プレースホルダ 2"/>
          <p:cNvSpPr>
            <a:spLocks noGrp="1"/>
          </p:cNvSpPr>
          <p:nvPr>
            <p:ph idx="1"/>
          </p:nvPr>
        </p:nvSpPr>
        <p:spPr/>
        <p:txBody>
          <a:bodyPr/>
          <a:lstStyle/>
          <a:p>
            <a:pPr eaLnBrk="1" hangingPunct="1"/>
            <a:r>
              <a:rPr lang="ja-JP" altLang="en-US" sz="2800" dirty="0"/>
              <a:t>コンピュータに命令を与えるものが</a:t>
            </a:r>
            <a:r>
              <a:rPr lang="ja-JP" altLang="en-US" sz="2800" b="1" dirty="0">
                <a:solidFill>
                  <a:srgbClr val="C00000"/>
                </a:solidFill>
              </a:rPr>
              <a:t>プログラム</a:t>
            </a:r>
            <a:endParaRPr lang="en-US" altLang="ja-JP" sz="2800" b="1" dirty="0">
              <a:solidFill>
                <a:srgbClr val="C00000"/>
              </a:solidFill>
            </a:endParaRPr>
          </a:p>
          <a:p>
            <a:pPr eaLnBrk="1" hangingPunct="1"/>
            <a:r>
              <a:rPr lang="ja-JP" altLang="en-US" sz="2800" dirty="0"/>
              <a:t>プログラムを作成するための専用言語が</a:t>
            </a:r>
            <a:r>
              <a:rPr lang="ja-JP" altLang="en-US" sz="2800" b="1" dirty="0">
                <a:solidFill>
                  <a:srgbClr val="C00000"/>
                </a:solidFill>
              </a:rPr>
              <a:t>プログラミング言語</a:t>
            </a:r>
            <a:endParaRPr lang="en-US" altLang="ja-JP" sz="2800" b="1" dirty="0">
              <a:solidFill>
                <a:srgbClr val="C00000"/>
              </a:solidFill>
            </a:endParaRPr>
          </a:p>
          <a:p>
            <a:pPr eaLnBrk="1" hangingPunct="1"/>
            <a:r>
              <a:rPr lang="ja-JP" altLang="en-US" sz="2800" dirty="0"/>
              <a:t>その中の</a:t>
            </a:r>
            <a:r>
              <a:rPr lang="en-US" altLang="ja-JP" sz="2800" dirty="0"/>
              <a:t>1</a:t>
            </a:r>
            <a:r>
              <a:rPr lang="ja-JP" altLang="en-US" sz="2800" dirty="0"/>
              <a:t>つに「</a:t>
            </a:r>
            <a:r>
              <a:rPr lang="en-US" altLang="ja-JP" sz="2800" dirty="0"/>
              <a:t>C++</a:t>
            </a:r>
            <a:r>
              <a:rPr lang="ja-JP" altLang="en-US" sz="2800" dirty="0"/>
              <a:t>言語」がある</a:t>
            </a:r>
          </a:p>
        </p:txBody>
      </p:sp>
      <p:pic>
        <p:nvPicPr>
          <p:cNvPr id="3" name="図 2">
            <a:extLst>
              <a:ext uri="{FF2B5EF4-FFF2-40B4-BE49-F238E27FC236}">
                <a16:creationId xmlns:a16="http://schemas.microsoft.com/office/drawing/2014/main" id="{AF7A0EE2-8E72-BB36-CE59-032767A5F64F}"/>
              </a:ext>
            </a:extLst>
          </p:cNvPr>
          <p:cNvPicPr>
            <a:picLocks noChangeAspect="1"/>
          </p:cNvPicPr>
          <p:nvPr/>
        </p:nvPicPr>
        <p:blipFill>
          <a:blip r:embed="rId3"/>
          <a:stretch>
            <a:fillRect/>
          </a:stretch>
        </p:blipFill>
        <p:spPr>
          <a:xfrm>
            <a:off x="2711623" y="3140968"/>
            <a:ext cx="7118363" cy="3288428"/>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a:xfrm>
            <a:off x="1981200" y="274639"/>
            <a:ext cx="8229600" cy="725487"/>
          </a:xfrm>
        </p:spPr>
        <p:txBody>
          <a:bodyPr/>
          <a:lstStyle/>
          <a:p>
            <a:pPr eaLnBrk="1" hangingPunct="1"/>
            <a:r>
              <a:rPr lang="ja-JP" altLang="en-US" dirty="0"/>
              <a:t>関数のプロトタイプ宣言</a:t>
            </a:r>
          </a:p>
        </p:txBody>
      </p:sp>
      <p:sp>
        <p:nvSpPr>
          <p:cNvPr id="128003" name="コンテンツ プレースホルダ 2"/>
          <p:cNvSpPr>
            <a:spLocks noGrp="1"/>
          </p:cNvSpPr>
          <p:nvPr>
            <p:ph idx="1"/>
          </p:nvPr>
        </p:nvSpPr>
        <p:spPr>
          <a:xfrm>
            <a:off x="623392" y="1214439"/>
            <a:ext cx="11161240" cy="4158777"/>
          </a:xfrm>
        </p:spPr>
        <p:txBody>
          <a:bodyPr/>
          <a:lstStyle/>
          <a:p>
            <a:pPr marL="0" indent="0" eaLnBrk="1" hangingPunct="1">
              <a:buNone/>
            </a:pPr>
            <a:r>
              <a:rPr lang="en-US" altLang="ja-JP" sz="2800" dirty="0">
                <a:latin typeface="Lucida Console" panose="020B0609040504020204" pitchFamily="49" charset="0"/>
              </a:rPr>
              <a:t>main</a:t>
            </a:r>
            <a:r>
              <a:rPr lang="ja-JP" altLang="en-US" sz="2800" dirty="0"/>
              <a:t>関数から、他の関数を呼び出すときには、その関数がどのようなものであるか（引数と戻り値）をコンパイラが知っている必要がある</a:t>
            </a:r>
            <a:endParaRPr lang="en-US" altLang="ja-JP" sz="2800" dirty="0"/>
          </a:p>
          <a:p>
            <a:pPr eaLnBrk="1" hangingPunct="1"/>
            <a:endParaRPr lang="en-US" altLang="ja-JP" sz="2800" dirty="0">
              <a:latin typeface="Lucida Console" panose="020B0609040504020204" pitchFamily="49" charset="0"/>
            </a:endParaRPr>
          </a:p>
          <a:p>
            <a:pPr marL="0" indent="0" eaLnBrk="1" hangingPunct="1">
              <a:buNone/>
            </a:pPr>
            <a:r>
              <a:rPr lang="en-US" altLang="ja-JP" sz="2800" dirty="0">
                <a:latin typeface="+mn-ea"/>
              </a:rPr>
              <a:t>1. </a:t>
            </a:r>
            <a:r>
              <a:rPr lang="en-US" altLang="ja-JP" sz="2800" dirty="0">
                <a:latin typeface="Lucida Console" panose="020B0609040504020204" pitchFamily="49" charset="0"/>
              </a:rPr>
              <a:t>main</a:t>
            </a:r>
            <a:r>
              <a:rPr lang="ja-JP" altLang="en-US" sz="2800" dirty="0"/>
              <a:t>関数よりも前に関数の定義を書く</a:t>
            </a:r>
            <a:endParaRPr lang="en-US" altLang="ja-JP" sz="2800" dirty="0"/>
          </a:p>
          <a:p>
            <a:pPr marL="514350" indent="-514350" eaLnBrk="1" hangingPunct="1">
              <a:buAutoNum type="arabicPeriod"/>
            </a:pPr>
            <a:endParaRPr lang="en-US" altLang="ja-JP" sz="2800" dirty="0"/>
          </a:p>
          <a:p>
            <a:pPr marL="0" indent="0" eaLnBrk="1" hangingPunct="1">
              <a:buNone/>
            </a:pPr>
            <a:r>
              <a:rPr lang="en-US" altLang="ja-JP" sz="2800" dirty="0"/>
              <a:t>2. </a:t>
            </a:r>
            <a:r>
              <a:rPr lang="ja-JP" altLang="en-US" sz="2800" dirty="0"/>
              <a:t> </a:t>
            </a:r>
            <a:r>
              <a:rPr lang="ja-JP" altLang="en-US" sz="2800" b="1" dirty="0">
                <a:solidFill>
                  <a:srgbClr val="C00000"/>
                </a:solidFill>
              </a:rPr>
              <a:t>プロトタイプ宣言</a:t>
            </a:r>
            <a:r>
              <a:rPr lang="en-US" altLang="ja-JP" sz="2800" dirty="0"/>
              <a:t>(</a:t>
            </a:r>
            <a:r>
              <a:rPr lang="ja-JP" altLang="en-US" sz="2800" dirty="0"/>
              <a:t>どのような関数であるかを記したもの）を、</a:t>
            </a:r>
            <a:r>
              <a:rPr lang="en-US" altLang="ja-JP" sz="2800" dirty="0">
                <a:latin typeface="Lucida Console" panose="020B0609040504020204" pitchFamily="49" charset="0"/>
              </a:rPr>
              <a:t>main</a:t>
            </a:r>
            <a:r>
              <a:rPr lang="ja-JP" altLang="en-US" sz="2800" dirty="0"/>
              <a:t>関数の前に書いて、関数の定義は</a:t>
            </a:r>
            <a:r>
              <a:rPr lang="en-US" altLang="ja-JP" sz="2800" dirty="0">
                <a:latin typeface="Lucida Console" panose="020B0609040504020204" pitchFamily="49" charset="0"/>
              </a:rPr>
              <a:t>main</a:t>
            </a:r>
            <a:r>
              <a:rPr lang="ja-JP" altLang="en-US" sz="2800" dirty="0"/>
              <a:t>関数の後ろに書く</a:t>
            </a:r>
            <a:endParaRPr lang="en-US" altLang="ja-JP" sz="2800" dirty="0"/>
          </a:p>
          <a:p>
            <a:pPr eaLnBrk="1" hangingPunct="1"/>
            <a:endParaRPr lang="ja-JP" altLang="en-US" sz="2800" dirty="0"/>
          </a:p>
        </p:txBody>
      </p:sp>
      <p:sp>
        <p:nvSpPr>
          <p:cNvPr id="5" name="テキスト ボックス 4">
            <a:extLst>
              <a:ext uri="{FF2B5EF4-FFF2-40B4-BE49-F238E27FC236}">
                <a16:creationId xmlns:a16="http://schemas.microsoft.com/office/drawing/2014/main" id="{03530D90-2485-9F84-B3F9-FF95A873C08E}"/>
              </a:ext>
            </a:extLst>
          </p:cNvPr>
          <p:cNvSpPr txBox="1"/>
          <p:nvPr/>
        </p:nvSpPr>
        <p:spPr>
          <a:xfrm>
            <a:off x="695400" y="6048529"/>
            <a:ext cx="5850396" cy="523220"/>
          </a:xfrm>
          <a:prstGeom prst="rect">
            <a:avLst/>
          </a:prstGeom>
          <a:solidFill>
            <a:srgbClr val="EAF6FD"/>
          </a:solidFill>
          <a:ln w="9525">
            <a:noFill/>
            <a:miter lim="800000"/>
            <a:headEnd/>
            <a:tailEnd/>
          </a:ln>
        </p:spPr>
        <p:txBody>
          <a:bodyPr wrap="square">
            <a:spAutoFit/>
          </a:bodyPr>
          <a:lstStyle>
            <a:defPPr>
              <a:defRPr lang="ja-JP"/>
            </a:defPPr>
            <a:lvl1pPr>
              <a:defRPr>
                <a:latin typeface="Lucida Console" panose="020B0609040504020204" pitchFamily="49" charset="0"/>
              </a:defRPr>
            </a:lvl1pPr>
          </a:lstStyle>
          <a:p>
            <a:r>
              <a:rPr lang="ja-JP" altLang="en-US" sz="2800" dirty="0"/>
              <a:t>戻り値の型 関数名</a:t>
            </a:r>
            <a:r>
              <a:rPr lang="en-US" altLang="ja-JP" sz="2800" dirty="0"/>
              <a:t>(</a:t>
            </a:r>
            <a:r>
              <a:rPr lang="ja-JP" altLang="en-US" sz="2800" dirty="0"/>
              <a:t>引数リスト</a:t>
            </a:r>
            <a:r>
              <a:rPr lang="en-US" altLang="ja-JP" sz="2800" dirty="0"/>
              <a:t>);</a:t>
            </a:r>
            <a:endParaRPr lang="ja-JP" altLang="en-US" sz="2800" dirty="0"/>
          </a:p>
        </p:txBody>
      </p:sp>
      <p:sp>
        <p:nvSpPr>
          <p:cNvPr id="3" name="テキスト ボックス 2">
            <a:extLst>
              <a:ext uri="{FF2B5EF4-FFF2-40B4-BE49-F238E27FC236}">
                <a16:creationId xmlns:a16="http://schemas.microsoft.com/office/drawing/2014/main" id="{F948393A-E1E7-777F-2C07-485952D541F5}"/>
              </a:ext>
            </a:extLst>
          </p:cNvPr>
          <p:cNvSpPr txBox="1"/>
          <p:nvPr/>
        </p:nvSpPr>
        <p:spPr>
          <a:xfrm>
            <a:off x="695400" y="5517232"/>
            <a:ext cx="3570208" cy="461665"/>
          </a:xfrm>
          <a:prstGeom prst="rect">
            <a:avLst/>
          </a:prstGeom>
          <a:noFill/>
        </p:spPr>
        <p:txBody>
          <a:bodyPr wrap="none" rtlCol="0">
            <a:spAutoFit/>
          </a:bodyPr>
          <a:lstStyle/>
          <a:p>
            <a:r>
              <a:rPr lang="ja-JP" altLang="en-US" sz="2400" dirty="0">
                <a:latin typeface="+mn-ea"/>
                <a:ea typeface="+mn-ea"/>
              </a:rPr>
              <a:t>関数のプロトタイプ宣言</a:t>
            </a:r>
            <a:endParaRPr kumimoji="1" lang="ja-JP" altLang="en-US" sz="2400" dirty="0">
              <a:latin typeface="+mn-ea"/>
              <a:ea typeface="+mn-ea"/>
            </a:endParaRPr>
          </a:p>
        </p:txBody>
      </p:sp>
    </p:spTree>
    <p:extLst>
      <p:ext uri="{BB962C8B-B14F-4D97-AF65-F5344CB8AC3E}">
        <p14:creationId xmlns:p14="http://schemas.microsoft.com/office/powerpoint/2010/main" val="4495711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タイトル 1"/>
          <p:cNvSpPr>
            <a:spLocks noGrp="1"/>
          </p:cNvSpPr>
          <p:nvPr>
            <p:ph type="title"/>
          </p:nvPr>
        </p:nvSpPr>
        <p:spPr>
          <a:xfrm>
            <a:off x="1981200" y="274639"/>
            <a:ext cx="8229600" cy="725487"/>
          </a:xfrm>
        </p:spPr>
        <p:txBody>
          <a:bodyPr/>
          <a:lstStyle/>
          <a:p>
            <a:pPr eaLnBrk="1" hangingPunct="1"/>
            <a:r>
              <a:rPr lang="ja-JP" altLang="en-US" dirty="0"/>
              <a:t>関数のプロトタイプ宣言の例</a:t>
            </a:r>
          </a:p>
        </p:txBody>
      </p:sp>
      <p:sp>
        <p:nvSpPr>
          <p:cNvPr id="129027" name="正方形/長方形 3"/>
          <p:cNvSpPr>
            <a:spLocks noChangeArrowheads="1"/>
          </p:cNvSpPr>
          <p:nvPr/>
        </p:nvSpPr>
        <p:spPr bwMode="auto">
          <a:xfrm>
            <a:off x="767408" y="1312877"/>
            <a:ext cx="7723175" cy="5262979"/>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ndParaRPr>
          </a:p>
          <a:p>
            <a:r>
              <a:rPr lang="en-US" altLang="ja-JP" sz="1600" dirty="0">
                <a:solidFill>
                  <a:srgbClr val="C00000"/>
                </a:solidFill>
                <a:latin typeface="Lucida Console" panose="020B0609040504020204" pitchFamily="49" charset="0"/>
              </a:rPr>
              <a:t>void func1(int a);</a:t>
            </a:r>
          </a:p>
          <a:p>
            <a:r>
              <a:rPr lang="en-US" altLang="ja-JP" sz="1600" dirty="0">
                <a:solidFill>
                  <a:srgbClr val="C00000"/>
                </a:solidFill>
                <a:latin typeface="Lucida Console" panose="020B0609040504020204" pitchFamily="49" charset="0"/>
              </a:rPr>
              <a:t>void func2();</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func1(10);</a:t>
            </a:r>
          </a:p>
          <a:p>
            <a:r>
              <a:rPr lang="ja-JP" altLang="en-US" sz="1600" dirty="0">
                <a:latin typeface="Lucida Console" panose="020B0609040504020204" pitchFamily="49" charset="0"/>
              </a:rPr>
              <a:t>    </a:t>
            </a:r>
            <a:r>
              <a:rPr lang="en-US" altLang="ja-JP" sz="1600" dirty="0">
                <a:latin typeface="Lucida Console" panose="020B0609040504020204" pitchFamily="49" charset="0"/>
              </a:rPr>
              <a:t>func2();</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func1(int a)</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"func1</a:t>
            </a:r>
            <a:r>
              <a:rPr lang="ja-JP" altLang="en-US" sz="1600" dirty="0">
                <a:latin typeface="Lucida Console" panose="020B0609040504020204" pitchFamily="49" charset="0"/>
              </a:rPr>
              <a:t>が呼び出されました</a:t>
            </a:r>
            <a:r>
              <a:rPr lang="en-US" altLang="ja-JP" sz="1600" dirty="0">
                <a:latin typeface="Lucida Console" panose="020B0609040504020204" pitchFamily="49" charset="0"/>
              </a:rPr>
              <a:t>"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func2()</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"func2</a:t>
            </a:r>
            <a:r>
              <a:rPr lang="ja-JP" altLang="en-US" sz="1600" dirty="0">
                <a:latin typeface="Lucida Console" panose="020B0609040504020204" pitchFamily="49" charset="0"/>
              </a:rPr>
              <a:t>が呼び出されました</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a:latin typeface="Lucida Console" panose="020B0609040504020204" pitchFamily="49" charset="0"/>
              </a:rPr>
              <a:t>&lt;&lt;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grpSp>
        <p:nvGrpSpPr>
          <p:cNvPr id="2" name="グループ化 1">
            <a:extLst>
              <a:ext uri="{FF2B5EF4-FFF2-40B4-BE49-F238E27FC236}">
                <a16:creationId xmlns:a16="http://schemas.microsoft.com/office/drawing/2014/main" id="{D56770CB-8406-4C79-4BDE-A1E2166C6E50}"/>
              </a:ext>
            </a:extLst>
          </p:cNvPr>
          <p:cNvGrpSpPr/>
          <p:nvPr/>
        </p:nvGrpSpPr>
        <p:grpSpPr>
          <a:xfrm>
            <a:off x="3359696" y="2132856"/>
            <a:ext cx="4212468" cy="510683"/>
            <a:chOff x="3971764" y="5510605"/>
            <a:chExt cx="4212468" cy="510683"/>
          </a:xfrm>
        </p:grpSpPr>
        <p:sp>
          <p:nvSpPr>
            <p:cNvPr id="3" name="四角形: 角を丸くする 2">
              <a:extLst>
                <a:ext uri="{FF2B5EF4-FFF2-40B4-BE49-F238E27FC236}">
                  <a16:creationId xmlns:a16="http://schemas.microsoft.com/office/drawing/2014/main" id="{C9CC718B-5550-DB4F-D883-D54F3348926A}"/>
                </a:ext>
              </a:extLst>
            </p:cNvPr>
            <p:cNvSpPr/>
            <p:nvPr/>
          </p:nvSpPr>
          <p:spPr>
            <a:xfrm>
              <a:off x="4475820" y="5510605"/>
              <a:ext cx="3708412" cy="510683"/>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関数のプロトタイプ宣言</a:t>
              </a:r>
              <a:endParaRPr lang="ja-JP" altLang="en-US" dirty="0">
                <a:solidFill>
                  <a:schemeClr val="tx1"/>
                </a:solidFill>
              </a:endParaRPr>
            </a:p>
          </p:txBody>
        </p:sp>
        <p:cxnSp>
          <p:nvCxnSpPr>
            <p:cNvPr id="5" name="直線矢印コネクタ 4">
              <a:extLst>
                <a:ext uri="{FF2B5EF4-FFF2-40B4-BE49-F238E27FC236}">
                  <a16:creationId xmlns:a16="http://schemas.microsoft.com/office/drawing/2014/main" id="{15E42070-CE7D-FE20-B31C-52D046A05759}"/>
                </a:ext>
              </a:extLst>
            </p:cNvPr>
            <p:cNvCxnSpPr>
              <a:cxnSpLocks/>
            </p:cNvCxnSpPr>
            <p:nvPr/>
          </p:nvCxnSpPr>
          <p:spPr>
            <a:xfrm flipH="1">
              <a:off x="3971764" y="5774348"/>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1976532"/>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4D36-DBFE-D6A1-1745-0BF328A723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0BF39D-D5E9-3B1A-0796-12A6E1C9C7B3}"/>
              </a:ext>
            </a:extLst>
          </p:cNvPr>
          <p:cNvSpPr>
            <a:spLocks noGrp="1"/>
          </p:cNvSpPr>
          <p:nvPr>
            <p:ph type="ctrTitle"/>
          </p:nvPr>
        </p:nvSpPr>
        <p:spPr/>
        <p:txBody>
          <a:bodyPr/>
          <a:lstStyle/>
          <a:p>
            <a:r>
              <a:rPr kumimoji="1" lang="ja-JP" altLang="en-US" dirty="0"/>
              <a:t>関数のオーバーロード</a:t>
            </a:r>
          </a:p>
        </p:txBody>
      </p:sp>
    </p:spTree>
    <p:extLst>
      <p:ext uri="{BB962C8B-B14F-4D97-AF65-F5344CB8AC3E}">
        <p14:creationId xmlns:p14="http://schemas.microsoft.com/office/powerpoint/2010/main" val="1626343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23D1-4399-4B88-FC6E-24E9F56FD7AA}"/>
            </a:ext>
          </a:extLst>
        </p:cNvPr>
        <p:cNvGrpSpPr/>
        <p:nvPr/>
      </p:nvGrpSpPr>
      <p:grpSpPr>
        <a:xfrm>
          <a:off x="0" y="0"/>
          <a:ext cx="0" cy="0"/>
          <a:chOff x="0" y="0"/>
          <a:chExt cx="0" cy="0"/>
        </a:xfrm>
      </p:grpSpPr>
      <p:sp>
        <p:nvSpPr>
          <p:cNvPr id="129026" name="タイトル 1">
            <a:extLst>
              <a:ext uri="{FF2B5EF4-FFF2-40B4-BE49-F238E27FC236}">
                <a16:creationId xmlns:a16="http://schemas.microsoft.com/office/drawing/2014/main" id="{3DC4212B-F538-8D28-4E3A-5251688E99F5}"/>
              </a:ext>
            </a:extLst>
          </p:cNvPr>
          <p:cNvSpPr>
            <a:spLocks noGrp="1"/>
          </p:cNvSpPr>
          <p:nvPr>
            <p:ph type="title"/>
          </p:nvPr>
        </p:nvSpPr>
        <p:spPr>
          <a:xfrm>
            <a:off x="90601" y="188640"/>
            <a:ext cx="5976664" cy="725487"/>
          </a:xfrm>
        </p:spPr>
        <p:txBody>
          <a:bodyPr>
            <a:normAutofit/>
          </a:bodyPr>
          <a:lstStyle/>
          <a:p>
            <a:pPr eaLnBrk="1" hangingPunct="1"/>
            <a:r>
              <a:rPr lang="ja-JP" altLang="en-US" dirty="0"/>
              <a:t>同じ名前を持つ関数</a:t>
            </a:r>
          </a:p>
        </p:txBody>
      </p:sp>
      <p:sp>
        <p:nvSpPr>
          <p:cNvPr id="4" name="コンテンツ プレースホルダ 2">
            <a:extLst>
              <a:ext uri="{FF2B5EF4-FFF2-40B4-BE49-F238E27FC236}">
                <a16:creationId xmlns:a16="http://schemas.microsoft.com/office/drawing/2014/main" id="{C5CE91F9-AC9B-50D0-EA63-09E109BBBC60}"/>
              </a:ext>
            </a:extLst>
          </p:cNvPr>
          <p:cNvSpPr>
            <a:spLocks noGrp="1"/>
          </p:cNvSpPr>
          <p:nvPr>
            <p:ph idx="1"/>
          </p:nvPr>
        </p:nvSpPr>
        <p:spPr>
          <a:xfrm>
            <a:off x="377638" y="1196752"/>
            <a:ext cx="5354850" cy="4176464"/>
          </a:xfrm>
        </p:spPr>
        <p:txBody>
          <a:bodyPr/>
          <a:lstStyle/>
          <a:p>
            <a:pPr eaLnBrk="1" hangingPunct="1"/>
            <a:r>
              <a:rPr lang="ja-JP" altLang="en-US" sz="2400" dirty="0">
                <a:latin typeface="Lucida Console" panose="020B0609040504020204" pitchFamily="49" charset="0"/>
              </a:rPr>
              <a:t>名前が同じで、引数が異なる関数を複数定義できる</a:t>
            </a:r>
            <a:endParaRPr lang="en-US" altLang="ja-JP" sz="2400" dirty="0">
              <a:latin typeface="Lucida Console" panose="020B0609040504020204" pitchFamily="49" charset="0"/>
            </a:endParaRPr>
          </a:p>
          <a:p>
            <a:pPr eaLnBrk="1" hangingPunct="1"/>
            <a:endParaRPr lang="en-US" altLang="ja-JP" sz="2400" dirty="0">
              <a:latin typeface="Lucida Console" panose="020B0609040504020204" pitchFamily="49" charset="0"/>
            </a:endParaRPr>
          </a:p>
          <a:p>
            <a:pPr eaLnBrk="1" hangingPunct="1"/>
            <a:r>
              <a:rPr lang="ja-JP" altLang="en-US" sz="2400" dirty="0">
                <a:latin typeface="Lucida Console" panose="020B0609040504020204" pitchFamily="49" charset="0"/>
              </a:rPr>
              <a:t>同じ名前の関数を定義することを「関数のオーバーロード」とよぶ</a:t>
            </a:r>
            <a:endParaRPr lang="en-US" altLang="ja-JP" sz="2400" dirty="0">
              <a:latin typeface="Lucida Console" panose="020B0609040504020204" pitchFamily="49" charset="0"/>
            </a:endParaRPr>
          </a:p>
          <a:p>
            <a:pPr eaLnBrk="1" hangingPunct="1"/>
            <a:endParaRPr lang="en-US" altLang="ja-JP" sz="2400" dirty="0">
              <a:latin typeface="Lucida Console" panose="020B0609040504020204" pitchFamily="49" charset="0"/>
            </a:endParaRPr>
          </a:p>
          <a:p>
            <a:pPr eaLnBrk="1" hangingPunct="1"/>
            <a:r>
              <a:rPr lang="ja-JP" altLang="en-US" sz="2400" dirty="0">
                <a:latin typeface="Lucida Console" panose="020B0609040504020204" pitchFamily="49" charset="0"/>
              </a:rPr>
              <a:t>右のプログラムコードでは、</a:t>
            </a:r>
            <a:r>
              <a:rPr lang="en-US" altLang="ja-JP" sz="2400" dirty="0" err="1">
                <a:latin typeface="Lucida Console" panose="020B0609040504020204" pitchFamily="49" charset="0"/>
              </a:rPr>
              <a:t>func</a:t>
            </a:r>
            <a:r>
              <a:rPr lang="ja-JP" altLang="en-US" sz="2400" dirty="0">
                <a:latin typeface="Lucida Console" panose="020B0609040504020204" pitchFamily="49" charset="0"/>
              </a:rPr>
              <a:t>という名前の関数が</a:t>
            </a:r>
            <a:r>
              <a:rPr lang="en-US" altLang="ja-JP" sz="2400" dirty="0">
                <a:latin typeface="Lucida Console" panose="020B0609040504020204" pitchFamily="49" charset="0"/>
              </a:rPr>
              <a:t>4</a:t>
            </a:r>
            <a:r>
              <a:rPr lang="ja-JP" altLang="en-US" sz="2400" dirty="0">
                <a:latin typeface="Lucida Console" panose="020B0609040504020204" pitchFamily="49" charset="0"/>
              </a:rPr>
              <a:t>つ定義されている</a:t>
            </a:r>
            <a:endParaRPr lang="en-US" altLang="ja-JP" sz="2400" dirty="0"/>
          </a:p>
          <a:p>
            <a:pPr marL="0" indent="0" eaLnBrk="1" hangingPunct="1">
              <a:buNone/>
            </a:pPr>
            <a:endParaRPr lang="en-US" altLang="ja-JP" sz="2400" dirty="0"/>
          </a:p>
          <a:p>
            <a:pPr marL="0" indent="0" eaLnBrk="1" hangingPunct="1">
              <a:buNone/>
            </a:pPr>
            <a:r>
              <a:rPr lang="en-US" altLang="ja-JP" sz="2400" dirty="0"/>
              <a:t>※</a:t>
            </a:r>
            <a:r>
              <a:rPr lang="ja-JP" altLang="en-US" sz="2400" dirty="0"/>
              <a:t> 関数名と引数列の組み合わせをシグネチャと呼ぶ。シグネチャが同じ関数を複数定義することはできない</a:t>
            </a:r>
            <a:endParaRPr lang="en-US" altLang="ja-JP" sz="2400" dirty="0"/>
          </a:p>
        </p:txBody>
      </p:sp>
      <p:pic>
        <p:nvPicPr>
          <p:cNvPr id="7" name="図 6">
            <a:extLst>
              <a:ext uri="{FF2B5EF4-FFF2-40B4-BE49-F238E27FC236}">
                <a16:creationId xmlns:a16="http://schemas.microsoft.com/office/drawing/2014/main" id="{4AD48B5E-B97F-6E23-3044-16485E342665}"/>
              </a:ext>
            </a:extLst>
          </p:cNvPr>
          <p:cNvPicPr>
            <a:picLocks noChangeAspect="1"/>
          </p:cNvPicPr>
          <p:nvPr/>
        </p:nvPicPr>
        <p:blipFill>
          <a:blip r:embed="rId3"/>
          <a:stretch>
            <a:fillRect/>
          </a:stretch>
        </p:blipFill>
        <p:spPr>
          <a:xfrm>
            <a:off x="5978241" y="116632"/>
            <a:ext cx="6310447" cy="6741368"/>
          </a:xfrm>
          <a:prstGeom prst="rect">
            <a:avLst/>
          </a:prstGeom>
        </p:spPr>
      </p:pic>
    </p:spTree>
    <p:extLst>
      <p:ext uri="{BB962C8B-B14F-4D97-AF65-F5344CB8AC3E}">
        <p14:creationId xmlns:p14="http://schemas.microsoft.com/office/powerpoint/2010/main" val="15588054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E56A-9512-8588-C9AE-B80472E09E65}"/>
            </a:ext>
          </a:extLst>
        </p:cNvPr>
        <p:cNvGrpSpPr/>
        <p:nvPr/>
      </p:nvGrpSpPr>
      <p:grpSpPr>
        <a:xfrm>
          <a:off x="0" y="0"/>
          <a:ext cx="0" cy="0"/>
          <a:chOff x="0" y="0"/>
          <a:chExt cx="0" cy="0"/>
        </a:xfrm>
      </p:grpSpPr>
      <p:sp>
        <p:nvSpPr>
          <p:cNvPr id="47106" name="タイトル 3">
            <a:extLst>
              <a:ext uri="{FF2B5EF4-FFF2-40B4-BE49-F238E27FC236}">
                <a16:creationId xmlns:a16="http://schemas.microsoft.com/office/drawing/2014/main" id="{09D6D4F9-9FB8-2677-35C5-127DE48B5099}"/>
              </a:ext>
            </a:extLst>
          </p:cNvPr>
          <p:cNvSpPr>
            <a:spLocks noGrp="1"/>
          </p:cNvSpPr>
          <p:nvPr>
            <p:ph type="ctrTitle"/>
          </p:nvPr>
        </p:nvSpPr>
        <p:spPr/>
        <p:txBody>
          <a:bodyPr/>
          <a:lstStyle/>
          <a:p>
            <a:pPr eaLnBrk="1" hangingPunct="1"/>
            <a:r>
              <a:rPr lang="ja-JP" altLang="en-US" dirty="0"/>
              <a:t>第</a:t>
            </a:r>
            <a:r>
              <a:rPr lang="en-US" altLang="ja-JP" dirty="0"/>
              <a:t>4</a:t>
            </a:r>
            <a:r>
              <a:rPr lang="ja-JP" altLang="en-US" dirty="0"/>
              <a:t>章  クラスの基本</a:t>
            </a:r>
          </a:p>
        </p:txBody>
      </p:sp>
      <p:sp>
        <p:nvSpPr>
          <p:cNvPr id="4" name="四角形: 角を丸くする 3">
            <a:extLst>
              <a:ext uri="{FF2B5EF4-FFF2-40B4-BE49-F238E27FC236}">
                <a16:creationId xmlns:a16="http://schemas.microsoft.com/office/drawing/2014/main" id="{FF00D1ED-3B91-6138-FDE2-252CE682E5B9}"/>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22B702AD-11E3-2A3C-0BF1-418788FEEFEA}"/>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8780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AED3-3E53-9E55-F2A6-03B37E7D2D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482130-B088-BDB9-EE17-F8D2098360D5}"/>
              </a:ext>
            </a:extLst>
          </p:cNvPr>
          <p:cNvSpPr>
            <a:spLocks noGrp="1"/>
          </p:cNvSpPr>
          <p:nvPr>
            <p:ph type="ctrTitle"/>
          </p:nvPr>
        </p:nvSpPr>
        <p:spPr/>
        <p:txBody>
          <a:bodyPr/>
          <a:lstStyle/>
          <a:p>
            <a:r>
              <a:rPr kumimoji="1" lang="ja-JP" altLang="en-US" dirty="0"/>
              <a:t>クラスとオブジェクト</a:t>
            </a:r>
          </a:p>
        </p:txBody>
      </p:sp>
    </p:spTree>
    <p:extLst>
      <p:ext uri="{BB962C8B-B14F-4D97-AF65-F5344CB8AC3E}">
        <p14:creationId xmlns:p14="http://schemas.microsoft.com/office/powerpoint/2010/main" val="7168558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p:cNvSpPr>
          <p:nvPr>
            <p:ph type="title"/>
          </p:nvPr>
        </p:nvSpPr>
        <p:spPr>
          <a:xfrm>
            <a:off x="1981200" y="274639"/>
            <a:ext cx="8229600" cy="725487"/>
          </a:xfrm>
        </p:spPr>
        <p:txBody>
          <a:bodyPr/>
          <a:lstStyle/>
          <a:p>
            <a:pPr eaLnBrk="1" hangingPunct="1"/>
            <a:r>
              <a:rPr lang="ja-JP" altLang="en-US" dirty="0"/>
              <a:t>クラスとオブジェクト</a:t>
            </a:r>
          </a:p>
        </p:txBody>
      </p:sp>
      <p:sp>
        <p:nvSpPr>
          <p:cNvPr id="3" name="コンテンツ プレースホルダ 2"/>
          <p:cNvSpPr>
            <a:spLocks noGrp="1"/>
          </p:cNvSpPr>
          <p:nvPr>
            <p:ph idx="1"/>
          </p:nvPr>
        </p:nvSpPr>
        <p:spPr>
          <a:xfrm>
            <a:off x="767408" y="1187940"/>
            <a:ext cx="8507288" cy="2071687"/>
          </a:xfrm>
        </p:spPr>
        <p:txBody>
          <a:bodyPr rtlCol="0">
            <a:normAutofit fontScale="92500"/>
          </a:bodyPr>
          <a:lstStyle/>
          <a:p>
            <a:pPr marL="0" indent="0" eaLnBrk="1" fontAlgn="auto" hangingPunct="1">
              <a:spcAft>
                <a:spcPts val="0"/>
              </a:spcAft>
              <a:buNone/>
              <a:defRPr/>
            </a:pPr>
            <a:r>
              <a:rPr lang="ja-JP" altLang="en-US" sz="2800" b="1" dirty="0"/>
              <a:t>クラス</a:t>
            </a:r>
            <a:endParaRPr lang="en-US" altLang="ja-JP" sz="2800" b="1" dirty="0"/>
          </a:p>
          <a:p>
            <a:pPr marL="457200" lvl="1" indent="0" eaLnBrk="1" fontAlgn="auto" hangingPunct="1">
              <a:spcAft>
                <a:spcPts val="0"/>
              </a:spcAft>
              <a:buNone/>
              <a:defRPr/>
            </a:pPr>
            <a:r>
              <a:rPr lang="ja-JP" altLang="en-US" sz="2400" dirty="0"/>
              <a:t>オブジェクトがどのような情報と機能を持つかを定義したもの</a:t>
            </a:r>
            <a:endParaRPr lang="en-US" altLang="ja-JP" sz="2400" dirty="0"/>
          </a:p>
          <a:p>
            <a:pPr marL="0" indent="0" eaLnBrk="1" fontAlgn="auto" hangingPunct="1">
              <a:spcAft>
                <a:spcPts val="0"/>
              </a:spcAft>
              <a:buNone/>
              <a:defRPr/>
            </a:pPr>
            <a:r>
              <a:rPr lang="ja-JP" altLang="en-US" sz="2800" b="1" dirty="0"/>
              <a:t>オブジェクト</a:t>
            </a:r>
            <a:endParaRPr lang="en-US" altLang="ja-JP" sz="2800" b="1" dirty="0"/>
          </a:p>
          <a:p>
            <a:pPr marL="457200" lvl="1" indent="0" eaLnBrk="1" fontAlgn="auto" hangingPunct="1">
              <a:spcAft>
                <a:spcPts val="0"/>
              </a:spcAft>
              <a:buNone/>
              <a:defRPr/>
            </a:pPr>
            <a:r>
              <a:rPr lang="ja-JP" altLang="en-US" sz="2400" dirty="0"/>
              <a:t>クラスによって定義された情報と機能を持つ</a:t>
            </a:r>
            <a:r>
              <a:rPr lang="en-US" altLang="ja-JP" sz="2400" dirty="0"/>
              <a:t>1</a:t>
            </a:r>
            <a:r>
              <a:rPr lang="ja-JP" altLang="en-US" sz="2400" dirty="0"/>
              <a:t>つ</a:t>
            </a:r>
            <a:r>
              <a:rPr lang="en-US" altLang="ja-JP" sz="2400" dirty="0"/>
              <a:t>1</a:t>
            </a:r>
            <a:r>
              <a:rPr lang="ja-JP" altLang="en-US" sz="2400" dirty="0"/>
              <a:t>つの実体</a:t>
            </a:r>
            <a:endParaRPr lang="en-US" altLang="ja-JP" sz="2400" dirty="0"/>
          </a:p>
          <a:p>
            <a:pPr eaLnBrk="1" fontAlgn="auto" hangingPunct="1">
              <a:spcAft>
                <a:spcPts val="0"/>
              </a:spcAft>
              <a:defRPr/>
            </a:pPr>
            <a:endParaRPr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989072709"/>
              </p:ext>
            </p:extLst>
          </p:nvPr>
        </p:nvGraphicFramePr>
        <p:xfrm>
          <a:off x="1261733" y="3364941"/>
          <a:ext cx="9668533" cy="2468880"/>
        </p:xfrm>
        <a:graphic>
          <a:graphicData uri="http://schemas.openxmlformats.org/drawingml/2006/table">
            <a:tbl>
              <a:tblPr firstRow="1" bandRow="1">
                <a:tableStyleId>{5C22544A-7EE6-4342-B048-85BDC9FD1C3A}</a:tableStyleId>
              </a:tblPr>
              <a:tblGrid>
                <a:gridCol w="2465800">
                  <a:extLst>
                    <a:ext uri="{9D8B030D-6E8A-4147-A177-3AD203B41FA5}">
                      <a16:colId xmlns:a16="http://schemas.microsoft.com/office/drawing/2014/main" val="2697288054"/>
                    </a:ext>
                  </a:extLst>
                </a:gridCol>
                <a:gridCol w="3232563">
                  <a:extLst>
                    <a:ext uri="{9D8B030D-6E8A-4147-A177-3AD203B41FA5}">
                      <a16:colId xmlns:a16="http://schemas.microsoft.com/office/drawing/2014/main" val="20000"/>
                    </a:ext>
                  </a:extLst>
                </a:gridCol>
                <a:gridCol w="3970170">
                  <a:extLst>
                    <a:ext uri="{9D8B030D-6E8A-4147-A177-3AD203B41FA5}">
                      <a16:colId xmlns:a16="http://schemas.microsoft.com/office/drawing/2014/main" val="20001"/>
                    </a:ext>
                  </a:extLst>
                </a:gridCol>
              </a:tblGrid>
              <a:tr h="535781">
                <a:tc>
                  <a:txBody>
                    <a:bodyPr/>
                    <a:lstStyle/>
                    <a:p>
                      <a:pPr algn="ctr"/>
                      <a:r>
                        <a:rPr kumimoji="1" lang="ja-JP" altLang="en-US" sz="1800" dirty="0"/>
                        <a:t>ソフトウェアで</a:t>
                      </a:r>
                      <a:br>
                        <a:rPr kumimoji="1" lang="en-US" altLang="ja-JP" sz="1800" dirty="0"/>
                      </a:br>
                      <a:r>
                        <a:rPr kumimoji="1" lang="ja-JP" altLang="en-US" sz="1800" dirty="0"/>
                        <a:t>管理するもの</a:t>
                      </a:r>
                    </a:p>
                  </a:txBody>
                  <a:tcPr marL="91439" marR="91439" anchor="ctr" anchorCtr="1"/>
                </a:tc>
                <a:tc>
                  <a:txBody>
                    <a:bodyPr/>
                    <a:lstStyle/>
                    <a:p>
                      <a:pPr algn="ctr"/>
                      <a:r>
                        <a:rPr kumimoji="1" lang="ja-JP" altLang="en-US" sz="1800" dirty="0"/>
                        <a:t>クラス</a:t>
                      </a:r>
                    </a:p>
                  </a:txBody>
                  <a:tcPr marL="91439" marR="91439" anchor="ctr" anchorCtr="1"/>
                </a:tc>
                <a:tc>
                  <a:txBody>
                    <a:bodyPr/>
                    <a:lstStyle/>
                    <a:p>
                      <a:pPr algn="ctr"/>
                      <a:r>
                        <a:rPr kumimoji="1" lang="ja-JP" altLang="en-US" sz="1800" dirty="0"/>
                        <a:t>オブジェクト</a:t>
                      </a:r>
                    </a:p>
                  </a:txBody>
                  <a:tcPr marL="91439" marR="91439" anchor="ctr" anchorCtr="1"/>
                </a:tc>
                <a:extLst>
                  <a:ext uri="{0D108BD9-81ED-4DB2-BD59-A6C34878D82A}">
                    <a16:rowId xmlns:a16="http://schemas.microsoft.com/office/drawing/2014/main" val="10000"/>
                  </a:ext>
                </a:extLst>
              </a:tr>
              <a:tr h="535781">
                <a:tc>
                  <a:txBody>
                    <a:bodyPr/>
                    <a:lstStyle/>
                    <a:p>
                      <a:pPr algn="l"/>
                      <a:r>
                        <a:rPr kumimoji="1" lang="ja-JP" altLang="en-US" sz="1800" dirty="0"/>
                        <a:t>学生情報</a:t>
                      </a:r>
                    </a:p>
                  </a:txBody>
                  <a:tcPr marL="91439" marR="91439" anchor="ctr" anchorCtr="1"/>
                </a:tc>
                <a:tc>
                  <a:txBody>
                    <a:bodyPr/>
                    <a:lstStyle/>
                    <a:p>
                      <a:pPr algn="l"/>
                      <a:r>
                        <a:rPr kumimoji="1" lang="ja-JP" altLang="en-US" sz="1800" dirty="0"/>
                        <a:t>学籍番号、氏名など、どのような項目を管理するか定めたもの</a:t>
                      </a:r>
                    </a:p>
                  </a:txBody>
                  <a:tcPr marL="91439" marR="91439" anchor="ctr" anchorCtr="1"/>
                </a:tc>
                <a:tc>
                  <a:txBody>
                    <a:bodyPr/>
                    <a:lstStyle/>
                    <a:p>
                      <a:pPr algn="l"/>
                      <a:r>
                        <a:rPr kumimoji="1" lang="ja-JP" altLang="en-US" sz="1800" dirty="0"/>
                        <a:t>学生</a:t>
                      </a:r>
                      <a:r>
                        <a:rPr kumimoji="1" lang="en-US" altLang="ja-JP" sz="1800" dirty="0"/>
                        <a:t>A</a:t>
                      </a:r>
                      <a:r>
                        <a:rPr kumimoji="1" lang="ja-JP" altLang="en-US" sz="1800" dirty="0"/>
                        <a:t>の情報、学生</a:t>
                      </a:r>
                      <a:r>
                        <a:rPr kumimoji="1" lang="en-US" altLang="ja-JP" sz="1800" dirty="0"/>
                        <a:t>B</a:t>
                      </a:r>
                      <a:r>
                        <a:rPr kumimoji="1" lang="ja-JP" altLang="en-US" sz="1800" dirty="0"/>
                        <a:t>の情報、</a:t>
                      </a:r>
                      <a:br>
                        <a:rPr kumimoji="1" lang="en-US" altLang="ja-JP" sz="1800" dirty="0"/>
                      </a:br>
                      <a:r>
                        <a:rPr kumimoji="1" lang="ja-JP" altLang="en-US" sz="1800" dirty="0"/>
                        <a:t>学生</a:t>
                      </a:r>
                      <a:r>
                        <a:rPr kumimoji="1" lang="en-US" altLang="ja-JP" sz="1800" dirty="0"/>
                        <a:t>C</a:t>
                      </a:r>
                      <a:r>
                        <a:rPr kumimoji="1" lang="ja-JP" altLang="en-US" sz="1800" dirty="0"/>
                        <a:t>の情報、・・・</a:t>
                      </a:r>
                    </a:p>
                  </a:txBody>
                  <a:tcPr marL="91439" marR="91439" anchor="ctr" anchorCtr="1"/>
                </a:tc>
                <a:extLst>
                  <a:ext uri="{0D108BD9-81ED-4DB2-BD59-A6C34878D82A}">
                    <a16:rowId xmlns:a16="http://schemas.microsoft.com/office/drawing/2014/main" val="10001"/>
                  </a:ext>
                </a:extLst>
              </a:tr>
              <a:tr h="535781">
                <a:tc>
                  <a:txBody>
                    <a:bodyPr/>
                    <a:lstStyle/>
                    <a:p>
                      <a:pPr algn="l"/>
                      <a:r>
                        <a:rPr kumimoji="1" lang="ja-JP" altLang="en-US" sz="1800" dirty="0"/>
                        <a:t>サッカーゲームの</a:t>
                      </a:r>
                      <a:br>
                        <a:rPr kumimoji="1" lang="en-US" altLang="ja-JP" sz="1800" dirty="0"/>
                      </a:br>
                      <a:r>
                        <a:rPr kumimoji="1" lang="ja-JP" altLang="en-US" sz="1800" dirty="0"/>
                        <a:t>サッカー選手情報</a:t>
                      </a:r>
                    </a:p>
                  </a:txBody>
                  <a:tcPr marL="91439" marR="91439" anchor="ctr" anchorCtr="1"/>
                </a:tc>
                <a:tc>
                  <a:txBody>
                    <a:bodyPr/>
                    <a:lstStyle/>
                    <a:p>
                      <a:pPr algn="l"/>
                      <a:r>
                        <a:rPr kumimoji="1" lang="ja-JP" altLang="en-US" sz="1800" dirty="0"/>
                        <a:t>体力、走力、ポジションといった、どのようなステータスを管理するか定めたもの</a:t>
                      </a:r>
                    </a:p>
                  </a:txBody>
                  <a:tcPr marL="91439" marR="91439" anchor="ctr" anchorCtr="1"/>
                </a:tc>
                <a:tc>
                  <a:txBody>
                    <a:bodyPr/>
                    <a:lstStyle/>
                    <a:p>
                      <a:pPr algn="l"/>
                      <a:r>
                        <a:rPr kumimoji="1" lang="ja-JP" altLang="en-US" sz="1800" dirty="0"/>
                        <a:t>選手</a:t>
                      </a:r>
                      <a:r>
                        <a:rPr kumimoji="1" lang="en-US" altLang="ja-JP" sz="1800" dirty="0"/>
                        <a:t>A</a:t>
                      </a:r>
                      <a:r>
                        <a:rPr kumimoji="1" lang="ja-JP" altLang="en-US" sz="1800" dirty="0"/>
                        <a:t>、選手</a:t>
                      </a:r>
                      <a:r>
                        <a:rPr kumimoji="1" lang="en-US" altLang="ja-JP" sz="1800" dirty="0"/>
                        <a:t>B</a:t>
                      </a:r>
                      <a:r>
                        <a:rPr kumimoji="1" lang="ja-JP" altLang="en-US" sz="1800" dirty="0" err="1"/>
                        <a:t>、</a:t>
                      </a:r>
                      <a:br>
                        <a:rPr kumimoji="1" lang="en-US" altLang="ja-JP" sz="1800" dirty="0"/>
                      </a:br>
                      <a:r>
                        <a:rPr kumimoji="1" lang="ja-JP" altLang="en-US" sz="1800" dirty="0"/>
                        <a:t>選手</a:t>
                      </a:r>
                      <a:r>
                        <a:rPr kumimoji="1" lang="en-US" altLang="ja-JP" sz="1800" dirty="0"/>
                        <a:t>C</a:t>
                      </a:r>
                      <a:r>
                        <a:rPr kumimoji="1" lang="ja-JP" altLang="en-US" sz="1800" dirty="0" err="1"/>
                        <a:t>、</a:t>
                      </a:r>
                      <a:r>
                        <a:rPr kumimoji="1" lang="ja-JP" altLang="en-US" sz="1800" dirty="0"/>
                        <a:t>・・・</a:t>
                      </a:r>
                    </a:p>
                  </a:txBody>
                  <a:tcPr marL="91439" marR="91439" anchor="ctr" anchorCtr="1"/>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297DFCCC-A464-2100-0955-68B715B5A800}"/>
              </a:ext>
            </a:extLst>
          </p:cNvPr>
          <p:cNvSpPr txBox="1"/>
          <p:nvPr/>
        </p:nvSpPr>
        <p:spPr>
          <a:xfrm>
            <a:off x="767408" y="3100898"/>
            <a:ext cx="6097978" cy="400110"/>
          </a:xfrm>
          <a:prstGeom prst="rect">
            <a:avLst/>
          </a:prstGeom>
          <a:noFill/>
        </p:spPr>
        <p:txBody>
          <a:bodyPr wrap="square">
            <a:spAutoFit/>
          </a:bodyPr>
          <a:lstStyle/>
          <a:p>
            <a:r>
              <a:rPr lang="ja-JP" altLang="en-US" sz="2000" dirty="0">
                <a:latin typeface="+mn-ea"/>
                <a:ea typeface="+mn-ea"/>
              </a:rPr>
              <a:t>例</a:t>
            </a:r>
          </a:p>
        </p:txBody>
      </p:sp>
      <p:sp>
        <p:nvSpPr>
          <p:cNvPr id="8" name="テキスト ボックス 7">
            <a:extLst>
              <a:ext uri="{FF2B5EF4-FFF2-40B4-BE49-F238E27FC236}">
                <a16:creationId xmlns:a16="http://schemas.microsoft.com/office/drawing/2014/main" id="{98866DD7-CB57-3B22-9D2E-0DAFA6B7B7EA}"/>
              </a:ext>
            </a:extLst>
          </p:cNvPr>
          <p:cNvSpPr txBox="1"/>
          <p:nvPr/>
        </p:nvSpPr>
        <p:spPr>
          <a:xfrm>
            <a:off x="788846" y="6021288"/>
            <a:ext cx="10563737" cy="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eaLnBrk="1" fontAlgn="auto" hangingPunct="1">
              <a:spcBef>
                <a:spcPct val="20000"/>
              </a:spcBef>
              <a:spcAft>
                <a:spcPts val="0"/>
              </a:spcAft>
              <a:buFont typeface="Arial" panose="020B0604020202020204" pitchFamily="34" charset="0"/>
              <a:buChar char="•"/>
              <a:defRPr sz="2800">
                <a:latin typeface="+mn-lt"/>
                <a:ea typeface="+mn-ea"/>
              </a:defRPr>
            </a:lvl1pPr>
            <a:lvl2pPr lvl="1" indent="0" eaLnBrk="1" fontAlgn="auto" hangingPunct="1">
              <a:spcBef>
                <a:spcPct val="20000"/>
              </a:spcBef>
              <a:spcAft>
                <a:spcPts val="0"/>
              </a:spcAft>
              <a:buFont typeface="Arial" panose="020B0604020202020204" pitchFamily="34" charset="0"/>
              <a:buNone/>
              <a:defRPr sz="24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buNone/>
            </a:pPr>
            <a:r>
              <a:rPr lang="ja-JP" altLang="en-US" sz="2000" dirty="0"/>
              <a:t>こういった、クラスとオブジェクトという概念に基づいてプログラムを作ることを</a:t>
            </a:r>
            <a:br>
              <a:rPr lang="en-US" altLang="ja-JP" sz="2000" dirty="0"/>
            </a:br>
            <a:r>
              <a:rPr lang="ja-JP" altLang="en-US" sz="2000" dirty="0"/>
              <a:t>「オブジェクト指向」とよぶ</a:t>
            </a:r>
          </a:p>
        </p:txBody>
      </p:sp>
    </p:spTree>
    <p:extLst>
      <p:ext uri="{BB962C8B-B14F-4D97-AF65-F5344CB8AC3E}">
        <p14:creationId xmlns:p14="http://schemas.microsoft.com/office/powerpoint/2010/main" val="19799826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9"/>
            <a:ext cx="8229600" cy="725487"/>
          </a:xfrm>
        </p:spPr>
        <p:txBody>
          <a:bodyPr rtlCol="0">
            <a:normAutofit/>
          </a:bodyPr>
          <a:lstStyle/>
          <a:p>
            <a:pPr eaLnBrk="1" fontAlgn="auto" hangingPunct="1">
              <a:spcAft>
                <a:spcPts val="0"/>
              </a:spcAft>
              <a:defRPr/>
            </a:pPr>
            <a:r>
              <a:rPr lang="ja-JP" altLang="en-US" dirty="0"/>
              <a:t>クラスの定義</a:t>
            </a:r>
          </a:p>
        </p:txBody>
      </p:sp>
      <p:sp>
        <p:nvSpPr>
          <p:cNvPr id="6" name="正方形/長方形 4">
            <a:extLst>
              <a:ext uri="{FF2B5EF4-FFF2-40B4-BE49-F238E27FC236}">
                <a16:creationId xmlns:a16="http://schemas.microsoft.com/office/drawing/2014/main" id="{3C7526F9-E964-A9D8-5706-DC0681725341}"/>
              </a:ext>
            </a:extLst>
          </p:cNvPr>
          <p:cNvSpPr>
            <a:spLocks noChangeArrowheads="1"/>
          </p:cNvSpPr>
          <p:nvPr/>
        </p:nvSpPr>
        <p:spPr bwMode="auto">
          <a:xfrm>
            <a:off x="479376" y="1491889"/>
            <a:ext cx="10081120" cy="2246769"/>
          </a:xfrm>
          <a:prstGeom prst="rect">
            <a:avLst/>
          </a:prstGeom>
          <a:solidFill>
            <a:srgbClr val="EAF6FD"/>
          </a:solidFill>
          <a:ln w="9525">
            <a:noFill/>
            <a:miter lim="800000"/>
            <a:headEnd/>
            <a:tailEnd/>
          </a:ln>
        </p:spPr>
        <p:txBody>
          <a:bodyPr wrap="square">
            <a:spAutoFit/>
          </a:bodyPr>
          <a:lstStyle/>
          <a:p>
            <a:pPr algn="l"/>
            <a:r>
              <a:rPr lang="en-US" altLang="ja-JP" sz="2800" dirty="0">
                <a:latin typeface="Lucida Console" panose="020B0609040504020204" pitchFamily="49" charset="0"/>
              </a:rPr>
              <a:t>class</a:t>
            </a:r>
            <a:r>
              <a:rPr lang="ja-JP" altLang="en-US" sz="2800" dirty="0">
                <a:latin typeface="Lucida Console" panose="020B0609040504020204" pitchFamily="49" charset="0"/>
              </a:rPr>
              <a:t> クラス名</a:t>
            </a:r>
            <a:r>
              <a:rPr lang="en-US" altLang="ja-JP" sz="2800" dirty="0">
                <a:latin typeface="Lucida Console" panose="020B0609040504020204" pitchFamily="49" charset="0"/>
              </a:rPr>
              <a:t> {</a:t>
            </a:r>
          </a:p>
          <a:p>
            <a:pPr algn="l"/>
            <a:r>
              <a:rPr lang="ja-JP" altLang="en-US" sz="2800" dirty="0">
                <a:latin typeface="Lucida Console" panose="020B0609040504020204" pitchFamily="49" charset="0"/>
              </a:rPr>
              <a:t>アクセス指定子</a:t>
            </a:r>
            <a:r>
              <a:rPr lang="en-US" altLang="ja-JP" sz="2800" dirty="0">
                <a:latin typeface="Lucida Console" panose="020B0609040504020204" pitchFamily="49" charset="0"/>
              </a:rPr>
              <a:t>:</a:t>
            </a:r>
          </a:p>
          <a:p>
            <a:pPr algn="l"/>
            <a:r>
              <a:rPr lang="ja-JP" altLang="en-US" sz="2800" dirty="0">
                <a:latin typeface="Lucida Console" panose="020B0609040504020204" pitchFamily="49" charset="0"/>
              </a:rPr>
              <a:t>    メンバ変数の定義</a:t>
            </a:r>
          </a:p>
          <a:p>
            <a:pPr algn="l"/>
            <a:r>
              <a:rPr lang="ja-JP" altLang="en-US" sz="2800" dirty="0">
                <a:latin typeface="Lucida Console" panose="020B0609040504020204" pitchFamily="49" charset="0"/>
              </a:rPr>
              <a:t>    メンバ関数の定義</a:t>
            </a:r>
            <a:endParaRPr lang="en-US" altLang="ja-JP" sz="2800" dirty="0">
              <a:latin typeface="Lucida Console" panose="020B0609040504020204" pitchFamily="49" charset="0"/>
            </a:endParaRPr>
          </a:p>
          <a:p>
            <a:pPr algn="l"/>
            <a:r>
              <a:rPr lang="en-US" altLang="ja-JP" sz="2800" dirty="0">
                <a:latin typeface="Lucida Console" panose="020B0609040504020204" pitchFamily="49" charset="0"/>
              </a:rPr>
              <a:t>};</a:t>
            </a:r>
            <a:endParaRPr lang="en-US" altLang="ja-JP" sz="3200" dirty="0">
              <a:latin typeface="Lucida Console" panose="020B0609040504020204" pitchFamily="49" charset="0"/>
              <a:ea typeface="HG丸ｺﾞｼｯｸM-PRO" panose="020F0600000000000000" pitchFamily="50" charset="-128"/>
            </a:endParaRPr>
          </a:p>
        </p:txBody>
      </p:sp>
      <p:sp>
        <p:nvSpPr>
          <p:cNvPr id="8" name="コンテンツ プレースホルダ 2">
            <a:extLst>
              <a:ext uri="{FF2B5EF4-FFF2-40B4-BE49-F238E27FC236}">
                <a16:creationId xmlns:a16="http://schemas.microsoft.com/office/drawing/2014/main" id="{444CD213-A9DE-DC4D-AE4B-7556D17542BE}"/>
              </a:ext>
            </a:extLst>
          </p:cNvPr>
          <p:cNvSpPr>
            <a:spLocks noGrp="1"/>
          </p:cNvSpPr>
          <p:nvPr>
            <p:ph idx="1"/>
          </p:nvPr>
        </p:nvSpPr>
        <p:spPr>
          <a:xfrm>
            <a:off x="479376" y="4324084"/>
            <a:ext cx="11089232" cy="1985236"/>
          </a:xfrm>
        </p:spPr>
        <p:txBody>
          <a:bodyPr/>
          <a:lstStyle/>
          <a:p>
            <a:pPr eaLnBrk="1" hangingPunct="1"/>
            <a:r>
              <a:rPr lang="ja-JP" altLang="en-US" sz="2400" dirty="0">
                <a:latin typeface="Lucida Console" panose="020B0609040504020204" pitchFamily="49" charset="0"/>
              </a:rPr>
              <a:t>末尾にセミコロン</a:t>
            </a:r>
            <a:r>
              <a:rPr lang="en-US" altLang="ja-JP" sz="2400" dirty="0">
                <a:latin typeface="Lucida Console" panose="020B0609040504020204" pitchFamily="49" charset="0"/>
              </a:rPr>
              <a:t>(;)</a:t>
            </a:r>
            <a:r>
              <a:rPr lang="ja-JP" altLang="en-US" sz="2400" dirty="0">
                <a:latin typeface="Lucida Console" panose="020B0609040504020204" pitchFamily="49" charset="0"/>
              </a:rPr>
              <a:t>をつける</a:t>
            </a:r>
            <a:endParaRPr lang="en-US" altLang="ja-JP" sz="2400" dirty="0">
              <a:latin typeface="Lucida Console" panose="020B0609040504020204" pitchFamily="49" charset="0"/>
            </a:endParaRPr>
          </a:p>
          <a:p>
            <a:pPr eaLnBrk="1" hangingPunct="1"/>
            <a:r>
              <a:rPr lang="ja-JP" altLang="en-US" sz="2400" dirty="0"/>
              <a:t>メンバ変数とメンバ関数をあわせて「メンバ」と呼ぶ</a:t>
            </a:r>
            <a:endParaRPr lang="en-US" altLang="ja-JP" sz="2400" dirty="0"/>
          </a:p>
          <a:p>
            <a:pPr eaLnBrk="1" hangingPunct="1"/>
            <a:r>
              <a:rPr lang="ja-JP" altLang="en-US" sz="2400" dirty="0"/>
              <a:t>アクセス指定子はメンバへのアクセスを制御するもの（詳しくは後で学ぶ。ここでは、 </a:t>
            </a:r>
            <a:r>
              <a:rPr lang="en-US" altLang="ja-JP" sz="2400" dirty="0">
                <a:latin typeface="Lucida Console" panose="020B0609040504020204" pitchFamily="49" charset="0"/>
              </a:rPr>
              <a:t>public</a:t>
            </a:r>
            <a:r>
              <a:rPr lang="en-US" altLang="ja-JP" sz="2400" dirty="0"/>
              <a:t> </a:t>
            </a:r>
            <a:r>
              <a:rPr lang="ja-JP" altLang="en-US" sz="2400" dirty="0"/>
              <a:t>と書くものとする）。</a:t>
            </a:r>
            <a:endParaRPr lang="en-US" altLang="ja-JP" sz="2400" dirty="0"/>
          </a:p>
        </p:txBody>
      </p:sp>
      <p:grpSp>
        <p:nvGrpSpPr>
          <p:cNvPr id="9" name="グループ化 8">
            <a:extLst>
              <a:ext uri="{FF2B5EF4-FFF2-40B4-BE49-F238E27FC236}">
                <a16:creationId xmlns:a16="http://schemas.microsoft.com/office/drawing/2014/main" id="{6270E744-7088-B62E-C060-50A5764BE2E9}"/>
              </a:ext>
            </a:extLst>
          </p:cNvPr>
          <p:cNvGrpSpPr/>
          <p:nvPr/>
        </p:nvGrpSpPr>
        <p:grpSpPr>
          <a:xfrm>
            <a:off x="4421814" y="2198237"/>
            <a:ext cx="4770530" cy="654699"/>
            <a:chOff x="3971764" y="5366589"/>
            <a:chExt cx="3126902" cy="654699"/>
          </a:xfrm>
        </p:grpSpPr>
        <p:sp>
          <p:nvSpPr>
            <p:cNvPr id="10" name="四角形: 角を丸くする 9">
              <a:extLst>
                <a:ext uri="{FF2B5EF4-FFF2-40B4-BE49-F238E27FC236}">
                  <a16:creationId xmlns:a16="http://schemas.microsoft.com/office/drawing/2014/main" id="{B35543A1-672D-9C77-F19C-DD4BDB80D56B}"/>
                </a:ext>
              </a:extLst>
            </p:cNvPr>
            <p:cNvSpPr/>
            <p:nvPr/>
          </p:nvSpPr>
          <p:spPr>
            <a:xfrm>
              <a:off x="4475820" y="5366589"/>
              <a:ext cx="2622846" cy="65469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オブジェクトが持つ情報</a:t>
              </a:r>
              <a:br>
                <a:rPr lang="en-US" altLang="ja-JP" dirty="0">
                  <a:solidFill>
                    <a:schemeClr val="tx1"/>
                  </a:solidFill>
                  <a:latin typeface="Lucida Console" panose="020B0609040504020204" pitchFamily="49" charset="0"/>
                </a:rPr>
              </a:br>
              <a:r>
                <a:rPr lang="ja-JP" altLang="en-US" dirty="0">
                  <a:solidFill>
                    <a:schemeClr val="tx1"/>
                  </a:solidFill>
                  <a:latin typeface="Lucida Console" panose="020B0609040504020204" pitchFamily="49" charset="0"/>
                </a:rPr>
                <a:t>（値を格納するための変数を書く）</a:t>
              </a:r>
              <a:endParaRPr lang="ja-JP" altLang="en-US" dirty="0">
                <a:solidFill>
                  <a:schemeClr val="tx1"/>
                </a:solidFill>
              </a:endParaRPr>
            </a:p>
          </p:txBody>
        </p:sp>
        <p:cxnSp>
          <p:nvCxnSpPr>
            <p:cNvPr id="11" name="直線矢印コネクタ 10">
              <a:extLst>
                <a:ext uri="{FF2B5EF4-FFF2-40B4-BE49-F238E27FC236}">
                  <a16:creationId xmlns:a16="http://schemas.microsoft.com/office/drawing/2014/main" id="{75760ACB-1F05-25B9-A814-0B0A6C78CEA0}"/>
                </a:ext>
              </a:extLst>
            </p:cNvPr>
            <p:cNvCxnSpPr>
              <a:cxnSpLocks/>
            </p:cNvCxnSpPr>
            <p:nvPr/>
          </p:nvCxnSpPr>
          <p:spPr>
            <a:xfrm flipH="1">
              <a:off x="3971764" y="5774348"/>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40464CC5-5748-CCA2-976E-4C50F83C5914}"/>
              </a:ext>
            </a:extLst>
          </p:cNvPr>
          <p:cNvSpPr/>
          <p:nvPr/>
        </p:nvSpPr>
        <p:spPr>
          <a:xfrm>
            <a:off x="5208824" y="2918317"/>
            <a:ext cx="4554915" cy="65469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オブジェクトが持つ機能</a:t>
            </a:r>
            <a:br>
              <a:rPr lang="en-US" altLang="ja-JP" dirty="0">
                <a:solidFill>
                  <a:schemeClr val="tx1"/>
                </a:solidFill>
                <a:latin typeface="Lucida Console" panose="020B0609040504020204" pitchFamily="49" charset="0"/>
              </a:rPr>
            </a:br>
            <a:r>
              <a:rPr lang="ja-JP" altLang="en-US" dirty="0">
                <a:solidFill>
                  <a:schemeClr val="tx1"/>
                </a:solidFill>
                <a:latin typeface="Lucida Console" panose="020B0609040504020204" pitchFamily="49" charset="0"/>
              </a:rPr>
              <a:t>（処理を実行するための関数を書く）</a:t>
            </a:r>
            <a:endParaRPr lang="ja-JP" altLang="en-US" dirty="0">
              <a:solidFill>
                <a:schemeClr val="tx1"/>
              </a:solidFill>
            </a:endParaRPr>
          </a:p>
        </p:txBody>
      </p:sp>
      <p:cxnSp>
        <p:nvCxnSpPr>
          <p:cNvPr id="13" name="直線矢印コネクタ 12">
            <a:extLst>
              <a:ext uri="{FF2B5EF4-FFF2-40B4-BE49-F238E27FC236}">
                <a16:creationId xmlns:a16="http://schemas.microsoft.com/office/drawing/2014/main" id="{9E80FDED-A22B-95BF-3494-A614603D01F3}"/>
              </a:ext>
            </a:extLst>
          </p:cNvPr>
          <p:cNvCxnSpPr>
            <a:cxnSpLocks/>
          </p:cNvCxnSpPr>
          <p:nvPr/>
        </p:nvCxnSpPr>
        <p:spPr>
          <a:xfrm flipH="1">
            <a:off x="4439816" y="3068960"/>
            <a:ext cx="769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B4107-93A7-9E7C-8685-6E842F89CB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8610E7-5DE7-48FE-8765-056372B2E389}"/>
              </a:ext>
            </a:extLst>
          </p:cNvPr>
          <p:cNvSpPr>
            <a:spLocks noGrp="1"/>
          </p:cNvSpPr>
          <p:nvPr>
            <p:ph type="title"/>
          </p:nvPr>
        </p:nvSpPr>
        <p:spPr>
          <a:xfrm>
            <a:off x="1981200" y="274639"/>
            <a:ext cx="8229600" cy="725487"/>
          </a:xfrm>
        </p:spPr>
        <p:txBody>
          <a:bodyPr rtlCol="0">
            <a:normAutofit/>
          </a:bodyPr>
          <a:lstStyle/>
          <a:p>
            <a:pPr eaLnBrk="1" fontAlgn="auto" hangingPunct="1">
              <a:spcAft>
                <a:spcPts val="0"/>
              </a:spcAft>
              <a:defRPr/>
            </a:pPr>
            <a:r>
              <a:rPr lang="ja-JP" altLang="en-US" dirty="0"/>
              <a:t>メンバ変数を持つクラスの定義</a:t>
            </a:r>
          </a:p>
        </p:txBody>
      </p:sp>
      <p:sp>
        <p:nvSpPr>
          <p:cNvPr id="3" name="コンテンツ プレースホルダ 2">
            <a:extLst>
              <a:ext uri="{FF2B5EF4-FFF2-40B4-BE49-F238E27FC236}">
                <a16:creationId xmlns:a16="http://schemas.microsoft.com/office/drawing/2014/main" id="{66FFAD67-4818-618C-C2DD-512680CD2111}"/>
              </a:ext>
            </a:extLst>
          </p:cNvPr>
          <p:cNvSpPr>
            <a:spLocks noGrp="1"/>
          </p:cNvSpPr>
          <p:nvPr>
            <p:ph idx="1"/>
          </p:nvPr>
        </p:nvSpPr>
        <p:spPr>
          <a:xfrm>
            <a:off x="551384" y="1285877"/>
            <a:ext cx="11089232" cy="1285875"/>
          </a:xfrm>
        </p:spPr>
        <p:txBody>
          <a:bodyPr rtlCol="0">
            <a:normAutofit/>
          </a:bodyPr>
          <a:lstStyle/>
          <a:p>
            <a:pPr marL="0" indent="0" eaLnBrk="1" fontAlgn="auto" hangingPunct="1">
              <a:spcAft>
                <a:spcPts val="0"/>
              </a:spcAft>
              <a:buNone/>
              <a:defRPr/>
            </a:pPr>
            <a:r>
              <a:rPr lang="ja-JP" altLang="en-US" sz="2800" dirty="0"/>
              <a:t>学籍番号</a:t>
            </a:r>
            <a:r>
              <a:rPr lang="en-US" altLang="ja-JP" sz="2800" dirty="0"/>
              <a:t>(</a:t>
            </a:r>
            <a:r>
              <a:rPr lang="en-US" altLang="ja-JP" sz="2800" dirty="0">
                <a:latin typeface="Lucida Console" panose="020B0609040504020204" pitchFamily="49" charset="0"/>
              </a:rPr>
              <a:t>id</a:t>
            </a:r>
            <a:r>
              <a:rPr lang="en-US" altLang="ja-JP" sz="2800" dirty="0"/>
              <a:t>)</a:t>
            </a:r>
            <a:r>
              <a:rPr lang="ja-JP" altLang="en-US" sz="2800" dirty="0"/>
              <a:t>と氏名</a:t>
            </a:r>
            <a:r>
              <a:rPr lang="en-US" altLang="ja-JP" sz="2800" dirty="0"/>
              <a:t>(</a:t>
            </a:r>
            <a:r>
              <a:rPr lang="en-US" altLang="ja-JP" sz="2800" dirty="0">
                <a:latin typeface="Lucida Console" panose="020B0609040504020204" pitchFamily="49" charset="0"/>
              </a:rPr>
              <a:t>name</a:t>
            </a:r>
            <a:r>
              <a:rPr lang="en-US" altLang="ja-JP" sz="2800" dirty="0"/>
              <a:t>)</a:t>
            </a:r>
            <a:r>
              <a:rPr lang="ja-JP" altLang="en-US" sz="2800" dirty="0"/>
              <a:t>を持つ学生証を扱うための</a:t>
            </a:r>
            <a:r>
              <a:rPr lang="en-US" altLang="ja-JP" sz="2800" dirty="0" err="1">
                <a:latin typeface="Lucida Console" panose="020B0609040504020204" pitchFamily="49" charset="0"/>
              </a:rPr>
              <a:t>StudentCard</a:t>
            </a:r>
            <a:r>
              <a:rPr lang="ja-JP" altLang="en-US" sz="2800" dirty="0"/>
              <a:t>クラスの定義</a:t>
            </a:r>
          </a:p>
        </p:txBody>
      </p:sp>
      <p:sp>
        <p:nvSpPr>
          <p:cNvPr id="97284" name="テキスト ボックス 3">
            <a:extLst>
              <a:ext uri="{FF2B5EF4-FFF2-40B4-BE49-F238E27FC236}">
                <a16:creationId xmlns:a16="http://schemas.microsoft.com/office/drawing/2014/main" id="{CE3DC684-57CF-1E44-ACBA-795934BD1947}"/>
              </a:ext>
            </a:extLst>
          </p:cNvPr>
          <p:cNvSpPr txBox="1">
            <a:spLocks noChangeArrowheads="1"/>
          </p:cNvSpPr>
          <p:nvPr/>
        </p:nvSpPr>
        <p:spPr bwMode="auto">
          <a:xfrm>
            <a:off x="764208" y="2498120"/>
            <a:ext cx="8215312" cy="1938992"/>
          </a:xfrm>
          <a:prstGeom prst="rect">
            <a:avLst/>
          </a:prstGeom>
          <a:solidFill>
            <a:srgbClr val="EAF6FD"/>
          </a:solidFill>
          <a:ln w="9525">
            <a:noFill/>
            <a:miter lim="800000"/>
            <a:headEnd/>
            <a:tailEnd/>
          </a:ln>
        </p:spPr>
        <p:txBody>
          <a:bodyPr wrap="square">
            <a:spAutoFit/>
          </a:bodyPr>
          <a:lstStyle>
            <a:defPPr>
              <a:defRPr lang="ja-JP"/>
            </a:defPPr>
            <a:lvl1pPr>
              <a:defRPr sz="1600">
                <a:latin typeface="Lucida Console" panose="020B0609040504020204" pitchFamily="49" charset="0"/>
                <a:ea typeface="HG丸ｺﾞｼｯｸM-PRO" panose="020F0600000000000000" pitchFamily="50" charset="-128"/>
              </a:defRPr>
            </a:lvl1pPr>
          </a:lstStyle>
          <a:p>
            <a:r>
              <a:rPr lang="en-US" altLang="ja-JP" sz="2400" dirty="0"/>
              <a:t>class </a:t>
            </a:r>
            <a:r>
              <a:rPr lang="en-US" altLang="ja-JP" sz="2400" dirty="0" err="1"/>
              <a:t>StudentCard</a:t>
            </a:r>
            <a:r>
              <a:rPr lang="en-US" altLang="ja-JP" sz="2400" dirty="0"/>
              <a:t> {</a:t>
            </a:r>
          </a:p>
          <a:p>
            <a:r>
              <a:rPr lang="en-US" altLang="ja-JP" sz="2400" dirty="0"/>
              <a:t>public:</a:t>
            </a:r>
          </a:p>
          <a:p>
            <a:r>
              <a:rPr lang="en-US" altLang="ja-JP" sz="2400" dirty="0"/>
              <a:t>  int id = 0;</a:t>
            </a:r>
          </a:p>
          <a:p>
            <a:r>
              <a:rPr lang="en-US" altLang="ja-JP" sz="2400" dirty="0"/>
              <a:t>  string name = "</a:t>
            </a:r>
            <a:r>
              <a:rPr lang="ja-JP" altLang="en-US" sz="2400" dirty="0"/>
              <a:t>未定</a:t>
            </a:r>
            <a:r>
              <a:rPr lang="en-US" altLang="ja-JP" sz="2400" dirty="0"/>
              <a:t>";</a:t>
            </a:r>
          </a:p>
          <a:p>
            <a:r>
              <a:rPr lang="en-US" altLang="ja-JP" sz="2400" dirty="0"/>
              <a:t>};</a:t>
            </a:r>
          </a:p>
        </p:txBody>
      </p:sp>
      <p:sp>
        <p:nvSpPr>
          <p:cNvPr id="5" name="コンテンツ プレースホルダ 2">
            <a:extLst>
              <a:ext uri="{FF2B5EF4-FFF2-40B4-BE49-F238E27FC236}">
                <a16:creationId xmlns:a16="http://schemas.microsoft.com/office/drawing/2014/main" id="{5008B13C-7B3B-04B8-AB01-2070A7B8AE0F}"/>
              </a:ext>
            </a:extLst>
          </p:cNvPr>
          <p:cNvSpPr txBox="1">
            <a:spLocks/>
          </p:cNvSpPr>
          <p:nvPr/>
        </p:nvSpPr>
        <p:spPr>
          <a:xfrm>
            <a:off x="551384" y="5000989"/>
            <a:ext cx="9865096" cy="804276"/>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altLang="ja-JP" sz="3200" dirty="0">
                <a:latin typeface="Lucida Console" panose="020B0609040504020204" pitchFamily="49" charset="0"/>
                <a:ea typeface="+mn-ea"/>
              </a:rPr>
              <a:t>id</a:t>
            </a:r>
            <a:r>
              <a:rPr lang="ja-JP" altLang="en-US" sz="3200" dirty="0">
                <a:latin typeface="+mn-lt"/>
                <a:ea typeface="+mn-ea"/>
              </a:rPr>
              <a:t>と</a:t>
            </a:r>
            <a:r>
              <a:rPr lang="en-US" altLang="ja-JP" sz="3200" dirty="0">
                <a:latin typeface="Lucida Console" panose="020B0609040504020204" pitchFamily="49" charset="0"/>
                <a:ea typeface="+mn-ea"/>
              </a:rPr>
              <a:t>name</a:t>
            </a:r>
            <a:r>
              <a:rPr lang="ja-JP" altLang="en-US" sz="3200" dirty="0">
                <a:latin typeface="+mn-lt"/>
                <a:ea typeface="+mn-ea"/>
              </a:rPr>
              <a:t>という</a:t>
            </a:r>
            <a:r>
              <a:rPr lang="en-US" altLang="ja-JP" sz="3200" dirty="0">
                <a:latin typeface="+mn-lt"/>
                <a:ea typeface="+mn-ea"/>
              </a:rPr>
              <a:t>2</a:t>
            </a:r>
            <a:r>
              <a:rPr lang="ja-JP" altLang="en-US" sz="3200" dirty="0" err="1">
                <a:latin typeface="+mn-lt"/>
                <a:ea typeface="+mn-ea"/>
              </a:rPr>
              <a:t>つの</a:t>
            </a:r>
            <a:r>
              <a:rPr lang="ja-JP" altLang="en-US" sz="3200" dirty="0">
                <a:latin typeface="+mn-lt"/>
                <a:ea typeface="+mn-ea"/>
              </a:rPr>
              <a:t>値をセットにして扱える</a:t>
            </a:r>
          </a:p>
        </p:txBody>
      </p:sp>
      <p:sp>
        <p:nvSpPr>
          <p:cNvPr id="8" name="四角形: 角を丸くする 7">
            <a:extLst>
              <a:ext uri="{FF2B5EF4-FFF2-40B4-BE49-F238E27FC236}">
                <a16:creationId xmlns:a16="http://schemas.microsoft.com/office/drawing/2014/main" id="{951D272B-55A2-D964-A417-97B67B3A377F}"/>
              </a:ext>
            </a:extLst>
          </p:cNvPr>
          <p:cNvSpPr/>
          <p:nvPr/>
        </p:nvSpPr>
        <p:spPr>
          <a:xfrm>
            <a:off x="5663952" y="3421363"/>
            <a:ext cx="1872208" cy="510683"/>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メンバ変数</a:t>
            </a:r>
            <a:endParaRPr lang="ja-JP" altLang="en-US" dirty="0">
              <a:solidFill>
                <a:schemeClr val="tx1"/>
              </a:solidFill>
            </a:endParaRPr>
          </a:p>
        </p:txBody>
      </p:sp>
      <p:sp>
        <p:nvSpPr>
          <p:cNvPr id="10" name="右中かっこ 9">
            <a:extLst>
              <a:ext uri="{FF2B5EF4-FFF2-40B4-BE49-F238E27FC236}">
                <a16:creationId xmlns:a16="http://schemas.microsoft.com/office/drawing/2014/main" id="{46B9471C-7378-F1D1-D199-613DEF50A0AF}"/>
              </a:ext>
            </a:extLst>
          </p:cNvPr>
          <p:cNvSpPr/>
          <p:nvPr/>
        </p:nvSpPr>
        <p:spPr>
          <a:xfrm>
            <a:off x="5375920" y="3283974"/>
            <a:ext cx="216024"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862990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タイトル 1"/>
          <p:cNvSpPr>
            <a:spLocks noGrp="1"/>
          </p:cNvSpPr>
          <p:nvPr>
            <p:ph type="title"/>
          </p:nvPr>
        </p:nvSpPr>
        <p:spPr>
          <a:xfrm>
            <a:off x="1981200" y="274639"/>
            <a:ext cx="8229600" cy="725487"/>
          </a:xfrm>
        </p:spPr>
        <p:txBody>
          <a:bodyPr>
            <a:normAutofit fontScale="90000"/>
          </a:bodyPr>
          <a:lstStyle/>
          <a:p>
            <a:pPr eaLnBrk="1" hangingPunct="1"/>
            <a:r>
              <a:rPr lang="ja-JP" altLang="en-US" dirty="0"/>
              <a:t>オブジェクトの生成とメンバ変数の変更</a:t>
            </a:r>
          </a:p>
        </p:txBody>
      </p:sp>
      <p:sp>
        <p:nvSpPr>
          <p:cNvPr id="99331" name="コンテンツ プレースホルダ 2"/>
          <p:cNvSpPr>
            <a:spLocks noGrp="1"/>
          </p:cNvSpPr>
          <p:nvPr>
            <p:ph idx="1"/>
          </p:nvPr>
        </p:nvSpPr>
        <p:spPr>
          <a:xfrm>
            <a:off x="625817" y="1227977"/>
            <a:ext cx="8229600" cy="571500"/>
          </a:xfrm>
        </p:spPr>
        <p:txBody>
          <a:bodyPr/>
          <a:lstStyle/>
          <a:p>
            <a:pPr marL="0" indent="0" eaLnBrk="1" hangingPunct="1">
              <a:buNone/>
            </a:pPr>
            <a:r>
              <a:rPr lang="ja-JP" altLang="en-US" sz="2800" dirty="0"/>
              <a:t>オブジェクトの生成</a:t>
            </a:r>
          </a:p>
        </p:txBody>
      </p:sp>
      <p:sp>
        <p:nvSpPr>
          <p:cNvPr id="3" name="テキスト ボックス 3">
            <a:extLst>
              <a:ext uri="{FF2B5EF4-FFF2-40B4-BE49-F238E27FC236}">
                <a16:creationId xmlns:a16="http://schemas.microsoft.com/office/drawing/2014/main" id="{82296DCD-55D1-A9DD-FAB5-0987A671C22A}"/>
              </a:ext>
            </a:extLst>
          </p:cNvPr>
          <p:cNvSpPr txBox="1">
            <a:spLocks noChangeArrowheads="1"/>
          </p:cNvSpPr>
          <p:nvPr/>
        </p:nvSpPr>
        <p:spPr bwMode="auto">
          <a:xfrm>
            <a:off x="767408" y="1867924"/>
            <a:ext cx="4179664" cy="461665"/>
          </a:xfrm>
          <a:prstGeom prst="rect">
            <a:avLst/>
          </a:prstGeom>
          <a:solidFill>
            <a:srgbClr val="EAF6FD"/>
          </a:solidFill>
          <a:ln w="9525">
            <a:noFill/>
            <a:miter lim="800000"/>
            <a:headEnd/>
            <a:tailEnd/>
          </a:ln>
        </p:spPr>
        <p:txBody>
          <a:bodyPr wrap="square">
            <a:spAutoFit/>
          </a:bodyPr>
          <a:lstStyle>
            <a:defPPr>
              <a:defRPr lang="ja-JP"/>
            </a:defPPr>
            <a:lvl1pPr>
              <a:defRPr sz="1600">
                <a:latin typeface="Lucida Console" panose="020B0609040504020204" pitchFamily="49" charset="0"/>
                <a:ea typeface="HG丸ｺﾞｼｯｸM-PRO" panose="020F0600000000000000" pitchFamily="50" charset="-128"/>
              </a:defRPr>
            </a:lvl1pPr>
          </a:lstStyle>
          <a:p>
            <a:r>
              <a:rPr lang="en-US" altLang="ja-JP" sz="2400" dirty="0" err="1"/>
              <a:t>StudentCard</a:t>
            </a:r>
            <a:r>
              <a:rPr lang="en-US" altLang="ja-JP" sz="2400" dirty="0"/>
              <a:t> a;</a:t>
            </a:r>
          </a:p>
        </p:txBody>
      </p:sp>
      <p:pic>
        <p:nvPicPr>
          <p:cNvPr id="5" name="図 4">
            <a:extLst>
              <a:ext uri="{FF2B5EF4-FFF2-40B4-BE49-F238E27FC236}">
                <a16:creationId xmlns:a16="http://schemas.microsoft.com/office/drawing/2014/main" id="{97FFFCAB-692E-5BE9-23EB-64B5CA137078}"/>
              </a:ext>
            </a:extLst>
          </p:cNvPr>
          <p:cNvPicPr>
            <a:picLocks noChangeAspect="1"/>
          </p:cNvPicPr>
          <p:nvPr/>
        </p:nvPicPr>
        <p:blipFill>
          <a:blip r:embed="rId3"/>
          <a:stretch>
            <a:fillRect/>
          </a:stretch>
        </p:blipFill>
        <p:spPr>
          <a:xfrm>
            <a:off x="7269523" y="1363487"/>
            <a:ext cx="3651013" cy="2262155"/>
          </a:xfrm>
          <a:prstGeom prst="rect">
            <a:avLst/>
          </a:prstGeom>
        </p:spPr>
      </p:pic>
      <p:sp>
        <p:nvSpPr>
          <p:cNvPr id="9" name="コンテンツ プレースホルダ 2">
            <a:extLst>
              <a:ext uri="{FF2B5EF4-FFF2-40B4-BE49-F238E27FC236}">
                <a16:creationId xmlns:a16="http://schemas.microsoft.com/office/drawing/2014/main" id="{34E6340A-7A9E-AE51-CAE6-FD1E909CFC5D}"/>
              </a:ext>
            </a:extLst>
          </p:cNvPr>
          <p:cNvSpPr txBox="1">
            <a:spLocks/>
          </p:cNvSpPr>
          <p:nvPr/>
        </p:nvSpPr>
        <p:spPr bwMode="auto">
          <a:xfrm>
            <a:off x="625817" y="3212976"/>
            <a:ext cx="61344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800" dirty="0"/>
              <a:t>オブジェクト</a:t>
            </a:r>
            <a:r>
              <a:rPr lang="en-US" altLang="ja-JP" sz="2800" dirty="0">
                <a:latin typeface="Lucida Console" panose="020B0609040504020204" pitchFamily="49" charset="0"/>
              </a:rPr>
              <a:t>a</a:t>
            </a:r>
            <a:r>
              <a:rPr lang="ja-JP" altLang="en-US" sz="2800" dirty="0"/>
              <a:t>のメンバ変数の変更</a:t>
            </a:r>
          </a:p>
        </p:txBody>
      </p:sp>
      <p:sp>
        <p:nvSpPr>
          <p:cNvPr id="10" name="テキスト ボックス 3">
            <a:extLst>
              <a:ext uri="{FF2B5EF4-FFF2-40B4-BE49-F238E27FC236}">
                <a16:creationId xmlns:a16="http://schemas.microsoft.com/office/drawing/2014/main" id="{A649F583-762F-F3F8-4C58-4156E7C97244}"/>
              </a:ext>
            </a:extLst>
          </p:cNvPr>
          <p:cNvSpPr txBox="1">
            <a:spLocks noChangeArrowheads="1"/>
          </p:cNvSpPr>
          <p:nvPr/>
        </p:nvSpPr>
        <p:spPr bwMode="auto">
          <a:xfrm>
            <a:off x="767408" y="3852923"/>
            <a:ext cx="4179664" cy="830997"/>
          </a:xfrm>
          <a:prstGeom prst="rect">
            <a:avLst/>
          </a:prstGeom>
          <a:solidFill>
            <a:srgbClr val="EAF6FD"/>
          </a:solidFill>
          <a:ln w="9525">
            <a:noFill/>
            <a:miter lim="800000"/>
            <a:headEnd/>
            <a:tailEnd/>
          </a:ln>
        </p:spPr>
        <p:txBody>
          <a:bodyPr wrap="square">
            <a:spAutoFit/>
          </a:bodyPr>
          <a:lstStyle>
            <a:defPPr>
              <a:defRPr lang="ja-JP"/>
            </a:defPPr>
            <a:lvl1pPr>
              <a:defRPr sz="1600">
                <a:latin typeface="Lucida Console" panose="020B0609040504020204" pitchFamily="49" charset="0"/>
                <a:ea typeface="HG丸ｺﾞｼｯｸM-PRO" panose="020F0600000000000000" pitchFamily="50" charset="-128"/>
              </a:defRPr>
            </a:lvl1pPr>
          </a:lstStyle>
          <a:p>
            <a:r>
              <a:rPr lang="en-US" altLang="ja-JP" sz="2400" dirty="0"/>
              <a:t>a.id = 1234;</a:t>
            </a:r>
          </a:p>
          <a:p>
            <a:r>
              <a:rPr lang="en-US" altLang="ja-JP" sz="2400" dirty="0"/>
              <a:t>a.name = "</a:t>
            </a:r>
            <a:r>
              <a:rPr lang="ja-JP" altLang="en-US" sz="2400" dirty="0"/>
              <a:t>鈴木太郎</a:t>
            </a:r>
            <a:r>
              <a:rPr lang="en-US" altLang="ja-JP" sz="2400" dirty="0"/>
              <a:t>";</a:t>
            </a:r>
          </a:p>
        </p:txBody>
      </p:sp>
      <p:pic>
        <p:nvPicPr>
          <p:cNvPr id="12" name="図 11">
            <a:extLst>
              <a:ext uri="{FF2B5EF4-FFF2-40B4-BE49-F238E27FC236}">
                <a16:creationId xmlns:a16="http://schemas.microsoft.com/office/drawing/2014/main" id="{775BD198-37F6-7A20-A716-4268752BBC44}"/>
              </a:ext>
            </a:extLst>
          </p:cNvPr>
          <p:cNvPicPr>
            <a:picLocks noChangeAspect="1"/>
          </p:cNvPicPr>
          <p:nvPr/>
        </p:nvPicPr>
        <p:blipFill>
          <a:blip r:embed="rId4"/>
          <a:stretch>
            <a:fillRect/>
          </a:stretch>
        </p:blipFill>
        <p:spPr>
          <a:xfrm>
            <a:off x="7244930" y="3971578"/>
            <a:ext cx="4106129" cy="2867503"/>
          </a:xfrm>
          <a:prstGeom prst="rect">
            <a:avLst/>
          </a:prstGeom>
        </p:spPr>
      </p:pic>
      <p:sp>
        <p:nvSpPr>
          <p:cNvPr id="13" name="矢印: 下 12">
            <a:extLst>
              <a:ext uri="{FF2B5EF4-FFF2-40B4-BE49-F238E27FC236}">
                <a16:creationId xmlns:a16="http://schemas.microsoft.com/office/drawing/2014/main" id="{9986C5BB-C0BF-B6E6-9040-3D3307E3015C}"/>
              </a:ext>
            </a:extLst>
          </p:cNvPr>
          <p:cNvSpPr/>
          <p:nvPr/>
        </p:nvSpPr>
        <p:spPr>
          <a:xfrm>
            <a:off x="8813362" y="3761152"/>
            <a:ext cx="484632" cy="5287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E375DEF-4AAA-15DF-7BE9-2E104683560A}"/>
              </a:ext>
            </a:extLst>
          </p:cNvPr>
          <p:cNvSpPr txBox="1"/>
          <p:nvPr/>
        </p:nvSpPr>
        <p:spPr>
          <a:xfrm>
            <a:off x="459769" y="5373216"/>
            <a:ext cx="6840760" cy="677108"/>
          </a:xfrm>
          <a:prstGeom prst="rect">
            <a:avLst/>
          </a:prstGeom>
          <a:noFill/>
        </p:spPr>
        <p:txBody>
          <a:bodyPr wrap="square">
            <a:spAutoFit/>
          </a:bodyPr>
          <a:lstStyle/>
          <a:p>
            <a:pPr algn="l"/>
            <a:r>
              <a:rPr lang="en-US" altLang="ja-JP" sz="1800" b="0" i="0" u="none" strike="noStrike" baseline="0" dirty="0">
                <a:latin typeface="+mn-ea"/>
                <a:ea typeface="+mn-ea"/>
              </a:rPr>
              <a:t>※</a:t>
            </a:r>
            <a:r>
              <a:rPr lang="ja-JP" altLang="en-US" sz="1800" b="0" i="0" u="none" strike="noStrike" baseline="0" dirty="0">
                <a:latin typeface="+mn-ea"/>
                <a:ea typeface="+mn-ea"/>
              </a:rPr>
              <a:t>（オブジェクトを代入した変数の名前</a:t>
            </a:r>
            <a:r>
              <a:rPr lang="ja-JP" altLang="en-US" dirty="0">
                <a:latin typeface="+mn-ea"/>
                <a:ea typeface="+mn-ea"/>
              </a:rPr>
              <a:t>）</a:t>
            </a:r>
            <a:r>
              <a:rPr lang="en-US" altLang="ja-JP" sz="2000" b="1" i="0" u="none" strike="noStrike" baseline="0" dirty="0">
                <a:latin typeface="+mn-ea"/>
                <a:ea typeface="+mn-ea"/>
              </a:rPr>
              <a:t>.</a:t>
            </a:r>
            <a:r>
              <a:rPr lang="ja-JP" altLang="en-US" sz="2000" b="1" i="0" u="none" strike="noStrike" baseline="0" dirty="0">
                <a:latin typeface="+mn-ea"/>
                <a:ea typeface="+mn-ea"/>
              </a:rPr>
              <a:t>（</a:t>
            </a:r>
            <a:r>
              <a:rPr lang="ja-JP" altLang="en-US" sz="1800" b="0" i="0" u="none" strike="noStrike" baseline="0" dirty="0">
                <a:latin typeface="+mn-ea"/>
                <a:ea typeface="+mn-ea"/>
              </a:rPr>
              <a:t>メンバ変数名）</a:t>
            </a:r>
            <a:endParaRPr lang="en-US" altLang="ja-JP" sz="1800" b="0" i="0" u="none" strike="noStrike" baseline="0" dirty="0">
              <a:latin typeface="+mn-ea"/>
              <a:ea typeface="+mn-ea"/>
            </a:endParaRPr>
          </a:p>
          <a:p>
            <a:pPr algn="l"/>
            <a:r>
              <a:rPr lang="ja-JP" altLang="en-US" dirty="0">
                <a:latin typeface="+mn-ea"/>
                <a:ea typeface="+mn-ea"/>
              </a:rPr>
              <a:t>でオブジェクトのメンバ変数にアクセスできる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6569-EB6B-4F5B-94C6-931EE9AECE1D}"/>
              </a:ext>
            </a:extLst>
          </p:cNvPr>
          <p:cNvSpPr>
            <a:spLocks noGrp="1"/>
          </p:cNvSpPr>
          <p:nvPr>
            <p:ph type="title"/>
          </p:nvPr>
        </p:nvSpPr>
        <p:spPr/>
        <p:txBody>
          <a:bodyPr/>
          <a:lstStyle/>
          <a:p>
            <a:r>
              <a:rPr kumimoji="1" lang="ja-JP" altLang="en-US" dirty="0"/>
              <a:t>さまざまなプログラミング言語</a:t>
            </a:r>
          </a:p>
        </p:txBody>
      </p:sp>
      <p:sp>
        <p:nvSpPr>
          <p:cNvPr id="3" name="コンテンツ プレースホルダー 2">
            <a:extLst>
              <a:ext uri="{FF2B5EF4-FFF2-40B4-BE49-F238E27FC236}">
                <a16:creationId xmlns:a16="http://schemas.microsoft.com/office/drawing/2014/main" id="{C819DF5F-95A1-4BA7-8021-B35C696E55DC}"/>
              </a:ext>
            </a:extLst>
          </p:cNvPr>
          <p:cNvSpPr>
            <a:spLocks noGrp="1"/>
          </p:cNvSpPr>
          <p:nvPr>
            <p:ph idx="1"/>
          </p:nvPr>
        </p:nvSpPr>
        <p:spPr>
          <a:xfrm>
            <a:off x="1981200" y="1214422"/>
            <a:ext cx="8579296" cy="5000660"/>
          </a:xfrm>
        </p:spPr>
        <p:txBody>
          <a:bodyPr/>
          <a:lstStyle/>
          <a:p>
            <a:r>
              <a:rPr lang="en-US" altLang="ja-JP" sz="2800" dirty="0"/>
              <a:t>C		</a:t>
            </a:r>
            <a:r>
              <a:rPr lang="ja-JP" altLang="en-US" sz="2800" dirty="0"/>
              <a:t>  </a:t>
            </a:r>
            <a:r>
              <a:rPr lang="ja-JP" altLang="en-US" sz="2000" dirty="0"/>
              <a:t>歴史のある言語、</a:t>
            </a:r>
            <a:r>
              <a:rPr lang="en-US" altLang="ja-JP" sz="2000" dirty="0"/>
              <a:t>OS</a:t>
            </a:r>
            <a:r>
              <a:rPr lang="ja-JP" altLang="en-US" sz="2000" dirty="0"/>
              <a:t>開発、組み込みプログラム</a:t>
            </a:r>
            <a:endParaRPr lang="en-US" altLang="ja-JP" sz="2800" dirty="0"/>
          </a:p>
          <a:p>
            <a:r>
              <a:rPr lang="en-US" altLang="ja-JP" sz="2800" dirty="0"/>
              <a:t>C++	</a:t>
            </a:r>
            <a:r>
              <a:rPr lang="ja-JP" altLang="en-US" sz="2800" dirty="0"/>
              <a:t>  </a:t>
            </a:r>
            <a:r>
              <a:rPr lang="en-US" altLang="ja-JP" sz="2000" dirty="0"/>
              <a:t>C</a:t>
            </a:r>
            <a:r>
              <a:rPr lang="ja-JP" altLang="en-US" sz="2000" dirty="0"/>
              <a:t>言語の後継、オブジェクト指向</a:t>
            </a:r>
            <a:endParaRPr lang="en-US" altLang="ja-JP" sz="2800" dirty="0"/>
          </a:p>
          <a:p>
            <a:r>
              <a:rPr lang="en-US" altLang="ja-JP" sz="2800" dirty="0"/>
              <a:t>C#		</a:t>
            </a:r>
            <a:r>
              <a:rPr lang="ja-JP" altLang="en-US" sz="2800" dirty="0"/>
              <a:t>  </a:t>
            </a:r>
            <a:r>
              <a:rPr lang="en-US" altLang="ja-JP" sz="2000" dirty="0"/>
              <a:t>C++</a:t>
            </a:r>
            <a:r>
              <a:rPr lang="ja-JP" altLang="en-US" sz="2000" dirty="0"/>
              <a:t>言語の後継、米マイクソロソフト</a:t>
            </a:r>
            <a:endParaRPr lang="en-US" altLang="ja-JP" sz="2800" dirty="0"/>
          </a:p>
          <a:p>
            <a:r>
              <a:rPr lang="en-US" altLang="ja-JP" sz="2800" dirty="0"/>
              <a:t>Perl	</a:t>
            </a:r>
            <a:r>
              <a:rPr lang="ja-JP" altLang="en-US" sz="2800" dirty="0"/>
              <a:t>  </a:t>
            </a:r>
            <a:r>
              <a:rPr lang="ja-JP" altLang="en-US" sz="2000" dirty="0"/>
              <a:t>スクリプト言語、手軽な開発</a:t>
            </a:r>
            <a:endParaRPr lang="en-US" altLang="ja-JP" sz="2400" dirty="0"/>
          </a:p>
          <a:p>
            <a:r>
              <a:rPr lang="en-US" altLang="ja-JP" sz="2800" dirty="0"/>
              <a:t>PHP	</a:t>
            </a:r>
            <a:r>
              <a:rPr lang="ja-JP" altLang="en-US" sz="2800" dirty="0"/>
              <a:t>  </a:t>
            </a:r>
            <a:r>
              <a:rPr lang="ja-JP" altLang="en-US" sz="2000" dirty="0"/>
              <a:t>サーバサイド、</a:t>
            </a:r>
            <a:r>
              <a:rPr lang="en-US" altLang="ja-JP" sz="2000" dirty="0"/>
              <a:t>Web</a:t>
            </a:r>
            <a:r>
              <a:rPr lang="ja-JP" altLang="en-US" sz="2000" dirty="0"/>
              <a:t>ページ生成</a:t>
            </a:r>
            <a:endParaRPr lang="en-US" altLang="ja-JP" sz="2400" dirty="0"/>
          </a:p>
          <a:p>
            <a:r>
              <a:rPr lang="en-US" altLang="ja-JP" sz="2800" dirty="0"/>
              <a:t>Java	</a:t>
            </a:r>
            <a:r>
              <a:rPr lang="ja-JP" altLang="en-US" sz="2800" dirty="0"/>
              <a:t>  </a:t>
            </a:r>
            <a:r>
              <a:rPr lang="ja-JP" altLang="en-US" sz="2000" dirty="0"/>
              <a:t>オブジェクト指向、大規模システム</a:t>
            </a:r>
            <a:endParaRPr lang="en-US" altLang="ja-JP" sz="2800" dirty="0"/>
          </a:p>
          <a:p>
            <a:r>
              <a:rPr lang="en-US" altLang="ja-JP" sz="2000" dirty="0"/>
              <a:t>JavaScript</a:t>
            </a:r>
            <a:r>
              <a:rPr lang="en-US" altLang="ja-JP" sz="2800" dirty="0"/>
              <a:t>	</a:t>
            </a:r>
            <a:r>
              <a:rPr lang="ja-JP" altLang="en-US" sz="2800" dirty="0"/>
              <a:t>  </a:t>
            </a:r>
            <a:r>
              <a:rPr lang="ja-JP" altLang="en-US" sz="2000" dirty="0"/>
              <a:t>ブラウザで動作、動的な</a:t>
            </a:r>
            <a:r>
              <a:rPr lang="en-US" altLang="ja-JP" sz="2000" dirty="0"/>
              <a:t>Web</a:t>
            </a:r>
            <a:r>
              <a:rPr lang="ja-JP" altLang="en-US" sz="2000" dirty="0"/>
              <a:t>ページ</a:t>
            </a:r>
            <a:endParaRPr lang="en-US" altLang="ja-JP" sz="2800" dirty="0"/>
          </a:p>
          <a:p>
            <a:r>
              <a:rPr lang="en-US" altLang="ja-JP" sz="2800" dirty="0"/>
              <a:t>Python	</a:t>
            </a:r>
            <a:r>
              <a:rPr lang="ja-JP" altLang="en-US" sz="2800" dirty="0"/>
              <a:t>  </a:t>
            </a:r>
            <a:r>
              <a:rPr lang="ja-JP" altLang="en-US" sz="2000" dirty="0"/>
              <a:t>修得が容易、機械学習分野で普及</a:t>
            </a:r>
            <a:endParaRPr lang="ja-JP" altLang="en-US" sz="2800" dirty="0"/>
          </a:p>
        </p:txBody>
      </p:sp>
      <p:sp>
        <p:nvSpPr>
          <p:cNvPr id="5" name="四角形: 角を丸くする 4">
            <a:extLst>
              <a:ext uri="{FF2B5EF4-FFF2-40B4-BE49-F238E27FC236}">
                <a16:creationId xmlns:a16="http://schemas.microsoft.com/office/drawing/2014/main" id="{AE767DD8-0FDC-52E4-25F8-205C6736AC09}"/>
              </a:ext>
            </a:extLst>
          </p:cNvPr>
          <p:cNvSpPr/>
          <p:nvPr/>
        </p:nvSpPr>
        <p:spPr>
          <a:xfrm>
            <a:off x="1919536" y="1718478"/>
            <a:ext cx="8064896" cy="558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3E5BF75-120F-8E28-A72A-AE1178F06B13}"/>
              </a:ext>
            </a:extLst>
          </p:cNvPr>
          <p:cNvSpPr txBox="1"/>
          <p:nvPr/>
        </p:nvSpPr>
        <p:spPr>
          <a:xfrm>
            <a:off x="1981200" y="5521147"/>
            <a:ext cx="9153468" cy="1200329"/>
          </a:xfrm>
          <a:prstGeom prst="rect">
            <a:avLst/>
          </a:prstGeom>
          <a:noFill/>
          <a:ln>
            <a:solidFill>
              <a:schemeClr val="accent1"/>
            </a:solidFill>
          </a:ln>
        </p:spPr>
        <p:txBody>
          <a:bodyPr wrap="none" rtlCol="0">
            <a:spAutoFit/>
          </a:bodyPr>
          <a:lstStyle/>
          <a:p>
            <a:r>
              <a:rPr kumimoji="1" lang="en-US" altLang="ja-JP" b="1" dirty="0">
                <a:latin typeface="+mn-ea"/>
                <a:ea typeface="+mn-ea"/>
              </a:rPr>
              <a:t>※</a:t>
            </a:r>
            <a:r>
              <a:rPr kumimoji="1" lang="ja-JP" altLang="en-US" b="1" dirty="0">
                <a:latin typeface="+mn-ea"/>
                <a:ea typeface="+mn-ea"/>
              </a:rPr>
              <a:t>  </a:t>
            </a:r>
            <a:r>
              <a:rPr kumimoji="1" lang="en-US" altLang="ja-JP" b="1" dirty="0">
                <a:latin typeface="+mn-ea"/>
                <a:ea typeface="+mn-ea"/>
              </a:rPr>
              <a:t>C++</a:t>
            </a:r>
            <a:r>
              <a:rPr kumimoji="1" lang="ja-JP" altLang="en-US" b="1" dirty="0">
                <a:latin typeface="+mn-ea"/>
                <a:ea typeface="+mn-ea"/>
              </a:rPr>
              <a:t>言語の特徴</a:t>
            </a:r>
            <a:endParaRPr kumimoji="1" lang="en-US" altLang="ja-JP" b="1" dirty="0">
              <a:latin typeface="+mn-ea"/>
              <a:ea typeface="+mn-ea"/>
            </a:endParaRPr>
          </a:p>
          <a:p>
            <a:r>
              <a:rPr lang="ja-JP" altLang="en-US" b="1" dirty="0">
                <a:latin typeface="+mn-ea"/>
                <a:ea typeface="+mn-ea"/>
              </a:rPr>
              <a:t>   </a:t>
            </a:r>
            <a:r>
              <a:rPr lang="ja-JP" altLang="en-US" dirty="0">
                <a:latin typeface="+mn-ea"/>
                <a:ea typeface="+mn-ea"/>
              </a:rPr>
              <a:t>最も歴史のある</a:t>
            </a:r>
            <a:r>
              <a:rPr lang="en-US" altLang="ja-JP" dirty="0">
                <a:latin typeface="+mn-ea"/>
                <a:ea typeface="+mn-ea"/>
              </a:rPr>
              <a:t>C</a:t>
            </a:r>
            <a:r>
              <a:rPr lang="ja-JP" altLang="en-US" dirty="0">
                <a:latin typeface="+mn-ea"/>
                <a:ea typeface="+mn-ea"/>
              </a:rPr>
              <a:t>言語の後継として、現在も幅広い分野で使用されている。</a:t>
            </a:r>
            <a:endParaRPr kumimoji="1" lang="en-US" altLang="ja-JP" dirty="0">
              <a:latin typeface="+mn-ea"/>
              <a:ea typeface="+mn-ea"/>
            </a:endParaRPr>
          </a:p>
          <a:p>
            <a:r>
              <a:rPr kumimoji="1" lang="ja-JP" altLang="en-US" dirty="0">
                <a:latin typeface="+mn-ea"/>
                <a:ea typeface="+mn-ea"/>
              </a:rPr>
              <a:t>   効率的で高速に動作するプログラムを作成できる。</a:t>
            </a:r>
            <a:endParaRPr kumimoji="1" lang="en-US" altLang="ja-JP" dirty="0">
              <a:latin typeface="+mn-ea"/>
              <a:ea typeface="+mn-ea"/>
            </a:endParaRPr>
          </a:p>
          <a:p>
            <a:r>
              <a:rPr lang="en-US" altLang="ja-JP" dirty="0">
                <a:latin typeface="+mn-ea"/>
                <a:ea typeface="+mn-ea"/>
              </a:rPr>
              <a:t>   </a:t>
            </a:r>
            <a:r>
              <a:rPr lang="ja-JP" altLang="en-US" dirty="0">
                <a:latin typeface="+mn-ea"/>
                <a:ea typeface="+mn-ea"/>
              </a:rPr>
              <a:t>オブジェクト指向の仕組みに基づいた、規模の大きなシステム開発にも適している。</a:t>
            </a:r>
            <a:endParaRPr kumimoji="1" lang="en-US" altLang="ja-JP" dirty="0">
              <a:latin typeface="+mn-ea"/>
              <a:ea typeface="+mn-ea"/>
            </a:endParaRPr>
          </a:p>
        </p:txBody>
      </p:sp>
    </p:spTree>
    <p:extLst>
      <p:ext uri="{BB962C8B-B14F-4D97-AF65-F5344CB8AC3E}">
        <p14:creationId xmlns:p14="http://schemas.microsoft.com/office/powerpoint/2010/main" val="4404566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タイトル 1"/>
          <p:cNvSpPr>
            <a:spLocks noGrp="1"/>
          </p:cNvSpPr>
          <p:nvPr>
            <p:ph type="title"/>
          </p:nvPr>
        </p:nvSpPr>
        <p:spPr>
          <a:xfrm>
            <a:off x="1981200" y="274639"/>
            <a:ext cx="8229600" cy="725487"/>
          </a:xfrm>
        </p:spPr>
        <p:txBody>
          <a:bodyPr>
            <a:normAutofit/>
          </a:bodyPr>
          <a:lstStyle/>
          <a:p>
            <a:pPr eaLnBrk="1" hangingPunct="1"/>
            <a:r>
              <a:rPr lang="ja-JP" altLang="en-US" dirty="0"/>
              <a:t>複数のオブジェクトを生成する例</a:t>
            </a:r>
          </a:p>
        </p:txBody>
      </p:sp>
      <p:sp>
        <p:nvSpPr>
          <p:cNvPr id="101381" name="正方形/長方形 3"/>
          <p:cNvSpPr>
            <a:spLocks noChangeArrowheads="1"/>
          </p:cNvSpPr>
          <p:nvPr/>
        </p:nvSpPr>
        <p:spPr bwMode="auto">
          <a:xfrm>
            <a:off x="479376" y="1268760"/>
            <a:ext cx="5976664" cy="541686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class </a:t>
            </a:r>
            <a:r>
              <a:rPr lang="en-US" altLang="ja-JP" sz="1600" dirty="0" err="1">
                <a:latin typeface="Lucida Console" panose="020B0609040504020204" pitchFamily="49" charset="0"/>
                <a:ea typeface="HG丸ｺﾞｼｯｸM-PRO" panose="020F0600000000000000" pitchFamily="50" charset="-128"/>
              </a:rPr>
              <a:t>StudentCard</a:t>
            </a:r>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public:</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int</a:t>
            </a:r>
            <a:r>
              <a:rPr lang="en-US" altLang="ja-JP" sz="1600" dirty="0">
                <a:latin typeface="Lucida Console" panose="020B0609040504020204" pitchFamily="49" charset="0"/>
                <a:ea typeface="HG丸ｺﾞｼｯｸM-PRO" panose="020F0600000000000000" pitchFamily="50" charset="-128"/>
              </a:rPr>
              <a:t> id; // </a:t>
            </a:r>
            <a:r>
              <a:rPr lang="ja-JP" altLang="en-US" sz="1600" dirty="0">
                <a:latin typeface="Lucida Console" panose="020B0609040504020204" pitchFamily="49" charset="0"/>
                <a:ea typeface="HG丸ｺﾞｼｯｸM-PRO" panose="020F0600000000000000" pitchFamily="50" charset="-128"/>
              </a:rPr>
              <a:t>学籍番号</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string name; // </a:t>
            </a:r>
            <a:r>
              <a:rPr lang="ja-JP" altLang="en-US" sz="1600" dirty="0">
                <a:latin typeface="Lucida Console" panose="020B0609040504020204" pitchFamily="49" charset="0"/>
                <a:ea typeface="HG丸ｺﾞｼｯｸM-PRO" panose="020F0600000000000000" pitchFamily="50" charset="-128"/>
              </a:rPr>
              <a:t>氏名</a:t>
            </a:r>
          </a:p>
          <a:p>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 </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StudentCard</a:t>
            </a:r>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a:t>
            </a:r>
          </a:p>
          <a:p>
            <a:r>
              <a:rPr lang="en-US" altLang="ja-JP" sz="1600" dirty="0">
                <a:latin typeface="Lucida Console" panose="020B0609040504020204" pitchFamily="49" charset="0"/>
                <a:ea typeface="HG丸ｺﾞｼｯｸM-PRO" panose="020F0600000000000000" pitchFamily="50" charset="-128"/>
              </a:rPr>
              <a:t>    a.id = 1234;</a:t>
            </a:r>
          </a:p>
          <a:p>
            <a:r>
              <a:rPr lang="en-US" altLang="ja-JP" sz="1600" dirty="0">
                <a:latin typeface="Lucida Console" panose="020B0609040504020204" pitchFamily="49" charset="0"/>
                <a:ea typeface="HG丸ｺﾞｼｯｸM-PRO" panose="020F0600000000000000" pitchFamily="50" charset="-128"/>
              </a:rPr>
              <a:t>    a.name = "</a:t>
            </a:r>
            <a:r>
              <a:rPr lang="ja-JP" altLang="en-US" sz="1600" dirty="0">
                <a:latin typeface="Lucida Console" panose="020B0609040504020204" pitchFamily="49" charset="0"/>
                <a:ea typeface="HG丸ｺﾞｼｯｸM-PRO" panose="020F0600000000000000" pitchFamily="50" charset="-128"/>
              </a:rPr>
              <a:t>鈴木太郎</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StudentCard</a:t>
            </a:r>
            <a:r>
              <a:rPr lang="en-US" altLang="ja-JP" sz="1600" dirty="0">
                <a:latin typeface="Lucida Console" panose="020B0609040504020204" pitchFamily="49" charset="0"/>
                <a:ea typeface="HG丸ｺﾞｼｯｸM-PRO" panose="020F0600000000000000" pitchFamily="50" charset="-128"/>
              </a:rPr>
              <a:t> b;</a:t>
            </a:r>
          </a:p>
          <a:p>
            <a:r>
              <a:rPr lang="en-US" altLang="ja-JP" sz="1600" dirty="0">
                <a:latin typeface="Lucida Console" panose="020B0609040504020204" pitchFamily="49" charset="0"/>
                <a:ea typeface="HG丸ｺﾞｼｯｸM-PRO" panose="020F0600000000000000" pitchFamily="50" charset="-128"/>
              </a:rPr>
              <a:t>    b.id = 1235;</a:t>
            </a:r>
          </a:p>
          <a:p>
            <a:r>
              <a:rPr lang="en-US" altLang="ja-JP" sz="1600" dirty="0">
                <a:latin typeface="Lucida Console" panose="020B0609040504020204" pitchFamily="49" charset="0"/>
                <a:ea typeface="HG丸ｺﾞｼｯｸM-PRO" panose="020F0600000000000000" pitchFamily="50" charset="-128"/>
              </a:rPr>
              <a:t>    b.name = "</a:t>
            </a:r>
            <a:r>
              <a:rPr lang="ja-JP" altLang="en-US" sz="1600" dirty="0">
                <a:latin typeface="Lucida Console" panose="020B0609040504020204" pitchFamily="49" charset="0"/>
                <a:ea typeface="HG丸ｺﾞｼｯｸM-PRO" panose="020F0600000000000000" pitchFamily="50" charset="-128"/>
              </a:rPr>
              <a:t>佐藤花子</a:t>
            </a:r>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a:t>
            </a:r>
            <a:r>
              <a:rPr lang="ja-JP" altLang="en-US" sz="1600" dirty="0">
                <a:latin typeface="Lucida Console" panose="020B0609040504020204" pitchFamily="49" charset="0"/>
                <a:ea typeface="HG丸ｺﾞｼｯｸM-PRO" panose="020F0600000000000000" pitchFamily="50" charset="-128"/>
              </a:rPr>
              <a:t>の</a:t>
            </a:r>
            <a:r>
              <a:rPr lang="en-US" altLang="ja-JP" sz="1600" dirty="0">
                <a:latin typeface="Lucida Console" panose="020B0609040504020204" pitchFamily="49" charset="0"/>
                <a:ea typeface="HG丸ｺﾞｼｯｸM-PRO" panose="020F0600000000000000" pitchFamily="50" charset="-128"/>
              </a:rPr>
              <a:t>id</a:t>
            </a:r>
            <a:r>
              <a:rPr lang="ja-JP" altLang="en-US" sz="1600" dirty="0">
                <a:latin typeface="Lucida Console" panose="020B0609040504020204" pitchFamily="49" charset="0"/>
                <a:ea typeface="HG丸ｺﾞｼｯｸM-PRO" panose="020F0600000000000000" pitchFamily="50" charset="-128"/>
              </a:rPr>
              <a:t>は</a:t>
            </a:r>
            <a:r>
              <a:rPr lang="en-US" altLang="ja-JP" sz="1600" dirty="0">
                <a:latin typeface="Lucida Console" panose="020B0609040504020204" pitchFamily="49" charset="0"/>
                <a:ea typeface="HG丸ｺﾞｼｯｸM-PRO" panose="020F0600000000000000" pitchFamily="50" charset="-128"/>
              </a:rPr>
              <a:t>" &lt;&lt; a.id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a:t>
            </a:r>
            <a:r>
              <a:rPr lang="ja-JP" altLang="en-US" sz="1600" dirty="0">
                <a:latin typeface="Lucida Console" panose="020B0609040504020204" pitchFamily="49" charset="0"/>
                <a:ea typeface="HG丸ｺﾞｼｯｸM-PRO" panose="020F0600000000000000" pitchFamily="50" charset="-128"/>
              </a:rPr>
              <a:t>の</a:t>
            </a:r>
            <a:r>
              <a:rPr lang="en-US" altLang="ja-JP" sz="1600" dirty="0">
                <a:latin typeface="Lucida Console" panose="020B0609040504020204" pitchFamily="49" charset="0"/>
                <a:ea typeface="HG丸ｺﾞｼｯｸM-PRO" panose="020F0600000000000000" pitchFamily="50" charset="-128"/>
              </a:rPr>
              <a:t>name</a:t>
            </a:r>
            <a:r>
              <a:rPr lang="ja-JP" altLang="en-US" sz="1600" dirty="0">
                <a:latin typeface="Lucida Console" panose="020B0609040504020204" pitchFamily="49" charset="0"/>
                <a:ea typeface="HG丸ｺﾞｼｯｸM-PRO" panose="020F0600000000000000" pitchFamily="50" charset="-128"/>
              </a:rPr>
              <a:t>は</a:t>
            </a:r>
            <a:r>
              <a:rPr lang="en-US" altLang="ja-JP" sz="1600" dirty="0">
                <a:latin typeface="Lucida Console" panose="020B0609040504020204" pitchFamily="49" charset="0"/>
                <a:ea typeface="HG丸ｺﾞｼｯｸM-PRO" panose="020F0600000000000000" pitchFamily="50" charset="-128"/>
              </a:rPr>
              <a:t>" &lt;&lt; a.name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"b</a:t>
            </a:r>
            <a:r>
              <a:rPr lang="ja-JP" altLang="en-US" sz="1600" dirty="0">
                <a:latin typeface="Lucida Console" panose="020B0609040504020204" pitchFamily="49" charset="0"/>
                <a:ea typeface="HG丸ｺﾞｼｯｸM-PRO" panose="020F0600000000000000" pitchFamily="50" charset="-128"/>
              </a:rPr>
              <a:t>の</a:t>
            </a:r>
            <a:r>
              <a:rPr lang="en-US" altLang="ja-JP" sz="1600" dirty="0">
                <a:latin typeface="Lucida Console" panose="020B0609040504020204" pitchFamily="49" charset="0"/>
                <a:ea typeface="HG丸ｺﾞｼｯｸM-PRO" panose="020F0600000000000000" pitchFamily="50" charset="-128"/>
              </a:rPr>
              <a:t>id</a:t>
            </a:r>
            <a:r>
              <a:rPr lang="ja-JP" altLang="en-US" sz="1600" dirty="0">
                <a:latin typeface="Lucida Console" panose="020B0609040504020204" pitchFamily="49" charset="0"/>
                <a:ea typeface="HG丸ｺﾞｼｯｸM-PRO" panose="020F0600000000000000" pitchFamily="50" charset="-128"/>
              </a:rPr>
              <a:t>は</a:t>
            </a:r>
            <a:r>
              <a:rPr lang="en-US" altLang="ja-JP" sz="1600" dirty="0">
                <a:latin typeface="Lucida Console" panose="020B0609040504020204" pitchFamily="49" charset="0"/>
                <a:ea typeface="HG丸ｺﾞｼｯｸM-PRO" panose="020F0600000000000000" pitchFamily="50" charset="-128"/>
              </a:rPr>
              <a:t>" &lt;&lt; b.id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"b</a:t>
            </a:r>
            <a:r>
              <a:rPr lang="ja-JP" altLang="en-US" sz="1600" dirty="0">
                <a:latin typeface="Lucida Console" panose="020B0609040504020204" pitchFamily="49" charset="0"/>
                <a:ea typeface="HG丸ｺﾞｼｯｸM-PRO" panose="020F0600000000000000" pitchFamily="50" charset="-128"/>
              </a:rPr>
              <a:t>の</a:t>
            </a:r>
            <a:r>
              <a:rPr lang="en-US" altLang="ja-JP" sz="1600" dirty="0">
                <a:latin typeface="Lucida Console" panose="020B0609040504020204" pitchFamily="49" charset="0"/>
                <a:ea typeface="HG丸ｺﾞｼｯｸM-PRO" panose="020F0600000000000000" pitchFamily="50" charset="-128"/>
              </a:rPr>
              <a:t>name</a:t>
            </a:r>
            <a:r>
              <a:rPr lang="ja-JP" altLang="en-US" sz="1600" dirty="0">
                <a:latin typeface="Lucida Console" panose="020B0609040504020204" pitchFamily="49" charset="0"/>
                <a:ea typeface="HG丸ｺﾞｼｯｸM-PRO" panose="020F0600000000000000" pitchFamily="50" charset="-128"/>
              </a:rPr>
              <a:t>は</a:t>
            </a:r>
            <a:r>
              <a:rPr lang="en-US" altLang="ja-JP" sz="1600" dirty="0">
                <a:latin typeface="Lucida Console" panose="020B0609040504020204" pitchFamily="49" charset="0"/>
                <a:ea typeface="HG丸ｺﾞｼｯｸM-PRO" panose="020F0600000000000000" pitchFamily="50" charset="-128"/>
              </a:rPr>
              <a:t>" &lt;&lt; a.name;	</a:t>
            </a:r>
          </a:p>
          <a:p>
            <a:r>
              <a:rPr lang="en-US" altLang="ja-JP" sz="1600" dirty="0">
                <a:latin typeface="Lucida Console" panose="020B0609040504020204" pitchFamily="49" charset="0"/>
                <a:ea typeface="HG丸ｺﾞｼｯｸM-PRO" panose="020F0600000000000000" pitchFamily="50" charset="-128"/>
              </a:rPr>
              <a:t>}</a:t>
            </a:r>
            <a:endParaRPr lang="ja-JP" altLang="en-US" sz="1600" dirty="0">
              <a:latin typeface="Lucida Console" panose="020B0609040504020204" pitchFamily="49" charset="0"/>
              <a:ea typeface="HG丸ｺﾞｼｯｸM-PRO" panose="020F0600000000000000" pitchFamily="50" charset="-128"/>
            </a:endParaRPr>
          </a:p>
        </p:txBody>
      </p:sp>
      <p:pic>
        <p:nvPicPr>
          <p:cNvPr id="6" name="図 5">
            <a:extLst>
              <a:ext uri="{FF2B5EF4-FFF2-40B4-BE49-F238E27FC236}">
                <a16:creationId xmlns:a16="http://schemas.microsoft.com/office/drawing/2014/main" id="{B0D2083A-F2A4-943A-0877-4C34820D5C6D}"/>
              </a:ext>
            </a:extLst>
          </p:cNvPr>
          <p:cNvPicPr>
            <a:picLocks noChangeAspect="1"/>
          </p:cNvPicPr>
          <p:nvPr/>
        </p:nvPicPr>
        <p:blipFill>
          <a:blip r:embed="rId3"/>
          <a:stretch>
            <a:fillRect/>
          </a:stretch>
        </p:blipFill>
        <p:spPr>
          <a:xfrm>
            <a:off x="7536160" y="1308743"/>
            <a:ext cx="3184875" cy="2243687"/>
          </a:xfrm>
          <a:prstGeom prst="rect">
            <a:avLst/>
          </a:prstGeom>
        </p:spPr>
      </p:pic>
      <p:pic>
        <p:nvPicPr>
          <p:cNvPr id="8" name="図 7">
            <a:extLst>
              <a:ext uri="{FF2B5EF4-FFF2-40B4-BE49-F238E27FC236}">
                <a16:creationId xmlns:a16="http://schemas.microsoft.com/office/drawing/2014/main" id="{61833ECB-C9D2-FD51-24E4-4989DE3C9296}"/>
              </a:ext>
            </a:extLst>
          </p:cNvPr>
          <p:cNvPicPr>
            <a:picLocks noChangeAspect="1"/>
          </p:cNvPicPr>
          <p:nvPr/>
        </p:nvPicPr>
        <p:blipFill>
          <a:blip r:embed="rId4"/>
          <a:stretch>
            <a:fillRect/>
          </a:stretch>
        </p:blipFill>
        <p:spPr>
          <a:xfrm>
            <a:off x="7464896" y="3717032"/>
            <a:ext cx="3241620" cy="2261074"/>
          </a:xfrm>
          <a:prstGeom prst="rect">
            <a:avLst/>
          </a:prstGeom>
        </p:spPr>
      </p:pic>
      <p:cxnSp>
        <p:nvCxnSpPr>
          <p:cNvPr id="9" name="直線矢印コネクタ 8">
            <a:extLst>
              <a:ext uri="{FF2B5EF4-FFF2-40B4-BE49-F238E27FC236}">
                <a16:creationId xmlns:a16="http://schemas.microsoft.com/office/drawing/2014/main" id="{0C2AE765-9928-5B1B-1B31-6C4CC266AFAC}"/>
              </a:ext>
            </a:extLst>
          </p:cNvPr>
          <p:cNvCxnSpPr>
            <a:cxnSpLocks/>
          </p:cNvCxnSpPr>
          <p:nvPr/>
        </p:nvCxnSpPr>
        <p:spPr>
          <a:xfrm flipV="1">
            <a:off x="3641348" y="2780928"/>
            <a:ext cx="3678788" cy="9681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CEA3A122-FEFB-94B8-1610-D03EB6ECA2FB}"/>
              </a:ext>
            </a:extLst>
          </p:cNvPr>
          <p:cNvSpPr/>
          <p:nvPr/>
        </p:nvSpPr>
        <p:spPr>
          <a:xfrm>
            <a:off x="3359696" y="3389086"/>
            <a:ext cx="216024"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id="{33F1B2FD-787C-0131-16D8-21B4C191225E}"/>
              </a:ext>
            </a:extLst>
          </p:cNvPr>
          <p:cNvSpPr/>
          <p:nvPr/>
        </p:nvSpPr>
        <p:spPr>
          <a:xfrm>
            <a:off x="3359696" y="4359240"/>
            <a:ext cx="216024"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23266CE5-B4E8-2173-15E6-850574BAA3C5}"/>
              </a:ext>
            </a:extLst>
          </p:cNvPr>
          <p:cNvCxnSpPr>
            <a:cxnSpLocks/>
            <a:endCxn id="8" idx="1"/>
          </p:cNvCxnSpPr>
          <p:nvPr/>
        </p:nvCxnSpPr>
        <p:spPr>
          <a:xfrm>
            <a:off x="3649732" y="4719280"/>
            <a:ext cx="3815164" cy="128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2D3AFE8-776C-6E75-AAF0-B34EE0A44A63}"/>
              </a:ext>
            </a:extLst>
          </p:cNvPr>
          <p:cNvSpPr txBox="1">
            <a:spLocks noChangeArrowheads="1"/>
          </p:cNvSpPr>
          <p:nvPr/>
        </p:nvSpPr>
        <p:spPr bwMode="auto">
          <a:xfrm>
            <a:off x="8904312" y="627514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D82B-A16B-E0C3-A34B-B6C2593C5B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64F30F-29B9-740B-A92E-E7A67E9D082C}"/>
              </a:ext>
            </a:extLst>
          </p:cNvPr>
          <p:cNvSpPr>
            <a:spLocks noGrp="1"/>
          </p:cNvSpPr>
          <p:nvPr>
            <p:ph type="ctrTitle"/>
          </p:nvPr>
        </p:nvSpPr>
        <p:spPr/>
        <p:txBody>
          <a:bodyPr/>
          <a:lstStyle/>
          <a:p>
            <a:r>
              <a:rPr lang="ja-JP" altLang="en-US" dirty="0"/>
              <a:t>参照</a:t>
            </a:r>
            <a:endParaRPr kumimoji="1" lang="ja-JP" altLang="en-US" dirty="0"/>
          </a:p>
        </p:txBody>
      </p:sp>
    </p:spTree>
    <p:extLst>
      <p:ext uri="{BB962C8B-B14F-4D97-AF65-F5344CB8AC3E}">
        <p14:creationId xmlns:p14="http://schemas.microsoft.com/office/powerpoint/2010/main" val="26443043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a:xfrm>
            <a:off x="1981200" y="274639"/>
            <a:ext cx="8229600" cy="725487"/>
          </a:xfrm>
        </p:spPr>
        <p:txBody>
          <a:bodyPr/>
          <a:lstStyle/>
          <a:p>
            <a:pPr eaLnBrk="1" hangingPunct="1"/>
            <a:r>
              <a:rPr lang="ja-JP" altLang="en-US" dirty="0"/>
              <a:t>オブジェクトの複製</a:t>
            </a:r>
          </a:p>
        </p:txBody>
      </p:sp>
      <p:sp>
        <p:nvSpPr>
          <p:cNvPr id="4" name="正方形/長方形 3">
            <a:extLst>
              <a:ext uri="{FF2B5EF4-FFF2-40B4-BE49-F238E27FC236}">
                <a16:creationId xmlns:a16="http://schemas.microsoft.com/office/drawing/2014/main" id="{8BCE5FB8-BBA2-AEF9-CC72-14201D65A982}"/>
              </a:ext>
            </a:extLst>
          </p:cNvPr>
          <p:cNvSpPr>
            <a:spLocks noChangeArrowheads="1"/>
          </p:cNvSpPr>
          <p:nvPr/>
        </p:nvSpPr>
        <p:spPr bwMode="auto">
          <a:xfrm>
            <a:off x="479376" y="2930168"/>
            <a:ext cx="4320480" cy="1938992"/>
          </a:xfrm>
          <a:prstGeom prst="rect">
            <a:avLst/>
          </a:prstGeom>
          <a:solidFill>
            <a:srgbClr val="EAF6FD"/>
          </a:solidFill>
          <a:ln w="9525">
            <a:noFill/>
            <a:miter lim="800000"/>
            <a:headEnd/>
            <a:tailEnd/>
          </a:ln>
        </p:spPr>
        <p:txBody>
          <a:bodyPr wrap="square">
            <a:spAutoFit/>
          </a:bodyPr>
          <a:lstStyle/>
          <a:p>
            <a:r>
              <a:rPr lang="en-US" altLang="ja-JP" sz="2400" dirty="0" err="1">
                <a:latin typeface="Lucida Console" panose="020B0609040504020204" pitchFamily="49" charset="0"/>
                <a:ea typeface="HG丸ｺﾞｼｯｸM-PRO" panose="020F0600000000000000" pitchFamily="50" charset="-128"/>
              </a:rPr>
              <a:t>StudentCard</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a:t>
            </a:r>
          </a:p>
          <a:p>
            <a:r>
              <a:rPr lang="en-US" altLang="ja-JP" sz="2400" dirty="0">
                <a:latin typeface="Lucida Console" panose="020B0609040504020204" pitchFamily="49" charset="0"/>
                <a:ea typeface="HG丸ｺﾞｼｯｸM-PRO" panose="020F0600000000000000" pitchFamily="50" charset="-128"/>
              </a:rPr>
              <a:t>a.id = 1234;</a:t>
            </a:r>
          </a:p>
          <a:p>
            <a:r>
              <a:rPr lang="en-US" altLang="ja-JP" sz="2400" dirty="0">
                <a:latin typeface="Lucida Console" panose="020B0609040504020204" pitchFamily="49" charset="0"/>
                <a:ea typeface="HG丸ｺﾞｼｯｸM-PRO" panose="020F0600000000000000" pitchFamily="50" charset="-128"/>
              </a:rPr>
              <a:t>a.name = "</a:t>
            </a:r>
            <a:r>
              <a:rPr lang="ja-JP" altLang="en-US" sz="2400" dirty="0">
                <a:latin typeface="Lucida Console" panose="020B0609040504020204" pitchFamily="49" charset="0"/>
                <a:ea typeface="HG丸ｺﾞｼｯｸM-PRO" panose="020F0600000000000000" pitchFamily="50" charset="-128"/>
              </a:rPr>
              <a:t>鈴木太郎</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p>
          <a:p>
            <a:r>
              <a:rPr lang="en-US" altLang="ja-JP" sz="2400" dirty="0" err="1">
                <a:latin typeface="Lucida Console" panose="020B0609040504020204" pitchFamily="49" charset="0"/>
                <a:ea typeface="HG丸ｺﾞｼｯｸM-PRO" panose="020F0600000000000000" pitchFamily="50" charset="-128"/>
              </a:rPr>
              <a:t>StudentCard</a:t>
            </a:r>
            <a:r>
              <a:rPr lang="en-US" altLang="ja-JP" sz="2400" dirty="0">
                <a:latin typeface="Lucida Console" panose="020B0609040504020204" pitchFamily="49" charset="0"/>
                <a:ea typeface="HG丸ｺﾞｼｯｸM-PRO" panose="020F0600000000000000" pitchFamily="50" charset="-128"/>
              </a:rPr>
              <a:t> b</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 a;</a:t>
            </a:r>
          </a:p>
        </p:txBody>
      </p:sp>
      <p:pic>
        <p:nvPicPr>
          <p:cNvPr id="5" name="図 4">
            <a:extLst>
              <a:ext uri="{FF2B5EF4-FFF2-40B4-BE49-F238E27FC236}">
                <a16:creationId xmlns:a16="http://schemas.microsoft.com/office/drawing/2014/main" id="{0519CCBC-D731-F02A-4DD3-1293E664E602}"/>
              </a:ext>
            </a:extLst>
          </p:cNvPr>
          <p:cNvPicPr>
            <a:picLocks noChangeAspect="1"/>
          </p:cNvPicPr>
          <p:nvPr/>
        </p:nvPicPr>
        <p:blipFill>
          <a:blip r:embed="rId3"/>
          <a:stretch>
            <a:fillRect/>
          </a:stretch>
        </p:blipFill>
        <p:spPr>
          <a:xfrm>
            <a:off x="8040216" y="1185313"/>
            <a:ext cx="3184875" cy="2243687"/>
          </a:xfrm>
          <a:prstGeom prst="rect">
            <a:avLst/>
          </a:prstGeom>
        </p:spPr>
      </p:pic>
      <p:cxnSp>
        <p:nvCxnSpPr>
          <p:cNvPr id="6" name="直線矢印コネクタ 5">
            <a:extLst>
              <a:ext uri="{FF2B5EF4-FFF2-40B4-BE49-F238E27FC236}">
                <a16:creationId xmlns:a16="http://schemas.microsoft.com/office/drawing/2014/main" id="{016471EA-F838-3D62-0709-17920A376985}"/>
              </a:ext>
            </a:extLst>
          </p:cNvPr>
          <p:cNvCxnSpPr>
            <a:cxnSpLocks/>
          </p:cNvCxnSpPr>
          <p:nvPr/>
        </p:nvCxnSpPr>
        <p:spPr>
          <a:xfrm flipV="1">
            <a:off x="4907868" y="2060848"/>
            <a:ext cx="2916324" cy="1455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右中かっこ 6">
            <a:extLst>
              <a:ext uri="{FF2B5EF4-FFF2-40B4-BE49-F238E27FC236}">
                <a16:creationId xmlns:a16="http://schemas.microsoft.com/office/drawing/2014/main" id="{2233B2F6-4EB5-C4E9-B991-032630B38ACF}"/>
              </a:ext>
            </a:extLst>
          </p:cNvPr>
          <p:cNvSpPr/>
          <p:nvPr/>
        </p:nvSpPr>
        <p:spPr>
          <a:xfrm>
            <a:off x="4295800" y="3032648"/>
            <a:ext cx="288032" cy="9681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コンテンツ プレースホルダ 2">
            <a:extLst>
              <a:ext uri="{FF2B5EF4-FFF2-40B4-BE49-F238E27FC236}">
                <a16:creationId xmlns:a16="http://schemas.microsoft.com/office/drawing/2014/main" id="{872ECAFC-8A87-15CA-E3C2-1803DD6E2329}"/>
              </a:ext>
            </a:extLst>
          </p:cNvPr>
          <p:cNvSpPr>
            <a:spLocks noGrp="1"/>
          </p:cNvSpPr>
          <p:nvPr>
            <p:ph idx="1"/>
          </p:nvPr>
        </p:nvSpPr>
        <p:spPr>
          <a:xfrm>
            <a:off x="3612391" y="1972449"/>
            <a:ext cx="3839537" cy="571500"/>
          </a:xfrm>
        </p:spPr>
        <p:txBody>
          <a:bodyPr/>
          <a:lstStyle/>
          <a:p>
            <a:pPr marL="0" indent="0" eaLnBrk="1" hangingPunct="1">
              <a:buNone/>
            </a:pPr>
            <a:r>
              <a:rPr lang="ja-JP" altLang="en-US" sz="2000" dirty="0"/>
              <a:t>オブジェクトが生成される</a:t>
            </a:r>
          </a:p>
        </p:txBody>
      </p:sp>
      <p:cxnSp>
        <p:nvCxnSpPr>
          <p:cNvPr id="12" name="直線矢印コネクタ 11">
            <a:extLst>
              <a:ext uri="{FF2B5EF4-FFF2-40B4-BE49-F238E27FC236}">
                <a16:creationId xmlns:a16="http://schemas.microsoft.com/office/drawing/2014/main" id="{FCDDC905-8D13-E4FC-D5E0-3CEFF85A427D}"/>
              </a:ext>
            </a:extLst>
          </p:cNvPr>
          <p:cNvCxnSpPr>
            <a:cxnSpLocks/>
          </p:cNvCxnSpPr>
          <p:nvPr/>
        </p:nvCxnSpPr>
        <p:spPr>
          <a:xfrm>
            <a:off x="4367809" y="4665903"/>
            <a:ext cx="3456383" cy="964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60FAD48A-1EAC-628E-A8D9-EBE60471673F}"/>
              </a:ext>
            </a:extLst>
          </p:cNvPr>
          <p:cNvPicPr>
            <a:picLocks noChangeAspect="1"/>
          </p:cNvPicPr>
          <p:nvPr/>
        </p:nvPicPr>
        <p:blipFill>
          <a:blip r:embed="rId4"/>
          <a:stretch>
            <a:fillRect/>
          </a:stretch>
        </p:blipFill>
        <p:spPr>
          <a:xfrm>
            <a:off x="7824192" y="4099054"/>
            <a:ext cx="3463536" cy="2487237"/>
          </a:xfrm>
          <a:prstGeom prst="rect">
            <a:avLst/>
          </a:prstGeom>
        </p:spPr>
      </p:pic>
      <p:sp>
        <p:nvSpPr>
          <p:cNvPr id="16" name="コンテンツ プレースホルダ 2">
            <a:extLst>
              <a:ext uri="{FF2B5EF4-FFF2-40B4-BE49-F238E27FC236}">
                <a16:creationId xmlns:a16="http://schemas.microsoft.com/office/drawing/2014/main" id="{9C4609BF-1556-BCF9-BF4C-87AC33206781}"/>
              </a:ext>
            </a:extLst>
          </p:cNvPr>
          <p:cNvSpPr txBox="1">
            <a:spLocks/>
          </p:cNvSpPr>
          <p:nvPr/>
        </p:nvSpPr>
        <p:spPr bwMode="auto">
          <a:xfrm>
            <a:off x="2927648" y="5352951"/>
            <a:ext cx="415201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000" dirty="0"/>
              <a:t>オブジェクトの複製が生成される</a:t>
            </a:r>
          </a:p>
        </p:txBody>
      </p:sp>
      <p:sp>
        <p:nvSpPr>
          <p:cNvPr id="19" name="コンテンツ プレースホルダ 2">
            <a:extLst>
              <a:ext uri="{FF2B5EF4-FFF2-40B4-BE49-F238E27FC236}">
                <a16:creationId xmlns:a16="http://schemas.microsoft.com/office/drawing/2014/main" id="{096D20BF-5D09-F3B6-4513-59217C06BB9C}"/>
              </a:ext>
            </a:extLst>
          </p:cNvPr>
          <p:cNvSpPr txBox="1">
            <a:spLocks/>
          </p:cNvSpPr>
          <p:nvPr/>
        </p:nvSpPr>
        <p:spPr bwMode="auto">
          <a:xfrm>
            <a:off x="287801" y="6166415"/>
            <a:ext cx="5736191" cy="4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ja-JP" sz="2000" dirty="0"/>
              <a:t>※</a:t>
            </a:r>
            <a:r>
              <a:rPr lang="ja-JP" altLang="en-US" sz="2000" dirty="0"/>
              <a:t> 全部で</a:t>
            </a:r>
            <a:r>
              <a:rPr lang="en-US" altLang="ja-JP" sz="2000" dirty="0"/>
              <a:t>2</a:t>
            </a:r>
            <a:r>
              <a:rPr lang="ja-JP" altLang="en-US" sz="2000" dirty="0"/>
              <a:t>つのオブジェクトが生成される</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981200" y="274639"/>
            <a:ext cx="8229600" cy="725487"/>
          </a:xfrm>
        </p:spPr>
        <p:txBody>
          <a:bodyPr/>
          <a:lstStyle/>
          <a:p>
            <a:pPr eaLnBrk="1" hangingPunct="1"/>
            <a:r>
              <a:rPr lang="ja-JP" altLang="en-US" dirty="0"/>
              <a:t>参照型</a:t>
            </a:r>
          </a:p>
        </p:txBody>
      </p:sp>
      <p:sp>
        <p:nvSpPr>
          <p:cNvPr id="3" name="正方形/長方形 2">
            <a:extLst>
              <a:ext uri="{FF2B5EF4-FFF2-40B4-BE49-F238E27FC236}">
                <a16:creationId xmlns:a16="http://schemas.microsoft.com/office/drawing/2014/main" id="{622F0197-A66B-AA52-D13A-A26B43B496E7}"/>
              </a:ext>
            </a:extLst>
          </p:cNvPr>
          <p:cNvSpPr>
            <a:spLocks noChangeArrowheads="1"/>
          </p:cNvSpPr>
          <p:nvPr/>
        </p:nvSpPr>
        <p:spPr bwMode="auto">
          <a:xfrm>
            <a:off x="695400" y="1329717"/>
            <a:ext cx="4320480" cy="1938992"/>
          </a:xfrm>
          <a:prstGeom prst="rect">
            <a:avLst/>
          </a:prstGeom>
          <a:solidFill>
            <a:srgbClr val="EAF6FD"/>
          </a:solidFill>
          <a:ln w="9525">
            <a:noFill/>
            <a:miter lim="800000"/>
            <a:headEnd/>
            <a:tailEnd/>
          </a:ln>
        </p:spPr>
        <p:txBody>
          <a:bodyPr wrap="square">
            <a:spAutoFit/>
          </a:bodyPr>
          <a:lstStyle/>
          <a:p>
            <a:r>
              <a:rPr lang="en-US" altLang="ja-JP" sz="2400" dirty="0" err="1">
                <a:latin typeface="Lucida Console" panose="020B0609040504020204" pitchFamily="49" charset="0"/>
                <a:ea typeface="HG丸ｺﾞｼｯｸM-PRO" panose="020F0600000000000000" pitchFamily="50" charset="-128"/>
              </a:rPr>
              <a:t>StudentCard</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a:t>
            </a:r>
          </a:p>
          <a:p>
            <a:r>
              <a:rPr lang="en-US" altLang="ja-JP" sz="2400" dirty="0">
                <a:latin typeface="Lucida Console" panose="020B0609040504020204" pitchFamily="49" charset="0"/>
                <a:ea typeface="HG丸ｺﾞｼｯｸM-PRO" panose="020F0600000000000000" pitchFamily="50" charset="-128"/>
              </a:rPr>
              <a:t>a.id = 1234;</a:t>
            </a:r>
          </a:p>
          <a:p>
            <a:r>
              <a:rPr lang="en-US" altLang="ja-JP" sz="2400" dirty="0">
                <a:latin typeface="Lucida Console" panose="020B0609040504020204" pitchFamily="49" charset="0"/>
                <a:ea typeface="HG丸ｺﾞｼｯｸM-PRO" panose="020F0600000000000000" pitchFamily="50" charset="-128"/>
              </a:rPr>
              <a:t>a.name = "</a:t>
            </a:r>
            <a:r>
              <a:rPr lang="ja-JP" altLang="en-US" sz="2400" dirty="0">
                <a:latin typeface="Lucida Console" panose="020B0609040504020204" pitchFamily="49" charset="0"/>
                <a:ea typeface="HG丸ｺﾞｼｯｸM-PRO" panose="020F0600000000000000" pitchFamily="50" charset="-128"/>
              </a:rPr>
              <a:t>鈴木太郎</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p>
          <a:p>
            <a:r>
              <a:rPr lang="en-US" altLang="ja-JP" sz="24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2400" dirty="0">
                <a:solidFill>
                  <a:srgbClr val="C00000"/>
                </a:solidFill>
                <a:latin typeface="Lucida Console" panose="020B0609040504020204" pitchFamily="49" charset="0"/>
                <a:ea typeface="HG丸ｺﾞｼｯｸM-PRO" panose="020F0600000000000000" pitchFamily="50" charset="-128"/>
              </a:rPr>
              <a:t>&amp; </a:t>
            </a:r>
            <a:r>
              <a:rPr lang="en-US" altLang="ja-JP" sz="2400" dirty="0">
                <a:latin typeface="Lucida Console" panose="020B0609040504020204" pitchFamily="49" charset="0"/>
                <a:ea typeface="HG丸ｺﾞｼｯｸM-PRO" panose="020F0600000000000000" pitchFamily="50" charset="-128"/>
              </a:rPr>
              <a:t>c</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 a;</a:t>
            </a:r>
          </a:p>
        </p:txBody>
      </p:sp>
      <p:sp>
        <p:nvSpPr>
          <p:cNvPr id="4" name="コンテンツ プレースホルダ 2">
            <a:extLst>
              <a:ext uri="{FF2B5EF4-FFF2-40B4-BE49-F238E27FC236}">
                <a16:creationId xmlns:a16="http://schemas.microsoft.com/office/drawing/2014/main" id="{A978AE49-F00F-D925-F53F-B6D1F892FA91}"/>
              </a:ext>
            </a:extLst>
          </p:cNvPr>
          <p:cNvSpPr txBox="1">
            <a:spLocks/>
          </p:cNvSpPr>
          <p:nvPr/>
        </p:nvSpPr>
        <p:spPr bwMode="auto">
          <a:xfrm>
            <a:off x="335360" y="3598300"/>
            <a:ext cx="7499176" cy="285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400" dirty="0"/>
              <a:t>オブジェクトに別名</a:t>
            </a:r>
            <a:r>
              <a:rPr lang="en-US" altLang="ja-JP" sz="2400" dirty="0">
                <a:latin typeface="Lucida Console" panose="020B0609040504020204" pitchFamily="49" charset="0"/>
              </a:rPr>
              <a:t>c</a:t>
            </a:r>
            <a:r>
              <a:rPr lang="ja-JP" altLang="en-US" sz="2400" dirty="0"/>
              <a:t>を与えている</a:t>
            </a:r>
            <a:endParaRPr lang="en-US" altLang="ja-JP" sz="2400" dirty="0"/>
          </a:p>
          <a:p>
            <a:pPr eaLnBrk="1" hangingPunct="1"/>
            <a:r>
              <a:rPr lang="en-US" altLang="ja-JP" sz="2400" dirty="0">
                <a:latin typeface="Lucida Console" panose="020B0609040504020204" pitchFamily="49" charset="0"/>
              </a:rPr>
              <a:t>a.id = 1001;</a:t>
            </a:r>
            <a:r>
              <a:rPr lang="en-US" altLang="ja-JP" sz="2400" dirty="0"/>
              <a:t> </a:t>
            </a:r>
            <a:r>
              <a:rPr lang="ja-JP" altLang="en-US" sz="2400" dirty="0"/>
              <a:t>と書くことと </a:t>
            </a:r>
            <a:r>
              <a:rPr lang="en-US" altLang="ja-JP" sz="2400" dirty="0">
                <a:latin typeface="Lucida Console" panose="020B0609040504020204" pitchFamily="49" charset="0"/>
              </a:rPr>
              <a:t>c.id = 1001;</a:t>
            </a:r>
            <a:r>
              <a:rPr lang="en-US" altLang="ja-JP" sz="2400" dirty="0"/>
              <a:t> </a:t>
            </a:r>
            <a:r>
              <a:rPr lang="ja-JP" altLang="en-US" sz="2400" dirty="0"/>
              <a:t>と書くことは同じ意味を持つ</a:t>
            </a:r>
            <a:endParaRPr lang="en-US" altLang="ja-JP" sz="2400" dirty="0"/>
          </a:p>
          <a:p>
            <a:pPr eaLnBrk="1" hangingPunct="1"/>
            <a:r>
              <a:rPr lang="ja-JP" altLang="en-US" sz="2400" dirty="0"/>
              <a:t>「</a:t>
            </a:r>
            <a:r>
              <a:rPr lang="en-US" altLang="ja-JP" sz="2400" dirty="0">
                <a:latin typeface="Lucida Console" panose="020B0609040504020204" pitchFamily="49" charset="0"/>
              </a:rPr>
              <a:t>c</a:t>
            </a:r>
            <a:r>
              <a:rPr lang="ja-JP" altLang="en-US" sz="2400" dirty="0"/>
              <a:t>は</a:t>
            </a:r>
            <a:r>
              <a:rPr lang="en-US" altLang="ja-JP" sz="2400" dirty="0">
                <a:latin typeface="Lucida Console" panose="020B0609040504020204" pitchFamily="49" charset="0"/>
              </a:rPr>
              <a:t>a</a:t>
            </a:r>
            <a:r>
              <a:rPr lang="ja-JP" altLang="en-US" sz="2400" dirty="0"/>
              <a:t>を参照する」「</a:t>
            </a:r>
            <a:r>
              <a:rPr lang="en-US" altLang="ja-JP" sz="2400" dirty="0">
                <a:latin typeface="Lucida Console" panose="020B0609040504020204" pitchFamily="49" charset="0"/>
              </a:rPr>
              <a:t>c</a:t>
            </a:r>
            <a:r>
              <a:rPr lang="ja-JP" altLang="en-US" sz="2400" dirty="0"/>
              <a:t>は</a:t>
            </a:r>
            <a:r>
              <a:rPr lang="en-US" altLang="ja-JP" sz="2400" dirty="0">
                <a:latin typeface="Lucida Console" panose="020B0609040504020204" pitchFamily="49" charset="0"/>
              </a:rPr>
              <a:t>a</a:t>
            </a:r>
            <a:r>
              <a:rPr lang="ja-JP" altLang="en-US" sz="2400" dirty="0"/>
              <a:t>の参照である」という</a:t>
            </a:r>
            <a:endParaRPr lang="en-US" altLang="ja-JP" sz="2400" dirty="0"/>
          </a:p>
          <a:p>
            <a:pPr eaLnBrk="1" hangingPunct="1"/>
            <a:r>
              <a:rPr lang="en-US" altLang="ja-JP" sz="2400" dirty="0">
                <a:latin typeface="Lucida Console" panose="020B0609040504020204" pitchFamily="49" charset="0"/>
              </a:rPr>
              <a:t>c</a:t>
            </a:r>
            <a:r>
              <a:rPr lang="ja-JP" altLang="en-US" sz="2400" dirty="0"/>
              <a:t>の型を</a:t>
            </a:r>
            <a:r>
              <a:rPr lang="ja-JP" altLang="en-US" sz="2400" b="1" dirty="0">
                <a:solidFill>
                  <a:srgbClr val="C00000"/>
                </a:solidFill>
              </a:rPr>
              <a:t>参照型</a:t>
            </a:r>
            <a:r>
              <a:rPr lang="ja-JP" altLang="en-US" sz="2400" dirty="0"/>
              <a:t>という</a:t>
            </a:r>
            <a:endParaRPr lang="en-US" altLang="ja-JP" sz="2400" dirty="0"/>
          </a:p>
          <a:p>
            <a:pPr eaLnBrk="1" hangingPunct="1"/>
            <a:r>
              <a:rPr lang="ja-JP" altLang="en-US" sz="2400" dirty="0"/>
              <a:t>全体でオブジェクトは</a:t>
            </a:r>
            <a:r>
              <a:rPr lang="en-US" altLang="ja-JP" sz="2400" dirty="0"/>
              <a:t>1</a:t>
            </a:r>
            <a:r>
              <a:rPr lang="ja-JP" altLang="en-US" sz="2400" dirty="0"/>
              <a:t>つしか存在しない</a:t>
            </a:r>
            <a:endParaRPr lang="en-US" altLang="ja-JP" sz="2400" dirty="0"/>
          </a:p>
        </p:txBody>
      </p:sp>
      <p:pic>
        <p:nvPicPr>
          <p:cNvPr id="6" name="図 5">
            <a:extLst>
              <a:ext uri="{FF2B5EF4-FFF2-40B4-BE49-F238E27FC236}">
                <a16:creationId xmlns:a16="http://schemas.microsoft.com/office/drawing/2014/main" id="{97224373-FF5B-25F8-A8D5-6B24A2B15123}"/>
              </a:ext>
            </a:extLst>
          </p:cNvPr>
          <p:cNvPicPr>
            <a:picLocks noChangeAspect="1"/>
          </p:cNvPicPr>
          <p:nvPr/>
        </p:nvPicPr>
        <p:blipFill>
          <a:blip r:embed="rId3"/>
          <a:stretch>
            <a:fillRect/>
          </a:stretch>
        </p:blipFill>
        <p:spPr>
          <a:xfrm>
            <a:off x="8162836" y="1292604"/>
            <a:ext cx="3693803" cy="3000492"/>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79C8-FF77-64EF-5C7A-72B703E8CF77}"/>
            </a:ext>
          </a:extLst>
        </p:cNvPr>
        <p:cNvGrpSpPr/>
        <p:nvPr/>
      </p:nvGrpSpPr>
      <p:grpSpPr>
        <a:xfrm>
          <a:off x="0" y="0"/>
          <a:ext cx="0" cy="0"/>
          <a:chOff x="0" y="0"/>
          <a:chExt cx="0" cy="0"/>
        </a:xfrm>
      </p:grpSpPr>
      <p:pic>
        <p:nvPicPr>
          <p:cNvPr id="21" name="図 20">
            <a:extLst>
              <a:ext uri="{FF2B5EF4-FFF2-40B4-BE49-F238E27FC236}">
                <a16:creationId xmlns:a16="http://schemas.microsoft.com/office/drawing/2014/main" id="{5ED6D603-C31A-A73C-7DF9-C0211EAAA116}"/>
              </a:ext>
            </a:extLst>
          </p:cNvPr>
          <p:cNvPicPr>
            <a:picLocks noChangeAspect="1"/>
          </p:cNvPicPr>
          <p:nvPr/>
        </p:nvPicPr>
        <p:blipFill>
          <a:blip r:embed="rId3"/>
          <a:stretch>
            <a:fillRect/>
          </a:stretch>
        </p:blipFill>
        <p:spPr>
          <a:xfrm>
            <a:off x="6727041" y="3761728"/>
            <a:ext cx="2980292" cy="2127422"/>
          </a:xfrm>
          <a:prstGeom prst="rect">
            <a:avLst/>
          </a:prstGeom>
        </p:spPr>
      </p:pic>
      <p:sp>
        <p:nvSpPr>
          <p:cNvPr id="102402" name="タイトル 1">
            <a:extLst>
              <a:ext uri="{FF2B5EF4-FFF2-40B4-BE49-F238E27FC236}">
                <a16:creationId xmlns:a16="http://schemas.microsoft.com/office/drawing/2014/main" id="{298C61EA-3ABA-9FD0-0997-80F64AAF3497}"/>
              </a:ext>
            </a:extLst>
          </p:cNvPr>
          <p:cNvSpPr>
            <a:spLocks noGrp="1"/>
          </p:cNvSpPr>
          <p:nvPr>
            <p:ph type="title"/>
          </p:nvPr>
        </p:nvSpPr>
        <p:spPr>
          <a:xfrm>
            <a:off x="1981200" y="274639"/>
            <a:ext cx="8229600" cy="725487"/>
          </a:xfrm>
        </p:spPr>
        <p:txBody>
          <a:bodyPr>
            <a:normAutofit/>
          </a:bodyPr>
          <a:lstStyle/>
          <a:p>
            <a:pPr eaLnBrk="1" hangingPunct="1"/>
            <a:r>
              <a:rPr lang="ja-JP" altLang="en-US" dirty="0"/>
              <a:t>関数への参照渡し</a:t>
            </a:r>
          </a:p>
        </p:txBody>
      </p:sp>
      <p:sp>
        <p:nvSpPr>
          <p:cNvPr id="4" name="正方形/長方形 3">
            <a:extLst>
              <a:ext uri="{FF2B5EF4-FFF2-40B4-BE49-F238E27FC236}">
                <a16:creationId xmlns:a16="http://schemas.microsoft.com/office/drawing/2014/main" id="{1E3AA859-7344-027A-F289-3FBAF0AE54FC}"/>
              </a:ext>
            </a:extLst>
          </p:cNvPr>
          <p:cNvSpPr>
            <a:spLocks noChangeArrowheads="1"/>
          </p:cNvSpPr>
          <p:nvPr/>
        </p:nvSpPr>
        <p:spPr bwMode="auto">
          <a:xfrm>
            <a:off x="466179" y="4283352"/>
            <a:ext cx="4320480" cy="1938992"/>
          </a:xfrm>
          <a:prstGeom prst="rect">
            <a:avLst/>
          </a:prstGeom>
          <a:solidFill>
            <a:srgbClr val="EAF6FD"/>
          </a:solidFill>
          <a:ln w="9525">
            <a:noFill/>
            <a:miter lim="800000"/>
            <a:headEnd/>
            <a:tailEnd/>
          </a:ln>
        </p:spPr>
        <p:txBody>
          <a:bodyPr wrap="square">
            <a:spAutoFit/>
          </a:bodyPr>
          <a:lstStyle/>
          <a:p>
            <a:r>
              <a:rPr lang="en-US" altLang="ja-JP" sz="2400" dirty="0" err="1">
                <a:latin typeface="Lucida Console" panose="020B0609040504020204" pitchFamily="49" charset="0"/>
                <a:ea typeface="HG丸ｺﾞｼｯｸM-PRO" panose="020F0600000000000000" pitchFamily="50" charset="-128"/>
              </a:rPr>
              <a:t>StudentCard</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a:t>
            </a:r>
          </a:p>
          <a:p>
            <a:r>
              <a:rPr lang="en-US" altLang="ja-JP" sz="2400" dirty="0">
                <a:latin typeface="Lucida Console" panose="020B0609040504020204" pitchFamily="49" charset="0"/>
                <a:ea typeface="HG丸ｺﾞｼｯｸM-PRO" panose="020F0600000000000000" pitchFamily="50" charset="-128"/>
              </a:rPr>
              <a:t>a.id = 1234;</a:t>
            </a:r>
          </a:p>
          <a:p>
            <a:r>
              <a:rPr lang="en-US" altLang="ja-JP" sz="2400" dirty="0">
                <a:latin typeface="Lucida Console" panose="020B0609040504020204" pitchFamily="49" charset="0"/>
                <a:ea typeface="HG丸ｺﾞｼｯｸM-PRO" panose="020F0600000000000000" pitchFamily="50" charset="-128"/>
              </a:rPr>
              <a:t>a.name = "</a:t>
            </a:r>
            <a:r>
              <a:rPr lang="ja-JP" altLang="en-US" sz="2400" dirty="0">
                <a:latin typeface="Lucida Console" panose="020B0609040504020204" pitchFamily="49" charset="0"/>
                <a:ea typeface="HG丸ｺﾞｼｯｸM-PRO" panose="020F0600000000000000" pitchFamily="50" charset="-128"/>
              </a:rPr>
              <a:t>鈴木太郎</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p>
          <a:p>
            <a:r>
              <a:rPr lang="en-US" altLang="ja-JP" sz="2400" dirty="0" err="1">
                <a:latin typeface="Lucida Console" panose="020B0609040504020204" pitchFamily="49" charset="0"/>
                <a:ea typeface="HG丸ｺﾞｼｯｸM-PRO" panose="020F0600000000000000" pitchFamily="50" charset="-128"/>
              </a:rPr>
              <a:t>print_info</a:t>
            </a:r>
            <a:r>
              <a:rPr lang="en-US" altLang="ja-JP" sz="2400" dirty="0">
                <a:latin typeface="Lucida Console" panose="020B0609040504020204" pitchFamily="49" charset="0"/>
                <a:ea typeface="HG丸ｺﾞｼｯｸM-PRO" panose="020F0600000000000000" pitchFamily="50" charset="-128"/>
              </a:rPr>
              <a:t>(</a:t>
            </a:r>
            <a:r>
              <a:rPr lang="en-US" altLang="ja-JP" sz="2400" b="1" dirty="0">
                <a:solidFill>
                  <a:srgbClr val="C00000"/>
                </a:solidFill>
                <a:latin typeface="Lucida Console" panose="020B0609040504020204" pitchFamily="49" charset="0"/>
                <a:ea typeface="HG丸ｺﾞｼｯｸM-PRO" panose="020F0600000000000000" pitchFamily="50" charset="-128"/>
              </a:rPr>
              <a:t>a</a:t>
            </a:r>
            <a:r>
              <a:rPr lang="en-US" altLang="ja-JP" sz="2400" dirty="0">
                <a:latin typeface="Lucida Console" panose="020B0609040504020204" pitchFamily="49" charset="0"/>
                <a:ea typeface="HG丸ｺﾞｼｯｸM-PRO" panose="020F0600000000000000" pitchFamily="50" charset="-128"/>
              </a:rPr>
              <a:t>);</a:t>
            </a:r>
          </a:p>
        </p:txBody>
      </p:sp>
      <p:sp>
        <p:nvSpPr>
          <p:cNvPr id="11" name="コンテンツ プレースホルダ 2">
            <a:extLst>
              <a:ext uri="{FF2B5EF4-FFF2-40B4-BE49-F238E27FC236}">
                <a16:creationId xmlns:a16="http://schemas.microsoft.com/office/drawing/2014/main" id="{125C519F-CC8D-4C0A-DA46-7E8129CC6BAC}"/>
              </a:ext>
            </a:extLst>
          </p:cNvPr>
          <p:cNvSpPr>
            <a:spLocks noGrp="1"/>
          </p:cNvSpPr>
          <p:nvPr>
            <p:ph idx="1"/>
          </p:nvPr>
        </p:nvSpPr>
        <p:spPr>
          <a:xfrm>
            <a:off x="3612391" y="1972449"/>
            <a:ext cx="3839537" cy="571500"/>
          </a:xfrm>
        </p:spPr>
        <p:txBody>
          <a:bodyPr/>
          <a:lstStyle/>
          <a:p>
            <a:pPr marL="0" indent="0" eaLnBrk="1" hangingPunct="1">
              <a:buNone/>
            </a:pPr>
            <a:r>
              <a:rPr lang="ja-JP" altLang="en-US" sz="2000" dirty="0"/>
              <a:t>オブジェクトが生成される</a:t>
            </a:r>
          </a:p>
        </p:txBody>
      </p:sp>
      <p:cxnSp>
        <p:nvCxnSpPr>
          <p:cNvPr id="12" name="直線矢印コネクタ 11">
            <a:extLst>
              <a:ext uri="{FF2B5EF4-FFF2-40B4-BE49-F238E27FC236}">
                <a16:creationId xmlns:a16="http://schemas.microsoft.com/office/drawing/2014/main" id="{FAC95BCE-72EE-FB3A-DEAB-4B5B12D55504}"/>
              </a:ext>
            </a:extLst>
          </p:cNvPr>
          <p:cNvCxnSpPr>
            <a:cxnSpLocks/>
          </p:cNvCxnSpPr>
          <p:nvPr/>
        </p:nvCxnSpPr>
        <p:spPr>
          <a:xfrm flipH="1">
            <a:off x="3143672" y="6021288"/>
            <a:ext cx="6612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コンテンツ プレースホルダ 2">
            <a:extLst>
              <a:ext uri="{FF2B5EF4-FFF2-40B4-BE49-F238E27FC236}">
                <a16:creationId xmlns:a16="http://schemas.microsoft.com/office/drawing/2014/main" id="{490908DF-A765-1184-D182-1E294A814890}"/>
              </a:ext>
            </a:extLst>
          </p:cNvPr>
          <p:cNvSpPr txBox="1">
            <a:spLocks/>
          </p:cNvSpPr>
          <p:nvPr/>
        </p:nvSpPr>
        <p:spPr bwMode="auto">
          <a:xfrm>
            <a:off x="419591" y="3886049"/>
            <a:ext cx="5736191" cy="4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000" dirty="0"/>
              <a:t>関数の呼び出し</a:t>
            </a:r>
          </a:p>
        </p:txBody>
      </p:sp>
      <p:sp>
        <p:nvSpPr>
          <p:cNvPr id="2" name="正方形/長方形 1">
            <a:extLst>
              <a:ext uri="{FF2B5EF4-FFF2-40B4-BE49-F238E27FC236}">
                <a16:creationId xmlns:a16="http://schemas.microsoft.com/office/drawing/2014/main" id="{526FDEF5-508F-F93B-2F00-B62D8E5298EE}"/>
              </a:ext>
            </a:extLst>
          </p:cNvPr>
          <p:cNvSpPr>
            <a:spLocks noChangeArrowheads="1"/>
          </p:cNvSpPr>
          <p:nvPr/>
        </p:nvSpPr>
        <p:spPr bwMode="auto">
          <a:xfrm>
            <a:off x="463790" y="1518524"/>
            <a:ext cx="8568952" cy="1938992"/>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ea typeface="HG丸ｺﾞｼｯｸM-PRO" panose="020F0600000000000000" pitchFamily="50" charset="-128"/>
              </a:rPr>
              <a:t>Void </a:t>
            </a:r>
            <a:r>
              <a:rPr lang="en-US" altLang="ja-JP" sz="2400" dirty="0" err="1">
                <a:latin typeface="Lucida Console" panose="020B0609040504020204" pitchFamily="49" charset="0"/>
                <a:ea typeface="HG丸ｺﾞｼｯｸM-PRO" panose="020F0600000000000000" pitchFamily="50" charset="-128"/>
              </a:rPr>
              <a:t>print_info</a:t>
            </a:r>
            <a:r>
              <a:rPr lang="en-US" altLang="ja-JP" sz="2400" dirty="0">
                <a:latin typeface="Lucida Console" panose="020B0609040504020204" pitchFamily="49" charset="0"/>
                <a:ea typeface="HG丸ｺﾞｼｯｸM-PRO" panose="020F0600000000000000" pitchFamily="50" charset="-128"/>
              </a:rPr>
              <a:t>(</a:t>
            </a:r>
            <a:r>
              <a:rPr lang="en-US" altLang="ja-JP" sz="2400" b="1" dirty="0" err="1">
                <a:solidFill>
                  <a:srgbClr val="C00000"/>
                </a:solidFill>
                <a:latin typeface="Lucida Console" panose="020B0609040504020204" pitchFamily="49" charset="0"/>
                <a:ea typeface="HG丸ｺﾞｼｯｸM-PRO" panose="020F0600000000000000" pitchFamily="50" charset="-128"/>
              </a:rPr>
              <a:t>StudentCard</a:t>
            </a:r>
            <a:r>
              <a:rPr lang="en-US" altLang="ja-JP" sz="2400" b="1" dirty="0">
                <a:solidFill>
                  <a:srgbClr val="C00000"/>
                </a:solidFill>
                <a:latin typeface="Lucida Console" panose="020B0609040504020204" pitchFamily="49" charset="0"/>
                <a:ea typeface="HG丸ｺﾞｼｯｸM-PRO" panose="020F0600000000000000" pitchFamily="50" charset="-128"/>
              </a:rPr>
              <a:t>&amp; card</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cout</a:t>
            </a:r>
            <a:r>
              <a:rPr lang="en-US" altLang="ja-JP" sz="2400" dirty="0">
                <a:latin typeface="Lucida Console" panose="020B0609040504020204" pitchFamily="49" charset="0"/>
                <a:ea typeface="HG丸ｺﾞｼｯｸM-PRO" panose="020F0600000000000000" pitchFamily="50" charset="-128"/>
              </a:rPr>
              <a:t> &lt;&lt; "</a:t>
            </a:r>
            <a:r>
              <a:rPr lang="ja-JP" altLang="en-US" sz="2400" dirty="0">
                <a:latin typeface="Lucida Console" panose="020B0609040504020204" pitchFamily="49" charset="0"/>
                <a:ea typeface="HG丸ｺﾞｼｯｸM-PRO" panose="020F0600000000000000" pitchFamily="50" charset="-128"/>
              </a:rPr>
              <a:t>学籍番号：</a:t>
            </a:r>
            <a:r>
              <a:rPr lang="en-US" altLang="ja-JP" sz="2400" dirty="0">
                <a:latin typeface="Lucida Console" panose="020B0609040504020204" pitchFamily="49" charset="0"/>
                <a:ea typeface="HG丸ｺﾞｼｯｸM-PRO" panose="020F0600000000000000" pitchFamily="50" charset="-128"/>
              </a:rPr>
              <a:t>" &lt;&lt; </a:t>
            </a:r>
            <a:r>
              <a:rPr lang="en-US" altLang="ja-JP" sz="2400" dirty="0">
                <a:solidFill>
                  <a:srgbClr val="C00000"/>
                </a:solidFill>
                <a:latin typeface="Lucida Console" panose="020B0609040504020204" pitchFamily="49" charset="0"/>
                <a:ea typeface="HG丸ｺﾞｼｯｸM-PRO" panose="020F0600000000000000" pitchFamily="50" charset="-128"/>
              </a:rPr>
              <a:t>card</a:t>
            </a:r>
            <a:r>
              <a:rPr lang="en-US" altLang="ja-JP" sz="2400" dirty="0">
                <a:latin typeface="Lucida Console" panose="020B0609040504020204" pitchFamily="49" charset="0"/>
                <a:ea typeface="HG丸ｺﾞｼｯｸM-PRO" panose="020F0600000000000000" pitchFamily="50" charset="-128"/>
              </a:rPr>
              <a:t>.id &lt;&lt; </a:t>
            </a:r>
            <a:r>
              <a:rPr lang="en-US" altLang="ja-JP" sz="2400" dirty="0" err="1">
                <a:latin typeface="Lucida Console" panose="020B0609040504020204" pitchFamily="49" charset="0"/>
                <a:ea typeface="HG丸ｺﾞｼｯｸM-PRO" panose="020F0600000000000000" pitchFamily="50" charset="-128"/>
              </a:rPr>
              <a:t>endl</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cout</a:t>
            </a:r>
            <a:r>
              <a:rPr lang="en-US" altLang="ja-JP" sz="2400" dirty="0">
                <a:latin typeface="Lucida Console" panose="020B0609040504020204" pitchFamily="49" charset="0"/>
                <a:ea typeface="HG丸ｺﾞｼｯｸM-PRO" panose="020F0600000000000000" pitchFamily="50" charset="-128"/>
              </a:rPr>
              <a:t> &lt;&lt; "</a:t>
            </a:r>
            <a:r>
              <a:rPr lang="ja-JP" altLang="en-US" sz="2400" dirty="0">
                <a:latin typeface="Lucida Console" panose="020B0609040504020204" pitchFamily="49" charset="0"/>
                <a:ea typeface="HG丸ｺﾞｼｯｸM-PRO" panose="020F0600000000000000" pitchFamily="50" charset="-128"/>
              </a:rPr>
              <a:t>氏名：</a:t>
            </a:r>
            <a:r>
              <a:rPr lang="en-US" altLang="ja-JP" sz="2400" dirty="0">
                <a:latin typeface="Lucida Console" panose="020B0609040504020204" pitchFamily="49" charset="0"/>
                <a:ea typeface="HG丸ｺﾞｼｯｸM-PRO" panose="020F0600000000000000" pitchFamily="50" charset="-128"/>
              </a:rPr>
              <a:t>" &lt;&lt; </a:t>
            </a:r>
            <a:r>
              <a:rPr lang="en-US" altLang="ja-JP" sz="2400" dirty="0">
                <a:solidFill>
                  <a:srgbClr val="C00000"/>
                </a:solidFill>
                <a:latin typeface="Lucida Console" panose="020B0609040504020204" pitchFamily="49" charset="0"/>
                <a:ea typeface="HG丸ｺﾞｼｯｸM-PRO" panose="020F0600000000000000" pitchFamily="50" charset="-128"/>
              </a:rPr>
              <a:t>card</a:t>
            </a:r>
            <a:r>
              <a:rPr lang="en-US" altLang="ja-JP" sz="2400" dirty="0">
                <a:latin typeface="Lucida Console" panose="020B0609040504020204" pitchFamily="49" charset="0"/>
                <a:ea typeface="HG丸ｺﾞｼｯｸM-PRO" panose="020F0600000000000000" pitchFamily="50" charset="-128"/>
              </a:rPr>
              <a:t>.name &lt;&lt; </a:t>
            </a:r>
            <a:r>
              <a:rPr lang="en-US" altLang="ja-JP" sz="2400" dirty="0" err="1">
                <a:latin typeface="Lucida Console" panose="020B0609040504020204" pitchFamily="49" charset="0"/>
                <a:ea typeface="HG丸ｺﾞｼｯｸM-PRO" panose="020F0600000000000000" pitchFamily="50" charset="-128"/>
              </a:rPr>
              <a:t>endl</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a:t>
            </a:r>
          </a:p>
        </p:txBody>
      </p:sp>
      <p:sp>
        <p:nvSpPr>
          <p:cNvPr id="8" name="コンテンツ プレースホルダ 2">
            <a:extLst>
              <a:ext uri="{FF2B5EF4-FFF2-40B4-BE49-F238E27FC236}">
                <a16:creationId xmlns:a16="http://schemas.microsoft.com/office/drawing/2014/main" id="{A163BD39-C346-F7B5-7B04-2A4C045187CE}"/>
              </a:ext>
            </a:extLst>
          </p:cNvPr>
          <p:cNvSpPr txBox="1">
            <a:spLocks/>
          </p:cNvSpPr>
          <p:nvPr/>
        </p:nvSpPr>
        <p:spPr bwMode="auto">
          <a:xfrm>
            <a:off x="419592" y="1126993"/>
            <a:ext cx="5736191" cy="4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000" dirty="0"/>
              <a:t>参照を引数とする関数</a:t>
            </a:r>
          </a:p>
        </p:txBody>
      </p:sp>
      <p:sp>
        <p:nvSpPr>
          <p:cNvPr id="9" name="四角形: 角を丸くする 8">
            <a:extLst>
              <a:ext uri="{FF2B5EF4-FFF2-40B4-BE49-F238E27FC236}">
                <a16:creationId xmlns:a16="http://schemas.microsoft.com/office/drawing/2014/main" id="{3A8E1FF7-73E1-FB84-A8AD-9DF07E210354}"/>
              </a:ext>
            </a:extLst>
          </p:cNvPr>
          <p:cNvSpPr/>
          <p:nvPr/>
        </p:nvSpPr>
        <p:spPr>
          <a:xfrm>
            <a:off x="3804940" y="5589240"/>
            <a:ext cx="2677493" cy="805268"/>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関数に</a:t>
            </a:r>
            <a:r>
              <a:rPr lang="en-US" altLang="ja-JP" dirty="0" err="1">
                <a:solidFill>
                  <a:schemeClr val="tx1"/>
                </a:solidFill>
                <a:latin typeface="Lucida Console" panose="020B0609040504020204" pitchFamily="49" charset="0"/>
              </a:rPr>
              <a:t>StudentCard</a:t>
            </a:r>
            <a:r>
              <a:rPr lang="ja-JP" altLang="en-US" dirty="0">
                <a:solidFill>
                  <a:schemeClr val="tx1"/>
                </a:solidFill>
                <a:latin typeface="Lucida Console" panose="020B0609040504020204" pitchFamily="49" charset="0"/>
              </a:rPr>
              <a:t>オブジェクトを渡す</a:t>
            </a:r>
            <a:endParaRPr lang="ja-JP" altLang="en-US" dirty="0">
              <a:solidFill>
                <a:schemeClr val="tx1"/>
              </a:solidFill>
            </a:endParaRPr>
          </a:p>
        </p:txBody>
      </p:sp>
      <p:cxnSp>
        <p:nvCxnSpPr>
          <p:cNvPr id="14" name="直線矢印コネクタ 13">
            <a:extLst>
              <a:ext uri="{FF2B5EF4-FFF2-40B4-BE49-F238E27FC236}">
                <a16:creationId xmlns:a16="http://schemas.microsoft.com/office/drawing/2014/main" id="{A0BD9305-3019-1FDA-6B14-5D6FFB84DD90}"/>
              </a:ext>
            </a:extLst>
          </p:cNvPr>
          <p:cNvCxnSpPr>
            <a:cxnSpLocks/>
          </p:cNvCxnSpPr>
          <p:nvPr/>
        </p:nvCxnSpPr>
        <p:spPr>
          <a:xfrm flipH="1">
            <a:off x="6958968" y="1740833"/>
            <a:ext cx="6612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ADE6C74D-D521-AC54-C894-2BDB4D34AFBB}"/>
              </a:ext>
            </a:extLst>
          </p:cNvPr>
          <p:cNvSpPr/>
          <p:nvPr/>
        </p:nvSpPr>
        <p:spPr>
          <a:xfrm>
            <a:off x="7620237" y="1497637"/>
            <a:ext cx="2980292" cy="510683"/>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仮引数</a:t>
            </a:r>
            <a:r>
              <a:rPr lang="en-US" altLang="ja-JP" dirty="0">
                <a:solidFill>
                  <a:schemeClr val="tx1"/>
                </a:solidFill>
                <a:latin typeface="Lucida Console" panose="020B0609040504020204" pitchFamily="49" charset="0"/>
              </a:rPr>
              <a:t>card</a:t>
            </a:r>
            <a:r>
              <a:rPr lang="ja-JP" altLang="en-US" dirty="0">
                <a:solidFill>
                  <a:schemeClr val="tx1"/>
                </a:solidFill>
                <a:latin typeface="Lucida Console" panose="020B0609040504020204" pitchFamily="49" charset="0"/>
              </a:rPr>
              <a:t>は参照型</a:t>
            </a:r>
            <a:endParaRPr lang="ja-JP" altLang="en-US" dirty="0">
              <a:solidFill>
                <a:schemeClr val="tx1"/>
              </a:solidFill>
            </a:endParaRPr>
          </a:p>
        </p:txBody>
      </p:sp>
      <p:sp>
        <p:nvSpPr>
          <p:cNvPr id="18" name="フリーフォーム: 図形 17">
            <a:extLst>
              <a:ext uri="{FF2B5EF4-FFF2-40B4-BE49-F238E27FC236}">
                <a16:creationId xmlns:a16="http://schemas.microsoft.com/office/drawing/2014/main" id="{94ADFD06-524F-2EE8-266E-3D53D7806B94}"/>
              </a:ext>
            </a:extLst>
          </p:cNvPr>
          <p:cNvSpPr/>
          <p:nvPr/>
        </p:nvSpPr>
        <p:spPr>
          <a:xfrm>
            <a:off x="5208118" y="3697197"/>
            <a:ext cx="1518923" cy="1679563"/>
          </a:xfrm>
          <a:custGeom>
            <a:avLst/>
            <a:gdLst>
              <a:gd name="connsiteX0" fmla="*/ 0 w 1859514"/>
              <a:gd name="connsiteY0" fmla="*/ 1553028 h 1553028"/>
              <a:gd name="connsiteX1" fmla="*/ 1625600 w 1859514"/>
              <a:gd name="connsiteY1" fmla="*/ 957942 h 1553028"/>
              <a:gd name="connsiteX2" fmla="*/ 1814286 w 1859514"/>
              <a:gd name="connsiteY2" fmla="*/ 0 h 1553028"/>
            </a:gdLst>
            <a:ahLst/>
            <a:cxnLst>
              <a:cxn ang="0">
                <a:pos x="connsiteX0" y="connsiteY0"/>
              </a:cxn>
              <a:cxn ang="0">
                <a:pos x="connsiteX1" y="connsiteY1"/>
              </a:cxn>
              <a:cxn ang="0">
                <a:pos x="connsiteX2" y="connsiteY2"/>
              </a:cxn>
            </a:cxnLst>
            <a:rect l="l" t="t" r="r" b="b"/>
            <a:pathLst>
              <a:path w="1859514" h="1553028">
                <a:moveTo>
                  <a:pt x="0" y="1553028"/>
                </a:moveTo>
                <a:cubicBezTo>
                  <a:pt x="661609" y="1384904"/>
                  <a:pt x="1323219" y="1216780"/>
                  <a:pt x="1625600" y="957942"/>
                </a:cubicBezTo>
                <a:cubicBezTo>
                  <a:pt x="1927981" y="699104"/>
                  <a:pt x="1871133" y="349552"/>
                  <a:pt x="1814286" y="0"/>
                </a:cubicBezTo>
              </a:path>
            </a:pathLst>
          </a:custGeom>
          <a:noFill/>
          <a:ln w="38100">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 2">
            <a:extLst>
              <a:ext uri="{FF2B5EF4-FFF2-40B4-BE49-F238E27FC236}">
                <a16:creationId xmlns:a16="http://schemas.microsoft.com/office/drawing/2014/main" id="{41605495-59ED-A754-378D-9AD6AEF4E6B6}"/>
              </a:ext>
            </a:extLst>
          </p:cNvPr>
          <p:cNvSpPr txBox="1">
            <a:spLocks/>
          </p:cNvSpPr>
          <p:nvPr/>
        </p:nvSpPr>
        <p:spPr bwMode="auto">
          <a:xfrm>
            <a:off x="9110384" y="2146486"/>
            <a:ext cx="2980292" cy="9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ja-JP" sz="2000" dirty="0"/>
              <a:t>※</a:t>
            </a:r>
            <a:r>
              <a:rPr lang="ja-JP" altLang="en-US" sz="2000" dirty="0"/>
              <a:t> 関数の中では、</a:t>
            </a:r>
            <a:r>
              <a:rPr lang="en-US" altLang="ja-JP" sz="2000" dirty="0">
                <a:latin typeface="Lucida Console" panose="020B0609040504020204" pitchFamily="49" charset="0"/>
              </a:rPr>
              <a:t>card</a:t>
            </a:r>
            <a:r>
              <a:rPr lang="ja-JP" altLang="en-US" sz="2000" dirty="0"/>
              <a:t>という別名を使用する</a:t>
            </a:r>
          </a:p>
        </p:txBody>
      </p:sp>
      <p:sp>
        <p:nvSpPr>
          <p:cNvPr id="3" name="テキスト ボックス 2">
            <a:extLst>
              <a:ext uri="{FF2B5EF4-FFF2-40B4-BE49-F238E27FC236}">
                <a16:creationId xmlns:a16="http://schemas.microsoft.com/office/drawing/2014/main" id="{2E28EF29-834E-A910-0060-B6A1B42926BD}"/>
              </a:ext>
            </a:extLst>
          </p:cNvPr>
          <p:cNvSpPr txBox="1">
            <a:spLocks noChangeArrowheads="1"/>
          </p:cNvSpPr>
          <p:nvPr/>
        </p:nvSpPr>
        <p:spPr bwMode="auto">
          <a:xfrm>
            <a:off x="8904312" y="627514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4265001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755A1-E99D-83FE-F8D7-6D6B71E826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033372-F48F-0AE8-1EB8-A434AC584EC2}"/>
              </a:ext>
            </a:extLst>
          </p:cNvPr>
          <p:cNvSpPr>
            <a:spLocks noGrp="1"/>
          </p:cNvSpPr>
          <p:nvPr>
            <p:ph type="ctrTitle"/>
          </p:nvPr>
        </p:nvSpPr>
        <p:spPr/>
        <p:txBody>
          <a:bodyPr/>
          <a:lstStyle/>
          <a:p>
            <a:r>
              <a:rPr kumimoji="1" lang="ja-JP" altLang="en-US" dirty="0"/>
              <a:t>メンバ関数</a:t>
            </a:r>
          </a:p>
        </p:txBody>
      </p:sp>
    </p:spTree>
    <p:extLst>
      <p:ext uri="{BB962C8B-B14F-4D97-AF65-F5344CB8AC3E}">
        <p14:creationId xmlns:p14="http://schemas.microsoft.com/office/powerpoint/2010/main" val="32739118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p:cNvSpPr>
            <a:spLocks noGrp="1"/>
          </p:cNvSpPr>
          <p:nvPr>
            <p:ph type="title"/>
          </p:nvPr>
        </p:nvSpPr>
        <p:spPr>
          <a:xfrm>
            <a:off x="1981200" y="274639"/>
            <a:ext cx="8229600" cy="725487"/>
          </a:xfrm>
        </p:spPr>
        <p:txBody>
          <a:bodyPr/>
          <a:lstStyle/>
          <a:p>
            <a:pPr eaLnBrk="1" hangingPunct="1"/>
            <a:r>
              <a:rPr lang="ja-JP" altLang="en-US" dirty="0"/>
              <a:t>メンバ関数とは</a:t>
            </a:r>
          </a:p>
        </p:txBody>
      </p:sp>
      <p:sp>
        <p:nvSpPr>
          <p:cNvPr id="3" name="コンテンツ プレースホルダ 2">
            <a:extLst>
              <a:ext uri="{FF2B5EF4-FFF2-40B4-BE49-F238E27FC236}">
                <a16:creationId xmlns:a16="http://schemas.microsoft.com/office/drawing/2014/main" id="{B81A56FE-A7F9-7569-BC24-5B6CB891C575}"/>
              </a:ext>
            </a:extLst>
          </p:cNvPr>
          <p:cNvSpPr txBox="1">
            <a:spLocks/>
          </p:cNvSpPr>
          <p:nvPr/>
        </p:nvSpPr>
        <p:spPr bwMode="auto">
          <a:xfrm>
            <a:off x="623392" y="1340768"/>
            <a:ext cx="11017224" cy="285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400" dirty="0"/>
              <a:t>オブジェクトに機能を持たせることができる</a:t>
            </a:r>
            <a:endParaRPr lang="en-US" altLang="ja-JP" sz="2400" dirty="0"/>
          </a:p>
          <a:p>
            <a:pPr eaLnBrk="1" hangingPunct="1"/>
            <a:r>
              <a:rPr lang="ja-JP" altLang="en-US" sz="2400" dirty="0"/>
              <a:t>これを、クラスに関数（メンバ関数）を持たせることで実現する</a:t>
            </a:r>
            <a:endParaRPr lang="en-US" altLang="ja-JP" sz="2400" dirty="0"/>
          </a:p>
        </p:txBody>
      </p:sp>
      <p:pic>
        <p:nvPicPr>
          <p:cNvPr id="5" name="図 4">
            <a:extLst>
              <a:ext uri="{FF2B5EF4-FFF2-40B4-BE49-F238E27FC236}">
                <a16:creationId xmlns:a16="http://schemas.microsoft.com/office/drawing/2014/main" id="{6B2DD8E3-41A5-19B6-9B07-BFA24071DDFA}"/>
              </a:ext>
            </a:extLst>
          </p:cNvPr>
          <p:cNvPicPr>
            <a:picLocks noChangeAspect="1"/>
          </p:cNvPicPr>
          <p:nvPr/>
        </p:nvPicPr>
        <p:blipFill>
          <a:blip r:embed="rId3"/>
          <a:stretch>
            <a:fillRect/>
          </a:stretch>
        </p:blipFill>
        <p:spPr>
          <a:xfrm>
            <a:off x="839416" y="2819990"/>
            <a:ext cx="8472264" cy="2751626"/>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8E514-BF32-4D80-D337-E7E18A9B0012}"/>
              </a:ext>
            </a:extLst>
          </p:cNvPr>
          <p:cNvSpPr>
            <a:spLocks noGrp="1"/>
          </p:cNvSpPr>
          <p:nvPr>
            <p:ph type="title"/>
          </p:nvPr>
        </p:nvSpPr>
        <p:spPr/>
        <p:txBody>
          <a:bodyPr/>
          <a:lstStyle/>
          <a:p>
            <a:r>
              <a:rPr kumimoji="1" lang="ja-JP" altLang="en-US" dirty="0"/>
              <a:t>メンバ関数の具体例</a:t>
            </a:r>
          </a:p>
        </p:txBody>
      </p:sp>
      <p:sp>
        <p:nvSpPr>
          <p:cNvPr id="4" name="スライド番号プレースホルダー 3">
            <a:extLst>
              <a:ext uri="{FF2B5EF4-FFF2-40B4-BE49-F238E27FC236}">
                <a16:creationId xmlns:a16="http://schemas.microsoft.com/office/drawing/2014/main" id="{D83DECCF-15E8-F8E5-7470-8FE3C6051D5E}"/>
              </a:ext>
            </a:extLst>
          </p:cNvPr>
          <p:cNvSpPr>
            <a:spLocks noGrp="1"/>
          </p:cNvSpPr>
          <p:nvPr>
            <p:ph type="sldNum" sz="quarter" idx="12"/>
          </p:nvPr>
        </p:nvSpPr>
        <p:spPr/>
        <p:txBody>
          <a:bodyPr/>
          <a:lstStyle/>
          <a:p>
            <a:fld id="{F9134F74-3BB4-4ADE-A554-892E3A208E77}" type="slidenum">
              <a:rPr lang="ja-JP" altLang="en-US" smtClean="0"/>
              <a:pPr/>
              <a:t>117</a:t>
            </a:fld>
            <a:endParaRPr lang="ja-JP" altLang="en-US"/>
          </a:p>
        </p:txBody>
      </p:sp>
      <p:pic>
        <p:nvPicPr>
          <p:cNvPr id="6" name="図 5">
            <a:extLst>
              <a:ext uri="{FF2B5EF4-FFF2-40B4-BE49-F238E27FC236}">
                <a16:creationId xmlns:a16="http://schemas.microsoft.com/office/drawing/2014/main" id="{E1C041E7-7103-B1AC-2E4C-6765D9806EB6}"/>
              </a:ext>
            </a:extLst>
          </p:cNvPr>
          <p:cNvPicPr>
            <a:picLocks noChangeAspect="1"/>
          </p:cNvPicPr>
          <p:nvPr/>
        </p:nvPicPr>
        <p:blipFill>
          <a:blip r:embed="rId2"/>
          <a:stretch>
            <a:fillRect/>
          </a:stretch>
        </p:blipFill>
        <p:spPr>
          <a:xfrm>
            <a:off x="407368" y="1196752"/>
            <a:ext cx="7272808" cy="3190199"/>
          </a:xfrm>
          <a:prstGeom prst="rect">
            <a:avLst/>
          </a:prstGeom>
        </p:spPr>
      </p:pic>
      <p:sp>
        <p:nvSpPr>
          <p:cNvPr id="7" name="正方形/長方形 6">
            <a:extLst>
              <a:ext uri="{FF2B5EF4-FFF2-40B4-BE49-F238E27FC236}">
                <a16:creationId xmlns:a16="http://schemas.microsoft.com/office/drawing/2014/main" id="{4DFA2CC7-1638-20C5-2EA9-B744451F34E9}"/>
              </a:ext>
            </a:extLst>
          </p:cNvPr>
          <p:cNvSpPr>
            <a:spLocks noChangeArrowheads="1"/>
          </p:cNvSpPr>
          <p:nvPr/>
        </p:nvSpPr>
        <p:spPr bwMode="auto">
          <a:xfrm>
            <a:off x="401124" y="4907697"/>
            <a:ext cx="4320480" cy="1631216"/>
          </a:xfrm>
          <a:prstGeom prst="rect">
            <a:avLst/>
          </a:prstGeom>
          <a:solidFill>
            <a:srgbClr val="EAF6FD"/>
          </a:solidFill>
          <a:ln w="9525">
            <a:noFill/>
            <a:miter lim="800000"/>
            <a:headEnd/>
            <a:tailEnd/>
          </a:ln>
        </p:spPr>
        <p:txBody>
          <a:bodyPr wrap="square">
            <a:spAutoFit/>
          </a:bodyPr>
          <a:lstStyle/>
          <a:p>
            <a:r>
              <a:rPr lang="en-US" altLang="ja-JP" sz="2000" dirty="0" err="1">
                <a:latin typeface="Lucida Console" panose="020B0609040504020204" pitchFamily="49" charset="0"/>
                <a:ea typeface="HG丸ｺﾞｼｯｸM-PRO" panose="020F0600000000000000" pitchFamily="50" charset="-128"/>
              </a:rPr>
              <a:t>StudentCard</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a:t>
            </a:r>
          </a:p>
          <a:p>
            <a:r>
              <a:rPr lang="en-US" altLang="ja-JP" sz="2000" dirty="0">
                <a:latin typeface="Lucida Console" panose="020B0609040504020204" pitchFamily="49" charset="0"/>
                <a:ea typeface="HG丸ｺﾞｼｯｸM-PRO" panose="020F0600000000000000" pitchFamily="50" charset="-128"/>
              </a:rPr>
              <a:t>a.id = 1234;</a:t>
            </a:r>
          </a:p>
          <a:p>
            <a:r>
              <a:rPr lang="en-US" altLang="ja-JP" sz="2000" dirty="0">
                <a:latin typeface="Lucida Console" panose="020B0609040504020204" pitchFamily="49" charset="0"/>
                <a:ea typeface="HG丸ｺﾞｼｯｸM-PRO" panose="020F0600000000000000" pitchFamily="50" charset="-128"/>
              </a:rPr>
              <a:t>a.name = "</a:t>
            </a:r>
            <a:r>
              <a:rPr lang="ja-JP" altLang="en-US" sz="2000" dirty="0">
                <a:latin typeface="Lucida Console" panose="020B0609040504020204" pitchFamily="49" charset="0"/>
                <a:ea typeface="HG丸ｺﾞｼｯｸM-PRO" panose="020F0600000000000000" pitchFamily="50" charset="-128"/>
              </a:rPr>
              <a:t>鈴木太郎</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    </a:t>
            </a:r>
          </a:p>
          <a:p>
            <a:r>
              <a:rPr lang="en-US" altLang="ja-JP" sz="2000" dirty="0" err="1">
                <a:solidFill>
                  <a:srgbClr val="C00000"/>
                </a:solidFill>
                <a:latin typeface="Lucida Console" panose="020B0609040504020204" pitchFamily="49" charset="0"/>
                <a:ea typeface="HG丸ｺﾞｼｯｸM-PRO" panose="020F0600000000000000" pitchFamily="50" charset="-128"/>
              </a:rPr>
              <a:t>a.printInfo</a:t>
            </a:r>
            <a:r>
              <a:rPr lang="en-US" altLang="ja-JP" sz="2000" dirty="0">
                <a:solidFill>
                  <a:srgbClr val="C00000"/>
                </a:solidFill>
                <a:latin typeface="Lucida Console" panose="020B0609040504020204" pitchFamily="49" charset="0"/>
                <a:ea typeface="HG丸ｺﾞｼｯｸM-PRO" panose="020F0600000000000000" pitchFamily="50" charset="-128"/>
              </a:rPr>
              <a:t>();</a:t>
            </a:r>
          </a:p>
        </p:txBody>
      </p:sp>
      <p:sp>
        <p:nvSpPr>
          <p:cNvPr id="10" name="コンテンツ プレースホルダ 2">
            <a:extLst>
              <a:ext uri="{FF2B5EF4-FFF2-40B4-BE49-F238E27FC236}">
                <a16:creationId xmlns:a16="http://schemas.microsoft.com/office/drawing/2014/main" id="{FD60DB51-418D-4E07-B67B-BCFC2E23E759}"/>
              </a:ext>
            </a:extLst>
          </p:cNvPr>
          <p:cNvSpPr>
            <a:spLocks noGrp="1"/>
          </p:cNvSpPr>
          <p:nvPr>
            <p:ph idx="1"/>
          </p:nvPr>
        </p:nvSpPr>
        <p:spPr>
          <a:xfrm>
            <a:off x="7950694" y="3103822"/>
            <a:ext cx="4121970" cy="1283129"/>
          </a:xfrm>
        </p:spPr>
        <p:txBody>
          <a:bodyPr rtlCol="0">
            <a:normAutofit/>
          </a:bodyPr>
          <a:lstStyle/>
          <a:p>
            <a:pPr marL="0" indent="0" eaLnBrk="1" fontAlgn="auto" hangingPunct="1">
              <a:spcAft>
                <a:spcPts val="0"/>
              </a:spcAft>
              <a:buNone/>
              <a:defRPr/>
            </a:pPr>
            <a:r>
              <a:rPr lang="en-US" altLang="ja-JP" sz="2000" dirty="0"/>
              <a:t>※</a:t>
            </a:r>
            <a:r>
              <a:rPr lang="ja-JP" altLang="en-US" sz="2000" dirty="0"/>
              <a:t> メンバ関数の中でメンバ変数にアクセスするには、</a:t>
            </a:r>
            <a:r>
              <a:rPr lang="en-US" altLang="ja-JP" sz="2000" dirty="0">
                <a:latin typeface="Lucida Console" panose="020B0609040504020204" pitchFamily="49" charset="0"/>
              </a:rPr>
              <a:t>this-&gt;</a:t>
            </a:r>
            <a:r>
              <a:rPr lang="ja-JP" altLang="en-US" sz="2000" dirty="0"/>
              <a:t>の後に変数名を続ける</a:t>
            </a:r>
          </a:p>
        </p:txBody>
      </p:sp>
      <p:sp>
        <p:nvSpPr>
          <p:cNvPr id="11" name="コンテンツ プレースホルダ 2">
            <a:extLst>
              <a:ext uri="{FF2B5EF4-FFF2-40B4-BE49-F238E27FC236}">
                <a16:creationId xmlns:a16="http://schemas.microsoft.com/office/drawing/2014/main" id="{E2FC25F3-D859-6973-053F-1507D991A50D}"/>
              </a:ext>
            </a:extLst>
          </p:cNvPr>
          <p:cNvSpPr txBox="1">
            <a:spLocks/>
          </p:cNvSpPr>
          <p:nvPr/>
        </p:nvSpPr>
        <p:spPr bwMode="auto">
          <a:xfrm>
            <a:off x="4929708" y="5374342"/>
            <a:ext cx="6860796" cy="8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altLang="ja-JP" sz="2000" dirty="0"/>
              <a:t>※</a:t>
            </a:r>
            <a:r>
              <a:rPr lang="ja-JP" altLang="en-US" sz="2000" dirty="0"/>
              <a:t> （オブジェクトの変数名）</a:t>
            </a:r>
            <a:r>
              <a:rPr lang="en-US" altLang="ja-JP" sz="2000" dirty="0"/>
              <a:t>.</a:t>
            </a:r>
            <a:r>
              <a:rPr lang="ja-JP" altLang="en-US" sz="2000" dirty="0"/>
              <a:t>（メンバ関数名）</a:t>
            </a:r>
            <a:br>
              <a:rPr lang="en-US" altLang="ja-JP" sz="2000" dirty="0"/>
            </a:br>
            <a:r>
              <a:rPr lang="ja-JP" altLang="en-US" sz="2000" dirty="0"/>
              <a:t>で、メンバ関数を呼び出す</a:t>
            </a:r>
          </a:p>
        </p:txBody>
      </p:sp>
      <p:pic>
        <p:nvPicPr>
          <p:cNvPr id="14" name="図 13">
            <a:extLst>
              <a:ext uri="{FF2B5EF4-FFF2-40B4-BE49-F238E27FC236}">
                <a16:creationId xmlns:a16="http://schemas.microsoft.com/office/drawing/2014/main" id="{CA803981-E61F-FDBD-8E63-9C48DF4248A8}"/>
              </a:ext>
            </a:extLst>
          </p:cNvPr>
          <p:cNvPicPr>
            <a:picLocks noChangeAspect="1"/>
          </p:cNvPicPr>
          <p:nvPr/>
        </p:nvPicPr>
        <p:blipFill>
          <a:blip r:embed="rId3"/>
          <a:stretch>
            <a:fillRect/>
          </a:stretch>
        </p:blipFill>
        <p:spPr>
          <a:xfrm>
            <a:off x="8217950" y="1193619"/>
            <a:ext cx="3745789" cy="1518328"/>
          </a:xfrm>
          <a:prstGeom prst="rect">
            <a:avLst/>
          </a:prstGeom>
        </p:spPr>
      </p:pic>
      <p:sp>
        <p:nvSpPr>
          <p:cNvPr id="3" name="テキスト ボックス 2">
            <a:extLst>
              <a:ext uri="{FF2B5EF4-FFF2-40B4-BE49-F238E27FC236}">
                <a16:creationId xmlns:a16="http://schemas.microsoft.com/office/drawing/2014/main" id="{FFA8C6CE-EED9-6148-B14D-1BA040663FD9}"/>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9079723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6D26C-44C3-ADC8-B061-53267F592C8C}"/>
              </a:ext>
            </a:extLst>
          </p:cNvPr>
          <p:cNvSpPr>
            <a:spLocks noGrp="1"/>
          </p:cNvSpPr>
          <p:nvPr>
            <p:ph type="title"/>
          </p:nvPr>
        </p:nvSpPr>
        <p:spPr/>
        <p:txBody>
          <a:bodyPr/>
          <a:lstStyle/>
          <a:p>
            <a:r>
              <a:rPr kumimoji="1" lang="ja-JP" altLang="en-US" dirty="0"/>
              <a:t>メンバ関数の宣言と定義を分けて書く</a:t>
            </a:r>
          </a:p>
        </p:txBody>
      </p:sp>
      <p:sp>
        <p:nvSpPr>
          <p:cNvPr id="4" name="スライド番号プレースホルダー 3">
            <a:extLst>
              <a:ext uri="{FF2B5EF4-FFF2-40B4-BE49-F238E27FC236}">
                <a16:creationId xmlns:a16="http://schemas.microsoft.com/office/drawing/2014/main" id="{DDE0630B-0AD2-FD6E-7823-EA66B2BFBE08}"/>
              </a:ext>
            </a:extLst>
          </p:cNvPr>
          <p:cNvSpPr>
            <a:spLocks noGrp="1"/>
          </p:cNvSpPr>
          <p:nvPr>
            <p:ph type="sldNum" sz="quarter" idx="12"/>
          </p:nvPr>
        </p:nvSpPr>
        <p:spPr/>
        <p:txBody>
          <a:bodyPr/>
          <a:lstStyle/>
          <a:p>
            <a:fld id="{F9134F74-3BB4-4ADE-A554-892E3A208E77}" type="slidenum">
              <a:rPr lang="ja-JP" altLang="en-US" smtClean="0"/>
              <a:pPr/>
              <a:t>118</a:t>
            </a:fld>
            <a:endParaRPr lang="ja-JP" altLang="en-US"/>
          </a:p>
        </p:txBody>
      </p:sp>
      <p:sp>
        <p:nvSpPr>
          <p:cNvPr id="7" name="コンテンツ プレースホルダ 2">
            <a:extLst>
              <a:ext uri="{FF2B5EF4-FFF2-40B4-BE49-F238E27FC236}">
                <a16:creationId xmlns:a16="http://schemas.microsoft.com/office/drawing/2014/main" id="{2285B0E4-4B78-0E30-70EB-661070D13680}"/>
              </a:ext>
            </a:extLst>
          </p:cNvPr>
          <p:cNvSpPr>
            <a:spLocks noGrp="1"/>
          </p:cNvSpPr>
          <p:nvPr>
            <p:ph idx="1"/>
          </p:nvPr>
        </p:nvSpPr>
        <p:spPr>
          <a:xfrm>
            <a:off x="600878" y="1340769"/>
            <a:ext cx="10679697" cy="936104"/>
          </a:xfrm>
        </p:spPr>
        <p:txBody>
          <a:bodyPr rtlCol="0">
            <a:normAutofit/>
          </a:bodyPr>
          <a:lstStyle/>
          <a:p>
            <a:pPr marL="0" indent="0" eaLnBrk="1" fontAlgn="auto" hangingPunct="1">
              <a:spcAft>
                <a:spcPts val="0"/>
              </a:spcAft>
              <a:buNone/>
              <a:defRPr/>
            </a:pPr>
            <a:r>
              <a:rPr lang="ja-JP" altLang="en-US" sz="2400" dirty="0"/>
              <a:t>メンバ関数の宣言だけをクラスの定義の中に書いて、メンバ関数の定義をクラスの外に書くことができる</a:t>
            </a:r>
          </a:p>
        </p:txBody>
      </p:sp>
      <p:pic>
        <p:nvPicPr>
          <p:cNvPr id="9" name="図 8">
            <a:extLst>
              <a:ext uri="{FF2B5EF4-FFF2-40B4-BE49-F238E27FC236}">
                <a16:creationId xmlns:a16="http://schemas.microsoft.com/office/drawing/2014/main" id="{36EE6DF9-0F52-6F51-A715-896FC4F421B5}"/>
              </a:ext>
            </a:extLst>
          </p:cNvPr>
          <p:cNvPicPr>
            <a:picLocks noChangeAspect="1"/>
          </p:cNvPicPr>
          <p:nvPr/>
        </p:nvPicPr>
        <p:blipFill>
          <a:blip r:embed="rId2"/>
          <a:stretch>
            <a:fillRect/>
          </a:stretch>
        </p:blipFill>
        <p:spPr>
          <a:xfrm>
            <a:off x="600878" y="2304459"/>
            <a:ext cx="8737600" cy="3770270"/>
          </a:xfrm>
          <a:prstGeom prst="rect">
            <a:avLst/>
          </a:prstGeom>
        </p:spPr>
      </p:pic>
      <p:sp>
        <p:nvSpPr>
          <p:cNvPr id="14" name="コンテンツ プレースホルダ 2">
            <a:extLst>
              <a:ext uri="{FF2B5EF4-FFF2-40B4-BE49-F238E27FC236}">
                <a16:creationId xmlns:a16="http://schemas.microsoft.com/office/drawing/2014/main" id="{EBC0BBCA-C199-D61E-5BED-E60DC00594BB}"/>
              </a:ext>
            </a:extLst>
          </p:cNvPr>
          <p:cNvSpPr txBox="1">
            <a:spLocks/>
          </p:cNvSpPr>
          <p:nvPr/>
        </p:nvSpPr>
        <p:spPr bwMode="auto">
          <a:xfrm>
            <a:off x="407368" y="6253424"/>
            <a:ext cx="1067969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altLang="ja-JP" sz="2400" dirty="0"/>
              <a:t>※</a:t>
            </a:r>
            <a:r>
              <a:rPr lang="ja-JP" altLang="en-US" sz="2400" dirty="0"/>
              <a:t> クラスの定義をシンプルにして、全体の見通しを良くできる</a:t>
            </a:r>
          </a:p>
        </p:txBody>
      </p:sp>
    </p:spTree>
    <p:extLst>
      <p:ext uri="{BB962C8B-B14F-4D97-AF65-F5344CB8AC3E}">
        <p14:creationId xmlns:p14="http://schemas.microsoft.com/office/powerpoint/2010/main" val="1889817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0356A-1A34-9954-0C3E-1C26A835EEC9}"/>
              </a:ext>
            </a:extLst>
          </p:cNvPr>
          <p:cNvSpPr>
            <a:spLocks noGrp="1"/>
          </p:cNvSpPr>
          <p:nvPr>
            <p:ph type="title"/>
          </p:nvPr>
        </p:nvSpPr>
        <p:spPr/>
        <p:txBody>
          <a:bodyPr/>
          <a:lstStyle/>
          <a:p>
            <a:r>
              <a:rPr kumimoji="1" lang="en-US" altLang="ja-JP" dirty="0">
                <a:latin typeface="Lucida Console" panose="020B0609040504020204" pitchFamily="49" charset="0"/>
              </a:rPr>
              <a:t>this</a:t>
            </a:r>
            <a:r>
              <a:rPr kumimoji="1" lang="ja-JP" altLang="en-US" dirty="0"/>
              <a:t>キーワードの省略</a:t>
            </a:r>
          </a:p>
        </p:txBody>
      </p:sp>
      <p:sp>
        <p:nvSpPr>
          <p:cNvPr id="4" name="スライド番号プレースホルダー 3">
            <a:extLst>
              <a:ext uri="{FF2B5EF4-FFF2-40B4-BE49-F238E27FC236}">
                <a16:creationId xmlns:a16="http://schemas.microsoft.com/office/drawing/2014/main" id="{9996E1DB-A115-1E1A-76D1-0A666B95321E}"/>
              </a:ext>
            </a:extLst>
          </p:cNvPr>
          <p:cNvSpPr>
            <a:spLocks noGrp="1"/>
          </p:cNvSpPr>
          <p:nvPr>
            <p:ph type="sldNum" sz="quarter" idx="12"/>
          </p:nvPr>
        </p:nvSpPr>
        <p:spPr/>
        <p:txBody>
          <a:bodyPr/>
          <a:lstStyle/>
          <a:p>
            <a:fld id="{F9134F74-3BB4-4ADE-A554-892E3A208E77}" type="slidenum">
              <a:rPr lang="ja-JP" altLang="en-US" smtClean="0"/>
              <a:pPr/>
              <a:t>119</a:t>
            </a:fld>
            <a:endParaRPr lang="ja-JP" altLang="en-US"/>
          </a:p>
        </p:txBody>
      </p:sp>
      <p:sp>
        <p:nvSpPr>
          <p:cNvPr id="5" name="コンテンツ プレースホルダ 2">
            <a:extLst>
              <a:ext uri="{FF2B5EF4-FFF2-40B4-BE49-F238E27FC236}">
                <a16:creationId xmlns:a16="http://schemas.microsoft.com/office/drawing/2014/main" id="{28996298-A542-30F8-73CD-7575102D1387}"/>
              </a:ext>
            </a:extLst>
          </p:cNvPr>
          <p:cNvSpPr>
            <a:spLocks noGrp="1"/>
          </p:cNvSpPr>
          <p:nvPr>
            <p:ph idx="1"/>
          </p:nvPr>
        </p:nvSpPr>
        <p:spPr>
          <a:xfrm>
            <a:off x="551384" y="1214439"/>
            <a:ext cx="10729192" cy="1285875"/>
          </a:xfrm>
        </p:spPr>
        <p:txBody>
          <a:bodyPr/>
          <a:lstStyle/>
          <a:p>
            <a:pPr marL="0" indent="0" eaLnBrk="1" hangingPunct="1">
              <a:buNone/>
            </a:pPr>
            <a:r>
              <a:rPr lang="ja-JP" altLang="en-US" sz="2800" dirty="0"/>
              <a:t>「</a:t>
            </a:r>
            <a:r>
              <a:rPr lang="en-US" altLang="ja-JP" sz="2800" dirty="0">
                <a:latin typeface="Lucida Console" panose="020B0609040504020204" pitchFamily="49" charset="0"/>
              </a:rPr>
              <a:t>this-&gt;</a:t>
            </a:r>
            <a:r>
              <a:rPr lang="ja-JP" altLang="en-US" sz="2800" dirty="0"/>
              <a:t>変数名」の表記で、キーワードがなくてもメンバ変数であることが明らかな場合は、</a:t>
            </a:r>
            <a:r>
              <a:rPr lang="en-US" altLang="ja-JP" sz="2800" dirty="0">
                <a:latin typeface="Lucida Console" panose="020B0609040504020204" pitchFamily="49" charset="0"/>
              </a:rPr>
              <a:t>this-&gt;</a:t>
            </a:r>
            <a:r>
              <a:rPr lang="ja-JP" altLang="en-US" sz="2800" dirty="0"/>
              <a:t>の部分を省略できる</a:t>
            </a:r>
          </a:p>
        </p:txBody>
      </p:sp>
      <p:pic>
        <p:nvPicPr>
          <p:cNvPr id="9" name="図 8">
            <a:extLst>
              <a:ext uri="{FF2B5EF4-FFF2-40B4-BE49-F238E27FC236}">
                <a16:creationId xmlns:a16="http://schemas.microsoft.com/office/drawing/2014/main" id="{1C11C2F7-0904-4C3C-982E-206EFE3C7A6D}"/>
              </a:ext>
            </a:extLst>
          </p:cNvPr>
          <p:cNvPicPr>
            <a:picLocks noChangeAspect="1"/>
          </p:cNvPicPr>
          <p:nvPr/>
        </p:nvPicPr>
        <p:blipFill>
          <a:blip r:embed="rId2"/>
          <a:stretch>
            <a:fillRect/>
          </a:stretch>
        </p:blipFill>
        <p:spPr>
          <a:xfrm>
            <a:off x="1055440" y="4869160"/>
            <a:ext cx="6557731" cy="1350844"/>
          </a:xfrm>
          <a:prstGeom prst="rect">
            <a:avLst/>
          </a:prstGeom>
        </p:spPr>
      </p:pic>
      <p:pic>
        <p:nvPicPr>
          <p:cNvPr id="11" name="図 10">
            <a:extLst>
              <a:ext uri="{FF2B5EF4-FFF2-40B4-BE49-F238E27FC236}">
                <a16:creationId xmlns:a16="http://schemas.microsoft.com/office/drawing/2014/main" id="{C07E2AE0-9AAF-3B49-E289-FF9D00FE56A2}"/>
              </a:ext>
            </a:extLst>
          </p:cNvPr>
          <p:cNvPicPr>
            <a:picLocks noChangeAspect="1"/>
          </p:cNvPicPr>
          <p:nvPr/>
        </p:nvPicPr>
        <p:blipFill>
          <a:blip r:embed="rId3"/>
          <a:stretch>
            <a:fillRect/>
          </a:stretch>
        </p:blipFill>
        <p:spPr>
          <a:xfrm>
            <a:off x="1089625" y="2852936"/>
            <a:ext cx="6120680" cy="1312503"/>
          </a:xfrm>
          <a:prstGeom prst="rect">
            <a:avLst/>
          </a:prstGeom>
        </p:spPr>
      </p:pic>
      <p:sp>
        <p:nvSpPr>
          <p:cNvPr id="12" name="矢印: 下 11">
            <a:extLst>
              <a:ext uri="{FF2B5EF4-FFF2-40B4-BE49-F238E27FC236}">
                <a16:creationId xmlns:a16="http://schemas.microsoft.com/office/drawing/2014/main" id="{FD64337B-7068-649C-77BF-1C22EDB01178}"/>
              </a:ext>
            </a:extLst>
          </p:cNvPr>
          <p:cNvSpPr/>
          <p:nvPr/>
        </p:nvSpPr>
        <p:spPr>
          <a:xfrm>
            <a:off x="3907649" y="4227923"/>
            <a:ext cx="484632" cy="5287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0A66504-2069-EFF0-175E-D8B9CF17108F}"/>
              </a:ext>
            </a:extLst>
          </p:cNvPr>
          <p:cNvSpPr txBox="1">
            <a:spLocks noChangeArrowheads="1"/>
          </p:cNvSpPr>
          <p:nvPr/>
        </p:nvSpPr>
        <p:spPr bwMode="auto">
          <a:xfrm>
            <a:off x="8904312" y="627514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46382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ja-JP" altLang="en-US" dirty="0"/>
              <a:t>プログラムが作成されるまでの流れ</a:t>
            </a:r>
          </a:p>
        </p:txBody>
      </p:sp>
      <p:pic>
        <p:nvPicPr>
          <p:cNvPr id="3" name="図 2">
            <a:extLst>
              <a:ext uri="{FF2B5EF4-FFF2-40B4-BE49-F238E27FC236}">
                <a16:creationId xmlns:a16="http://schemas.microsoft.com/office/drawing/2014/main" id="{2B603E3D-EB0A-AF5F-9F57-AB4EEEC0D84D}"/>
              </a:ext>
            </a:extLst>
          </p:cNvPr>
          <p:cNvPicPr>
            <a:picLocks noChangeAspect="1"/>
          </p:cNvPicPr>
          <p:nvPr/>
        </p:nvPicPr>
        <p:blipFill>
          <a:blip r:embed="rId3"/>
          <a:stretch>
            <a:fillRect/>
          </a:stretch>
        </p:blipFill>
        <p:spPr>
          <a:xfrm>
            <a:off x="3143672" y="1276834"/>
            <a:ext cx="6568258" cy="5563902"/>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B67C-45B9-E7F5-5C3D-58EA7217A7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72C880-3B16-61A7-8D75-9F8E9447DF5B}"/>
              </a:ext>
            </a:extLst>
          </p:cNvPr>
          <p:cNvSpPr>
            <a:spLocks noGrp="1"/>
          </p:cNvSpPr>
          <p:nvPr>
            <p:ph type="ctrTitle"/>
          </p:nvPr>
        </p:nvSpPr>
        <p:spPr/>
        <p:txBody>
          <a:bodyPr/>
          <a:lstStyle/>
          <a:p>
            <a:r>
              <a:rPr kumimoji="1" lang="ja-JP" altLang="en-US" dirty="0"/>
              <a:t>コンストラクタとデストラクタ</a:t>
            </a:r>
          </a:p>
        </p:txBody>
      </p:sp>
    </p:spTree>
    <p:extLst>
      <p:ext uri="{BB962C8B-B14F-4D97-AF65-F5344CB8AC3E}">
        <p14:creationId xmlns:p14="http://schemas.microsoft.com/office/powerpoint/2010/main" val="6607521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AD3A0-F73B-2857-9C8D-1DCCFD3AAA17}"/>
              </a:ext>
            </a:extLst>
          </p:cNvPr>
          <p:cNvSpPr>
            <a:spLocks noGrp="1"/>
          </p:cNvSpPr>
          <p:nvPr>
            <p:ph type="title"/>
          </p:nvPr>
        </p:nvSpPr>
        <p:spPr/>
        <p:txBody>
          <a:bodyPr/>
          <a:lstStyle/>
          <a:p>
            <a:r>
              <a:rPr kumimoji="1" lang="ja-JP" altLang="en-US" dirty="0"/>
              <a:t>コンストラクタとは</a:t>
            </a:r>
          </a:p>
        </p:txBody>
      </p:sp>
      <p:sp>
        <p:nvSpPr>
          <p:cNvPr id="3" name="コンテンツ プレースホルダー 2">
            <a:extLst>
              <a:ext uri="{FF2B5EF4-FFF2-40B4-BE49-F238E27FC236}">
                <a16:creationId xmlns:a16="http://schemas.microsoft.com/office/drawing/2014/main" id="{22839162-462F-CCDE-22B8-0FA6ADEB8ABD}"/>
              </a:ext>
            </a:extLst>
          </p:cNvPr>
          <p:cNvSpPr>
            <a:spLocks noGrp="1"/>
          </p:cNvSpPr>
          <p:nvPr>
            <p:ph idx="1"/>
          </p:nvPr>
        </p:nvSpPr>
        <p:spPr>
          <a:xfrm>
            <a:off x="609600" y="1214422"/>
            <a:ext cx="6350496" cy="5000660"/>
          </a:xfrm>
        </p:spPr>
        <p:txBody>
          <a:bodyPr/>
          <a:lstStyle/>
          <a:p>
            <a:pPr marL="0" indent="0">
              <a:buNone/>
            </a:pPr>
            <a:r>
              <a:rPr kumimoji="1" lang="ja-JP" altLang="en-US" sz="2400" dirty="0"/>
              <a:t>コンストラクタ：オブジェクトが生成されるときに自動的に実行される特別なメンバ関数</a:t>
            </a:r>
          </a:p>
        </p:txBody>
      </p:sp>
      <p:sp>
        <p:nvSpPr>
          <p:cNvPr id="4" name="スライド番号プレースホルダー 3">
            <a:extLst>
              <a:ext uri="{FF2B5EF4-FFF2-40B4-BE49-F238E27FC236}">
                <a16:creationId xmlns:a16="http://schemas.microsoft.com/office/drawing/2014/main" id="{D09D3005-74B3-3262-D08B-38CF17FFDC0E}"/>
              </a:ext>
            </a:extLst>
          </p:cNvPr>
          <p:cNvSpPr>
            <a:spLocks noGrp="1"/>
          </p:cNvSpPr>
          <p:nvPr>
            <p:ph type="sldNum" sz="quarter" idx="12"/>
          </p:nvPr>
        </p:nvSpPr>
        <p:spPr/>
        <p:txBody>
          <a:bodyPr/>
          <a:lstStyle/>
          <a:p>
            <a:fld id="{F9134F74-3BB4-4ADE-A554-892E3A208E77}" type="slidenum">
              <a:rPr lang="ja-JP" altLang="en-US" smtClean="0"/>
              <a:pPr/>
              <a:t>121</a:t>
            </a:fld>
            <a:endParaRPr lang="ja-JP" altLang="en-US" dirty="0"/>
          </a:p>
        </p:txBody>
      </p:sp>
      <p:sp>
        <p:nvSpPr>
          <p:cNvPr id="7" name="テキスト ボックス 6">
            <a:extLst>
              <a:ext uri="{FF2B5EF4-FFF2-40B4-BE49-F238E27FC236}">
                <a16:creationId xmlns:a16="http://schemas.microsoft.com/office/drawing/2014/main" id="{6452DF15-4B81-2BE0-AE75-4E35DCED53E7}"/>
              </a:ext>
            </a:extLst>
          </p:cNvPr>
          <p:cNvSpPr txBox="1"/>
          <p:nvPr/>
        </p:nvSpPr>
        <p:spPr>
          <a:xfrm>
            <a:off x="609600" y="2813996"/>
            <a:ext cx="2492990" cy="369332"/>
          </a:xfrm>
          <a:prstGeom prst="rect">
            <a:avLst/>
          </a:prstGeom>
          <a:noFill/>
        </p:spPr>
        <p:txBody>
          <a:bodyPr wrap="none" rtlCol="0">
            <a:spAutoFit/>
          </a:bodyPr>
          <a:lstStyle/>
          <a:p>
            <a:pPr algn="l"/>
            <a:r>
              <a:rPr kumimoji="1" lang="ja-JP" altLang="en-US" dirty="0">
                <a:latin typeface="+mn-ea"/>
                <a:ea typeface="+mn-ea"/>
              </a:rPr>
              <a:t>コンストラクタの定義</a:t>
            </a:r>
          </a:p>
        </p:txBody>
      </p:sp>
      <p:sp>
        <p:nvSpPr>
          <p:cNvPr id="8" name="正方形/長方形 7">
            <a:extLst>
              <a:ext uri="{FF2B5EF4-FFF2-40B4-BE49-F238E27FC236}">
                <a16:creationId xmlns:a16="http://schemas.microsoft.com/office/drawing/2014/main" id="{8D18CD25-3D4F-519D-071B-753D4DA79229}"/>
              </a:ext>
            </a:extLst>
          </p:cNvPr>
          <p:cNvSpPr>
            <a:spLocks noChangeArrowheads="1"/>
          </p:cNvSpPr>
          <p:nvPr/>
        </p:nvSpPr>
        <p:spPr bwMode="auto">
          <a:xfrm>
            <a:off x="335360" y="3206920"/>
            <a:ext cx="3240360" cy="923330"/>
          </a:xfrm>
          <a:prstGeom prst="rect">
            <a:avLst/>
          </a:prstGeom>
          <a:solidFill>
            <a:srgbClr val="EAF6FD"/>
          </a:solidFill>
          <a:ln w="9525">
            <a:noFill/>
            <a:miter lim="800000"/>
            <a:headEnd/>
            <a:tailEnd/>
          </a:ln>
        </p:spPr>
        <p:txBody>
          <a:bodyPr wrap="square">
            <a:spAutoFit/>
          </a:bodyPr>
          <a:lstStyle/>
          <a:p>
            <a:r>
              <a:rPr lang="ja-JP" altLang="en-US" dirty="0">
                <a:latin typeface="Lucida Console" panose="020B0609040504020204" pitchFamily="49" charset="0"/>
                <a:ea typeface="HG丸ｺﾞｼｯｸM-PRO" panose="020F0600000000000000" pitchFamily="50" charset="-128"/>
              </a:rPr>
              <a:t>クラス名（引数リスト） </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    </a:t>
            </a:r>
            <a:r>
              <a:rPr lang="ja-JP" altLang="en-US" dirty="0">
                <a:latin typeface="Lucida Console" panose="020B0609040504020204" pitchFamily="49" charset="0"/>
                <a:ea typeface="HG丸ｺﾞｼｯｸM-PRO" panose="020F0600000000000000" pitchFamily="50" charset="-128"/>
              </a:rPr>
              <a:t>命令文</a:t>
            </a:r>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a:t>
            </a:r>
          </a:p>
        </p:txBody>
      </p:sp>
      <p:sp>
        <p:nvSpPr>
          <p:cNvPr id="9" name="テキスト ボックス 8">
            <a:extLst>
              <a:ext uri="{FF2B5EF4-FFF2-40B4-BE49-F238E27FC236}">
                <a16:creationId xmlns:a16="http://schemas.microsoft.com/office/drawing/2014/main" id="{29593679-4CAC-C134-E597-11A26E789579}"/>
              </a:ext>
            </a:extLst>
          </p:cNvPr>
          <p:cNvSpPr txBox="1"/>
          <p:nvPr/>
        </p:nvSpPr>
        <p:spPr>
          <a:xfrm>
            <a:off x="4367808" y="2813996"/>
            <a:ext cx="6417141" cy="369332"/>
          </a:xfrm>
          <a:prstGeom prst="rect">
            <a:avLst/>
          </a:prstGeom>
          <a:noFill/>
        </p:spPr>
        <p:txBody>
          <a:bodyPr wrap="none" rtlCol="0">
            <a:spAutoFit/>
          </a:bodyPr>
          <a:lstStyle/>
          <a:p>
            <a:pPr algn="l"/>
            <a:r>
              <a:rPr kumimoji="1" lang="ja-JP" altLang="en-US" dirty="0">
                <a:latin typeface="+mn-ea"/>
                <a:ea typeface="+mn-ea"/>
              </a:rPr>
              <a:t>コンストラクタの定義（メンバ初期化リストがある場合）</a:t>
            </a:r>
          </a:p>
        </p:txBody>
      </p:sp>
      <p:sp>
        <p:nvSpPr>
          <p:cNvPr id="10" name="正方形/長方形 9">
            <a:extLst>
              <a:ext uri="{FF2B5EF4-FFF2-40B4-BE49-F238E27FC236}">
                <a16:creationId xmlns:a16="http://schemas.microsoft.com/office/drawing/2014/main" id="{5D3F9589-A90C-05F4-F145-3AB1326689FC}"/>
              </a:ext>
            </a:extLst>
          </p:cNvPr>
          <p:cNvSpPr>
            <a:spLocks noChangeArrowheads="1"/>
          </p:cNvSpPr>
          <p:nvPr/>
        </p:nvSpPr>
        <p:spPr bwMode="auto">
          <a:xfrm>
            <a:off x="4367808" y="3212976"/>
            <a:ext cx="7416824" cy="830997"/>
          </a:xfrm>
          <a:prstGeom prst="rect">
            <a:avLst/>
          </a:prstGeom>
          <a:solidFill>
            <a:srgbClr val="EAF6FD"/>
          </a:solidFill>
          <a:ln w="9525">
            <a:noFill/>
            <a:miter lim="800000"/>
            <a:headEnd/>
            <a:tailEnd/>
          </a:ln>
        </p:spPr>
        <p:txBody>
          <a:bodyPr wrap="square">
            <a:spAutoFit/>
          </a:bodyPr>
          <a:lstStyle/>
          <a:p>
            <a:r>
              <a:rPr lang="ja-JP" altLang="en-US" sz="1600" dirty="0">
                <a:latin typeface="Lucida Console" panose="020B0609040504020204" pitchFamily="49" charset="0"/>
                <a:ea typeface="HG丸ｺﾞｼｯｸM-PRO" panose="020F0600000000000000" pitchFamily="50" charset="-128"/>
              </a:rPr>
              <a:t>クラス名（引数リスト）</a:t>
            </a:r>
            <a:r>
              <a:rPr lang="en-US" altLang="ja-JP" sz="1600" dirty="0">
                <a:latin typeface="Lucida Console" panose="020B0609040504020204" pitchFamily="49" charset="0"/>
                <a:ea typeface="HG丸ｺﾞｼｯｸM-PRO" panose="020F0600000000000000" pitchFamily="50" charset="-128"/>
              </a:rPr>
              <a:t>: </a:t>
            </a:r>
            <a:r>
              <a:rPr lang="ja-JP" altLang="en-US" sz="1600" dirty="0">
                <a:latin typeface="Lucida Console" panose="020B0609040504020204" pitchFamily="49" charset="0"/>
                <a:ea typeface="HG丸ｺﾞｼｯｸM-PRO" panose="020F0600000000000000" pitchFamily="50" charset="-128"/>
              </a:rPr>
              <a:t>メンバ変数</a:t>
            </a:r>
            <a:r>
              <a:rPr lang="en-US" altLang="ja-JP" sz="1600" dirty="0">
                <a:latin typeface="Lucida Console" panose="020B0609040504020204" pitchFamily="49" charset="0"/>
                <a:ea typeface="HG丸ｺﾞｼｯｸM-PRO" panose="020F0600000000000000" pitchFamily="50" charset="-128"/>
              </a:rPr>
              <a:t>1(</a:t>
            </a:r>
            <a:r>
              <a:rPr lang="ja-JP" altLang="en-US" sz="1600" dirty="0">
                <a:latin typeface="Lucida Console" panose="020B0609040504020204" pitchFamily="49" charset="0"/>
                <a:ea typeface="HG丸ｺﾞｼｯｸM-PRO" panose="020F0600000000000000" pitchFamily="50" charset="-128"/>
              </a:rPr>
              <a:t>初期値</a:t>
            </a:r>
            <a:r>
              <a:rPr lang="en-US" altLang="ja-JP" sz="1600" dirty="0">
                <a:latin typeface="Lucida Console" panose="020B0609040504020204" pitchFamily="49" charset="0"/>
                <a:ea typeface="HG丸ｺﾞｼｯｸM-PRO" panose="020F0600000000000000" pitchFamily="50" charset="-128"/>
              </a:rPr>
              <a:t>1), </a:t>
            </a:r>
            <a:r>
              <a:rPr lang="ja-JP" altLang="en-US" sz="1600" dirty="0">
                <a:latin typeface="Lucida Console" panose="020B0609040504020204" pitchFamily="49" charset="0"/>
                <a:ea typeface="HG丸ｺﾞｼｯｸM-PRO" panose="020F0600000000000000" pitchFamily="50" charset="-128"/>
              </a:rPr>
              <a:t>メンバ変数</a:t>
            </a:r>
            <a:r>
              <a:rPr lang="en-US" altLang="ja-JP" sz="1600" dirty="0">
                <a:latin typeface="Lucida Console" panose="020B0609040504020204" pitchFamily="49" charset="0"/>
                <a:ea typeface="HG丸ｺﾞｼｯｸM-PRO" panose="020F0600000000000000" pitchFamily="50" charset="-128"/>
              </a:rPr>
              <a:t>2(</a:t>
            </a:r>
            <a:r>
              <a:rPr lang="ja-JP" altLang="en-US" sz="1600" dirty="0">
                <a:latin typeface="Lucida Console" panose="020B0609040504020204" pitchFamily="49" charset="0"/>
                <a:ea typeface="HG丸ｺﾞｼｯｸM-PRO" panose="020F0600000000000000" pitchFamily="50" charset="-128"/>
              </a:rPr>
              <a:t>初期値</a:t>
            </a:r>
            <a:r>
              <a:rPr lang="en-US" altLang="ja-JP" sz="1600" dirty="0">
                <a:latin typeface="Lucida Console" panose="020B0609040504020204" pitchFamily="49" charset="0"/>
                <a:ea typeface="HG丸ｺﾞｼｯｸM-PRO" panose="020F0600000000000000" pitchFamily="50" charset="-128"/>
              </a:rPr>
              <a:t>2)</a:t>
            </a:r>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ja-JP" altLang="en-US" sz="1600" dirty="0">
                <a:latin typeface="Lucida Console" panose="020B0609040504020204" pitchFamily="49" charset="0"/>
                <a:ea typeface="HG丸ｺﾞｼｯｸM-PRO" panose="020F0600000000000000" pitchFamily="50" charset="-128"/>
              </a:rPr>
              <a:t>命令文</a:t>
            </a:r>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a:t>
            </a:r>
          </a:p>
        </p:txBody>
      </p:sp>
      <p:sp>
        <p:nvSpPr>
          <p:cNvPr id="11" name="正方形/長方形 10">
            <a:extLst>
              <a:ext uri="{FF2B5EF4-FFF2-40B4-BE49-F238E27FC236}">
                <a16:creationId xmlns:a16="http://schemas.microsoft.com/office/drawing/2014/main" id="{01D5A3C5-5ADE-1B3D-5BEF-6E25C3CCA842}"/>
              </a:ext>
            </a:extLst>
          </p:cNvPr>
          <p:cNvSpPr>
            <a:spLocks noChangeArrowheads="1"/>
          </p:cNvSpPr>
          <p:nvPr/>
        </p:nvSpPr>
        <p:spPr bwMode="auto">
          <a:xfrm>
            <a:off x="335360" y="5013176"/>
            <a:ext cx="4320480" cy="1477328"/>
          </a:xfrm>
          <a:prstGeom prst="rect">
            <a:avLst/>
          </a:prstGeom>
          <a:solidFill>
            <a:srgbClr val="EAF6FD"/>
          </a:solidFill>
          <a:ln w="9525">
            <a:noFill/>
            <a:miter lim="800000"/>
            <a:headEnd/>
            <a:tailEnd/>
          </a:ln>
        </p:spPr>
        <p:txBody>
          <a:bodyPr wrap="square">
            <a:spAutoFit/>
          </a:bodyPr>
          <a:lstStyle/>
          <a:p>
            <a:r>
              <a:rPr lang="en-US" altLang="ja-JP" dirty="0" err="1">
                <a:latin typeface="Lucida Console" panose="020B0609040504020204" pitchFamily="49" charset="0"/>
                <a:ea typeface="HG丸ｺﾞｼｯｸM-PRO" panose="020F0600000000000000" pitchFamily="50" charset="-128"/>
              </a:rPr>
              <a:t>StudentCard</a:t>
            </a:r>
            <a:r>
              <a:rPr lang="ja-JP" altLang="en-US" dirty="0">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int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string s</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    id</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    name = s;</a:t>
            </a:r>
          </a:p>
          <a:p>
            <a:r>
              <a:rPr lang="en-US" altLang="ja-JP" dirty="0">
                <a:latin typeface="Lucida Console" panose="020B0609040504020204" pitchFamily="49" charset="0"/>
                <a:ea typeface="HG丸ｺﾞｼｯｸM-PRO" panose="020F0600000000000000" pitchFamily="50" charset="-128"/>
              </a:rPr>
              <a:t>}</a:t>
            </a:r>
          </a:p>
        </p:txBody>
      </p:sp>
      <p:sp>
        <p:nvSpPr>
          <p:cNvPr id="12" name="矢印: 下 11">
            <a:extLst>
              <a:ext uri="{FF2B5EF4-FFF2-40B4-BE49-F238E27FC236}">
                <a16:creationId xmlns:a16="http://schemas.microsoft.com/office/drawing/2014/main" id="{F4C59BEA-2DA3-0860-8B33-0C69CDF7B744}"/>
              </a:ext>
            </a:extLst>
          </p:cNvPr>
          <p:cNvSpPr/>
          <p:nvPr/>
        </p:nvSpPr>
        <p:spPr>
          <a:xfrm>
            <a:off x="1613779" y="4256564"/>
            <a:ext cx="484632" cy="5287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65E06B3-2A65-C531-A0D2-F58852DC7292}"/>
              </a:ext>
            </a:extLst>
          </p:cNvPr>
          <p:cNvSpPr txBox="1"/>
          <p:nvPr/>
        </p:nvSpPr>
        <p:spPr>
          <a:xfrm>
            <a:off x="335360" y="4725144"/>
            <a:ext cx="415498" cy="369332"/>
          </a:xfrm>
          <a:prstGeom prst="rect">
            <a:avLst/>
          </a:prstGeom>
          <a:noFill/>
        </p:spPr>
        <p:txBody>
          <a:bodyPr wrap="none" rtlCol="0">
            <a:spAutoFit/>
          </a:bodyPr>
          <a:lstStyle/>
          <a:p>
            <a:pPr algn="l"/>
            <a:r>
              <a:rPr lang="ja-JP" altLang="en-US" dirty="0">
                <a:latin typeface="游ゴシック" panose="020B0400000000000000" pitchFamily="50" charset="-128"/>
                <a:ea typeface="游ゴシック" panose="020B0400000000000000" pitchFamily="50" charset="-128"/>
              </a:rPr>
              <a:t>例</a:t>
            </a:r>
            <a:endParaRPr kumimoji="1" lang="ja-JP" altLang="en-US"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FA38EB54-914C-AC10-0528-AEB956BD70B6}"/>
              </a:ext>
            </a:extLst>
          </p:cNvPr>
          <p:cNvSpPr>
            <a:spLocks noChangeArrowheads="1"/>
          </p:cNvSpPr>
          <p:nvPr/>
        </p:nvSpPr>
        <p:spPr bwMode="auto">
          <a:xfrm>
            <a:off x="5303912" y="5013176"/>
            <a:ext cx="6696743" cy="923330"/>
          </a:xfrm>
          <a:prstGeom prst="rect">
            <a:avLst/>
          </a:prstGeom>
          <a:solidFill>
            <a:srgbClr val="EAF6FD"/>
          </a:solidFill>
          <a:ln w="9525">
            <a:noFill/>
            <a:miter lim="800000"/>
            <a:headEnd/>
            <a:tailEnd/>
          </a:ln>
        </p:spPr>
        <p:txBody>
          <a:bodyPr wrap="square">
            <a:spAutoFit/>
          </a:bodyPr>
          <a:lstStyle/>
          <a:p>
            <a:r>
              <a:rPr lang="en-US" altLang="ja-JP" dirty="0" err="1">
                <a:latin typeface="Lucida Console" panose="020B0609040504020204" pitchFamily="49" charset="0"/>
                <a:ea typeface="HG丸ｺﾞｼｯｸM-PRO" panose="020F0600000000000000" pitchFamily="50" charset="-128"/>
              </a:rPr>
              <a:t>StudentCard</a:t>
            </a:r>
            <a:r>
              <a:rPr lang="ja-JP" altLang="en-US" dirty="0">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int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string s</a:t>
            </a:r>
            <a:r>
              <a:rPr lang="ja-JP" altLang="en-US" dirty="0">
                <a:latin typeface="Lucida Console" panose="020B0609040504020204" pitchFamily="49" charset="0"/>
                <a:ea typeface="HG丸ｺﾞｼｯｸM-PRO" panose="020F0600000000000000" pitchFamily="50" charset="-128"/>
              </a:rPr>
              <a:t>）</a:t>
            </a:r>
            <a:r>
              <a:rPr lang="en-US" altLang="ja-JP" dirty="0">
                <a:latin typeface="Lucida Console" panose="020B0609040504020204" pitchFamily="49" charset="0"/>
                <a:ea typeface="HG丸ｺﾞｼｯｸM-PRO" panose="020F0600000000000000" pitchFamily="50" charset="-128"/>
              </a:rPr>
              <a:t>: id(</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name(s)</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p:txBody>
      </p:sp>
      <p:sp>
        <p:nvSpPr>
          <p:cNvPr id="15" name="矢印: 下 14">
            <a:extLst>
              <a:ext uri="{FF2B5EF4-FFF2-40B4-BE49-F238E27FC236}">
                <a16:creationId xmlns:a16="http://schemas.microsoft.com/office/drawing/2014/main" id="{BA0DB024-1FC8-4C7F-7342-E5B86423E316}"/>
              </a:ext>
            </a:extLst>
          </p:cNvPr>
          <p:cNvSpPr/>
          <p:nvPr/>
        </p:nvSpPr>
        <p:spPr>
          <a:xfrm>
            <a:off x="7262396" y="4085731"/>
            <a:ext cx="484632" cy="5287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580802C-7441-957F-08E9-166A682A1433}"/>
              </a:ext>
            </a:extLst>
          </p:cNvPr>
          <p:cNvSpPr txBox="1"/>
          <p:nvPr/>
        </p:nvSpPr>
        <p:spPr>
          <a:xfrm>
            <a:off x="5303912" y="4575529"/>
            <a:ext cx="415498" cy="369332"/>
          </a:xfrm>
          <a:prstGeom prst="rect">
            <a:avLst/>
          </a:prstGeom>
          <a:noFill/>
        </p:spPr>
        <p:txBody>
          <a:bodyPr wrap="none" rtlCol="0">
            <a:spAutoFit/>
          </a:bodyPr>
          <a:lstStyle/>
          <a:p>
            <a:pPr algn="l"/>
            <a:r>
              <a:rPr lang="ja-JP" altLang="en-US" dirty="0">
                <a:latin typeface="游ゴシック" panose="020B0400000000000000" pitchFamily="50" charset="-128"/>
                <a:ea typeface="游ゴシック" panose="020B0400000000000000" pitchFamily="50" charset="-128"/>
              </a:rPr>
              <a:t>例</a:t>
            </a:r>
            <a:endParaRPr kumimoji="1" lang="ja-JP" altLang="en-US" dirty="0">
              <a:latin typeface="游ゴシック" panose="020B0400000000000000" pitchFamily="50" charset="-128"/>
              <a:ea typeface="游ゴシック" panose="020B0400000000000000" pitchFamily="50" charset="-128"/>
            </a:endParaRPr>
          </a:p>
        </p:txBody>
      </p:sp>
      <p:pic>
        <p:nvPicPr>
          <p:cNvPr id="18" name="図 17">
            <a:extLst>
              <a:ext uri="{FF2B5EF4-FFF2-40B4-BE49-F238E27FC236}">
                <a16:creationId xmlns:a16="http://schemas.microsoft.com/office/drawing/2014/main" id="{E6C7B598-0138-93F5-8DC3-3AD9F9C96A65}"/>
              </a:ext>
            </a:extLst>
          </p:cNvPr>
          <p:cNvPicPr>
            <a:picLocks noChangeAspect="1"/>
          </p:cNvPicPr>
          <p:nvPr/>
        </p:nvPicPr>
        <p:blipFill>
          <a:blip r:embed="rId2"/>
          <a:stretch>
            <a:fillRect/>
          </a:stretch>
        </p:blipFill>
        <p:spPr>
          <a:xfrm>
            <a:off x="7032104" y="1311932"/>
            <a:ext cx="4856899" cy="528642"/>
          </a:xfrm>
          <a:prstGeom prst="rect">
            <a:avLst/>
          </a:prstGeom>
        </p:spPr>
      </p:pic>
      <p:sp>
        <p:nvSpPr>
          <p:cNvPr id="19" name="テキスト ボックス 18">
            <a:extLst>
              <a:ext uri="{FF2B5EF4-FFF2-40B4-BE49-F238E27FC236}">
                <a16:creationId xmlns:a16="http://schemas.microsoft.com/office/drawing/2014/main" id="{70920EEF-A729-7458-B7A3-4DBCD4AFF5E0}"/>
              </a:ext>
            </a:extLst>
          </p:cNvPr>
          <p:cNvSpPr txBox="1"/>
          <p:nvPr/>
        </p:nvSpPr>
        <p:spPr>
          <a:xfrm>
            <a:off x="7032104" y="1844824"/>
            <a:ext cx="4493538" cy="338554"/>
          </a:xfrm>
          <a:prstGeom prst="rect">
            <a:avLst/>
          </a:prstGeom>
          <a:noFill/>
        </p:spPr>
        <p:txBody>
          <a:bodyPr wrap="none" rtlCol="0">
            <a:spAutoFit/>
          </a:bodyPr>
          <a:lstStyle/>
          <a:p>
            <a:pPr algn="l"/>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オブジェクトを生成するときに引数を渡せる</a:t>
            </a:r>
            <a:endParaRPr kumimoji="1" lang="ja-JP" altLang="en-US" sz="1600" dirty="0">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174EA3B7-82BF-2F96-6EAB-C46062A6198D}"/>
              </a:ext>
            </a:extLst>
          </p:cNvPr>
          <p:cNvSpPr/>
          <p:nvPr/>
        </p:nvSpPr>
        <p:spPr>
          <a:xfrm>
            <a:off x="2489299" y="5578620"/>
            <a:ext cx="2166541" cy="59040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Lucida Console" panose="020B0609040504020204" pitchFamily="49" charset="0"/>
              </a:rPr>
              <a:t>引数を使ってメンバ変数を初期化する</a:t>
            </a:r>
            <a:endParaRPr lang="ja-JP" altLang="en-US" sz="1400" dirty="0">
              <a:solidFill>
                <a:schemeClr val="tx1"/>
              </a:solidFill>
            </a:endParaRPr>
          </a:p>
        </p:txBody>
      </p:sp>
      <p:sp>
        <p:nvSpPr>
          <p:cNvPr id="21" name="四角形: 角を丸くする 20">
            <a:extLst>
              <a:ext uri="{FF2B5EF4-FFF2-40B4-BE49-F238E27FC236}">
                <a16:creationId xmlns:a16="http://schemas.microsoft.com/office/drawing/2014/main" id="{9A8D8550-5D48-0AB0-20F5-FC79AEFB0FEB}"/>
              </a:ext>
            </a:extLst>
          </p:cNvPr>
          <p:cNvSpPr/>
          <p:nvPr/>
        </p:nvSpPr>
        <p:spPr>
          <a:xfrm>
            <a:off x="5955729" y="5414420"/>
            <a:ext cx="4829220" cy="59040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Lucida Console" panose="020B0609040504020204" pitchFamily="49" charset="0"/>
              </a:rPr>
              <a:t>メンバ初期化リストでメンバ変数を初期化する場合は、</a:t>
            </a:r>
            <a:br>
              <a:rPr lang="en-US" altLang="ja-JP" sz="1400" dirty="0">
                <a:solidFill>
                  <a:schemeClr val="tx1"/>
                </a:solidFill>
                <a:latin typeface="Lucida Console" panose="020B0609040504020204" pitchFamily="49" charset="0"/>
              </a:rPr>
            </a:br>
            <a:r>
              <a:rPr lang="ja-JP" altLang="en-US" sz="1400" dirty="0">
                <a:solidFill>
                  <a:schemeClr val="tx1"/>
                </a:solidFill>
                <a:latin typeface="Lucida Console" panose="020B0609040504020204" pitchFamily="49" charset="0"/>
              </a:rPr>
              <a:t>コンストラクタの中身は空でよい</a:t>
            </a:r>
            <a:endParaRPr lang="ja-JP" altLang="en-US" sz="1400" dirty="0">
              <a:solidFill>
                <a:schemeClr val="tx1"/>
              </a:solidFill>
            </a:endParaRPr>
          </a:p>
        </p:txBody>
      </p:sp>
    </p:spTree>
    <p:extLst>
      <p:ext uri="{BB962C8B-B14F-4D97-AF65-F5344CB8AC3E}">
        <p14:creationId xmlns:p14="http://schemas.microsoft.com/office/powerpoint/2010/main" val="10835116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33F09-2A47-C59C-0A74-BFC65340754D}"/>
              </a:ext>
            </a:extLst>
          </p:cNvPr>
          <p:cNvSpPr>
            <a:spLocks noGrp="1"/>
          </p:cNvSpPr>
          <p:nvPr>
            <p:ph type="title"/>
          </p:nvPr>
        </p:nvSpPr>
        <p:spPr/>
        <p:txBody>
          <a:bodyPr/>
          <a:lstStyle/>
          <a:p>
            <a:r>
              <a:rPr lang="ja-JP" altLang="en-US" dirty="0"/>
              <a:t>コンストラクタの使用例</a:t>
            </a:r>
            <a:endParaRPr kumimoji="1" lang="ja-JP" altLang="en-US" dirty="0"/>
          </a:p>
        </p:txBody>
      </p:sp>
      <p:sp>
        <p:nvSpPr>
          <p:cNvPr id="4" name="スライド番号プレースホルダー 3">
            <a:extLst>
              <a:ext uri="{FF2B5EF4-FFF2-40B4-BE49-F238E27FC236}">
                <a16:creationId xmlns:a16="http://schemas.microsoft.com/office/drawing/2014/main" id="{307A92B0-25EE-9F05-AB22-4AE5A3927411}"/>
              </a:ext>
            </a:extLst>
          </p:cNvPr>
          <p:cNvSpPr>
            <a:spLocks noGrp="1"/>
          </p:cNvSpPr>
          <p:nvPr>
            <p:ph type="sldNum" sz="quarter" idx="12"/>
          </p:nvPr>
        </p:nvSpPr>
        <p:spPr/>
        <p:txBody>
          <a:bodyPr/>
          <a:lstStyle/>
          <a:p>
            <a:fld id="{F9134F74-3BB4-4ADE-A554-892E3A208E77}" type="slidenum">
              <a:rPr lang="ja-JP" altLang="en-US" smtClean="0"/>
              <a:pPr/>
              <a:t>122</a:t>
            </a:fld>
            <a:endParaRPr lang="ja-JP" altLang="en-US"/>
          </a:p>
        </p:txBody>
      </p:sp>
      <p:sp>
        <p:nvSpPr>
          <p:cNvPr id="5" name="正方形/長方形 4">
            <a:extLst>
              <a:ext uri="{FF2B5EF4-FFF2-40B4-BE49-F238E27FC236}">
                <a16:creationId xmlns:a16="http://schemas.microsoft.com/office/drawing/2014/main" id="{BA5CA400-16DA-3B73-4AFF-67AFE4C439DD}"/>
              </a:ext>
            </a:extLst>
          </p:cNvPr>
          <p:cNvSpPr>
            <a:spLocks noChangeArrowheads="1"/>
          </p:cNvSpPr>
          <p:nvPr/>
        </p:nvSpPr>
        <p:spPr bwMode="auto">
          <a:xfrm>
            <a:off x="263352" y="1196752"/>
            <a:ext cx="7056784" cy="5478423"/>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#include &lt;iostream&gt;</a:t>
            </a:r>
          </a:p>
          <a:p>
            <a:r>
              <a:rPr lang="en-US" altLang="ja-JP" sz="1400" dirty="0">
                <a:latin typeface="Lucida Console" panose="020B0609040504020204" pitchFamily="49" charset="0"/>
                <a:ea typeface="HG丸ｺﾞｼｯｸM-PRO" panose="020F0600000000000000" pitchFamily="50" charset="-128"/>
              </a:rPr>
              <a:t>#include &lt;string&gt;</a:t>
            </a:r>
          </a:p>
          <a:p>
            <a:r>
              <a:rPr lang="en-US" altLang="ja-JP" sz="1400" dirty="0">
                <a:latin typeface="Lucida Console" panose="020B0609040504020204" pitchFamily="49" charset="0"/>
                <a:ea typeface="HG丸ｺﾞｼｯｸM-PRO" panose="020F0600000000000000" pitchFamily="50" charset="-128"/>
              </a:rPr>
              <a:t>using namespace std;</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class </a:t>
            </a:r>
            <a:r>
              <a:rPr lang="en-US" altLang="ja-JP" sz="1400" dirty="0" err="1">
                <a:latin typeface="Lucida Console" panose="020B0609040504020204" pitchFamily="49" charset="0"/>
                <a:ea typeface="HG丸ｺﾞｼｯｸM-PRO" panose="020F0600000000000000" pitchFamily="50" charset="-128"/>
              </a:rPr>
              <a:t>StudentCard</a:t>
            </a:r>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public:</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int id; // </a:t>
            </a:r>
            <a:r>
              <a:rPr lang="ja-JP" altLang="en-US" sz="1400" dirty="0">
                <a:latin typeface="Lucida Console" panose="020B0609040504020204" pitchFamily="49" charset="0"/>
                <a:ea typeface="HG丸ｺﾞｼｯｸM-PRO" panose="020F0600000000000000" pitchFamily="50" charset="-128"/>
              </a:rPr>
              <a:t>学籍番号</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string name; // </a:t>
            </a:r>
            <a:r>
              <a:rPr lang="ja-JP" altLang="en-US" sz="1400" dirty="0">
                <a:latin typeface="Lucida Console" panose="020B0609040504020204" pitchFamily="49" charset="0"/>
                <a:ea typeface="HG丸ｺﾞｼｯｸM-PRO" panose="020F0600000000000000" pitchFamily="50" charset="-128"/>
              </a:rPr>
              <a:t>氏名</a:t>
            </a:r>
          </a:p>
          <a:p>
            <a:endParaRPr lang="ja-JP" altLang="en-US" sz="1400" dirty="0">
              <a:latin typeface="Lucida Console" panose="020B0609040504020204" pitchFamily="49" charset="0"/>
              <a:ea typeface="HG丸ｺﾞｼｯｸM-PRO" panose="020F0600000000000000" pitchFamily="50" charset="-128"/>
            </a:endParaRP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400" dirty="0">
                <a:solidFill>
                  <a:srgbClr val="C00000"/>
                </a:solidFill>
                <a:latin typeface="Lucida Console" panose="020B0609040504020204" pitchFamily="49" charset="0"/>
                <a:ea typeface="HG丸ｺﾞｼｯｸM-PRO" panose="020F0600000000000000" pitchFamily="50" charset="-128"/>
              </a:rPr>
              <a:t>(int </a:t>
            </a:r>
            <a:r>
              <a:rPr lang="en-US" altLang="ja-JP" sz="1400" dirty="0" err="1">
                <a:solidFill>
                  <a:srgbClr val="C00000"/>
                </a:solidFill>
                <a:latin typeface="Lucida Console" panose="020B0609040504020204" pitchFamily="49" charset="0"/>
                <a:ea typeface="HG丸ｺﾞｼｯｸM-PRO" panose="020F0600000000000000" pitchFamily="50" charset="-128"/>
              </a:rPr>
              <a:t>i</a:t>
            </a:r>
            <a:r>
              <a:rPr lang="en-US" altLang="ja-JP" sz="1400" dirty="0">
                <a:solidFill>
                  <a:srgbClr val="C00000"/>
                </a:solidFill>
                <a:latin typeface="Lucida Console" panose="020B0609040504020204" pitchFamily="49" charset="0"/>
                <a:ea typeface="HG丸ｺﾞｼｯｸM-PRO" panose="020F0600000000000000" pitchFamily="50" charset="-128"/>
              </a:rPr>
              <a:t>, string s) : id(</a:t>
            </a:r>
            <a:r>
              <a:rPr lang="en-US" altLang="ja-JP" sz="1400" dirty="0" err="1">
                <a:solidFill>
                  <a:srgbClr val="C00000"/>
                </a:solidFill>
                <a:latin typeface="Lucida Console" panose="020B0609040504020204" pitchFamily="49" charset="0"/>
                <a:ea typeface="HG丸ｺﾞｼｯｸM-PRO" panose="020F0600000000000000" pitchFamily="50" charset="-128"/>
              </a:rPr>
              <a:t>i</a:t>
            </a:r>
            <a:r>
              <a:rPr lang="en-US" altLang="ja-JP" sz="1400" dirty="0">
                <a:solidFill>
                  <a:srgbClr val="C00000"/>
                </a:solidFill>
                <a:latin typeface="Lucida Console" panose="020B0609040504020204" pitchFamily="49" charset="0"/>
                <a:ea typeface="HG丸ｺﾞｼｯｸM-PRO" panose="020F0600000000000000" pitchFamily="50" charset="-128"/>
              </a:rPr>
              <a:t>), name(s) </a:t>
            </a:r>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StudentCard</a:t>
            </a:r>
            <a:r>
              <a:rPr lang="ja-JP" altLang="en-US" sz="1400" dirty="0">
                <a:latin typeface="Lucida Console" panose="020B0609040504020204" pitchFamily="49" charset="0"/>
                <a:ea typeface="HG丸ｺﾞｼｯｸM-PRO" panose="020F0600000000000000" pitchFamily="50" charset="-128"/>
              </a:rPr>
              <a:t>クラスのコンストラクタでの処理</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void </a:t>
            </a:r>
            <a:r>
              <a:rPr lang="en-US" altLang="ja-JP" sz="1400" dirty="0" err="1">
                <a:latin typeface="Lucida Console" panose="020B0609040504020204" pitchFamily="49" charset="0"/>
                <a:ea typeface="HG丸ｺﾞｼｯｸM-PRO" panose="020F0600000000000000" pitchFamily="50" charset="-128"/>
              </a:rPr>
              <a:t>printInfo</a:t>
            </a:r>
            <a:r>
              <a:rPr lang="en-US" altLang="ja-JP" sz="1400" dirty="0">
                <a:latin typeface="Lucida Console" panose="020B0609040504020204" pitchFamily="49" charset="0"/>
                <a:ea typeface="HG丸ｺﾞｼｯｸM-PRO" panose="020F0600000000000000" pitchFamily="50" charset="-128"/>
              </a:rPr>
              <a:t>() {</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学籍番号：</a:t>
            </a:r>
            <a:r>
              <a:rPr lang="en-US" altLang="ja-JP" sz="1400" dirty="0">
                <a:latin typeface="Lucida Console" panose="020B0609040504020204" pitchFamily="49" charset="0"/>
                <a:ea typeface="HG丸ｺﾞｼｯｸM-PRO" panose="020F0600000000000000" pitchFamily="50" charset="-128"/>
              </a:rPr>
              <a:t>" &lt;&lt; id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氏名：</a:t>
            </a:r>
            <a:r>
              <a:rPr lang="en-US" altLang="ja-JP" sz="1400" dirty="0">
                <a:latin typeface="Lucida Console" panose="020B0609040504020204" pitchFamily="49" charset="0"/>
                <a:ea typeface="HG丸ｺﾞｼｯｸM-PRO" panose="020F0600000000000000" pitchFamily="50" charset="-128"/>
              </a:rPr>
              <a:t>" &lt;&lt; name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int main()</a:t>
            </a:r>
          </a:p>
          <a:p>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400" dirty="0">
                <a:solidFill>
                  <a:srgbClr val="C00000"/>
                </a:solidFill>
                <a:latin typeface="Lucida Console" panose="020B0609040504020204" pitchFamily="49" charset="0"/>
                <a:ea typeface="HG丸ｺﾞｼｯｸM-PRO" panose="020F0600000000000000" pitchFamily="50" charset="-128"/>
              </a:rPr>
              <a:t> card(1234, "</a:t>
            </a:r>
            <a:r>
              <a:rPr lang="ja-JP" altLang="en-US" sz="1400" dirty="0">
                <a:solidFill>
                  <a:srgbClr val="C00000"/>
                </a:solidFill>
                <a:latin typeface="Lucida Console" panose="020B0609040504020204" pitchFamily="49" charset="0"/>
                <a:ea typeface="HG丸ｺﾞｼｯｸM-PRO" panose="020F0600000000000000" pitchFamily="50" charset="-128"/>
              </a:rPr>
              <a:t>鈴木太郎</a:t>
            </a:r>
            <a:r>
              <a:rPr lang="en-US" altLang="ja-JP" sz="1400" dirty="0">
                <a:solidFill>
                  <a:srgbClr val="C00000"/>
                </a:solidFill>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card.printInfo</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id="{A6065606-1C06-9FA5-3AB6-970D06A0634C}"/>
              </a:ext>
            </a:extLst>
          </p:cNvPr>
          <p:cNvSpPr/>
          <p:nvPr/>
        </p:nvSpPr>
        <p:spPr>
          <a:xfrm>
            <a:off x="7536160" y="3147596"/>
            <a:ext cx="3384376" cy="648072"/>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Lucida Console" panose="020B0609040504020204" pitchFamily="49" charset="0"/>
              </a:rPr>
              <a:t>メンバ初期化リストを持つ</a:t>
            </a:r>
            <a:br>
              <a:rPr lang="en-US" altLang="ja-JP" dirty="0">
                <a:solidFill>
                  <a:schemeClr val="tx1"/>
                </a:solidFill>
                <a:latin typeface="Lucida Console" panose="020B0609040504020204" pitchFamily="49" charset="0"/>
              </a:rPr>
            </a:br>
            <a:r>
              <a:rPr lang="ja-JP" altLang="en-US" dirty="0">
                <a:solidFill>
                  <a:schemeClr val="tx1"/>
                </a:solidFill>
                <a:latin typeface="Lucida Console" panose="020B0609040504020204" pitchFamily="49" charset="0"/>
              </a:rPr>
              <a:t>コンストラクタ</a:t>
            </a:r>
            <a:endParaRPr lang="ja-JP" altLang="en-US" dirty="0">
              <a:solidFill>
                <a:schemeClr val="tx1"/>
              </a:solidFill>
            </a:endParaRPr>
          </a:p>
        </p:txBody>
      </p:sp>
      <p:sp>
        <p:nvSpPr>
          <p:cNvPr id="7" name="右中かっこ 6">
            <a:extLst>
              <a:ext uri="{FF2B5EF4-FFF2-40B4-BE49-F238E27FC236}">
                <a16:creationId xmlns:a16="http://schemas.microsoft.com/office/drawing/2014/main" id="{7C54C271-6D79-D6F2-06B9-F47C12F3AB77}"/>
              </a:ext>
            </a:extLst>
          </p:cNvPr>
          <p:cNvSpPr/>
          <p:nvPr/>
        </p:nvSpPr>
        <p:spPr>
          <a:xfrm>
            <a:off x="7248128" y="3147595"/>
            <a:ext cx="216024" cy="7200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09F4CD7-1752-F45C-FB72-9F6FC17CAE7E}"/>
              </a:ext>
            </a:extLst>
          </p:cNvPr>
          <p:cNvSpPr/>
          <p:nvPr/>
        </p:nvSpPr>
        <p:spPr>
          <a:xfrm>
            <a:off x="5208825" y="5494482"/>
            <a:ext cx="4536504" cy="648072"/>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Lucida Console" panose="020B0609040504020204" pitchFamily="49" charset="0"/>
              </a:rPr>
              <a:t>オブジェクトの生成</a:t>
            </a:r>
            <a:br>
              <a:rPr lang="en-US" altLang="ja-JP" dirty="0">
                <a:solidFill>
                  <a:schemeClr val="tx1"/>
                </a:solidFill>
                <a:latin typeface="Lucida Console" panose="020B0609040504020204" pitchFamily="49" charset="0"/>
              </a:rPr>
            </a:br>
            <a:r>
              <a:rPr lang="en-US" altLang="ja-JP" dirty="0">
                <a:solidFill>
                  <a:schemeClr val="tx1"/>
                </a:solidFill>
                <a:latin typeface="Lucida Console" panose="020B0609040504020204" pitchFamily="49" charset="0"/>
              </a:rPr>
              <a:t>※</a:t>
            </a:r>
            <a:r>
              <a:rPr lang="ja-JP" altLang="en-US" dirty="0">
                <a:solidFill>
                  <a:schemeClr val="tx1"/>
                </a:solidFill>
                <a:latin typeface="Lucida Console" panose="020B0609040504020204" pitchFamily="49" charset="0"/>
              </a:rPr>
              <a:t> コンストラクタが自動で呼び出される</a:t>
            </a:r>
            <a:endParaRPr lang="ja-JP" altLang="en-US" dirty="0">
              <a:solidFill>
                <a:schemeClr val="tx1"/>
              </a:solidFill>
            </a:endParaRPr>
          </a:p>
        </p:txBody>
      </p:sp>
      <p:cxnSp>
        <p:nvCxnSpPr>
          <p:cNvPr id="9" name="直線矢印コネクタ 8">
            <a:extLst>
              <a:ext uri="{FF2B5EF4-FFF2-40B4-BE49-F238E27FC236}">
                <a16:creationId xmlns:a16="http://schemas.microsoft.com/office/drawing/2014/main" id="{7DC093DA-00E0-4899-861F-83761E1A7819}"/>
              </a:ext>
            </a:extLst>
          </p:cNvPr>
          <p:cNvCxnSpPr>
            <a:cxnSpLocks/>
          </p:cNvCxnSpPr>
          <p:nvPr/>
        </p:nvCxnSpPr>
        <p:spPr>
          <a:xfrm flipH="1">
            <a:off x="4439816" y="5805264"/>
            <a:ext cx="769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9B0D01C-23C0-FEB0-998F-F8C86266A45C}"/>
              </a:ext>
            </a:extLst>
          </p:cNvPr>
          <p:cNvPicPr>
            <a:picLocks noChangeAspect="1"/>
          </p:cNvPicPr>
          <p:nvPr/>
        </p:nvPicPr>
        <p:blipFill>
          <a:blip r:embed="rId2"/>
          <a:stretch>
            <a:fillRect/>
          </a:stretch>
        </p:blipFill>
        <p:spPr>
          <a:xfrm>
            <a:off x="5949280" y="4356844"/>
            <a:ext cx="6084570" cy="800348"/>
          </a:xfrm>
          <a:prstGeom prst="rect">
            <a:avLst/>
          </a:prstGeom>
        </p:spPr>
      </p:pic>
      <p:sp>
        <p:nvSpPr>
          <p:cNvPr id="12" name="テキスト ボックス 11">
            <a:extLst>
              <a:ext uri="{FF2B5EF4-FFF2-40B4-BE49-F238E27FC236}">
                <a16:creationId xmlns:a16="http://schemas.microsoft.com/office/drawing/2014/main" id="{BEEF205B-0743-C420-A46E-BE311CFD247F}"/>
              </a:ext>
            </a:extLst>
          </p:cNvPr>
          <p:cNvSpPr txBox="1"/>
          <p:nvPr/>
        </p:nvSpPr>
        <p:spPr>
          <a:xfrm>
            <a:off x="5879976" y="4062291"/>
            <a:ext cx="800219" cy="251817"/>
          </a:xfrm>
          <a:prstGeom prst="rect">
            <a:avLst/>
          </a:prstGeom>
          <a:noFill/>
        </p:spPr>
        <p:txBody>
          <a:bodyPr wrap="none" rtlCol="0">
            <a:spAutoFit/>
          </a:bodyPr>
          <a:lstStyle/>
          <a:p>
            <a:pPr algn="l"/>
            <a:r>
              <a:rPr kumimoji="1" lang="ja-JP" altLang="en-US" sz="1200" b="1" dirty="0">
                <a:latin typeface="游ゴシック" panose="020B0400000000000000" pitchFamily="50" charset="-128"/>
                <a:ea typeface="游ゴシック" panose="020B0400000000000000" pitchFamily="50" charset="-128"/>
              </a:rPr>
              <a:t>実行結果</a:t>
            </a:r>
          </a:p>
        </p:txBody>
      </p:sp>
      <p:sp>
        <p:nvSpPr>
          <p:cNvPr id="3" name="テキスト ボックス 2">
            <a:extLst>
              <a:ext uri="{FF2B5EF4-FFF2-40B4-BE49-F238E27FC236}">
                <a16:creationId xmlns:a16="http://schemas.microsoft.com/office/drawing/2014/main" id="{6345CF73-AE9D-A4A1-0368-8AB283937434}"/>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0419463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56FAC-AE06-9318-7449-5FEB5FACEF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E7D0D7-7048-8259-3CF6-51EB07E5B7D4}"/>
              </a:ext>
            </a:extLst>
          </p:cNvPr>
          <p:cNvSpPr>
            <a:spLocks noGrp="1"/>
          </p:cNvSpPr>
          <p:nvPr>
            <p:ph type="title"/>
          </p:nvPr>
        </p:nvSpPr>
        <p:spPr/>
        <p:txBody>
          <a:bodyPr/>
          <a:lstStyle/>
          <a:p>
            <a:r>
              <a:rPr lang="ja-JP" altLang="en-US" dirty="0"/>
              <a:t>コンストラクタのオーバーロード</a:t>
            </a:r>
            <a:endParaRPr kumimoji="1" lang="ja-JP" altLang="en-US" dirty="0"/>
          </a:p>
        </p:txBody>
      </p:sp>
      <p:sp>
        <p:nvSpPr>
          <p:cNvPr id="4" name="スライド番号プレースホルダー 3">
            <a:extLst>
              <a:ext uri="{FF2B5EF4-FFF2-40B4-BE49-F238E27FC236}">
                <a16:creationId xmlns:a16="http://schemas.microsoft.com/office/drawing/2014/main" id="{9112823D-F2A1-C156-AD98-C12534A71A1E}"/>
              </a:ext>
            </a:extLst>
          </p:cNvPr>
          <p:cNvSpPr>
            <a:spLocks noGrp="1"/>
          </p:cNvSpPr>
          <p:nvPr>
            <p:ph type="sldNum" sz="quarter" idx="12"/>
          </p:nvPr>
        </p:nvSpPr>
        <p:spPr/>
        <p:txBody>
          <a:bodyPr/>
          <a:lstStyle/>
          <a:p>
            <a:fld id="{F9134F74-3BB4-4ADE-A554-892E3A208E77}" type="slidenum">
              <a:rPr lang="ja-JP" altLang="en-US" smtClean="0"/>
              <a:pPr/>
              <a:t>123</a:t>
            </a:fld>
            <a:endParaRPr lang="ja-JP" altLang="en-US"/>
          </a:p>
        </p:txBody>
      </p:sp>
      <p:sp>
        <p:nvSpPr>
          <p:cNvPr id="3" name="コンテンツ プレースホルダー 2">
            <a:extLst>
              <a:ext uri="{FF2B5EF4-FFF2-40B4-BE49-F238E27FC236}">
                <a16:creationId xmlns:a16="http://schemas.microsoft.com/office/drawing/2014/main" id="{B22E34DC-CD1F-5D9D-F5E1-827BAD1CDDF0}"/>
              </a:ext>
            </a:extLst>
          </p:cNvPr>
          <p:cNvSpPr>
            <a:spLocks noGrp="1"/>
          </p:cNvSpPr>
          <p:nvPr>
            <p:ph idx="1"/>
          </p:nvPr>
        </p:nvSpPr>
        <p:spPr>
          <a:xfrm>
            <a:off x="609600" y="1214422"/>
            <a:ext cx="10887000" cy="5000660"/>
          </a:xfrm>
        </p:spPr>
        <p:txBody>
          <a:bodyPr/>
          <a:lstStyle/>
          <a:p>
            <a:r>
              <a:rPr lang="ja-JP" altLang="en-US" sz="2400" dirty="0"/>
              <a:t>引数が異なる複数のコンストラクタを定義できる</a:t>
            </a:r>
            <a:br>
              <a:rPr lang="en-US" altLang="ja-JP" sz="2400" dirty="0"/>
            </a:br>
            <a:r>
              <a:rPr lang="ja-JP" altLang="en-US" sz="2400" dirty="0"/>
              <a:t>（これをコンストラクタのオーバーロードとよぶ）</a:t>
            </a:r>
            <a:endParaRPr lang="en-US" altLang="ja-JP" sz="2400" dirty="0"/>
          </a:p>
          <a:p>
            <a:r>
              <a:rPr lang="ja-JP" altLang="en-US" sz="2400" dirty="0"/>
              <a:t>オブジェクトを生成するときに、引数に応じて対応するコンストラクタが自動で呼び出される</a:t>
            </a:r>
            <a:endParaRPr lang="en-US" altLang="ja-JP" sz="2400" dirty="0"/>
          </a:p>
          <a:p>
            <a:r>
              <a:rPr lang="ja-JP" altLang="en-US" sz="2400" dirty="0"/>
              <a:t>引数がないコンストラクタを</a:t>
            </a:r>
            <a:r>
              <a:rPr lang="ja-JP" altLang="en-US" sz="2400" b="1" dirty="0"/>
              <a:t>デフォルトコンストラクタ</a:t>
            </a:r>
            <a:r>
              <a:rPr lang="ja-JP" altLang="en-US" sz="2400" dirty="0"/>
              <a:t>とよぶ</a:t>
            </a:r>
            <a:endParaRPr lang="en-US" altLang="ja-JP" sz="2400" dirty="0"/>
          </a:p>
          <a:p>
            <a:pPr marL="0" indent="0">
              <a:buNone/>
            </a:pPr>
            <a:endParaRPr kumimoji="1" lang="ja-JP" altLang="en-US" sz="2400" dirty="0"/>
          </a:p>
        </p:txBody>
      </p:sp>
      <p:sp>
        <p:nvSpPr>
          <p:cNvPr id="10" name="正方形/長方形 9">
            <a:extLst>
              <a:ext uri="{FF2B5EF4-FFF2-40B4-BE49-F238E27FC236}">
                <a16:creationId xmlns:a16="http://schemas.microsoft.com/office/drawing/2014/main" id="{C89FA071-F6AD-841C-72D7-CD4D136BCC14}"/>
              </a:ext>
            </a:extLst>
          </p:cNvPr>
          <p:cNvSpPr>
            <a:spLocks noChangeArrowheads="1"/>
          </p:cNvSpPr>
          <p:nvPr/>
        </p:nvSpPr>
        <p:spPr bwMode="auto">
          <a:xfrm>
            <a:off x="767408" y="3674488"/>
            <a:ext cx="10153128" cy="2800767"/>
          </a:xfrm>
          <a:prstGeom prst="rect">
            <a:avLst/>
          </a:prstGeom>
          <a:solidFill>
            <a:srgbClr val="EAF6FD"/>
          </a:solidFill>
          <a:ln w="9525">
            <a:noFill/>
            <a:miter lim="800000"/>
            <a:headEnd/>
            <a:tailEnd/>
          </a:ln>
        </p:spPr>
        <p:txBody>
          <a:bodyPr wrap="square">
            <a:spAutoFit/>
          </a:bodyPr>
          <a:lstStyle/>
          <a:p>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 id(0), name("</a:t>
            </a:r>
            <a:r>
              <a:rPr lang="ja-JP" altLang="en-US" sz="1600" dirty="0">
                <a:latin typeface="Lucida Console" panose="020B0609040504020204" pitchFamily="49" charset="0"/>
                <a:ea typeface="HG丸ｺﾞｼｯｸM-PRO" panose="020F0600000000000000" pitchFamily="50" charset="-128"/>
              </a:rPr>
              <a:t>未定</a:t>
            </a:r>
            <a:r>
              <a:rPr lang="en-US" altLang="ja-JP" sz="1600" dirty="0">
                <a:latin typeface="Lucida Console" panose="020B0609040504020204" pitchFamily="49" charset="0"/>
                <a:ea typeface="HG丸ｺﾞｼｯｸM-PRO" panose="020F0600000000000000" pitchFamily="50" charset="-128"/>
              </a:rPr>
              <a:t>") {</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引数のないコンストラクタ（デフォルトコンストラクタ）が実行されました</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(int </a:t>
            </a:r>
            <a:r>
              <a:rPr lang="en-US" altLang="ja-JP" sz="1600" dirty="0" err="1">
                <a:solidFill>
                  <a:srgbClr val="C00000"/>
                </a:solidFill>
                <a:latin typeface="Lucida Console" panose="020B0609040504020204" pitchFamily="49" charset="0"/>
                <a:ea typeface="HG丸ｺﾞｼｯｸM-PRO" panose="020F0600000000000000" pitchFamily="50" charset="-128"/>
              </a:rPr>
              <a:t>i</a:t>
            </a:r>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 id(</a:t>
            </a:r>
            <a:r>
              <a:rPr lang="en-US" altLang="ja-JP" sz="1600" dirty="0" err="1">
                <a:latin typeface="Lucida Console" panose="020B0609040504020204" pitchFamily="49" charset="0"/>
                <a:ea typeface="HG丸ｺﾞｼｯｸM-PRO" panose="020F0600000000000000" pitchFamily="50" charset="-128"/>
              </a:rPr>
              <a:t>i</a:t>
            </a:r>
            <a:r>
              <a:rPr lang="en-US" altLang="ja-JP" sz="1600" dirty="0">
                <a:latin typeface="Lucida Console" panose="020B0609040504020204" pitchFamily="49" charset="0"/>
                <a:ea typeface="HG丸ｺﾞｼｯｸM-PRO" panose="020F0600000000000000" pitchFamily="50" charset="-128"/>
              </a:rPr>
              <a:t>), name("</a:t>
            </a:r>
            <a:r>
              <a:rPr lang="ja-JP" altLang="en-US" sz="1600" dirty="0">
                <a:latin typeface="Lucida Console" panose="020B0609040504020204" pitchFamily="49" charset="0"/>
                <a:ea typeface="HG丸ｺﾞｼｯｸM-PRO" panose="020F0600000000000000" pitchFamily="50" charset="-128"/>
              </a:rPr>
              <a:t>未定</a:t>
            </a:r>
            <a:r>
              <a:rPr lang="en-US" altLang="ja-JP" sz="1600" dirty="0">
                <a:latin typeface="Lucida Console" panose="020B0609040504020204" pitchFamily="49" charset="0"/>
                <a:ea typeface="HG丸ｺﾞｼｯｸM-PRO" panose="020F0600000000000000" pitchFamily="50" charset="-128"/>
              </a:rPr>
              <a:t>") {</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引数が</a:t>
            </a:r>
            <a:r>
              <a:rPr lang="en-US" altLang="ja-JP" sz="1600" dirty="0">
                <a:latin typeface="Lucida Console" panose="020B0609040504020204" pitchFamily="49" charset="0"/>
                <a:ea typeface="HG丸ｺﾞｼｯｸM-PRO" panose="020F0600000000000000" pitchFamily="50" charset="-128"/>
              </a:rPr>
              <a:t>1</a:t>
            </a:r>
            <a:r>
              <a:rPr lang="ja-JP" altLang="en-US" sz="1600" dirty="0">
                <a:latin typeface="Lucida Console" panose="020B0609040504020204" pitchFamily="49" charset="0"/>
                <a:ea typeface="HG丸ｺﾞｼｯｸM-PRO" panose="020F0600000000000000" pitchFamily="50" charset="-128"/>
              </a:rPr>
              <a:t>つのコンストラクタが実行されました</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600" dirty="0">
                <a:solidFill>
                  <a:srgbClr val="C00000"/>
                </a:solidFill>
                <a:latin typeface="Lucida Console" panose="020B0609040504020204" pitchFamily="49" charset="0"/>
                <a:ea typeface="HG丸ｺﾞｼｯｸM-PRO" panose="020F0600000000000000" pitchFamily="50" charset="-128"/>
              </a:rPr>
              <a:t>(int </a:t>
            </a:r>
            <a:r>
              <a:rPr lang="en-US" altLang="ja-JP" sz="1600" dirty="0" err="1">
                <a:solidFill>
                  <a:srgbClr val="C00000"/>
                </a:solidFill>
                <a:latin typeface="Lucida Console" panose="020B0609040504020204" pitchFamily="49" charset="0"/>
                <a:ea typeface="HG丸ｺﾞｼｯｸM-PRO" panose="020F0600000000000000" pitchFamily="50" charset="-128"/>
              </a:rPr>
              <a:t>i</a:t>
            </a:r>
            <a:r>
              <a:rPr lang="en-US" altLang="ja-JP" sz="1600" dirty="0">
                <a:solidFill>
                  <a:srgbClr val="C00000"/>
                </a:solidFill>
                <a:latin typeface="Lucida Console" panose="020B0609040504020204" pitchFamily="49" charset="0"/>
                <a:ea typeface="HG丸ｺﾞｼｯｸM-PRO" panose="020F0600000000000000" pitchFamily="50" charset="-128"/>
              </a:rPr>
              <a:t>, string s) </a:t>
            </a:r>
            <a:r>
              <a:rPr lang="en-US" altLang="ja-JP" sz="1600" dirty="0">
                <a:latin typeface="Lucida Console" panose="020B0609040504020204" pitchFamily="49" charset="0"/>
                <a:ea typeface="HG丸ｺﾞｼｯｸM-PRO" panose="020F0600000000000000" pitchFamily="50" charset="-128"/>
              </a:rPr>
              <a:t>: id(</a:t>
            </a:r>
            <a:r>
              <a:rPr lang="en-US" altLang="ja-JP" sz="1600" dirty="0" err="1">
                <a:latin typeface="Lucida Console" panose="020B0609040504020204" pitchFamily="49" charset="0"/>
                <a:ea typeface="HG丸ｺﾞｼｯｸM-PRO" panose="020F0600000000000000" pitchFamily="50" charset="-128"/>
              </a:rPr>
              <a:t>i</a:t>
            </a:r>
            <a:r>
              <a:rPr lang="en-US" altLang="ja-JP" sz="1600" dirty="0">
                <a:latin typeface="Lucida Console" panose="020B0609040504020204" pitchFamily="49" charset="0"/>
                <a:ea typeface="HG丸ｺﾞｼｯｸM-PRO" panose="020F0600000000000000" pitchFamily="50" charset="-128"/>
              </a:rPr>
              <a:t>), name(s) {</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引数が</a:t>
            </a:r>
            <a:r>
              <a:rPr lang="en-US" altLang="ja-JP" sz="1600" dirty="0">
                <a:latin typeface="Lucida Console" panose="020B0609040504020204" pitchFamily="49" charset="0"/>
                <a:ea typeface="HG丸ｺﾞｼｯｸM-PRO" panose="020F0600000000000000" pitchFamily="50" charset="-128"/>
              </a:rPr>
              <a:t>2</a:t>
            </a:r>
            <a:r>
              <a:rPr lang="ja-JP" altLang="en-US" sz="1600" dirty="0">
                <a:latin typeface="Lucida Console" panose="020B0609040504020204" pitchFamily="49" charset="0"/>
                <a:ea typeface="HG丸ｺﾞｼｯｸM-PRO" panose="020F0600000000000000" pitchFamily="50" charset="-128"/>
              </a:rPr>
              <a:t>つのコンストラクタが実行されました</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p:txBody>
      </p:sp>
    </p:spTree>
    <p:extLst>
      <p:ext uri="{BB962C8B-B14F-4D97-AF65-F5344CB8AC3E}">
        <p14:creationId xmlns:p14="http://schemas.microsoft.com/office/powerpoint/2010/main" val="6930529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92E84-D8E2-0B91-5B39-4BF6437901DB}"/>
              </a:ext>
            </a:extLst>
          </p:cNvPr>
          <p:cNvSpPr>
            <a:spLocks noGrp="1"/>
          </p:cNvSpPr>
          <p:nvPr>
            <p:ph type="title"/>
          </p:nvPr>
        </p:nvSpPr>
        <p:spPr/>
        <p:txBody>
          <a:bodyPr/>
          <a:lstStyle/>
          <a:p>
            <a:r>
              <a:rPr kumimoji="1" lang="ja-JP" altLang="en-US" dirty="0"/>
              <a:t>デストラクタとは</a:t>
            </a:r>
          </a:p>
        </p:txBody>
      </p:sp>
      <p:sp>
        <p:nvSpPr>
          <p:cNvPr id="4" name="スライド番号プレースホルダー 3">
            <a:extLst>
              <a:ext uri="{FF2B5EF4-FFF2-40B4-BE49-F238E27FC236}">
                <a16:creationId xmlns:a16="http://schemas.microsoft.com/office/drawing/2014/main" id="{5FA1D2CE-1E77-EA39-CC74-FBDEB0EBBC8F}"/>
              </a:ext>
            </a:extLst>
          </p:cNvPr>
          <p:cNvSpPr>
            <a:spLocks noGrp="1"/>
          </p:cNvSpPr>
          <p:nvPr>
            <p:ph type="sldNum" sz="quarter" idx="12"/>
          </p:nvPr>
        </p:nvSpPr>
        <p:spPr/>
        <p:txBody>
          <a:bodyPr/>
          <a:lstStyle/>
          <a:p>
            <a:fld id="{F9134F74-3BB4-4ADE-A554-892E3A208E77}" type="slidenum">
              <a:rPr lang="ja-JP" altLang="en-US" smtClean="0"/>
              <a:pPr/>
              <a:t>124</a:t>
            </a:fld>
            <a:endParaRPr lang="ja-JP" altLang="en-US"/>
          </a:p>
        </p:txBody>
      </p:sp>
      <p:sp>
        <p:nvSpPr>
          <p:cNvPr id="5" name="コンテンツ プレースホルダー 2">
            <a:extLst>
              <a:ext uri="{FF2B5EF4-FFF2-40B4-BE49-F238E27FC236}">
                <a16:creationId xmlns:a16="http://schemas.microsoft.com/office/drawing/2014/main" id="{E1DB82DB-3BA1-E78D-1803-F122C51E5CFE}"/>
              </a:ext>
            </a:extLst>
          </p:cNvPr>
          <p:cNvSpPr>
            <a:spLocks noGrp="1"/>
          </p:cNvSpPr>
          <p:nvPr>
            <p:ph idx="1"/>
          </p:nvPr>
        </p:nvSpPr>
        <p:spPr>
          <a:xfrm>
            <a:off x="497374" y="1268760"/>
            <a:ext cx="6894769" cy="5000660"/>
          </a:xfrm>
        </p:spPr>
        <p:txBody>
          <a:bodyPr/>
          <a:lstStyle/>
          <a:p>
            <a:r>
              <a:rPr kumimoji="1" lang="ja-JP" altLang="en-US" sz="2000" dirty="0"/>
              <a:t>オブジェクトには「寿命」という概念がある</a:t>
            </a:r>
            <a:endParaRPr kumimoji="1" lang="en-US" altLang="ja-JP" sz="2000" dirty="0"/>
          </a:p>
          <a:p>
            <a:r>
              <a:rPr lang="ja-JP" altLang="en-US" sz="2000" dirty="0"/>
              <a:t>オブジェクトは、スコープから外れるときに、自動的に破棄される</a:t>
            </a:r>
            <a:endParaRPr kumimoji="1" lang="en-US" altLang="ja-JP" sz="2000" dirty="0"/>
          </a:p>
          <a:p>
            <a:r>
              <a:rPr lang="ja-JP" altLang="en-US" sz="2000" dirty="0"/>
              <a:t>オブジェクトが破棄されるときに自動的に実行される特別なメンバ関数を</a:t>
            </a:r>
            <a:r>
              <a:rPr lang="ja-JP" altLang="en-US" sz="2000" b="1" dirty="0"/>
              <a:t>デストラクタ</a:t>
            </a:r>
            <a:r>
              <a:rPr lang="ja-JP" altLang="en-US" sz="2000" dirty="0"/>
              <a:t>と呼ぶ</a:t>
            </a:r>
            <a:endParaRPr lang="en-US" altLang="ja-JP" sz="2000" dirty="0"/>
          </a:p>
          <a:p>
            <a:pPr marL="0" indent="0">
              <a:buNone/>
            </a:pPr>
            <a:endParaRPr kumimoji="1" lang="ja-JP" altLang="en-US" sz="2000" dirty="0"/>
          </a:p>
        </p:txBody>
      </p:sp>
      <p:pic>
        <p:nvPicPr>
          <p:cNvPr id="7" name="図 6">
            <a:extLst>
              <a:ext uri="{FF2B5EF4-FFF2-40B4-BE49-F238E27FC236}">
                <a16:creationId xmlns:a16="http://schemas.microsoft.com/office/drawing/2014/main" id="{79D4B763-725F-5653-6B41-324C63468FFA}"/>
              </a:ext>
            </a:extLst>
          </p:cNvPr>
          <p:cNvPicPr>
            <a:picLocks noChangeAspect="1"/>
          </p:cNvPicPr>
          <p:nvPr/>
        </p:nvPicPr>
        <p:blipFill>
          <a:blip r:embed="rId2"/>
          <a:stretch>
            <a:fillRect/>
          </a:stretch>
        </p:blipFill>
        <p:spPr>
          <a:xfrm>
            <a:off x="7897916" y="2060848"/>
            <a:ext cx="3572094" cy="1249381"/>
          </a:xfrm>
          <a:prstGeom prst="rect">
            <a:avLst/>
          </a:prstGeom>
        </p:spPr>
      </p:pic>
      <p:sp>
        <p:nvSpPr>
          <p:cNvPr id="8" name="テキスト ボックス 7">
            <a:extLst>
              <a:ext uri="{FF2B5EF4-FFF2-40B4-BE49-F238E27FC236}">
                <a16:creationId xmlns:a16="http://schemas.microsoft.com/office/drawing/2014/main" id="{ED50CE26-26CB-C57E-027B-29F5151DA193}"/>
              </a:ext>
            </a:extLst>
          </p:cNvPr>
          <p:cNvSpPr txBox="1"/>
          <p:nvPr/>
        </p:nvSpPr>
        <p:spPr>
          <a:xfrm>
            <a:off x="7897842" y="1602520"/>
            <a:ext cx="2262158" cy="369332"/>
          </a:xfrm>
          <a:prstGeom prst="rect">
            <a:avLst/>
          </a:prstGeom>
          <a:noFill/>
        </p:spPr>
        <p:txBody>
          <a:bodyPr wrap="none" rtlCol="0">
            <a:spAutoFit/>
          </a:bodyPr>
          <a:lstStyle/>
          <a:p>
            <a:pPr algn="l"/>
            <a:r>
              <a:rPr kumimoji="1" lang="ja-JP" altLang="en-US" dirty="0">
                <a:latin typeface="+mn-ea"/>
                <a:ea typeface="+mn-ea"/>
              </a:rPr>
              <a:t>デストラクタの定義</a:t>
            </a:r>
          </a:p>
        </p:txBody>
      </p:sp>
      <p:sp>
        <p:nvSpPr>
          <p:cNvPr id="9" name="正方形/長方形 8">
            <a:extLst>
              <a:ext uri="{FF2B5EF4-FFF2-40B4-BE49-F238E27FC236}">
                <a16:creationId xmlns:a16="http://schemas.microsoft.com/office/drawing/2014/main" id="{33F7766B-ED3A-0860-236C-5BEAC1AFADCE}"/>
              </a:ext>
            </a:extLst>
          </p:cNvPr>
          <p:cNvSpPr>
            <a:spLocks noChangeArrowheads="1"/>
          </p:cNvSpPr>
          <p:nvPr/>
        </p:nvSpPr>
        <p:spPr bwMode="auto">
          <a:xfrm>
            <a:off x="497374" y="3356992"/>
            <a:ext cx="5544616" cy="3323987"/>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class </a:t>
            </a:r>
            <a:r>
              <a:rPr lang="en-US" altLang="ja-JP" sz="1400" dirty="0" err="1">
                <a:latin typeface="Lucida Console" panose="020B0609040504020204" pitchFamily="49" charset="0"/>
                <a:ea typeface="HG丸ｺﾞｼｯｸM-PRO" panose="020F0600000000000000" pitchFamily="50" charset="-128"/>
              </a:rPr>
              <a:t>MyClass</a:t>
            </a:r>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public:</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a:t>
            </a:r>
            <a:r>
              <a:rPr lang="en-US" altLang="ja-JP" sz="1400" dirty="0" err="1">
                <a:solidFill>
                  <a:srgbClr val="C00000"/>
                </a:solidFill>
                <a:latin typeface="Lucida Console" panose="020B0609040504020204" pitchFamily="49" charset="0"/>
                <a:ea typeface="HG丸ｺﾞｼｯｸM-PRO" panose="020F0600000000000000" pitchFamily="50" charset="-128"/>
              </a:rPr>
              <a:t>MyClass</a:t>
            </a:r>
            <a:r>
              <a:rPr lang="en-US" altLang="ja-JP" sz="1400" dirty="0">
                <a:solidFill>
                  <a:srgbClr val="C00000"/>
                </a:solidFill>
                <a:latin typeface="Lucida Console" panose="020B0609040504020204" pitchFamily="49" charset="0"/>
                <a:ea typeface="HG丸ｺﾞｼｯｸM-PRO" panose="020F0600000000000000" pitchFamily="50" charset="-128"/>
              </a:rPr>
              <a:t>()</a:t>
            </a:r>
            <a:r>
              <a:rPr lang="en-US" altLang="ja-JP" sz="1400" dirty="0">
                <a:solidFill>
                  <a:srgbClr val="FF0000"/>
                </a:solidFill>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デストラクタが呼ばれました</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int main()</a:t>
            </a:r>
          </a:p>
          <a:p>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MyClass</a:t>
            </a:r>
            <a:r>
              <a:rPr lang="en-US" altLang="ja-JP" sz="1400" dirty="0">
                <a:latin typeface="Lucida Console" panose="020B0609040504020204" pitchFamily="49" charset="0"/>
                <a:ea typeface="HG丸ｺﾞｼｯｸM-PRO" panose="020F0600000000000000" pitchFamily="50" charset="-128"/>
              </a:rPr>
              <a:t> a;</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    for (int </a:t>
            </a:r>
            <a:r>
              <a:rPr lang="en-US" altLang="ja-JP" sz="1400" dirty="0" err="1">
                <a:latin typeface="Lucida Console" panose="020B0609040504020204" pitchFamily="49" charset="0"/>
                <a:ea typeface="HG丸ｺﾞｼｯｸM-PRO" panose="020F0600000000000000" pitchFamily="50" charset="-128"/>
              </a:rPr>
              <a:t>i</a:t>
            </a:r>
            <a:r>
              <a:rPr lang="en-US" altLang="ja-JP" sz="1400" dirty="0">
                <a:latin typeface="Lucida Console" panose="020B0609040504020204" pitchFamily="49" charset="0"/>
                <a:ea typeface="HG丸ｺﾞｼｯｸM-PRO" panose="020F0600000000000000" pitchFamily="50" charset="-128"/>
              </a:rPr>
              <a:t> = 2; </a:t>
            </a:r>
            <a:r>
              <a:rPr lang="en-US" altLang="ja-JP" sz="1400" dirty="0" err="1">
                <a:latin typeface="Lucida Console" panose="020B0609040504020204" pitchFamily="49" charset="0"/>
                <a:ea typeface="HG丸ｺﾞｼｯｸM-PRO" panose="020F0600000000000000" pitchFamily="50" charset="-128"/>
              </a:rPr>
              <a:t>i</a:t>
            </a:r>
            <a:r>
              <a:rPr lang="en-US" altLang="ja-JP" sz="1400" dirty="0">
                <a:latin typeface="Lucida Console" panose="020B0609040504020204" pitchFamily="49" charset="0"/>
                <a:ea typeface="HG丸ｺﾞｼｯｸM-PRO" panose="020F0600000000000000" pitchFamily="50" charset="-128"/>
              </a:rPr>
              <a:t> &lt; 5; </a:t>
            </a:r>
            <a:r>
              <a:rPr lang="en-US" altLang="ja-JP" sz="1400" dirty="0" err="1">
                <a:latin typeface="Lucida Console" panose="020B0609040504020204" pitchFamily="49" charset="0"/>
                <a:ea typeface="HG丸ｺﾞｼｯｸM-PRO" panose="020F0600000000000000" pitchFamily="50" charset="-128"/>
              </a:rPr>
              <a:t>i</a:t>
            </a:r>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MyClass</a:t>
            </a:r>
            <a:r>
              <a:rPr lang="en-US" altLang="ja-JP" sz="1400" dirty="0">
                <a:latin typeface="Lucida Console" panose="020B0609040504020204" pitchFamily="49" charset="0"/>
                <a:ea typeface="HG丸ｺﾞｼｯｸM-PRO" panose="020F0600000000000000" pitchFamily="50" charset="-128"/>
              </a:rPr>
              <a:t> b;</a:t>
            </a:r>
          </a:p>
          <a:p>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a:t>
            </a:r>
          </a:p>
        </p:txBody>
      </p:sp>
      <p:sp>
        <p:nvSpPr>
          <p:cNvPr id="10" name="四角形: 角を丸くする 9">
            <a:extLst>
              <a:ext uri="{FF2B5EF4-FFF2-40B4-BE49-F238E27FC236}">
                <a16:creationId xmlns:a16="http://schemas.microsoft.com/office/drawing/2014/main" id="{968575F2-FDE3-7E23-E4CA-A5793A2B6261}"/>
              </a:ext>
            </a:extLst>
          </p:cNvPr>
          <p:cNvSpPr/>
          <p:nvPr/>
        </p:nvSpPr>
        <p:spPr>
          <a:xfrm>
            <a:off x="3251126" y="6032907"/>
            <a:ext cx="5581178"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オブジェクト</a:t>
            </a:r>
            <a:r>
              <a:rPr lang="en-US" altLang="ja-JP" sz="1400" dirty="0">
                <a:solidFill>
                  <a:schemeClr val="tx1"/>
                </a:solidFill>
                <a:latin typeface="Lucida Console" panose="020B0609040504020204" pitchFamily="49" charset="0"/>
              </a:rPr>
              <a:t>b</a:t>
            </a:r>
            <a:r>
              <a:rPr lang="ja-JP" altLang="en-US" sz="1400" dirty="0">
                <a:solidFill>
                  <a:schemeClr val="tx1"/>
                </a:solidFill>
              </a:rPr>
              <a:t>は</a:t>
            </a:r>
            <a:r>
              <a:rPr lang="en-US" altLang="ja-JP" sz="1400" dirty="0">
                <a:solidFill>
                  <a:schemeClr val="tx1"/>
                </a:solidFill>
                <a:latin typeface="Lucida Console" panose="020B0609040504020204" pitchFamily="49" charset="0"/>
              </a:rPr>
              <a:t>for</a:t>
            </a:r>
            <a:r>
              <a:rPr lang="ja-JP" altLang="en-US" sz="1400" dirty="0">
                <a:solidFill>
                  <a:schemeClr val="tx1"/>
                </a:solidFill>
              </a:rPr>
              <a:t>ループで次の処理にうつるときに破棄される</a:t>
            </a:r>
          </a:p>
        </p:txBody>
      </p:sp>
      <p:cxnSp>
        <p:nvCxnSpPr>
          <p:cNvPr id="11" name="直線矢印コネクタ 10">
            <a:extLst>
              <a:ext uri="{FF2B5EF4-FFF2-40B4-BE49-F238E27FC236}">
                <a16:creationId xmlns:a16="http://schemas.microsoft.com/office/drawing/2014/main" id="{D7DA0D38-1867-5E65-0E53-E4337CA3AB61}"/>
              </a:ext>
            </a:extLst>
          </p:cNvPr>
          <p:cNvCxnSpPr>
            <a:cxnSpLocks/>
          </p:cNvCxnSpPr>
          <p:nvPr/>
        </p:nvCxnSpPr>
        <p:spPr>
          <a:xfrm flipH="1">
            <a:off x="2495600" y="6093296"/>
            <a:ext cx="769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0F799288-B1E1-200E-33A7-555681685744}"/>
              </a:ext>
            </a:extLst>
          </p:cNvPr>
          <p:cNvSpPr/>
          <p:nvPr/>
        </p:nvSpPr>
        <p:spPr>
          <a:xfrm>
            <a:off x="2927648" y="5339499"/>
            <a:ext cx="4789090"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オブジェクト</a:t>
            </a:r>
            <a:r>
              <a:rPr lang="en-US" altLang="ja-JP" sz="1400" dirty="0">
                <a:solidFill>
                  <a:schemeClr val="tx1"/>
                </a:solidFill>
                <a:latin typeface="Lucida Console" panose="020B0609040504020204" pitchFamily="49" charset="0"/>
              </a:rPr>
              <a:t>a</a:t>
            </a:r>
            <a:r>
              <a:rPr lang="ja-JP" altLang="en-US" sz="1400" dirty="0">
                <a:solidFill>
                  <a:schemeClr val="tx1"/>
                </a:solidFill>
              </a:rPr>
              <a:t>は</a:t>
            </a:r>
            <a:r>
              <a:rPr lang="en-US" altLang="ja-JP" sz="1400" dirty="0">
                <a:solidFill>
                  <a:schemeClr val="tx1"/>
                </a:solidFill>
                <a:latin typeface="Lucida Console" panose="020B0609040504020204" pitchFamily="49" charset="0"/>
              </a:rPr>
              <a:t>main</a:t>
            </a:r>
            <a:r>
              <a:rPr lang="ja-JP" altLang="en-US" sz="1400" dirty="0">
                <a:solidFill>
                  <a:schemeClr val="tx1"/>
                </a:solidFill>
                <a:latin typeface="Lucida Console" panose="020B0609040504020204" pitchFamily="49" charset="0"/>
              </a:rPr>
              <a:t>関数が終わるときに破棄される</a:t>
            </a:r>
            <a:endParaRPr lang="ja-JP" altLang="en-US" sz="1400" dirty="0">
              <a:solidFill>
                <a:schemeClr val="tx1"/>
              </a:solidFill>
            </a:endParaRPr>
          </a:p>
        </p:txBody>
      </p:sp>
      <p:cxnSp>
        <p:nvCxnSpPr>
          <p:cNvPr id="13" name="直線矢印コネクタ 12">
            <a:extLst>
              <a:ext uri="{FF2B5EF4-FFF2-40B4-BE49-F238E27FC236}">
                <a16:creationId xmlns:a16="http://schemas.microsoft.com/office/drawing/2014/main" id="{98976FBA-9096-311E-B33F-C5867F049B0E}"/>
              </a:ext>
            </a:extLst>
          </p:cNvPr>
          <p:cNvCxnSpPr>
            <a:cxnSpLocks/>
          </p:cNvCxnSpPr>
          <p:nvPr/>
        </p:nvCxnSpPr>
        <p:spPr>
          <a:xfrm flipH="1">
            <a:off x="2172122" y="5476080"/>
            <a:ext cx="769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C81A2C4-67C7-E7D1-52AA-CCE90B063801}"/>
              </a:ext>
            </a:extLst>
          </p:cNvPr>
          <p:cNvSpPr txBox="1">
            <a:spLocks noChangeArrowheads="1"/>
          </p:cNvSpPr>
          <p:nvPr/>
        </p:nvSpPr>
        <p:spPr bwMode="auto">
          <a:xfrm>
            <a:off x="8904312" y="627514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9398930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F68A-B6CB-33AD-8368-5223E9EF91D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74527A-8D0E-B5D0-B2EF-73673F202C5D}"/>
              </a:ext>
            </a:extLst>
          </p:cNvPr>
          <p:cNvSpPr>
            <a:spLocks noGrp="1"/>
          </p:cNvSpPr>
          <p:nvPr>
            <p:ph type="ctrTitle"/>
          </p:nvPr>
        </p:nvSpPr>
        <p:spPr/>
        <p:txBody>
          <a:bodyPr/>
          <a:lstStyle/>
          <a:p>
            <a:r>
              <a:rPr kumimoji="1" lang="ja-JP" altLang="en-US" dirty="0"/>
              <a:t>アクセス制御と</a:t>
            </a:r>
            <a:r>
              <a:rPr kumimoji="1" lang="en-US" altLang="ja-JP" dirty="0"/>
              <a:t>const</a:t>
            </a:r>
            <a:r>
              <a:rPr kumimoji="1" lang="ja-JP" altLang="en-US" dirty="0"/>
              <a:t>修飾子</a:t>
            </a:r>
          </a:p>
        </p:txBody>
      </p:sp>
    </p:spTree>
    <p:extLst>
      <p:ext uri="{BB962C8B-B14F-4D97-AF65-F5344CB8AC3E}">
        <p14:creationId xmlns:p14="http://schemas.microsoft.com/office/powerpoint/2010/main" val="39863689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EE830-BDEC-0C4A-500A-444A7D6741B6}"/>
              </a:ext>
            </a:extLst>
          </p:cNvPr>
          <p:cNvSpPr>
            <a:spLocks noGrp="1"/>
          </p:cNvSpPr>
          <p:nvPr>
            <p:ph type="title"/>
          </p:nvPr>
        </p:nvSpPr>
        <p:spPr/>
        <p:txBody>
          <a:bodyPr/>
          <a:lstStyle/>
          <a:p>
            <a:r>
              <a:rPr kumimoji="1" lang="ja-JP" altLang="en-US" dirty="0"/>
              <a:t>アクセス指定子</a:t>
            </a:r>
          </a:p>
        </p:txBody>
      </p:sp>
      <p:sp>
        <p:nvSpPr>
          <p:cNvPr id="3" name="コンテンツ プレースホルダー 2">
            <a:extLst>
              <a:ext uri="{FF2B5EF4-FFF2-40B4-BE49-F238E27FC236}">
                <a16:creationId xmlns:a16="http://schemas.microsoft.com/office/drawing/2014/main" id="{A8F896BD-2AA8-FD10-5536-61D9B53D4D54}"/>
              </a:ext>
            </a:extLst>
          </p:cNvPr>
          <p:cNvSpPr>
            <a:spLocks noGrp="1"/>
          </p:cNvSpPr>
          <p:nvPr>
            <p:ph idx="1"/>
          </p:nvPr>
        </p:nvSpPr>
        <p:spPr/>
        <p:txBody>
          <a:bodyPr/>
          <a:lstStyle/>
          <a:p>
            <a:r>
              <a:rPr kumimoji="1" lang="ja-JP" altLang="en-US" sz="2400" dirty="0"/>
              <a:t>オブジェクト指向の考え方でプログラムコードを作成するときには、外部からのクラス内部へのアクセスを制御することが大切。</a:t>
            </a:r>
          </a:p>
          <a:p>
            <a:r>
              <a:rPr kumimoji="1" lang="ja-JP" altLang="en-US" sz="2400" dirty="0"/>
              <a:t>アクセス指定子を使って、メンバへのアクセスを制御できる。</a:t>
            </a:r>
          </a:p>
        </p:txBody>
      </p:sp>
      <p:sp>
        <p:nvSpPr>
          <p:cNvPr id="4" name="スライド番号プレースホルダー 3">
            <a:extLst>
              <a:ext uri="{FF2B5EF4-FFF2-40B4-BE49-F238E27FC236}">
                <a16:creationId xmlns:a16="http://schemas.microsoft.com/office/drawing/2014/main" id="{ECF6573F-7FD5-6BBD-BAC0-72B527B753FA}"/>
              </a:ext>
            </a:extLst>
          </p:cNvPr>
          <p:cNvSpPr>
            <a:spLocks noGrp="1"/>
          </p:cNvSpPr>
          <p:nvPr>
            <p:ph type="sldNum" sz="quarter" idx="12"/>
          </p:nvPr>
        </p:nvSpPr>
        <p:spPr/>
        <p:txBody>
          <a:bodyPr/>
          <a:lstStyle/>
          <a:p>
            <a:fld id="{F9134F74-3BB4-4ADE-A554-892E3A208E77}" type="slidenum">
              <a:rPr lang="ja-JP" altLang="en-US" smtClean="0"/>
              <a:pPr/>
              <a:t>126</a:t>
            </a:fld>
            <a:endParaRPr lang="ja-JP" altLang="en-US"/>
          </a:p>
        </p:txBody>
      </p:sp>
      <p:graphicFrame>
        <p:nvGraphicFramePr>
          <p:cNvPr id="5" name="表 4">
            <a:extLst>
              <a:ext uri="{FF2B5EF4-FFF2-40B4-BE49-F238E27FC236}">
                <a16:creationId xmlns:a16="http://schemas.microsoft.com/office/drawing/2014/main" id="{3B1ED34D-D6B6-A5E9-7B0D-F46C097B9744}"/>
              </a:ext>
            </a:extLst>
          </p:cNvPr>
          <p:cNvGraphicFramePr>
            <a:graphicFrameLocks noGrp="1"/>
          </p:cNvGraphicFramePr>
          <p:nvPr>
            <p:extLst>
              <p:ext uri="{D42A27DB-BD31-4B8C-83A1-F6EECF244321}">
                <p14:modId xmlns:p14="http://schemas.microsoft.com/office/powerpoint/2010/main" val="3623027764"/>
              </p:ext>
            </p:extLst>
          </p:nvPr>
        </p:nvGraphicFramePr>
        <p:xfrm>
          <a:off x="1228980" y="2996952"/>
          <a:ext cx="9946835" cy="2308383"/>
        </p:xfrm>
        <a:graphic>
          <a:graphicData uri="http://schemas.openxmlformats.org/drawingml/2006/table">
            <a:tbl>
              <a:tblPr firstRow="1" bandRow="1">
                <a:tableStyleId>{5C22544A-7EE6-4342-B048-85BDC9FD1C3A}</a:tableStyleId>
              </a:tblPr>
              <a:tblGrid>
                <a:gridCol w="3810911">
                  <a:extLst>
                    <a:ext uri="{9D8B030D-6E8A-4147-A177-3AD203B41FA5}">
                      <a16:colId xmlns:a16="http://schemas.microsoft.com/office/drawing/2014/main" val="2697288054"/>
                    </a:ext>
                  </a:extLst>
                </a:gridCol>
                <a:gridCol w="6135924">
                  <a:extLst>
                    <a:ext uri="{9D8B030D-6E8A-4147-A177-3AD203B41FA5}">
                      <a16:colId xmlns:a16="http://schemas.microsoft.com/office/drawing/2014/main" val="20001"/>
                    </a:ext>
                  </a:extLst>
                </a:gridCol>
              </a:tblGrid>
              <a:tr h="535781">
                <a:tc>
                  <a:txBody>
                    <a:bodyPr/>
                    <a:lstStyle/>
                    <a:p>
                      <a:pPr algn="ctr"/>
                      <a:r>
                        <a:rPr kumimoji="1" lang="ja-JP" altLang="en-US" sz="2000" dirty="0"/>
                        <a:t>アクセス指定子</a:t>
                      </a:r>
                    </a:p>
                  </a:txBody>
                  <a:tcPr marL="91439" marR="91439" anchor="ctr" anchorCtr="1"/>
                </a:tc>
                <a:tc>
                  <a:txBody>
                    <a:bodyPr/>
                    <a:lstStyle/>
                    <a:p>
                      <a:pPr algn="ctr"/>
                      <a:r>
                        <a:rPr kumimoji="1" lang="ja-JP" altLang="en-US" sz="2000" dirty="0"/>
                        <a:t>説明</a:t>
                      </a:r>
                    </a:p>
                  </a:txBody>
                  <a:tcPr marL="91439" marR="91439" anchor="ctr" anchorCtr="1"/>
                </a:tc>
                <a:extLst>
                  <a:ext uri="{0D108BD9-81ED-4DB2-BD59-A6C34878D82A}">
                    <a16:rowId xmlns:a16="http://schemas.microsoft.com/office/drawing/2014/main" val="10000"/>
                  </a:ext>
                </a:extLst>
              </a:tr>
              <a:tr h="535781">
                <a:tc>
                  <a:txBody>
                    <a:bodyPr/>
                    <a:lstStyle/>
                    <a:p>
                      <a:pPr algn="l"/>
                      <a:r>
                        <a:rPr kumimoji="1" lang="en-US" altLang="ja-JP" sz="2000" dirty="0">
                          <a:latin typeface="Lucida Console" panose="020B0609040504020204" pitchFamily="49" charset="0"/>
                        </a:rPr>
                        <a:t>public</a:t>
                      </a:r>
                      <a:endParaRPr kumimoji="1" lang="ja-JP" altLang="en-US" sz="2000" dirty="0">
                        <a:latin typeface="Lucida Console" panose="020B0609040504020204" pitchFamily="49" charset="0"/>
                      </a:endParaRPr>
                    </a:p>
                  </a:txBody>
                  <a:tcPr marL="91439" marR="91439" anchor="ctr" anchorCtr="1"/>
                </a:tc>
                <a:tc>
                  <a:txBody>
                    <a:bodyPr/>
                    <a:lstStyle/>
                    <a:p>
                      <a:pPr algn="ctr"/>
                      <a:r>
                        <a:rPr kumimoji="1" lang="ja-JP" altLang="en-US" sz="2000" dirty="0"/>
                        <a:t>クラスの外部からもアクセスできる</a:t>
                      </a:r>
                    </a:p>
                  </a:txBody>
                  <a:tcPr marL="91439" marR="91439" anchor="ctr" anchorCtr="1"/>
                </a:tc>
                <a:extLst>
                  <a:ext uri="{0D108BD9-81ED-4DB2-BD59-A6C34878D82A}">
                    <a16:rowId xmlns:a16="http://schemas.microsoft.com/office/drawing/2014/main" val="10001"/>
                  </a:ext>
                </a:extLst>
              </a:tr>
              <a:tr h="535781">
                <a:tc>
                  <a:txBody>
                    <a:bodyPr/>
                    <a:lstStyle/>
                    <a:p>
                      <a:pPr algn="l"/>
                      <a:r>
                        <a:rPr kumimoji="1" lang="en-US" altLang="ja-JP" sz="2000" dirty="0">
                          <a:latin typeface="Lucida Console" panose="020B0609040504020204" pitchFamily="49" charset="0"/>
                        </a:rPr>
                        <a:t>protected</a:t>
                      </a:r>
                      <a:endParaRPr kumimoji="1" lang="ja-JP" altLang="en-US" sz="2000" dirty="0">
                        <a:latin typeface="Lucida Console" panose="020B0609040504020204" pitchFamily="49" charset="0"/>
                      </a:endParaRPr>
                    </a:p>
                  </a:txBody>
                  <a:tcPr marL="91439" marR="91439" anchor="ctr" anchorCtr="1"/>
                </a:tc>
                <a:tc>
                  <a:txBody>
                    <a:bodyPr/>
                    <a:lstStyle/>
                    <a:p>
                      <a:pPr algn="ctr"/>
                      <a:r>
                        <a:rPr kumimoji="1" lang="ja-JP" altLang="en-US" sz="2000" dirty="0"/>
                        <a:t>自身のクラス内部および派生クラス</a:t>
                      </a:r>
                      <a:r>
                        <a:rPr kumimoji="1" lang="en-US" altLang="ja-JP" sz="2000" dirty="0"/>
                        <a:t>(*)</a:t>
                      </a:r>
                      <a:r>
                        <a:rPr kumimoji="1" lang="ja-JP" altLang="en-US" sz="2000" dirty="0"/>
                        <a:t>からアクセスできる。クラスの外部からはアクセスできない</a:t>
                      </a:r>
                    </a:p>
                  </a:txBody>
                  <a:tcPr marL="91439" marR="91439" anchor="ctr" anchorCtr="1"/>
                </a:tc>
                <a:extLst>
                  <a:ext uri="{0D108BD9-81ED-4DB2-BD59-A6C34878D82A}">
                    <a16:rowId xmlns:a16="http://schemas.microsoft.com/office/drawing/2014/main" val="10002"/>
                  </a:ext>
                </a:extLst>
              </a:tr>
              <a:tr h="535781">
                <a:tc>
                  <a:txBody>
                    <a:bodyPr/>
                    <a:lstStyle/>
                    <a:p>
                      <a:pPr algn="l"/>
                      <a:r>
                        <a:rPr kumimoji="1" lang="en-US" altLang="ja-JP" sz="2000" dirty="0">
                          <a:latin typeface="Lucida Console" panose="020B0609040504020204" pitchFamily="49" charset="0"/>
                        </a:rPr>
                        <a:t>private</a:t>
                      </a:r>
                      <a:endParaRPr kumimoji="1" lang="ja-JP" altLang="en-US" sz="2000" dirty="0">
                        <a:latin typeface="Lucida Console" panose="020B0609040504020204" pitchFamily="49" charset="0"/>
                      </a:endParaRPr>
                    </a:p>
                  </a:txBody>
                  <a:tcPr marL="91439" marR="91439" anchor="ctr" anchorCtr="1"/>
                </a:tc>
                <a:tc>
                  <a:txBody>
                    <a:bodyPr/>
                    <a:lstStyle/>
                    <a:p>
                      <a:pPr algn="ctr"/>
                      <a:r>
                        <a:rPr kumimoji="1" lang="ja-JP" altLang="en-US" sz="2000" dirty="0"/>
                        <a:t>自身のクラス内部からのみアクセスできる</a:t>
                      </a:r>
                    </a:p>
                  </a:txBody>
                  <a:tcPr marL="91439" marR="91439" anchor="ctr" anchorCtr="1"/>
                </a:tc>
                <a:extLst>
                  <a:ext uri="{0D108BD9-81ED-4DB2-BD59-A6C34878D82A}">
                    <a16:rowId xmlns:a16="http://schemas.microsoft.com/office/drawing/2014/main" val="58616193"/>
                  </a:ext>
                </a:extLst>
              </a:tr>
            </a:tbl>
          </a:graphicData>
        </a:graphic>
      </p:graphicFrame>
      <p:sp>
        <p:nvSpPr>
          <p:cNvPr id="6" name="テキスト ボックス 5">
            <a:extLst>
              <a:ext uri="{FF2B5EF4-FFF2-40B4-BE49-F238E27FC236}">
                <a16:creationId xmlns:a16="http://schemas.microsoft.com/office/drawing/2014/main" id="{81119D22-1005-C141-A199-A412BA3BC989}"/>
              </a:ext>
            </a:extLst>
          </p:cNvPr>
          <p:cNvSpPr txBox="1"/>
          <p:nvPr/>
        </p:nvSpPr>
        <p:spPr>
          <a:xfrm>
            <a:off x="8245896" y="5855975"/>
            <a:ext cx="2962671" cy="369332"/>
          </a:xfrm>
          <a:prstGeom prst="rect">
            <a:avLst/>
          </a:prstGeom>
          <a:noFill/>
        </p:spPr>
        <p:txBody>
          <a:bodyPr wrap="none" rtlCol="0">
            <a:spAutoFit/>
          </a:bodyPr>
          <a:lstStyle/>
          <a:p>
            <a:pPr algn="l"/>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派生クラス：第</a:t>
            </a:r>
            <a:r>
              <a:rPr kumimoji="1" lang="en-US" altLang="ja-JP" dirty="0">
                <a:latin typeface="游ゴシック" panose="020B0400000000000000" pitchFamily="50" charset="-128"/>
                <a:ea typeface="游ゴシック" panose="020B0400000000000000" pitchFamily="50" charset="-128"/>
              </a:rPr>
              <a:t>5</a:t>
            </a:r>
            <a:r>
              <a:rPr kumimoji="1" lang="ja-JP" altLang="en-US" dirty="0">
                <a:latin typeface="游ゴシック" panose="020B0400000000000000" pitchFamily="50" charset="-128"/>
                <a:ea typeface="游ゴシック" panose="020B0400000000000000" pitchFamily="50" charset="-128"/>
              </a:rPr>
              <a:t>章で説明</a:t>
            </a:r>
          </a:p>
        </p:txBody>
      </p:sp>
    </p:spTree>
    <p:extLst>
      <p:ext uri="{BB962C8B-B14F-4D97-AF65-F5344CB8AC3E}">
        <p14:creationId xmlns:p14="http://schemas.microsoft.com/office/powerpoint/2010/main" val="1649599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8DDDF-BEDE-7B32-0670-625CD5E6DD78}"/>
              </a:ext>
            </a:extLst>
          </p:cNvPr>
          <p:cNvSpPr>
            <a:spLocks noGrp="1"/>
          </p:cNvSpPr>
          <p:nvPr>
            <p:ph type="title"/>
          </p:nvPr>
        </p:nvSpPr>
        <p:spPr/>
        <p:txBody>
          <a:bodyPr/>
          <a:lstStyle/>
          <a:p>
            <a:r>
              <a:rPr kumimoji="1" lang="ja-JP" altLang="en-US" dirty="0"/>
              <a:t>アクセス指定子の影響が及ぶ範囲</a:t>
            </a:r>
          </a:p>
        </p:txBody>
      </p:sp>
      <p:sp>
        <p:nvSpPr>
          <p:cNvPr id="4" name="スライド番号プレースホルダー 3">
            <a:extLst>
              <a:ext uri="{FF2B5EF4-FFF2-40B4-BE49-F238E27FC236}">
                <a16:creationId xmlns:a16="http://schemas.microsoft.com/office/drawing/2014/main" id="{17C795B9-006A-2C5F-5AAE-02EC96608CE4}"/>
              </a:ext>
            </a:extLst>
          </p:cNvPr>
          <p:cNvSpPr>
            <a:spLocks noGrp="1"/>
          </p:cNvSpPr>
          <p:nvPr>
            <p:ph type="sldNum" sz="quarter" idx="12"/>
          </p:nvPr>
        </p:nvSpPr>
        <p:spPr/>
        <p:txBody>
          <a:bodyPr/>
          <a:lstStyle/>
          <a:p>
            <a:fld id="{F9134F74-3BB4-4ADE-A554-892E3A208E77}" type="slidenum">
              <a:rPr lang="ja-JP" altLang="en-US" smtClean="0"/>
              <a:pPr/>
              <a:t>127</a:t>
            </a:fld>
            <a:endParaRPr lang="ja-JP" altLang="en-US"/>
          </a:p>
        </p:txBody>
      </p:sp>
      <p:grpSp>
        <p:nvGrpSpPr>
          <p:cNvPr id="9" name="グループ化 8">
            <a:extLst>
              <a:ext uri="{FF2B5EF4-FFF2-40B4-BE49-F238E27FC236}">
                <a16:creationId xmlns:a16="http://schemas.microsoft.com/office/drawing/2014/main" id="{9E9DA8D8-BC49-40BF-FDBA-0A853534F918}"/>
              </a:ext>
            </a:extLst>
          </p:cNvPr>
          <p:cNvGrpSpPr/>
          <p:nvPr/>
        </p:nvGrpSpPr>
        <p:grpSpPr>
          <a:xfrm>
            <a:off x="2438717" y="1340768"/>
            <a:ext cx="7097574" cy="4418894"/>
            <a:chOff x="479375" y="1302720"/>
            <a:chExt cx="8425270" cy="5245507"/>
          </a:xfrm>
        </p:grpSpPr>
        <p:pic>
          <p:nvPicPr>
            <p:cNvPr id="6" name="図 5">
              <a:extLst>
                <a:ext uri="{FF2B5EF4-FFF2-40B4-BE49-F238E27FC236}">
                  <a16:creationId xmlns:a16="http://schemas.microsoft.com/office/drawing/2014/main" id="{A6AC7466-14E2-AF1D-C697-BFB8CF28373C}"/>
                </a:ext>
              </a:extLst>
            </p:cNvPr>
            <p:cNvPicPr>
              <a:picLocks noChangeAspect="1"/>
            </p:cNvPicPr>
            <p:nvPr/>
          </p:nvPicPr>
          <p:blipFill>
            <a:blip r:embed="rId2"/>
            <a:srcRect r="1392"/>
            <a:stretch>
              <a:fillRect/>
            </a:stretch>
          </p:blipFill>
          <p:spPr>
            <a:xfrm>
              <a:off x="479376" y="1302720"/>
              <a:ext cx="8425269" cy="3108268"/>
            </a:xfrm>
            <a:prstGeom prst="rect">
              <a:avLst/>
            </a:prstGeom>
          </p:spPr>
        </p:pic>
        <p:pic>
          <p:nvPicPr>
            <p:cNvPr id="8" name="図 7">
              <a:extLst>
                <a:ext uri="{FF2B5EF4-FFF2-40B4-BE49-F238E27FC236}">
                  <a16:creationId xmlns:a16="http://schemas.microsoft.com/office/drawing/2014/main" id="{678C7234-A06B-48DE-8AB0-6AE21FC4B304}"/>
                </a:ext>
              </a:extLst>
            </p:cNvPr>
            <p:cNvPicPr>
              <a:picLocks noChangeAspect="1"/>
            </p:cNvPicPr>
            <p:nvPr/>
          </p:nvPicPr>
          <p:blipFill>
            <a:blip r:embed="rId3"/>
            <a:srcRect l="1392"/>
            <a:stretch>
              <a:fillRect/>
            </a:stretch>
          </p:blipFill>
          <p:spPr>
            <a:xfrm>
              <a:off x="479375" y="4384697"/>
              <a:ext cx="8425270" cy="2163530"/>
            </a:xfrm>
            <a:prstGeom prst="rect">
              <a:avLst/>
            </a:prstGeom>
          </p:spPr>
        </p:pic>
      </p:grpSp>
    </p:spTree>
    <p:extLst>
      <p:ext uri="{BB962C8B-B14F-4D97-AF65-F5344CB8AC3E}">
        <p14:creationId xmlns:p14="http://schemas.microsoft.com/office/powerpoint/2010/main" val="21887566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1EFD96-304C-EC68-235C-432B5814F679}"/>
              </a:ext>
            </a:extLst>
          </p:cNvPr>
          <p:cNvSpPr>
            <a:spLocks noGrp="1"/>
          </p:cNvSpPr>
          <p:nvPr>
            <p:ph type="title"/>
          </p:nvPr>
        </p:nvSpPr>
        <p:spPr>
          <a:xfrm>
            <a:off x="6240016" y="274638"/>
            <a:ext cx="5342384" cy="725470"/>
          </a:xfrm>
        </p:spPr>
        <p:txBody>
          <a:bodyPr>
            <a:normAutofit/>
          </a:bodyPr>
          <a:lstStyle/>
          <a:p>
            <a:r>
              <a:rPr kumimoji="1" lang="ja-JP" altLang="en-US" sz="2800" dirty="0"/>
              <a:t>アクセス指定子を使用する例</a:t>
            </a:r>
          </a:p>
        </p:txBody>
      </p:sp>
      <p:sp>
        <p:nvSpPr>
          <p:cNvPr id="4" name="スライド番号プレースホルダー 3">
            <a:extLst>
              <a:ext uri="{FF2B5EF4-FFF2-40B4-BE49-F238E27FC236}">
                <a16:creationId xmlns:a16="http://schemas.microsoft.com/office/drawing/2014/main" id="{72B26416-7118-AE63-0BDA-BB5828C55F00}"/>
              </a:ext>
            </a:extLst>
          </p:cNvPr>
          <p:cNvSpPr>
            <a:spLocks noGrp="1"/>
          </p:cNvSpPr>
          <p:nvPr>
            <p:ph type="sldNum" sz="quarter" idx="12"/>
          </p:nvPr>
        </p:nvSpPr>
        <p:spPr/>
        <p:txBody>
          <a:bodyPr/>
          <a:lstStyle/>
          <a:p>
            <a:fld id="{F9134F74-3BB4-4ADE-A554-892E3A208E77}" type="slidenum">
              <a:rPr lang="ja-JP" altLang="en-US" smtClean="0"/>
              <a:pPr/>
              <a:t>128</a:t>
            </a:fld>
            <a:endParaRPr lang="ja-JP" altLang="en-US"/>
          </a:p>
        </p:txBody>
      </p:sp>
      <p:sp>
        <p:nvSpPr>
          <p:cNvPr id="5" name="正方形/長方形 4">
            <a:extLst>
              <a:ext uri="{FF2B5EF4-FFF2-40B4-BE49-F238E27FC236}">
                <a16:creationId xmlns:a16="http://schemas.microsoft.com/office/drawing/2014/main" id="{F029D831-B963-D1E3-FFAE-290A502D4119}"/>
              </a:ext>
            </a:extLst>
          </p:cNvPr>
          <p:cNvSpPr>
            <a:spLocks noChangeArrowheads="1"/>
          </p:cNvSpPr>
          <p:nvPr/>
        </p:nvSpPr>
        <p:spPr bwMode="auto">
          <a:xfrm>
            <a:off x="230059" y="857638"/>
            <a:ext cx="5400600" cy="5632311"/>
          </a:xfrm>
          <a:prstGeom prst="rect">
            <a:avLst/>
          </a:prstGeom>
          <a:solidFill>
            <a:srgbClr val="EAF6FD"/>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#include &lt;iostream&gt;</a:t>
            </a:r>
          </a:p>
          <a:p>
            <a:r>
              <a:rPr lang="en-US" altLang="ja-JP" sz="1200" dirty="0">
                <a:latin typeface="Lucida Console" panose="020B0609040504020204" pitchFamily="49" charset="0"/>
                <a:ea typeface="HG丸ｺﾞｼｯｸM-PRO" panose="020F0600000000000000" pitchFamily="50" charset="-128"/>
              </a:rPr>
              <a:t>using namespace std;</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class Car {</a:t>
            </a:r>
          </a:p>
          <a:p>
            <a:r>
              <a:rPr lang="en-US" altLang="ja-JP" sz="1200" dirty="0">
                <a:solidFill>
                  <a:srgbClr val="C00000"/>
                </a:solidFill>
                <a:latin typeface="Lucida Console" panose="020B0609040504020204" pitchFamily="49" charset="0"/>
                <a:ea typeface="HG丸ｺﾞｼｯｸM-PRO" panose="020F0600000000000000" pitchFamily="50" charset="-128"/>
              </a:rPr>
              <a:t>private</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int speed; // </a:t>
            </a:r>
            <a:r>
              <a:rPr lang="ja-JP" altLang="en-US" sz="1200" dirty="0">
                <a:latin typeface="Lucida Console" panose="020B0609040504020204" pitchFamily="49" charset="0"/>
                <a:ea typeface="HG丸ｺﾞｼｯｸM-PRO" panose="020F0600000000000000" pitchFamily="50" charset="-128"/>
              </a:rPr>
              <a:t>車の速度 </a:t>
            </a:r>
            <a:r>
              <a:rPr lang="en-US" altLang="ja-JP" sz="1200" dirty="0">
                <a:latin typeface="Lucida Console" panose="020B0609040504020204" pitchFamily="49" charset="0"/>
                <a:ea typeface="HG丸ｺﾞｼｯｸM-PRO" panose="020F0600000000000000" pitchFamily="50" charset="-128"/>
              </a:rPr>
              <a:t>(km/h)</a:t>
            </a:r>
          </a:p>
          <a:p>
            <a:r>
              <a:rPr lang="en-US" altLang="ja-JP" sz="1200" dirty="0">
                <a:solidFill>
                  <a:srgbClr val="C00000"/>
                </a:solidFill>
                <a:latin typeface="Lucida Console" panose="020B0609040504020204" pitchFamily="49" charset="0"/>
                <a:ea typeface="HG丸ｺﾞｼｯｸM-PRO" panose="020F0600000000000000" pitchFamily="50" charset="-128"/>
              </a:rPr>
              <a:t>public</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Car() : speed(0) {}</a:t>
            </a:r>
          </a:p>
          <a:p>
            <a:endParaRPr lang="en-US" altLang="ja-JP"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void </a:t>
            </a:r>
            <a:r>
              <a:rPr lang="en-US" altLang="ja-JP" sz="1200" dirty="0" err="1">
                <a:latin typeface="Lucida Console" panose="020B0609040504020204" pitchFamily="49" charset="0"/>
                <a:ea typeface="HG丸ｺﾞｼｯｸM-PRO" panose="020F0600000000000000" pitchFamily="50" charset="-128"/>
              </a:rPr>
              <a:t>speedUp</a:t>
            </a:r>
            <a:r>
              <a:rPr lang="en-US" altLang="ja-JP" sz="1200" dirty="0">
                <a:latin typeface="Lucida Console" panose="020B0609040504020204" pitchFamily="49" charset="0"/>
                <a:ea typeface="HG丸ｺﾞｼｯｸM-PRO" panose="020F0600000000000000" pitchFamily="50" charset="-128"/>
              </a:rPr>
              <a:t>() {// </a:t>
            </a:r>
            <a:r>
              <a:rPr lang="ja-JP" altLang="en-US" sz="1200" dirty="0">
                <a:latin typeface="Lucida Console" panose="020B0609040504020204" pitchFamily="49" charset="0"/>
                <a:ea typeface="HG丸ｺﾞｼｯｸM-PRO" panose="020F0600000000000000" pitchFamily="50" charset="-128"/>
              </a:rPr>
              <a:t>速度を</a:t>
            </a:r>
            <a:r>
              <a:rPr lang="en-US" altLang="ja-JP" sz="1200" dirty="0">
                <a:latin typeface="Lucida Console" panose="020B0609040504020204" pitchFamily="49" charset="0"/>
                <a:ea typeface="HG丸ｺﾞｼｯｸM-PRO" panose="020F0600000000000000" pitchFamily="50" charset="-128"/>
              </a:rPr>
              <a:t>1</a:t>
            </a:r>
            <a:r>
              <a:rPr lang="ja-JP" altLang="en-US" sz="1200" dirty="0">
                <a:latin typeface="Lucida Console" panose="020B0609040504020204" pitchFamily="49" charset="0"/>
                <a:ea typeface="HG丸ｺﾞｼｯｸM-PRO" panose="020F0600000000000000" pitchFamily="50" charset="-128"/>
              </a:rPr>
              <a:t>増やす（最大</a:t>
            </a:r>
            <a:r>
              <a:rPr lang="en-US" altLang="ja-JP" sz="1200" dirty="0">
                <a:latin typeface="Lucida Console" panose="020B0609040504020204" pitchFamily="49" charset="0"/>
                <a:ea typeface="HG丸ｺﾞｼｯｸM-PRO" panose="020F0600000000000000" pitchFamily="50" charset="-128"/>
              </a:rPr>
              <a:t>80</a:t>
            </a:r>
            <a:r>
              <a:rPr lang="ja-JP" altLang="en-US" sz="1200" dirty="0">
                <a:latin typeface="Lucida Console" panose="020B0609040504020204" pitchFamily="49" charset="0"/>
                <a:ea typeface="HG丸ｺﾞｼｯｸM-PRO" panose="020F0600000000000000" pitchFamily="50" charset="-128"/>
              </a:rPr>
              <a:t>まで）</a:t>
            </a:r>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        if (speed &lt; 80) {</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speed++;</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p>
          <a:p>
            <a:endParaRPr lang="en-US" altLang="ja-JP"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void </a:t>
            </a:r>
            <a:r>
              <a:rPr lang="en-US" altLang="ja-JP" sz="1200" dirty="0" err="1">
                <a:latin typeface="Lucida Console" panose="020B0609040504020204" pitchFamily="49" charset="0"/>
                <a:ea typeface="HG丸ｺﾞｼｯｸM-PRO" panose="020F0600000000000000" pitchFamily="50" charset="-128"/>
              </a:rPr>
              <a:t>speedDown</a:t>
            </a:r>
            <a:r>
              <a:rPr lang="en-US" altLang="ja-JP" sz="1200" dirty="0">
                <a:latin typeface="Lucida Console" panose="020B0609040504020204" pitchFamily="49" charset="0"/>
                <a:ea typeface="HG丸ｺﾞｼｯｸM-PRO" panose="020F0600000000000000" pitchFamily="50" charset="-128"/>
              </a:rPr>
              <a:t>() {</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 </a:t>
            </a:r>
            <a:r>
              <a:rPr lang="ja-JP" altLang="en-US" sz="1200" dirty="0">
                <a:latin typeface="Lucida Console" panose="020B0609040504020204" pitchFamily="49" charset="0"/>
                <a:ea typeface="HG丸ｺﾞｼｯｸM-PRO" panose="020F0600000000000000" pitchFamily="50" charset="-128"/>
              </a:rPr>
              <a:t>速度を</a:t>
            </a:r>
            <a:r>
              <a:rPr lang="en-US" altLang="ja-JP" sz="1200" dirty="0">
                <a:latin typeface="Lucida Console" panose="020B0609040504020204" pitchFamily="49" charset="0"/>
                <a:ea typeface="HG丸ｺﾞｼｯｸM-PRO" panose="020F0600000000000000" pitchFamily="50" charset="-128"/>
              </a:rPr>
              <a:t>1</a:t>
            </a:r>
            <a:r>
              <a:rPr lang="ja-JP" altLang="en-US" sz="1200" dirty="0">
                <a:latin typeface="Lucida Console" panose="020B0609040504020204" pitchFamily="49" charset="0"/>
                <a:ea typeface="HG丸ｺﾞｼｯｸM-PRO" panose="020F0600000000000000" pitchFamily="50" charset="-128"/>
              </a:rPr>
              <a:t>減らす（</a:t>
            </a:r>
            <a:r>
              <a:rPr lang="en-US" altLang="ja-JP" sz="1200" dirty="0">
                <a:latin typeface="Lucida Console" panose="020B0609040504020204" pitchFamily="49" charset="0"/>
                <a:ea typeface="HG丸ｺﾞｼｯｸM-PRO" panose="020F0600000000000000" pitchFamily="50" charset="-128"/>
              </a:rPr>
              <a:t>0</a:t>
            </a:r>
            <a:r>
              <a:rPr lang="ja-JP" altLang="en-US" sz="1200" dirty="0">
                <a:latin typeface="Lucida Console" panose="020B0609040504020204" pitchFamily="49" charset="0"/>
                <a:ea typeface="HG丸ｺﾞｼｯｸM-PRO" panose="020F0600000000000000" pitchFamily="50" charset="-128"/>
              </a:rPr>
              <a:t>未満にはならない）</a:t>
            </a:r>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        if (speed &gt; 0) {</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speed--;</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p>
          <a:p>
            <a:endParaRPr lang="en-US" altLang="ja-JP"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int </a:t>
            </a:r>
            <a:r>
              <a:rPr lang="en-US" altLang="ja-JP" sz="1200" dirty="0" err="1">
                <a:latin typeface="Lucida Console" panose="020B0609040504020204" pitchFamily="49" charset="0"/>
                <a:ea typeface="HG丸ｺﾞｼｯｸM-PRO" panose="020F0600000000000000" pitchFamily="50" charset="-128"/>
              </a:rPr>
              <a:t>getSpeed</a:t>
            </a:r>
            <a:r>
              <a:rPr lang="en-US" altLang="ja-JP" sz="1200" dirty="0">
                <a:latin typeface="Lucida Console" panose="020B0609040504020204" pitchFamily="49" charset="0"/>
                <a:ea typeface="HG丸ｺﾞｼｯｸM-PRO" panose="020F0600000000000000" pitchFamily="50" charset="-128"/>
              </a:rPr>
              <a:t>() const { return speed; }</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int main()</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Car c;</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c.getSpeed</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    for (int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 0;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&lt; 100;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a:t>
            </a:r>
            <a:r>
              <a:rPr lang="ja-JP" altLang="en-US"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c.speedUp</a:t>
            </a:r>
            <a:r>
              <a:rPr lang="en-US" altLang="ja-JP" sz="1200" dirty="0">
                <a:latin typeface="Lucida Console" panose="020B0609040504020204" pitchFamily="49" charset="0"/>
                <a:ea typeface="HG丸ｺﾞｼｯｸM-PRO" panose="020F0600000000000000" pitchFamily="50" charset="-128"/>
              </a:rPr>
              <a:t>();</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c.getSpeed</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    for (int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 0;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&lt; 20;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a:t>
            </a:r>
            <a:r>
              <a:rPr lang="ja-JP" altLang="en-US"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c.speedDown</a:t>
            </a:r>
            <a:r>
              <a:rPr lang="en-US" altLang="ja-JP" sz="1200" dirty="0">
                <a:latin typeface="Lucida Console" panose="020B0609040504020204" pitchFamily="49" charset="0"/>
                <a:ea typeface="HG丸ｺﾞｼｯｸM-PRO" panose="020F0600000000000000" pitchFamily="50" charset="-128"/>
              </a:rPr>
              <a:t>();</a:t>
            </a:r>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c.getSpeed</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a:t>
            </a:r>
          </a:p>
        </p:txBody>
      </p:sp>
      <p:grpSp>
        <p:nvGrpSpPr>
          <p:cNvPr id="11" name="グループ化 10">
            <a:extLst>
              <a:ext uri="{FF2B5EF4-FFF2-40B4-BE49-F238E27FC236}">
                <a16:creationId xmlns:a16="http://schemas.microsoft.com/office/drawing/2014/main" id="{17DCAD4C-73E1-A2B7-FC93-33E731786A7B}"/>
              </a:ext>
            </a:extLst>
          </p:cNvPr>
          <p:cNvGrpSpPr/>
          <p:nvPr/>
        </p:nvGrpSpPr>
        <p:grpSpPr>
          <a:xfrm>
            <a:off x="5707117" y="5445224"/>
            <a:ext cx="748923" cy="1027770"/>
            <a:chOff x="4272379" y="186652"/>
            <a:chExt cx="748923" cy="1027770"/>
          </a:xfrm>
        </p:grpSpPr>
        <p:sp>
          <p:nvSpPr>
            <p:cNvPr id="6" name="正方形/長方形 5">
              <a:extLst>
                <a:ext uri="{FF2B5EF4-FFF2-40B4-BE49-F238E27FC236}">
                  <a16:creationId xmlns:a16="http://schemas.microsoft.com/office/drawing/2014/main" id="{9021AD79-E482-71DF-3F4A-9FBCB3FFDBD5}"/>
                </a:ext>
              </a:extLst>
            </p:cNvPr>
            <p:cNvSpPr>
              <a:spLocks noChangeArrowheads="1"/>
            </p:cNvSpPr>
            <p:nvPr/>
          </p:nvSpPr>
          <p:spPr bwMode="auto">
            <a:xfrm>
              <a:off x="4367808" y="475758"/>
              <a:ext cx="558066" cy="738664"/>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0</a:t>
              </a:r>
            </a:p>
            <a:p>
              <a:r>
                <a:rPr lang="en-US" altLang="ja-JP" sz="1400" dirty="0">
                  <a:latin typeface="Lucida Console" panose="020B0609040504020204" pitchFamily="49" charset="0"/>
                  <a:ea typeface="HG丸ｺﾞｼｯｸM-PRO" panose="020F0600000000000000" pitchFamily="50" charset="-128"/>
                </a:rPr>
                <a:t>80</a:t>
              </a:r>
            </a:p>
            <a:p>
              <a:r>
                <a:rPr lang="en-US" altLang="ja-JP" sz="1400" dirty="0">
                  <a:latin typeface="Lucida Console" panose="020B0609040504020204" pitchFamily="49" charset="0"/>
                  <a:ea typeface="HG丸ｺﾞｼｯｸM-PRO" panose="020F0600000000000000" pitchFamily="50" charset="-128"/>
                </a:rPr>
                <a:t>60</a:t>
              </a:r>
            </a:p>
          </p:txBody>
        </p:sp>
        <p:sp>
          <p:nvSpPr>
            <p:cNvPr id="8" name="テキスト ボックス 7">
              <a:extLst>
                <a:ext uri="{FF2B5EF4-FFF2-40B4-BE49-F238E27FC236}">
                  <a16:creationId xmlns:a16="http://schemas.microsoft.com/office/drawing/2014/main" id="{FE07CFB5-7877-39CD-29DB-908A8CD3652F}"/>
                </a:ext>
              </a:extLst>
            </p:cNvPr>
            <p:cNvSpPr txBox="1"/>
            <p:nvPr/>
          </p:nvSpPr>
          <p:spPr>
            <a:xfrm>
              <a:off x="4272379" y="186652"/>
              <a:ext cx="748923" cy="261610"/>
            </a:xfrm>
            <a:prstGeom prst="rect">
              <a:avLst/>
            </a:prstGeom>
            <a:noFill/>
          </p:spPr>
          <p:txBody>
            <a:bodyPr wrap="none" rtlCol="0">
              <a:spAutoFit/>
            </a:bodyPr>
            <a:lstStyle/>
            <a:p>
              <a:r>
                <a:rPr lang="ja-JP" altLang="en-US" sz="1100" dirty="0"/>
                <a:t>実行結果</a:t>
              </a:r>
            </a:p>
          </p:txBody>
        </p:sp>
      </p:grpSp>
      <p:sp>
        <p:nvSpPr>
          <p:cNvPr id="10" name="コンテンツ プレースホルダー 2">
            <a:extLst>
              <a:ext uri="{FF2B5EF4-FFF2-40B4-BE49-F238E27FC236}">
                <a16:creationId xmlns:a16="http://schemas.microsoft.com/office/drawing/2014/main" id="{03B35836-97B3-3236-92BD-2E6941C10ECD}"/>
              </a:ext>
            </a:extLst>
          </p:cNvPr>
          <p:cNvSpPr>
            <a:spLocks noGrp="1"/>
          </p:cNvSpPr>
          <p:nvPr>
            <p:ph idx="1"/>
          </p:nvPr>
        </p:nvSpPr>
        <p:spPr>
          <a:xfrm>
            <a:off x="5807968" y="1214422"/>
            <a:ext cx="5774432" cy="5000660"/>
          </a:xfrm>
        </p:spPr>
        <p:txBody>
          <a:bodyPr/>
          <a:lstStyle/>
          <a:p>
            <a:r>
              <a:rPr lang="ja-JP" altLang="en-US" sz="2000" dirty="0"/>
              <a:t>メンバ変数 </a:t>
            </a:r>
            <a:r>
              <a:rPr lang="en-US" altLang="ja-JP" sz="2000" dirty="0">
                <a:latin typeface="Lucida Console" panose="020B0609040504020204" pitchFamily="49" charset="0"/>
              </a:rPr>
              <a:t>speed</a:t>
            </a:r>
            <a:r>
              <a:rPr lang="en-US" altLang="ja-JP" sz="2000" dirty="0"/>
              <a:t> </a:t>
            </a:r>
            <a:r>
              <a:rPr lang="ja-JP" altLang="en-US" sz="2000" dirty="0"/>
              <a:t>は、外部からアクセスできない（</a:t>
            </a:r>
            <a:r>
              <a:rPr lang="en-US" altLang="ja-JP" sz="2000" dirty="0">
                <a:latin typeface="Lucida Console" panose="020B0609040504020204" pitchFamily="49" charset="0"/>
              </a:rPr>
              <a:t>private</a:t>
            </a:r>
            <a:r>
              <a:rPr lang="ja-JP" altLang="en-US" sz="2000" dirty="0"/>
              <a:t>アクセス指定子の範囲）</a:t>
            </a:r>
            <a:r>
              <a:rPr kumimoji="1" lang="ja-JP" altLang="en-US" sz="2000" dirty="0"/>
              <a:t>。</a:t>
            </a:r>
            <a:endParaRPr kumimoji="1" lang="en-US" altLang="ja-JP" sz="2000" dirty="0"/>
          </a:p>
          <a:p>
            <a:endParaRPr kumimoji="1" lang="ja-JP" altLang="en-US" sz="2000" dirty="0"/>
          </a:p>
          <a:p>
            <a:r>
              <a:rPr kumimoji="1" lang="en-US" altLang="ja-JP" sz="2000" dirty="0">
                <a:latin typeface="Lucida Console" panose="020B0609040504020204" pitchFamily="49" charset="0"/>
              </a:rPr>
              <a:t>main</a:t>
            </a:r>
            <a:r>
              <a:rPr kumimoji="1" lang="ja-JP" altLang="en-US" sz="2000" dirty="0"/>
              <a:t>関数で </a:t>
            </a:r>
            <a:r>
              <a:rPr kumimoji="1" lang="en-US" altLang="ja-JP" sz="2000" dirty="0" err="1">
                <a:latin typeface="Lucida Console" panose="020B0609040504020204" pitchFamily="49" charset="0"/>
              </a:rPr>
              <a:t>c.speed</a:t>
            </a:r>
            <a:r>
              <a:rPr kumimoji="1" lang="en-US" altLang="ja-JP" sz="2000" dirty="0">
                <a:latin typeface="Lucida Console" panose="020B0609040504020204" pitchFamily="49" charset="0"/>
              </a:rPr>
              <a:t> = 10; </a:t>
            </a:r>
            <a:r>
              <a:rPr kumimoji="1" lang="ja-JP" altLang="en-US" sz="2000" dirty="0"/>
              <a:t>のように書くことは許されない。</a:t>
            </a:r>
            <a:endParaRPr kumimoji="1" lang="en-US" altLang="ja-JP" sz="2000" dirty="0"/>
          </a:p>
          <a:p>
            <a:endParaRPr kumimoji="1" lang="en-US" altLang="ja-JP" sz="2000" dirty="0"/>
          </a:p>
          <a:p>
            <a:r>
              <a:rPr lang="en-US" altLang="ja-JP" sz="2000" dirty="0">
                <a:latin typeface="Lucida Console" panose="020B0609040504020204" pitchFamily="49" charset="0"/>
              </a:rPr>
              <a:t>speed</a:t>
            </a:r>
            <a:r>
              <a:rPr lang="ja-JP" altLang="en-US" sz="2000" dirty="0"/>
              <a:t>の値を変更するには、</a:t>
            </a:r>
            <a:r>
              <a:rPr lang="en-US" altLang="ja-JP" sz="2000" dirty="0"/>
              <a:t> </a:t>
            </a:r>
            <a:r>
              <a:rPr lang="en-US" altLang="ja-JP" sz="2000" dirty="0">
                <a:latin typeface="Lucida Console" panose="020B0609040504020204" pitchFamily="49" charset="0"/>
              </a:rPr>
              <a:t>Car</a:t>
            </a:r>
            <a:r>
              <a:rPr lang="ja-JP" altLang="en-US" sz="2000" dirty="0"/>
              <a:t>オブジェクトの</a:t>
            </a:r>
            <a:r>
              <a:rPr lang="en-US" altLang="ja-JP" sz="2000" dirty="0" err="1">
                <a:latin typeface="Lucida Console" panose="020B0609040504020204" pitchFamily="49" charset="0"/>
              </a:rPr>
              <a:t>speedUp</a:t>
            </a:r>
            <a:r>
              <a:rPr lang="ja-JP" altLang="en-US" sz="2000" dirty="0"/>
              <a:t>または</a:t>
            </a:r>
            <a:r>
              <a:rPr lang="en-US" altLang="ja-JP" sz="2000" dirty="0" err="1">
                <a:latin typeface="Lucida Console" panose="020B0609040504020204" pitchFamily="49" charset="0"/>
              </a:rPr>
              <a:t>speedDown</a:t>
            </a:r>
            <a:r>
              <a:rPr lang="ja-JP" altLang="en-US" sz="2000" dirty="0"/>
              <a:t>メンバ関数を呼び出すことで実現する</a:t>
            </a:r>
            <a:r>
              <a:rPr kumimoji="1" lang="ja-JP" altLang="en-US" sz="2000" dirty="0"/>
              <a:t>。</a:t>
            </a:r>
          </a:p>
        </p:txBody>
      </p:sp>
      <p:sp>
        <p:nvSpPr>
          <p:cNvPr id="3" name="テキスト ボックス 2">
            <a:extLst>
              <a:ext uri="{FF2B5EF4-FFF2-40B4-BE49-F238E27FC236}">
                <a16:creationId xmlns:a16="http://schemas.microsoft.com/office/drawing/2014/main" id="{448F8F5B-9850-4170-1353-6A53C25FC285}"/>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3439202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365BD-68B8-0D8A-9982-5D417FE44093}"/>
              </a:ext>
            </a:extLst>
          </p:cNvPr>
          <p:cNvSpPr>
            <a:spLocks noGrp="1"/>
          </p:cNvSpPr>
          <p:nvPr>
            <p:ph type="title"/>
          </p:nvPr>
        </p:nvSpPr>
        <p:spPr/>
        <p:txBody>
          <a:bodyPr>
            <a:normAutofit/>
          </a:bodyPr>
          <a:lstStyle/>
          <a:p>
            <a:r>
              <a:rPr lang="en-US" altLang="ja-JP" dirty="0">
                <a:latin typeface="Lucida Console" panose="020B0609040504020204" pitchFamily="49" charset="0"/>
              </a:rPr>
              <a:t>const</a:t>
            </a:r>
            <a:r>
              <a:rPr lang="en-US" altLang="ja-JP" dirty="0"/>
              <a:t> </a:t>
            </a:r>
            <a:r>
              <a:rPr lang="ja-JP" altLang="en-US" dirty="0"/>
              <a:t>修飾子</a:t>
            </a:r>
            <a:endParaRPr kumimoji="1" lang="ja-JP" altLang="en-US" dirty="0"/>
          </a:p>
        </p:txBody>
      </p:sp>
      <p:sp>
        <p:nvSpPr>
          <p:cNvPr id="5" name="テキスト ボックス 4">
            <a:extLst>
              <a:ext uri="{FF2B5EF4-FFF2-40B4-BE49-F238E27FC236}">
                <a16:creationId xmlns:a16="http://schemas.microsoft.com/office/drawing/2014/main" id="{0F51C33A-36DD-5BA4-F1EE-2730F7F5A95A}"/>
              </a:ext>
            </a:extLst>
          </p:cNvPr>
          <p:cNvSpPr txBox="1"/>
          <p:nvPr/>
        </p:nvSpPr>
        <p:spPr>
          <a:xfrm>
            <a:off x="516497" y="1897903"/>
            <a:ext cx="7769967" cy="70788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const</a:t>
            </a:r>
            <a:r>
              <a:rPr lang="en-US" altLang="ja-JP" sz="2000" dirty="0">
                <a:ea typeface="ＭＳ ゴシック" panose="020B0609070205080204" pitchFamily="49" charset="-128"/>
              </a:rPr>
              <a:t> int x = 10;</a:t>
            </a:r>
          </a:p>
          <a:p>
            <a:pPr algn="l"/>
            <a:r>
              <a:rPr lang="en-US" altLang="ja-JP" sz="2000" dirty="0">
                <a:ea typeface="ＭＳ ゴシック" panose="020B0609070205080204" pitchFamily="49" charset="-128"/>
              </a:rPr>
              <a:t>x++;</a:t>
            </a:r>
          </a:p>
        </p:txBody>
      </p:sp>
      <p:sp>
        <p:nvSpPr>
          <p:cNvPr id="6" name="テキスト ボックス 5">
            <a:extLst>
              <a:ext uri="{FF2B5EF4-FFF2-40B4-BE49-F238E27FC236}">
                <a16:creationId xmlns:a16="http://schemas.microsoft.com/office/drawing/2014/main" id="{EC411521-9692-E353-A276-F1D6181FE399}"/>
              </a:ext>
            </a:extLst>
          </p:cNvPr>
          <p:cNvSpPr txBox="1"/>
          <p:nvPr/>
        </p:nvSpPr>
        <p:spPr>
          <a:xfrm>
            <a:off x="533279" y="5132812"/>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a:t>
            </a:r>
            <a:r>
              <a:rPr lang="en-US" altLang="ja-JP" sz="2000" dirty="0" err="1">
                <a:ea typeface="ＭＳ ゴシック" panose="020B0609070205080204" pitchFamily="49" charset="-128"/>
              </a:rPr>
              <a:t>func</a:t>
            </a:r>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const </a:t>
            </a:r>
            <a:r>
              <a:rPr lang="en-US" altLang="ja-JP" sz="2000" dirty="0" err="1">
                <a:ea typeface="ＭＳ ゴシック" panose="020B0609070205080204" pitchFamily="49" charset="-128"/>
              </a:rPr>
              <a:t>StudentCard</a:t>
            </a:r>
            <a:r>
              <a:rPr lang="en-US" altLang="ja-JP" sz="2000" dirty="0">
                <a:ea typeface="ＭＳ ゴシック" panose="020B0609070205080204" pitchFamily="49" charset="-128"/>
              </a:rPr>
              <a:t>&amp; card)</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card-&gt;</a:t>
            </a:r>
            <a:r>
              <a:rPr lang="en-US" altLang="ja-JP" sz="2000" dirty="0">
                <a:ea typeface="ＭＳ ゴシック" panose="020B0609070205080204" pitchFamily="49" charset="-128"/>
              </a:rPr>
              <a:t>name = "</a:t>
            </a:r>
            <a:r>
              <a:rPr lang="ja-JP" altLang="en-US" sz="2000" dirty="0">
                <a:ea typeface="ＭＳ ゴシック" panose="020B0609070205080204" pitchFamily="49" charset="-128"/>
              </a:rPr>
              <a:t>山本俊介</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id="{D9806B23-76A7-53ED-CBE1-553EF8B00F20}"/>
              </a:ext>
            </a:extLst>
          </p:cNvPr>
          <p:cNvSpPr txBox="1"/>
          <p:nvPr/>
        </p:nvSpPr>
        <p:spPr>
          <a:xfrm>
            <a:off x="3696138" y="1844824"/>
            <a:ext cx="3119942"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変数</a:t>
            </a:r>
            <a:r>
              <a:rPr lang="en-US" altLang="ja-JP" dirty="0">
                <a:latin typeface="Lucida Console" panose="020B0609040504020204" pitchFamily="49" charset="0"/>
                <a:ea typeface="+mn-ea"/>
              </a:rPr>
              <a:t>x</a:t>
            </a:r>
            <a:r>
              <a:rPr lang="ja-JP" altLang="en-US" dirty="0">
                <a:latin typeface="Lucida Console" panose="020B0609040504020204" pitchFamily="49" charset="0"/>
                <a:ea typeface="+mn-ea"/>
              </a:rPr>
              <a:t>を変更できなくなる</a:t>
            </a:r>
            <a:endParaRPr lang="en-US" altLang="ja-JP" b="1" dirty="0">
              <a:solidFill>
                <a:srgbClr val="C00000"/>
              </a:solidFill>
              <a:latin typeface="+mn-ea"/>
              <a:ea typeface="+mn-ea"/>
            </a:endParaRPr>
          </a:p>
        </p:txBody>
      </p:sp>
      <p:sp>
        <p:nvSpPr>
          <p:cNvPr id="9" name="コンテンツ プレースホルダー 2">
            <a:extLst>
              <a:ext uri="{FF2B5EF4-FFF2-40B4-BE49-F238E27FC236}">
                <a16:creationId xmlns:a16="http://schemas.microsoft.com/office/drawing/2014/main" id="{59FABAF9-C1F1-4BF8-2346-C39D93137B49}"/>
              </a:ext>
            </a:extLst>
          </p:cNvPr>
          <p:cNvSpPr>
            <a:spLocks noGrp="1"/>
          </p:cNvSpPr>
          <p:nvPr>
            <p:ph idx="1"/>
          </p:nvPr>
        </p:nvSpPr>
        <p:spPr>
          <a:xfrm>
            <a:off x="609600" y="1214422"/>
            <a:ext cx="10526960" cy="558394"/>
          </a:xfrm>
        </p:spPr>
        <p:txBody>
          <a:bodyPr/>
          <a:lstStyle/>
          <a:p>
            <a:pPr marL="0" indent="0">
              <a:buNone/>
            </a:pPr>
            <a:r>
              <a:rPr lang="ja-JP" altLang="en-US" sz="2400" dirty="0"/>
              <a:t>値が変化しない変数であることを明示するために</a:t>
            </a:r>
            <a:r>
              <a:rPr lang="en-US" altLang="ja-JP" sz="2400" dirty="0">
                <a:latin typeface="Lucida Console" panose="020B0609040504020204" pitchFamily="49" charset="0"/>
              </a:rPr>
              <a:t>const</a:t>
            </a:r>
            <a:r>
              <a:rPr lang="ja-JP" altLang="en-US" sz="2400" dirty="0"/>
              <a:t>修飾子を使用する</a:t>
            </a:r>
            <a:endParaRPr lang="en-US" altLang="ja-JP" sz="2400" dirty="0"/>
          </a:p>
        </p:txBody>
      </p:sp>
      <p:cxnSp>
        <p:nvCxnSpPr>
          <p:cNvPr id="10" name="直線矢印コネクタ 9">
            <a:extLst>
              <a:ext uri="{FF2B5EF4-FFF2-40B4-BE49-F238E27FC236}">
                <a16:creationId xmlns:a16="http://schemas.microsoft.com/office/drawing/2014/main" id="{20B4A70B-A164-F2A2-9F7A-20B88AF3A669}"/>
              </a:ext>
            </a:extLst>
          </p:cNvPr>
          <p:cNvCxnSpPr>
            <a:cxnSpLocks/>
          </p:cNvCxnSpPr>
          <p:nvPr/>
        </p:nvCxnSpPr>
        <p:spPr>
          <a:xfrm flipH="1">
            <a:off x="3336098" y="2066418"/>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879A539-DBB8-D6F6-2D62-347F2A79651E}"/>
              </a:ext>
            </a:extLst>
          </p:cNvPr>
          <p:cNvSpPr txBox="1"/>
          <p:nvPr/>
        </p:nvSpPr>
        <p:spPr>
          <a:xfrm>
            <a:off x="1665005" y="2475364"/>
            <a:ext cx="2771362"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コンパイルエラー</a:t>
            </a:r>
            <a:endParaRPr lang="en-US" altLang="ja-JP" b="1" dirty="0">
              <a:solidFill>
                <a:srgbClr val="C00000"/>
              </a:solidFill>
              <a:latin typeface="+mn-ea"/>
              <a:ea typeface="+mn-ea"/>
            </a:endParaRPr>
          </a:p>
        </p:txBody>
      </p:sp>
      <p:cxnSp>
        <p:nvCxnSpPr>
          <p:cNvPr id="12" name="直線矢印コネクタ 11">
            <a:extLst>
              <a:ext uri="{FF2B5EF4-FFF2-40B4-BE49-F238E27FC236}">
                <a16:creationId xmlns:a16="http://schemas.microsoft.com/office/drawing/2014/main" id="{2AC2336F-98B4-02AE-C71A-CA291F7AE1CB}"/>
              </a:ext>
            </a:extLst>
          </p:cNvPr>
          <p:cNvCxnSpPr>
            <a:cxnSpLocks/>
          </p:cNvCxnSpPr>
          <p:nvPr/>
        </p:nvCxnSpPr>
        <p:spPr>
          <a:xfrm flipH="1" flipV="1">
            <a:off x="1314667" y="2440767"/>
            <a:ext cx="324982" cy="23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6E58824-BBF1-085B-E20C-E0960E8115E2}"/>
              </a:ext>
            </a:extLst>
          </p:cNvPr>
          <p:cNvSpPr txBox="1"/>
          <p:nvPr/>
        </p:nvSpPr>
        <p:spPr>
          <a:xfrm>
            <a:off x="2871353" y="4679555"/>
            <a:ext cx="6950957"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引数で受け取ったオブジェクトのメンバ変数を変更できなくなる</a:t>
            </a:r>
            <a:endParaRPr lang="en-US" altLang="ja-JP" b="1" dirty="0">
              <a:solidFill>
                <a:srgbClr val="C00000"/>
              </a:solidFill>
              <a:latin typeface="+mn-ea"/>
              <a:ea typeface="+mn-ea"/>
            </a:endParaRPr>
          </a:p>
        </p:txBody>
      </p:sp>
      <p:cxnSp>
        <p:nvCxnSpPr>
          <p:cNvPr id="17" name="直線矢印コネクタ 16">
            <a:extLst>
              <a:ext uri="{FF2B5EF4-FFF2-40B4-BE49-F238E27FC236}">
                <a16:creationId xmlns:a16="http://schemas.microsoft.com/office/drawing/2014/main" id="{47B2864D-1B2E-C483-1831-4AC844C670D7}"/>
              </a:ext>
            </a:extLst>
          </p:cNvPr>
          <p:cNvCxnSpPr>
            <a:cxnSpLocks/>
          </p:cNvCxnSpPr>
          <p:nvPr/>
        </p:nvCxnSpPr>
        <p:spPr>
          <a:xfrm flipH="1">
            <a:off x="2621511" y="4879610"/>
            <a:ext cx="216024" cy="2908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47B80BF-45FE-C2AC-1279-37C91AE72529}"/>
              </a:ext>
            </a:extLst>
          </p:cNvPr>
          <p:cNvSpPr txBox="1"/>
          <p:nvPr/>
        </p:nvSpPr>
        <p:spPr>
          <a:xfrm>
            <a:off x="5285806" y="5754007"/>
            <a:ext cx="2354456"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コンパイルエラー</a:t>
            </a:r>
            <a:endParaRPr lang="en-US" altLang="ja-JP" b="1" dirty="0">
              <a:solidFill>
                <a:srgbClr val="C00000"/>
              </a:solidFill>
              <a:latin typeface="+mn-ea"/>
              <a:ea typeface="+mn-ea"/>
            </a:endParaRPr>
          </a:p>
        </p:txBody>
      </p:sp>
      <p:cxnSp>
        <p:nvCxnSpPr>
          <p:cNvPr id="20" name="直線矢印コネクタ 19">
            <a:extLst>
              <a:ext uri="{FF2B5EF4-FFF2-40B4-BE49-F238E27FC236}">
                <a16:creationId xmlns:a16="http://schemas.microsoft.com/office/drawing/2014/main" id="{FC821504-544C-BE3C-F50D-21D50B6DEF97}"/>
              </a:ext>
            </a:extLst>
          </p:cNvPr>
          <p:cNvCxnSpPr>
            <a:cxnSpLocks/>
          </p:cNvCxnSpPr>
          <p:nvPr/>
        </p:nvCxnSpPr>
        <p:spPr>
          <a:xfrm flipH="1">
            <a:off x="4781750" y="5938673"/>
            <a:ext cx="3576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7A35321-3BB7-784F-F425-26CDEB9ABF84}"/>
              </a:ext>
            </a:extLst>
          </p:cNvPr>
          <p:cNvSpPr txBox="1"/>
          <p:nvPr/>
        </p:nvSpPr>
        <p:spPr>
          <a:xfrm>
            <a:off x="3303227" y="6431956"/>
            <a:ext cx="6854552" cy="369332"/>
          </a:xfrm>
          <a:prstGeom prst="rect">
            <a:avLst/>
          </a:prstGeom>
          <a:noFill/>
        </p:spPr>
        <p:txBody>
          <a:bodyPr wrap="square">
            <a:spAutoFit/>
          </a:bodyPr>
          <a:lstStyle/>
          <a:p>
            <a:r>
              <a:rPr kumimoji="1" lang="en-US" altLang="ja-JP" dirty="0">
                <a:latin typeface="+mn-ea"/>
                <a:ea typeface="+mn-ea"/>
              </a:rPr>
              <a:t>※</a:t>
            </a:r>
            <a:r>
              <a:rPr kumimoji="1" lang="ja-JP" altLang="en-US" dirty="0">
                <a:latin typeface="+mn-ea"/>
                <a:ea typeface="+mn-ea"/>
              </a:rPr>
              <a:t> </a:t>
            </a:r>
            <a:r>
              <a:rPr lang="ja-JP" altLang="en-US" dirty="0">
                <a:latin typeface="+mn-ea"/>
                <a:ea typeface="+mn-ea"/>
              </a:rPr>
              <a:t>「メンバ変数の値が変更されない」ということが保証される</a:t>
            </a:r>
            <a:endParaRPr kumimoji="1" lang="ja-JP" altLang="en-US" dirty="0">
              <a:latin typeface="+mn-ea"/>
              <a:ea typeface="+mn-ea"/>
            </a:endParaRPr>
          </a:p>
        </p:txBody>
      </p:sp>
      <p:sp>
        <p:nvSpPr>
          <p:cNvPr id="7" name="テキスト ボックス 6">
            <a:extLst>
              <a:ext uri="{FF2B5EF4-FFF2-40B4-BE49-F238E27FC236}">
                <a16:creationId xmlns:a16="http://schemas.microsoft.com/office/drawing/2014/main" id="{DCA030BF-22AA-FDEF-FD8D-2D992BD1EDD9}"/>
              </a:ext>
            </a:extLst>
          </p:cNvPr>
          <p:cNvSpPr txBox="1"/>
          <p:nvPr/>
        </p:nvSpPr>
        <p:spPr>
          <a:xfrm>
            <a:off x="498391" y="3412029"/>
            <a:ext cx="7769967" cy="1015663"/>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2000" dirty="0">
                <a:ea typeface="ＭＳ ゴシック" panose="020B0609070205080204" pitchFamily="49" charset="-128"/>
              </a:rPr>
              <a:t>int </a:t>
            </a:r>
            <a:r>
              <a:rPr lang="en-US" altLang="ja-JP" sz="2000" dirty="0" err="1">
                <a:ea typeface="ＭＳ ゴシック" panose="020B0609070205080204" pitchFamily="49" charset="-128"/>
              </a:rPr>
              <a:t>memberFunc</a:t>
            </a:r>
            <a:r>
              <a:rPr lang="en-US" altLang="ja-JP"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const </a:t>
            </a:r>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this-&gt;</a:t>
            </a:r>
            <a:r>
              <a:rPr lang="en-US" altLang="ja-JP" sz="2000" dirty="0">
                <a:ea typeface="ＭＳ ゴシック" panose="020B0609070205080204" pitchFamily="49" charset="-128"/>
              </a:rPr>
              <a:t>speed++;</a:t>
            </a:r>
          </a:p>
          <a:p>
            <a:pPr algn="l"/>
            <a:r>
              <a:rPr lang="en-US" altLang="ja-JP" sz="2000" dirty="0">
                <a:ea typeface="ＭＳ ゴシック" panose="020B0609070205080204" pitchFamily="49" charset="-128"/>
              </a:rPr>
              <a:t>}</a:t>
            </a:r>
          </a:p>
        </p:txBody>
      </p:sp>
      <p:sp>
        <p:nvSpPr>
          <p:cNvPr id="14" name="テキスト ボックス 13">
            <a:extLst>
              <a:ext uri="{FF2B5EF4-FFF2-40B4-BE49-F238E27FC236}">
                <a16:creationId xmlns:a16="http://schemas.microsoft.com/office/drawing/2014/main" id="{6C8094B1-6CDE-80CB-C4B1-69975EB7793C}"/>
              </a:ext>
            </a:extLst>
          </p:cNvPr>
          <p:cNvSpPr txBox="1"/>
          <p:nvPr/>
        </p:nvSpPr>
        <p:spPr>
          <a:xfrm>
            <a:off x="4646808" y="3033618"/>
            <a:ext cx="4167390"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自身のメンバ変数を変更できなくなる</a:t>
            </a:r>
            <a:endParaRPr lang="en-US" altLang="ja-JP" b="1" dirty="0">
              <a:solidFill>
                <a:srgbClr val="C00000"/>
              </a:solidFill>
              <a:latin typeface="+mn-ea"/>
              <a:ea typeface="+mn-ea"/>
            </a:endParaRPr>
          </a:p>
        </p:txBody>
      </p:sp>
      <p:cxnSp>
        <p:nvCxnSpPr>
          <p:cNvPr id="15" name="直線矢印コネクタ 14">
            <a:extLst>
              <a:ext uri="{FF2B5EF4-FFF2-40B4-BE49-F238E27FC236}">
                <a16:creationId xmlns:a16="http://schemas.microsoft.com/office/drawing/2014/main" id="{D0CE04F2-205D-D8FC-39B4-95B1A72926EB}"/>
              </a:ext>
            </a:extLst>
          </p:cNvPr>
          <p:cNvCxnSpPr>
            <a:cxnSpLocks/>
          </p:cNvCxnSpPr>
          <p:nvPr/>
        </p:nvCxnSpPr>
        <p:spPr>
          <a:xfrm flipH="1">
            <a:off x="3993109" y="3203135"/>
            <a:ext cx="664098" cy="277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B946613-0209-C9AF-6999-344B8D45004B}"/>
              </a:ext>
            </a:extLst>
          </p:cNvPr>
          <p:cNvSpPr txBox="1"/>
          <p:nvPr/>
        </p:nvSpPr>
        <p:spPr>
          <a:xfrm>
            <a:off x="3930567" y="3851098"/>
            <a:ext cx="2219335"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コンパイルエラー</a:t>
            </a:r>
            <a:endParaRPr lang="en-US" altLang="ja-JP" b="1" dirty="0">
              <a:solidFill>
                <a:srgbClr val="C00000"/>
              </a:solidFill>
              <a:latin typeface="+mn-ea"/>
              <a:ea typeface="+mn-ea"/>
            </a:endParaRPr>
          </a:p>
        </p:txBody>
      </p:sp>
      <p:cxnSp>
        <p:nvCxnSpPr>
          <p:cNvPr id="18" name="直線矢印コネクタ 17">
            <a:extLst>
              <a:ext uri="{FF2B5EF4-FFF2-40B4-BE49-F238E27FC236}">
                <a16:creationId xmlns:a16="http://schemas.microsoft.com/office/drawing/2014/main" id="{A2C83006-42D8-08CB-91BF-2C6F449D6870}"/>
              </a:ext>
            </a:extLst>
          </p:cNvPr>
          <p:cNvCxnSpPr>
            <a:cxnSpLocks/>
          </p:cNvCxnSpPr>
          <p:nvPr/>
        </p:nvCxnSpPr>
        <p:spPr>
          <a:xfrm flipH="1" flipV="1">
            <a:off x="3413598" y="3982138"/>
            <a:ext cx="409396" cy="90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536112E-B53B-9CDF-9240-8C3AAF1F19E5}"/>
              </a:ext>
            </a:extLst>
          </p:cNvPr>
          <p:cNvSpPr txBox="1"/>
          <p:nvPr/>
        </p:nvSpPr>
        <p:spPr>
          <a:xfrm>
            <a:off x="8286464" y="2114586"/>
            <a:ext cx="4008243" cy="369332"/>
          </a:xfrm>
          <a:prstGeom prst="rect">
            <a:avLst/>
          </a:prstGeom>
          <a:noFill/>
        </p:spPr>
        <p:txBody>
          <a:bodyPr wrap="square">
            <a:spAutoFit/>
          </a:bodyPr>
          <a:lstStyle/>
          <a:p>
            <a:r>
              <a:rPr kumimoji="1" lang="en-US" altLang="ja-JP" dirty="0">
                <a:latin typeface="+mn-ea"/>
                <a:ea typeface="+mn-ea"/>
              </a:rPr>
              <a:t>※</a:t>
            </a:r>
            <a:r>
              <a:rPr kumimoji="1" lang="ja-JP" altLang="en-US" dirty="0">
                <a:latin typeface="+mn-ea"/>
                <a:ea typeface="+mn-ea"/>
              </a:rPr>
              <a:t> 定数を定義するために使用する</a:t>
            </a:r>
          </a:p>
        </p:txBody>
      </p:sp>
    </p:spTree>
    <p:extLst>
      <p:ext uri="{BB962C8B-B14F-4D97-AF65-F5344CB8AC3E}">
        <p14:creationId xmlns:p14="http://schemas.microsoft.com/office/powerpoint/2010/main" val="119434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a:t>C++</a:t>
            </a:r>
            <a:r>
              <a:rPr lang="ja-JP" altLang="en-US" dirty="0"/>
              <a:t>言語のプログラムコード</a:t>
            </a:r>
          </a:p>
        </p:txBody>
      </p:sp>
      <p:sp>
        <p:nvSpPr>
          <p:cNvPr id="7173" name="コンテンツ プレースホルダ 2"/>
          <p:cNvSpPr txBox="1">
            <a:spLocks/>
          </p:cNvSpPr>
          <p:nvPr/>
        </p:nvSpPr>
        <p:spPr bwMode="auto">
          <a:xfrm>
            <a:off x="767408" y="4900076"/>
            <a:ext cx="10814992" cy="11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spcBef>
                <a:spcPct val="20000"/>
              </a:spcBef>
              <a:buFont typeface="Arial" panose="020B0604020202020204" pitchFamily="34" charset="0"/>
              <a:buChar char="•"/>
            </a:pPr>
            <a:r>
              <a:rPr lang="ja-JP" altLang="en-US" sz="2000" dirty="0">
                <a:latin typeface="+mn-ea"/>
                <a:ea typeface="+mn-ea"/>
              </a:rPr>
              <a:t>半角英数と記号で記述する</a:t>
            </a:r>
            <a:endParaRPr lang="en-US" altLang="ja-JP" sz="2000" dirty="0">
              <a:latin typeface="+mn-ea"/>
              <a:ea typeface="+mn-ea"/>
            </a:endParaRPr>
          </a:p>
          <a:p>
            <a:pPr marL="457200" indent="-457200" eaLnBrk="1" hangingPunct="1">
              <a:spcBef>
                <a:spcPct val="20000"/>
              </a:spcBef>
              <a:buFont typeface="Arial" panose="020B0604020202020204" pitchFamily="34" charset="0"/>
              <a:buChar char="•"/>
            </a:pPr>
            <a:r>
              <a:rPr lang="ja-JP" altLang="en-US" sz="2000" dirty="0">
                <a:latin typeface="+mn-ea"/>
                <a:ea typeface="+mn-ea"/>
              </a:rPr>
              <a:t>命令文の末尾にはセミコロン（</a:t>
            </a:r>
            <a:r>
              <a:rPr lang="en-US" altLang="ja-JP" sz="2000" dirty="0">
                <a:latin typeface="+mn-ea"/>
                <a:ea typeface="+mn-ea"/>
              </a:rPr>
              <a:t>;</a:t>
            </a:r>
            <a:r>
              <a:rPr lang="ja-JP" altLang="en-US" sz="2000" dirty="0">
                <a:latin typeface="+mn-ea"/>
                <a:ea typeface="+mn-ea"/>
              </a:rPr>
              <a:t>）をつける</a:t>
            </a:r>
          </a:p>
          <a:p>
            <a:pPr marL="457200" indent="-457200" eaLnBrk="1" hangingPunct="1">
              <a:spcBef>
                <a:spcPct val="20000"/>
              </a:spcBef>
              <a:buFont typeface="Arial" panose="020B0604020202020204" pitchFamily="34" charset="0"/>
              <a:buChar char="•"/>
            </a:pPr>
            <a:r>
              <a:rPr lang="ja-JP" altLang="en-US" sz="2000" dirty="0">
                <a:latin typeface="+mn-ea"/>
                <a:ea typeface="+mn-ea"/>
              </a:rPr>
              <a:t>空白や改行は好きな場所に入れてかまわない</a:t>
            </a:r>
          </a:p>
          <a:p>
            <a:pPr marL="457200" indent="-457200" eaLnBrk="1" hangingPunct="1">
              <a:spcBef>
                <a:spcPct val="20000"/>
              </a:spcBef>
              <a:buFont typeface="Arial" panose="020B0604020202020204" pitchFamily="34" charset="0"/>
              <a:buChar char="•"/>
            </a:pPr>
            <a:r>
              <a:rPr lang="ja-JP" altLang="en-US" sz="2000" dirty="0">
                <a:latin typeface="+mn-ea"/>
                <a:ea typeface="+mn-ea"/>
              </a:rPr>
              <a:t>大文字と小文字は区別される</a:t>
            </a:r>
            <a:endParaRPr lang="en-US" altLang="ja-JP" sz="2000" dirty="0">
              <a:latin typeface="+mn-ea"/>
              <a:ea typeface="+mn-ea"/>
            </a:endParaRPr>
          </a:p>
        </p:txBody>
      </p:sp>
      <p:sp>
        <p:nvSpPr>
          <p:cNvPr id="10" name="テキスト ボックス 9">
            <a:extLst>
              <a:ext uri="{FF2B5EF4-FFF2-40B4-BE49-F238E27FC236}">
                <a16:creationId xmlns:a16="http://schemas.microsoft.com/office/drawing/2014/main" id="{B4563CFE-C4D4-0555-F202-E557E1BF1BB8}"/>
              </a:ext>
            </a:extLst>
          </p:cNvPr>
          <p:cNvSpPr txBox="1"/>
          <p:nvPr/>
        </p:nvSpPr>
        <p:spPr>
          <a:xfrm>
            <a:off x="609600" y="1340768"/>
            <a:ext cx="8654752" cy="646331"/>
          </a:xfrm>
          <a:prstGeom prst="rect">
            <a:avLst/>
          </a:prstGeom>
          <a:noFill/>
        </p:spPr>
        <p:txBody>
          <a:bodyPr wrap="square">
            <a:spAutoFit/>
          </a:bodyPr>
          <a:lstStyle/>
          <a:p>
            <a:r>
              <a:rPr lang="ja-JP" altLang="en-US" dirty="0">
                <a:latin typeface="+mn-ea"/>
                <a:ea typeface="+mn-ea"/>
              </a:rPr>
              <a:t>「こんにちは」という文字列を出力する、最も基本的なプログラムコードの例</a:t>
            </a:r>
            <a:endParaRPr lang="en-US" altLang="ja-JP" dirty="0">
              <a:latin typeface="+mn-ea"/>
              <a:ea typeface="+mn-ea"/>
            </a:endParaRPr>
          </a:p>
          <a:p>
            <a:endParaRPr lang="ja-JP" altLang="en-US" dirty="0">
              <a:latin typeface="+mn-ea"/>
              <a:ea typeface="+mn-ea"/>
            </a:endParaRPr>
          </a:p>
        </p:txBody>
      </p:sp>
      <p:pic>
        <p:nvPicPr>
          <p:cNvPr id="7" name="図 6">
            <a:extLst>
              <a:ext uri="{FF2B5EF4-FFF2-40B4-BE49-F238E27FC236}">
                <a16:creationId xmlns:a16="http://schemas.microsoft.com/office/drawing/2014/main" id="{C63A07E0-0BBA-85EC-1EEE-1F4BD953BBFB}"/>
              </a:ext>
            </a:extLst>
          </p:cNvPr>
          <p:cNvPicPr>
            <a:picLocks noChangeAspect="1"/>
          </p:cNvPicPr>
          <p:nvPr/>
        </p:nvPicPr>
        <p:blipFill>
          <a:blip r:embed="rId3"/>
          <a:stretch>
            <a:fillRect/>
          </a:stretch>
        </p:blipFill>
        <p:spPr>
          <a:xfrm>
            <a:off x="767408" y="2060848"/>
            <a:ext cx="8703807" cy="2378005"/>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0DCDD-C35A-0C5D-8867-D37C9D083BB8}"/>
            </a:ext>
          </a:extLst>
        </p:cNvPr>
        <p:cNvGrpSpPr/>
        <p:nvPr/>
      </p:nvGrpSpPr>
      <p:grpSpPr>
        <a:xfrm>
          <a:off x="0" y="0"/>
          <a:ext cx="0" cy="0"/>
          <a:chOff x="0" y="0"/>
          <a:chExt cx="0" cy="0"/>
        </a:xfrm>
      </p:grpSpPr>
      <p:sp>
        <p:nvSpPr>
          <p:cNvPr id="47106" name="タイトル 3">
            <a:extLst>
              <a:ext uri="{FF2B5EF4-FFF2-40B4-BE49-F238E27FC236}">
                <a16:creationId xmlns:a16="http://schemas.microsoft.com/office/drawing/2014/main" id="{4EC6C90E-C0F2-2094-CE55-5E061951863F}"/>
              </a:ext>
            </a:extLst>
          </p:cNvPr>
          <p:cNvSpPr>
            <a:spLocks noGrp="1"/>
          </p:cNvSpPr>
          <p:nvPr>
            <p:ph type="ctrTitle"/>
          </p:nvPr>
        </p:nvSpPr>
        <p:spPr/>
        <p:txBody>
          <a:bodyPr/>
          <a:lstStyle/>
          <a:p>
            <a:pPr eaLnBrk="1" hangingPunct="1"/>
            <a:r>
              <a:rPr lang="ja-JP" altLang="en-US" dirty="0"/>
              <a:t>第</a:t>
            </a:r>
            <a:r>
              <a:rPr lang="en-US" altLang="ja-JP" dirty="0"/>
              <a:t>5</a:t>
            </a:r>
            <a:r>
              <a:rPr lang="ja-JP" altLang="en-US" dirty="0"/>
              <a:t>章クラスの一歩進んだ使い方</a:t>
            </a:r>
          </a:p>
        </p:txBody>
      </p:sp>
      <p:sp>
        <p:nvSpPr>
          <p:cNvPr id="4" name="四角形: 角を丸くする 3">
            <a:extLst>
              <a:ext uri="{FF2B5EF4-FFF2-40B4-BE49-F238E27FC236}">
                <a16:creationId xmlns:a16="http://schemas.microsoft.com/office/drawing/2014/main" id="{4F41A14D-4EC9-43C2-9C0C-1388E0021D1E}"/>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5385787-5616-4B09-894D-8FD90F03512F}"/>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9850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D678-C3E4-3962-9BD8-28C3336325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74676B-A4BC-A1CF-D595-A95D916862DE}"/>
              </a:ext>
            </a:extLst>
          </p:cNvPr>
          <p:cNvSpPr>
            <a:spLocks noGrp="1"/>
          </p:cNvSpPr>
          <p:nvPr>
            <p:ph type="ctrTitle"/>
          </p:nvPr>
        </p:nvSpPr>
        <p:spPr/>
        <p:txBody>
          <a:bodyPr/>
          <a:lstStyle/>
          <a:p>
            <a:r>
              <a:rPr kumimoji="1" lang="ja-JP" altLang="en-US" dirty="0"/>
              <a:t>静的メンバ変数と静的メンバ関数</a:t>
            </a:r>
          </a:p>
        </p:txBody>
      </p:sp>
    </p:spTree>
    <p:extLst>
      <p:ext uri="{BB962C8B-B14F-4D97-AF65-F5344CB8AC3E}">
        <p14:creationId xmlns:p14="http://schemas.microsoft.com/office/powerpoint/2010/main" val="112279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静的メンバ変数</a:t>
            </a:r>
          </a:p>
        </p:txBody>
      </p:sp>
      <p:sp>
        <p:nvSpPr>
          <p:cNvPr id="3" name="コンテンツ プレースホルダー 2"/>
          <p:cNvSpPr>
            <a:spLocks noGrp="1"/>
          </p:cNvSpPr>
          <p:nvPr>
            <p:ph idx="1"/>
          </p:nvPr>
        </p:nvSpPr>
        <p:spPr>
          <a:xfrm>
            <a:off x="407368" y="1346202"/>
            <a:ext cx="11017224" cy="2586854"/>
          </a:xfrm>
        </p:spPr>
        <p:txBody>
          <a:bodyPr/>
          <a:lstStyle/>
          <a:p>
            <a:r>
              <a:rPr lang="ja-JP" altLang="en-US" sz="2800" dirty="0"/>
              <a:t>静的メンバ変数とは、宣言のときに</a:t>
            </a:r>
            <a:r>
              <a:rPr lang="en-US" altLang="ja-JP" sz="2800" dirty="0">
                <a:latin typeface="Lucida Console" panose="020B0609040504020204" pitchFamily="49" charset="0"/>
              </a:rPr>
              <a:t>static</a:t>
            </a:r>
            <a:r>
              <a:rPr lang="ja-JP" altLang="en-US" sz="2800" dirty="0"/>
              <a:t>キーワードをつけたもので、オブジェクトを生成しなくても使用できる（オブジェクト間で共有する値を持たせる目的で使用できる）</a:t>
            </a:r>
            <a:endParaRPr lang="en-US" altLang="ja-JP" sz="2800" dirty="0"/>
          </a:p>
          <a:p>
            <a:r>
              <a:rPr lang="ja-JP" altLang="en-US" sz="2800" dirty="0"/>
              <a:t>静的メンバ変数の定義はクラスの定義の外に書く。</a:t>
            </a:r>
            <a:endParaRPr lang="en-US" altLang="ja-JP" sz="2800" dirty="0"/>
          </a:p>
          <a:p>
            <a:r>
              <a:rPr lang="ja-JP" altLang="en-US" sz="2800" dirty="0"/>
              <a:t>静的メンバ変数にアクセスするには 「クラス名</a:t>
            </a:r>
            <a:r>
              <a:rPr lang="en-US" altLang="ja-JP" sz="2800" dirty="0">
                <a:latin typeface="Lucida Console" panose="020B0609040504020204" pitchFamily="49" charset="0"/>
              </a:rPr>
              <a:t>::</a:t>
            </a:r>
            <a:r>
              <a:rPr lang="ja-JP" altLang="en-US" sz="2800" dirty="0"/>
              <a:t>変数名」 のように書く。</a:t>
            </a:r>
            <a:endParaRPr lang="en-US" altLang="ja-JP" sz="2800" dirty="0"/>
          </a:p>
          <a:p>
            <a:endParaRPr lang="en-US" altLang="ja-JP" sz="2800" dirty="0"/>
          </a:p>
        </p:txBody>
      </p:sp>
      <p:grpSp>
        <p:nvGrpSpPr>
          <p:cNvPr id="9" name="グループ化 8">
            <a:extLst>
              <a:ext uri="{FF2B5EF4-FFF2-40B4-BE49-F238E27FC236}">
                <a16:creationId xmlns:a16="http://schemas.microsoft.com/office/drawing/2014/main" id="{6D8ADFAD-B151-6E7C-B95C-B133BC120E8A}"/>
              </a:ext>
            </a:extLst>
          </p:cNvPr>
          <p:cNvGrpSpPr/>
          <p:nvPr/>
        </p:nvGrpSpPr>
        <p:grpSpPr>
          <a:xfrm>
            <a:off x="695400" y="4546829"/>
            <a:ext cx="4117180" cy="964969"/>
            <a:chOff x="583419" y="3429000"/>
            <a:chExt cx="4117180" cy="964969"/>
          </a:xfrm>
        </p:grpSpPr>
        <p:pic>
          <p:nvPicPr>
            <p:cNvPr id="6" name="図 5">
              <a:extLst>
                <a:ext uri="{FF2B5EF4-FFF2-40B4-BE49-F238E27FC236}">
                  <a16:creationId xmlns:a16="http://schemas.microsoft.com/office/drawing/2014/main" id="{722511FF-630C-BA19-4AA1-28C1C1639F36}"/>
                </a:ext>
              </a:extLst>
            </p:cNvPr>
            <p:cNvPicPr>
              <a:picLocks noChangeAspect="1"/>
            </p:cNvPicPr>
            <p:nvPr/>
          </p:nvPicPr>
          <p:blipFill>
            <a:blip r:embed="rId2"/>
            <a:stretch>
              <a:fillRect/>
            </a:stretch>
          </p:blipFill>
          <p:spPr>
            <a:xfrm>
              <a:off x="669219" y="3748421"/>
              <a:ext cx="4031380" cy="645548"/>
            </a:xfrm>
            <a:prstGeom prst="rect">
              <a:avLst/>
            </a:prstGeom>
          </p:spPr>
        </p:pic>
        <p:sp>
          <p:nvSpPr>
            <p:cNvPr id="7" name="テキスト ボックス 6">
              <a:extLst>
                <a:ext uri="{FF2B5EF4-FFF2-40B4-BE49-F238E27FC236}">
                  <a16:creationId xmlns:a16="http://schemas.microsoft.com/office/drawing/2014/main" id="{E923E551-6F02-3C7F-978D-B4DCEB63E0D5}"/>
                </a:ext>
              </a:extLst>
            </p:cNvPr>
            <p:cNvSpPr txBox="1"/>
            <p:nvPr/>
          </p:nvSpPr>
          <p:spPr>
            <a:xfrm>
              <a:off x="583419" y="3429000"/>
              <a:ext cx="2492990"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静的メンバ変数の宣言</a:t>
              </a:r>
            </a:p>
          </p:txBody>
        </p:sp>
      </p:grpSp>
    </p:spTree>
    <p:extLst>
      <p:ext uri="{BB962C8B-B14F-4D97-AF65-F5344CB8AC3E}">
        <p14:creationId xmlns:p14="http://schemas.microsoft.com/office/powerpoint/2010/main" val="605019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79B0F668-FEB6-BF5D-4A9B-6A4158DC9E55}"/>
              </a:ext>
            </a:extLst>
          </p:cNvPr>
          <p:cNvPicPr>
            <a:picLocks noChangeAspect="1"/>
          </p:cNvPicPr>
          <p:nvPr/>
        </p:nvPicPr>
        <p:blipFill>
          <a:blip r:embed="rId2"/>
          <a:stretch>
            <a:fillRect/>
          </a:stretch>
        </p:blipFill>
        <p:spPr>
          <a:xfrm>
            <a:off x="6298459" y="1231406"/>
            <a:ext cx="5751905" cy="3528898"/>
          </a:xfrm>
          <a:prstGeom prst="rect">
            <a:avLst/>
          </a:prstGeom>
        </p:spPr>
      </p:pic>
      <p:sp>
        <p:nvSpPr>
          <p:cNvPr id="2" name="タイトル 1">
            <a:extLst>
              <a:ext uri="{FF2B5EF4-FFF2-40B4-BE49-F238E27FC236}">
                <a16:creationId xmlns:a16="http://schemas.microsoft.com/office/drawing/2014/main" id="{6DC3CA5F-D18D-86DA-11AC-0ABB37A73E0E}"/>
              </a:ext>
            </a:extLst>
          </p:cNvPr>
          <p:cNvSpPr>
            <a:spLocks noGrp="1"/>
          </p:cNvSpPr>
          <p:nvPr>
            <p:ph type="title"/>
          </p:nvPr>
        </p:nvSpPr>
        <p:spPr>
          <a:xfrm>
            <a:off x="623392" y="274638"/>
            <a:ext cx="10959008" cy="725470"/>
          </a:xfrm>
        </p:spPr>
        <p:txBody>
          <a:bodyPr>
            <a:normAutofit/>
          </a:bodyPr>
          <a:lstStyle/>
          <a:p>
            <a:r>
              <a:rPr kumimoji="1" lang="ja-JP" altLang="en-US" sz="2800" dirty="0"/>
              <a:t>静的メンバ変数</a:t>
            </a:r>
            <a:r>
              <a:rPr lang="ja-JP" altLang="en-US" sz="2800" dirty="0"/>
              <a:t>を使用する例</a:t>
            </a:r>
            <a:endParaRPr kumimoji="1" lang="ja-JP" altLang="en-US" sz="2800" dirty="0"/>
          </a:p>
        </p:txBody>
      </p:sp>
      <p:sp>
        <p:nvSpPr>
          <p:cNvPr id="4" name="スライド番号プレースホルダー 3">
            <a:extLst>
              <a:ext uri="{FF2B5EF4-FFF2-40B4-BE49-F238E27FC236}">
                <a16:creationId xmlns:a16="http://schemas.microsoft.com/office/drawing/2014/main" id="{D6605C04-A6E0-D573-7D5F-E0B3D347FDE9}"/>
              </a:ext>
            </a:extLst>
          </p:cNvPr>
          <p:cNvSpPr>
            <a:spLocks noGrp="1"/>
          </p:cNvSpPr>
          <p:nvPr>
            <p:ph type="sldNum" sz="quarter" idx="12"/>
          </p:nvPr>
        </p:nvSpPr>
        <p:spPr/>
        <p:txBody>
          <a:bodyPr/>
          <a:lstStyle/>
          <a:p>
            <a:fld id="{F9134F74-3BB4-4ADE-A554-892E3A208E77}" type="slidenum">
              <a:rPr lang="ja-JP" altLang="en-US" smtClean="0"/>
              <a:pPr/>
              <a:t>133</a:t>
            </a:fld>
            <a:endParaRPr lang="ja-JP" altLang="en-US"/>
          </a:p>
        </p:txBody>
      </p:sp>
      <p:sp>
        <p:nvSpPr>
          <p:cNvPr id="5" name="正方形/長方形 4">
            <a:extLst>
              <a:ext uri="{FF2B5EF4-FFF2-40B4-BE49-F238E27FC236}">
                <a16:creationId xmlns:a16="http://schemas.microsoft.com/office/drawing/2014/main" id="{EB2B0B97-3129-8729-A717-00205AA414B8}"/>
              </a:ext>
            </a:extLst>
          </p:cNvPr>
          <p:cNvSpPr>
            <a:spLocks noChangeArrowheads="1"/>
          </p:cNvSpPr>
          <p:nvPr/>
        </p:nvSpPr>
        <p:spPr bwMode="auto">
          <a:xfrm>
            <a:off x="119336" y="1415673"/>
            <a:ext cx="6153973" cy="4893647"/>
          </a:xfrm>
          <a:prstGeom prst="rect">
            <a:avLst/>
          </a:prstGeom>
          <a:solidFill>
            <a:srgbClr val="EAF6FD"/>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#include &lt;iostream&gt;</a:t>
            </a:r>
          </a:p>
          <a:p>
            <a:r>
              <a:rPr lang="en-US" altLang="ja-JP" sz="1200" dirty="0">
                <a:latin typeface="Lucida Console" panose="020B0609040504020204" pitchFamily="49" charset="0"/>
                <a:ea typeface="HG丸ｺﾞｼｯｸM-PRO" panose="020F0600000000000000" pitchFamily="50" charset="-128"/>
              </a:rPr>
              <a:t>#include &lt;string&gt;</a:t>
            </a:r>
          </a:p>
          <a:p>
            <a:r>
              <a:rPr lang="en-US" altLang="ja-JP" sz="1200" dirty="0">
                <a:latin typeface="Lucida Console" panose="020B0609040504020204" pitchFamily="49" charset="0"/>
                <a:ea typeface="HG丸ｺﾞｼｯｸM-PRO" panose="020F0600000000000000" pitchFamily="50" charset="-128"/>
              </a:rPr>
              <a:t>using namespace std;</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class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a:solidFill>
                  <a:srgbClr val="C00000"/>
                </a:solidFill>
                <a:latin typeface="Lucida Console" panose="020B0609040504020204" pitchFamily="49" charset="0"/>
                <a:ea typeface="HG丸ｺﾞｼｯｸM-PRO" panose="020F0600000000000000" pitchFamily="50" charset="-128"/>
              </a:rPr>
              <a:t>static int counter;  </a:t>
            </a:r>
            <a:r>
              <a:rPr lang="en-US" altLang="ja-JP" sz="1200" dirty="0">
                <a:latin typeface="Lucida Console" panose="020B0609040504020204" pitchFamily="49" charset="0"/>
                <a:ea typeface="HG丸ｺﾞｼｯｸM-PRO" panose="020F0600000000000000" pitchFamily="50" charset="-128"/>
              </a:rPr>
              <a:t>// </a:t>
            </a:r>
            <a:r>
              <a:rPr lang="ja-JP" altLang="en-US" sz="1200" dirty="0">
                <a:latin typeface="Lucida Console" panose="020B0609040504020204" pitchFamily="49" charset="0"/>
                <a:ea typeface="HG丸ｺﾞｼｯｸM-PRO" panose="020F0600000000000000" pitchFamily="50" charset="-128"/>
              </a:rPr>
              <a:t>学生証発行枚数</a:t>
            </a: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int id; // </a:t>
            </a:r>
            <a:r>
              <a:rPr lang="ja-JP" altLang="en-US" sz="1200" dirty="0">
                <a:latin typeface="Lucida Console" panose="020B0609040504020204" pitchFamily="49" charset="0"/>
                <a:ea typeface="HG丸ｺﾞｼｯｸM-PRO" panose="020F0600000000000000" pitchFamily="50" charset="-128"/>
              </a:rPr>
              <a:t>学籍番号</a:t>
            </a: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string name; // </a:t>
            </a:r>
            <a:r>
              <a:rPr lang="ja-JP" altLang="en-US" sz="1200" dirty="0">
                <a:latin typeface="Lucida Console" panose="020B0609040504020204" pitchFamily="49" charset="0"/>
                <a:ea typeface="HG丸ｺﾞｼｯｸM-PRO" panose="020F0600000000000000" pitchFamily="50" charset="-128"/>
              </a:rPr>
              <a:t>氏名</a:t>
            </a:r>
          </a:p>
          <a:p>
            <a:endParaRPr lang="ja-JP" altLang="en-US"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(int </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string s) : id(</a:t>
            </a:r>
            <a:r>
              <a:rPr lang="en-US" altLang="ja-JP" sz="1200" dirty="0" err="1">
                <a:latin typeface="Lucida Console" panose="020B0609040504020204" pitchFamily="49" charset="0"/>
                <a:ea typeface="HG丸ｺﾞｼｯｸM-PRO" panose="020F0600000000000000" pitchFamily="50" charset="-128"/>
              </a:rPr>
              <a:t>i</a:t>
            </a:r>
            <a:r>
              <a:rPr lang="en-US" altLang="ja-JP" sz="1200" dirty="0">
                <a:latin typeface="Lucida Console" panose="020B0609040504020204" pitchFamily="49" charset="0"/>
                <a:ea typeface="HG丸ｺﾞｼｯｸM-PRO" panose="020F0600000000000000" pitchFamily="50" charset="-128"/>
              </a:rPr>
              <a:t>), name(s) {</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コンストラクタが呼び出されました</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::counter++;</a:t>
            </a:r>
          </a:p>
          <a:p>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solidFill>
                  <a:srgbClr val="C00000"/>
                </a:solidFill>
                <a:latin typeface="Lucida Console" panose="020B0609040504020204" pitchFamily="49" charset="0"/>
                <a:ea typeface="HG丸ｺﾞｼｯｸM-PRO" panose="020F0600000000000000" pitchFamily="50" charset="-128"/>
              </a:rPr>
              <a:t>int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::counter = 0;</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int main()</a:t>
            </a:r>
          </a:p>
          <a:p>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::counter </a:t>
            </a:r>
            <a:r>
              <a:rPr lang="en-US" altLang="ja-JP" sz="1200" dirty="0">
                <a:latin typeface="Lucida Console" panose="020B0609040504020204" pitchFamily="49" charset="0"/>
                <a:ea typeface="HG丸ｺﾞｼｯｸM-PRO" panose="020F0600000000000000" pitchFamily="50" charset="-128"/>
              </a:rPr>
              <a:t>&lt;&lt;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 a(1234, "</a:t>
            </a:r>
            <a:r>
              <a:rPr lang="ja-JP" altLang="en-US" sz="1200" dirty="0">
                <a:latin typeface="Lucida Console" panose="020B0609040504020204" pitchFamily="49" charset="0"/>
                <a:ea typeface="HG丸ｺﾞｼｯｸM-PRO" panose="020F0600000000000000" pitchFamily="50" charset="-128"/>
              </a:rPr>
              <a:t>鈴木太郎</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::counter </a:t>
            </a:r>
            <a:r>
              <a:rPr lang="en-US" altLang="ja-JP" sz="1200" dirty="0">
                <a:latin typeface="Lucida Console" panose="020B0609040504020204" pitchFamily="49" charset="0"/>
                <a:ea typeface="HG丸ｺﾞｼｯｸM-PRO" panose="020F0600000000000000" pitchFamily="50" charset="-128"/>
              </a:rPr>
              <a:t>&lt;&lt;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 b(1235, "</a:t>
            </a:r>
            <a:r>
              <a:rPr lang="ja-JP" altLang="en-US" sz="1200" dirty="0">
                <a:latin typeface="Lucida Console" panose="020B0609040504020204" pitchFamily="49" charset="0"/>
                <a:ea typeface="HG丸ｺﾞｼｯｸM-PRO" panose="020F0600000000000000" pitchFamily="50" charset="-128"/>
              </a:rPr>
              <a:t>佐藤花子</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::counter</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a:t>
            </a:r>
          </a:p>
        </p:txBody>
      </p:sp>
      <p:grpSp>
        <p:nvGrpSpPr>
          <p:cNvPr id="6" name="グループ化 5">
            <a:extLst>
              <a:ext uri="{FF2B5EF4-FFF2-40B4-BE49-F238E27FC236}">
                <a16:creationId xmlns:a16="http://schemas.microsoft.com/office/drawing/2014/main" id="{7B35D298-374C-5E01-3B0F-DBCAF0CE7283}"/>
              </a:ext>
            </a:extLst>
          </p:cNvPr>
          <p:cNvGrpSpPr/>
          <p:nvPr/>
        </p:nvGrpSpPr>
        <p:grpSpPr>
          <a:xfrm>
            <a:off x="6384032" y="5320079"/>
            <a:ext cx="3741013" cy="1277273"/>
            <a:chOff x="4272379" y="186652"/>
            <a:chExt cx="3741013" cy="1277273"/>
          </a:xfrm>
        </p:grpSpPr>
        <p:sp>
          <p:nvSpPr>
            <p:cNvPr id="7" name="正方形/長方形 6">
              <a:extLst>
                <a:ext uri="{FF2B5EF4-FFF2-40B4-BE49-F238E27FC236}">
                  <a16:creationId xmlns:a16="http://schemas.microsoft.com/office/drawing/2014/main" id="{0B49C00D-829A-C649-3079-85296D9BC335}"/>
                </a:ext>
              </a:extLst>
            </p:cNvPr>
            <p:cNvSpPr>
              <a:spLocks noChangeArrowheads="1"/>
            </p:cNvSpPr>
            <p:nvPr/>
          </p:nvSpPr>
          <p:spPr bwMode="auto">
            <a:xfrm>
              <a:off x="4304494" y="448262"/>
              <a:ext cx="3708898" cy="1015663"/>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:0</a:t>
              </a:r>
            </a:p>
            <a:p>
              <a:r>
                <a:rPr lang="ja-JP" altLang="en-US" sz="1200" dirty="0">
                  <a:latin typeface="Lucida Console" panose="020B0609040504020204" pitchFamily="49" charset="0"/>
                  <a:ea typeface="HG丸ｺﾞｼｯｸM-PRO" panose="020F0600000000000000" pitchFamily="50" charset="-128"/>
                </a:rPr>
                <a:t>コンストラクタが呼び出されました</a:t>
              </a:r>
            </a:p>
            <a:p>
              <a:r>
                <a:rPr lang="en-US" altLang="ja-JP" sz="1200" dirty="0">
                  <a:latin typeface="Lucida Console" panose="020B0609040504020204" pitchFamily="49" charset="0"/>
                  <a:ea typeface="HG丸ｺﾞｼｯｸM-PRO" panose="020F0600000000000000" pitchFamily="50" charset="-128"/>
                </a:rPr>
                <a:t>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:1</a:t>
              </a:r>
            </a:p>
            <a:p>
              <a:r>
                <a:rPr lang="ja-JP" altLang="en-US" sz="1200" dirty="0">
                  <a:latin typeface="Lucida Console" panose="020B0609040504020204" pitchFamily="49" charset="0"/>
                  <a:ea typeface="HG丸ｺﾞｼｯｸM-PRO" panose="020F0600000000000000" pitchFamily="50" charset="-128"/>
                </a:rPr>
                <a:t>コンストラクタが呼び出されました</a:t>
              </a:r>
            </a:p>
            <a:p>
              <a:r>
                <a:rPr lang="en-US" altLang="ja-JP" sz="1200" dirty="0">
                  <a:latin typeface="Lucida Console" panose="020B0609040504020204" pitchFamily="49" charset="0"/>
                  <a:ea typeface="HG丸ｺﾞｼｯｸM-PRO" panose="020F0600000000000000" pitchFamily="50" charset="-128"/>
                </a:rPr>
                <a:t>counter</a:t>
              </a:r>
              <a:r>
                <a:rPr lang="ja-JP" altLang="en-US" sz="1200" dirty="0">
                  <a:latin typeface="Lucida Console" panose="020B0609040504020204" pitchFamily="49" charset="0"/>
                  <a:ea typeface="HG丸ｺﾞｼｯｸM-PRO" panose="020F0600000000000000" pitchFamily="50" charset="-128"/>
                </a:rPr>
                <a:t>の値</a:t>
              </a:r>
              <a:r>
                <a:rPr lang="en-US" altLang="ja-JP" sz="1200" dirty="0">
                  <a:latin typeface="Lucida Console" panose="020B0609040504020204" pitchFamily="49" charset="0"/>
                  <a:ea typeface="HG丸ｺﾞｼｯｸM-PRO" panose="020F0600000000000000" pitchFamily="50" charset="-128"/>
                </a:rPr>
                <a:t>:2</a:t>
              </a:r>
            </a:p>
          </p:txBody>
        </p:sp>
        <p:sp>
          <p:nvSpPr>
            <p:cNvPr id="8" name="テキスト ボックス 7">
              <a:extLst>
                <a:ext uri="{FF2B5EF4-FFF2-40B4-BE49-F238E27FC236}">
                  <a16:creationId xmlns:a16="http://schemas.microsoft.com/office/drawing/2014/main" id="{CCFEB261-FAE8-2400-94C5-5D5C0FC0D5B9}"/>
                </a:ext>
              </a:extLst>
            </p:cNvPr>
            <p:cNvSpPr txBox="1"/>
            <p:nvPr/>
          </p:nvSpPr>
          <p:spPr>
            <a:xfrm>
              <a:off x="4272379" y="186652"/>
              <a:ext cx="748923" cy="261610"/>
            </a:xfrm>
            <a:prstGeom prst="rect">
              <a:avLst/>
            </a:prstGeom>
            <a:noFill/>
          </p:spPr>
          <p:txBody>
            <a:bodyPr wrap="none" rtlCol="0">
              <a:spAutoFit/>
            </a:bodyPr>
            <a:lstStyle/>
            <a:p>
              <a:r>
                <a:rPr lang="ja-JP" altLang="en-US" sz="1100" dirty="0"/>
                <a:t>実行結果</a:t>
              </a:r>
            </a:p>
          </p:txBody>
        </p:sp>
      </p:grpSp>
      <p:sp>
        <p:nvSpPr>
          <p:cNvPr id="9" name="四角形: 角を丸くする 8">
            <a:extLst>
              <a:ext uri="{FF2B5EF4-FFF2-40B4-BE49-F238E27FC236}">
                <a16:creationId xmlns:a16="http://schemas.microsoft.com/office/drawing/2014/main" id="{50C54C52-C5D6-C4AB-0366-1FCDE2E7C379}"/>
              </a:ext>
            </a:extLst>
          </p:cNvPr>
          <p:cNvSpPr/>
          <p:nvPr/>
        </p:nvSpPr>
        <p:spPr>
          <a:xfrm>
            <a:off x="2207568" y="2117477"/>
            <a:ext cx="2160240"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静的メンバ変数の宣言</a:t>
            </a:r>
          </a:p>
        </p:txBody>
      </p:sp>
      <p:cxnSp>
        <p:nvCxnSpPr>
          <p:cNvPr id="10" name="直線矢印コネクタ 9">
            <a:extLst>
              <a:ext uri="{FF2B5EF4-FFF2-40B4-BE49-F238E27FC236}">
                <a16:creationId xmlns:a16="http://schemas.microsoft.com/office/drawing/2014/main" id="{64266D9F-1BF8-73F9-AB44-633B12584C85}"/>
              </a:ext>
            </a:extLst>
          </p:cNvPr>
          <p:cNvCxnSpPr>
            <a:cxnSpLocks/>
            <a:stCxn id="9" idx="1"/>
          </p:cNvCxnSpPr>
          <p:nvPr/>
        </p:nvCxnSpPr>
        <p:spPr>
          <a:xfrm flipH="1">
            <a:off x="1775520" y="2278352"/>
            <a:ext cx="432048" cy="211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7DBC3161-0D96-1946-00CA-CD05C036AFE1}"/>
              </a:ext>
            </a:extLst>
          </p:cNvPr>
          <p:cNvSpPr/>
          <p:nvPr/>
        </p:nvSpPr>
        <p:spPr>
          <a:xfrm>
            <a:off x="3431704" y="4285749"/>
            <a:ext cx="2736304"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静的メンバ変数の定義と初期化</a:t>
            </a:r>
          </a:p>
        </p:txBody>
      </p:sp>
      <p:cxnSp>
        <p:nvCxnSpPr>
          <p:cNvPr id="15" name="直線矢印コネクタ 14">
            <a:extLst>
              <a:ext uri="{FF2B5EF4-FFF2-40B4-BE49-F238E27FC236}">
                <a16:creationId xmlns:a16="http://schemas.microsoft.com/office/drawing/2014/main" id="{C05B9A29-2570-A1F0-0D35-DEBBD95ED64B}"/>
              </a:ext>
            </a:extLst>
          </p:cNvPr>
          <p:cNvCxnSpPr>
            <a:cxnSpLocks/>
            <a:stCxn id="14" idx="1"/>
          </p:cNvCxnSpPr>
          <p:nvPr/>
        </p:nvCxnSpPr>
        <p:spPr>
          <a:xfrm flipH="1">
            <a:off x="2999656" y="4446624"/>
            <a:ext cx="43204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C2125F2A-0DF3-03E1-6D6F-29C86D15F9E1}"/>
              </a:ext>
            </a:extLst>
          </p:cNvPr>
          <p:cNvSpPr/>
          <p:nvPr/>
        </p:nvSpPr>
        <p:spPr>
          <a:xfrm>
            <a:off x="4079776" y="4760304"/>
            <a:ext cx="2592288"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静的メンバ変数へのアクセス</a:t>
            </a:r>
          </a:p>
        </p:txBody>
      </p:sp>
      <p:cxnSp>
        <p:nvCxnSpPr>
          <p:cNvPr id="19" name="直線矢印コネクタ 18">
            <a:extLst>
              <a:ext uri="{FF2B5EF4-FFF2-40B4-BE49-F238E27FC236}">
                <a16:creationId xmlns:a16="http://schemas.microsoft.com/office/drawing/2014/main" id="{A8230A90-D007-8E84-8852-A77F2888BAB1}"/>
              </a:ext>
            </a:extLst>
          </p:cNvPr>
          <p:cNvCxnSpPr>
            <a:cxnSpLocks/>
            <a:stCxn id="18" idx="1"/>
          </p:cNvCxnSpPr>
          <p:nvPr/>
        </p:nvCxnSpPr>
        <p:spPr>
          <a:xfrm flipH="1">
            <a:off x="3860349" y="4921179"/>
            <a:ext cx="219427" cy="1608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397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4C888-73B9-990B-97EC-AE4CDC4ECD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2EEF3D-BB29-2E61-FE71-2A0E87746DF4}"/>
              </a:ext>
            </a:extLst>
          </p:cNvPr>
          <p:cNvSpPr>
            <a:spLocks noGrp="1"/>
          </p:cNvSpPr>
          <p:nvPr>
            <p:ph type="title"/>
          </p:nvPr>
        </p:nvSpPr>
        <p:spPr/>
        <p:txBody>
          <a:bodyPr/>
          <a:lstStyle/>
          <a:p>
            <a:r>
              <a:rPr kumimoji="1" lang="ja-JP" altLang="en-US" dirty="0"/>
              <a:t>静的メンバ関数</a:t>
            </a:r>
          </a:p>
        </p:txBody>
      </p:sp>
      <p:sp>
        <p:nvSpPr>
          <p:cNvPr id="3" name="コンテンツ プレースホルダー 2">
            <a:extLst>
              <a:ext uri="{FF2B5EF4-FFF2-40B4-BE49-F238E27FC236}">
                <a16:creationId xmlns:a16="http://schemas.microsoft.com/office/drawing/2014/main" id="{45AC621C-41DA-8583-514C-21EB93B51D5F}"/>
              </a:ext>
            </a:extLst>
          </p:cNvPr>
          <p:cNvSpPr>
            <a:spLocks noGrp="1"/>
          </p:cNvSpPr>
          <p:nvPr>
            <p:ph idx="1"/>
          </p:nvPr>
        </p:nvSpPr>
        <p:spPr>
          <a:xfrm>
            <a:off x="407368" y="1346202"/>
            <a:ext cx="11305256" cy="2586854"/>
          </a:xfrm>
        </p:spPr>
        <p:txBody>
          <a:bodyPr/>
          <a:lstStyle/>
          <a:p>
            <a:r>
              <a:rPr lang="ja-JP" altLang="en-US" sz="2800" dirty="0"/>
              <a:t>静的メンバ関数とは、宣言のときに</a:t>
            </a:r>
            <a:r>
              <a:rPr lang="en-US" altLang="ja-JP" sz="2800" dirty="0">
                <a:latin typeface="Lucida Console" panose="020B0609040504020204" pitchFamily="49" charset="0"/>
              </a:rPr>
              <a:t>static</a:t>
            </a:r>
            <a:r>
              <a:rPr lang="ja-JP" altLang="en-US" sz="2800" dirty="0"/>
              <a:t>キーワードをつけたもので、オブジェクトを生成しなくても使用できる</a:t>
            </a:r>
            <a:endParaRPr lang="en-US" altLang="ja-JP" sz="2800" dirty="0"/>
          </a:p>
          <a:p>
            <a:r>
              <a:rPr lang="ja-JP" altLang="en-US" sz="2800" dirty="0"/>
              <a:t>静的メンバ関数の定義はクラスの定義の中でも外でもよい。</a:t>
            </a:r>
            <a:endParaRPr lang="en-US" altLang="ja-JP" sz="2800" dirty="0"/>
          </a:p>
          <a:p>
            <a:r>
              <a:rPr lang="ja-JP" altLang="en-US" sz="2800" dirty="0"/>
              <a:t>静的メンバ関数を呼び出すには 「クラス名</a:t>
            </a:r>
            <a:r>
              <a:rPr lang="en-US" altLang="ja-JP" sz="2800" dirty="0">
                <a:latin typeface="Lucida Console" panose="020B0609040504020204" pitchFamily="49" charset="0"/>
              </a:rPr>
              <a:t>::</a:t>
            </a:r>
            <a:r>
              <a:rPr lang="ja-JP" altLang="en-US" sz="2800" dirty="0"/>
              <a:t>関数名</a:t>
            </a:r>
            <a:r>
              <a:rPr lang="en-US" altLang="ja-JP" sz="2800" dirty="0"/>
              <a:t>()</a:t>
            </a:r>
            <a:r>
              <a:rPr lang="ja-JP" altLang="en-US" sz="2800" dirty="0"/>
              <a:t>」 のように書く。</a:t>
            </a:r>
            <a:endParaRPr lang="en-US" altLang="ja-JP" sz="2800" dirty="0"/>
          </a:p>
          <a:p>
            <a:endParaRPr lang="en-US" altLang="ja-JP" sz="2800" dirty="0"/>
          </a:p>
        </p:txBody>
      </p:sp>
      <p:grpSp>
        <p:nvGrpSpPr>
          <p:cNvPr id="8" name="グループ化 7">
            <a:extLst>
              <a:ext uri="{FF2B5EF4-FFF2-40B4-BE49-F238E27FC236}">
                <a16:creationId xmlns:a16="http://schemas.microsoft.com/office/drawing/2014/main" id="{0EE076C4-7D36-3FA4-29B8-9D0E6C844A3F}"/>
              </a:ext>
            </a:extLst>
          </p:cNvPr>
          <p:cNvGrpSpPr/>
          <p:nvPr/>
        </p:nvGrpSpPr>
        <p:grpSpPr>
          <a:xfrm>
            <a:off x="695400" y="4284972"/>
            <a:ext cx="5616624" cy="872220"/>
            <a:chOff x="695400" y="3936951"/>
            <a:chExt cx="5616624" cy="872220"/>
          </a:xfrm>
        </p:grpSpPr>
        <p:sp>
          <p:nvSpPr>
            <p:cNvPr id="7" name="テキスト ボックス 6">
              <a:extLst>
                <a:ext uri="{FF2B5EF4-FFF2-40B4-BE49-F238E27FC236}">
                  <a16:creationId xmlns:a16="http://schemas.microsoft.com/office/drawing/2014/main" id="{CCB58384-BEC3-F177-8277-5823D432B3F0}"/>
                </a:ext>
              </a:extLst>
            </p:cNvPr>
            <p:cNvSpPr txBox="1"/>
            <p:nvPr/>
          </p:nvSpPr>
          <p:spPr>
            <a:xfrm>
              <a:off x="695400" y="3936951"/>
              <a:ext cx="2492990"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静的メンバ</a:t>
              </a:r>
              <a:r>
                <a:rPr lang="ja-JP" altLang="en-US" dirty="0">
                  <a:latin typeface="游ゴシック" panose="020B0400000000000000" pitchFamily="50" charset="-128"/>
                  <a:ea typeface="游ゴシック" panose="020B0400000000000000" pitchFamily="50" charset="-128"/>
                </a:rPr>
                <a:t>関数</a:t>
              </a:r>
              <a:r>
                <a:rPr kumimoji="1" lang="ja-JP" altLang="en-US" dirty="0">
                  <a:latin typeface="游ゴシック" panose="020B0400000000000000" pitchFamily="50" charset="-128"/>
                  <a:ea typeface="游ゴシック" panose="020B0400000000000000" pitchFamily="50" charset="-128"/>
                </a:rPr>
                <a:t>の宣言</a:t>
              </a:r>
            </a:p>
          </p:txBody>
        </p:sp>
        <p:pic>
          <p:nvPicPr>
            <p:cNvPr id="5" name="図 4">
              <a:extLst>
                <a:ext uri="{FF2B5EF4-FFF2-40B4-BE49-F238E27FC236}">
                  <a16:creationId xmlns:a16="http://schemas.microsoft.com/office/drawing/2014/main" id="{A4DE67BA-F809-F763-5856-5EE9EA24E8B4}"/>
                </a:ext>
              </a:extLst>
            </p:cNvPr>
            <p:cNvPicPr>
              <a:picLocks noChangeAspect="1"/>
            </p:cNvPicPr>
            <p:nvPr/>
          </p:nvPicPr>
          <p:blipFill>
            <a:blip r:embed="rId2"/>
            <a:stretch>
              <a:fillRect/>
            </a:stretch>
          </p:blipFill>
          <p:spPr>
            <a:xfrm>
              <a:off x="839416" y="4306283"/>
              <a:ext cx="5472608" cy="502888"/>
            </a:xfrm>
            <a:prstGeom prst="rect">
              <a:avLst/>
            </a:prstGeom>
          </p:spPr>
        </p:pic>
      </p:grpSp>
    </p:spTree>
    <p:extLst>
      <p:ext uri="{BB962C8B-B14F-4D97-AF65-F5344CB8AC3E}">
        <p14:creationId xmlns:p14="http://schemas.microsoft.com/office/powerpoint/2010/main" val="38910155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DAE2-E9A1-5B5D-7F17-3ED56D78B2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2D8697-4623-2989-58CC-8C1A53C84464}"/>
              </a:ext>
            </a:extLst>
          </p:cNvPr>
          <p:cNvSpPr>
            <a:spLocks noGrp="1"/>
          </p:cNvSpPr>
          <p:nvPr>
            <p:ph type="title"/>
          </p:nvPr>
        </p:nvSpPr>
        <p:spPr>
          <a:xfrm>
            <a:off x="623392" y="274638"/>
            <a:ext cx="10959008" cy="725470"/>
          </a:xfrm>
        </p:spPr>
        <p:txBody>
          <a:bodyPr>
            <a:normAutofit/>
          </a:bodyPr>
          <a:lstStyle/>
          <a:p>
            <a:r>
              <a:rPr kumimoji="1" lang="ja-JP" altLang="en-US" sz="2800" dirty="0"/>
              <a:t>静的メンバ関数</a:t>
            </a:r>
            <a:r>
              <a:rPr lang="ja-JP" altLang="en-US" sz="2800" dirty="0"/>
              <a:t>を使用する例</a:t>
            </a:r>
            <a:endParaRPr kumimoji="1" lang="ja-JP" altLang="en-US" sz="2800" dirty="0"/>
          </a:p>
        </p:txBody>
      </p:sp>
      <p:sp>
        <p:nvSpPr>
          <p:cNvPr id="4" name="スライド番号プレースホルダー 3">
            <a:extLst>
              <a:ext uri="{FF2B5EF4-FFF2-40B4-BE49-F238E27FC236}">
                <a16:creationId xmlns:a16="http://schemas.microsoft.com/office/drawing/2014/main" id="{8623E423-342D-5B44-C4E8-3B52C0B2E356}"/>
              </a:ext>
            </a:extLst>
          </p:cNvPr>
          <p:cNvSpPr>
            <a:spLocks noGrp="1"/>
          </p:cNvSpPr>
          <p:nvPr>
            <p:ph type="sldNum" sz="quarter" idx="12"/>
          </p:nvPr>
        </p:nvSpPr>
        <p:spPr/>
        <p:txBody>
          <a:bodyPr/>
          <a:lstStyle/>
          <a:p>
            <a:fld id="{F9134F74-3BB4-4ADE-A554-892E3A208E77}" type="slidenum">
              <a:rPr lang="ja-JP" altLang="en-US" smtClean="0"/>
              <a:pPr/>
              <a:t>135</a:t>
            </a:fld>
            <a:endParaRPr lang="ja-JP" altLang="en-US"/>
          </a:p>
        </p:txBody>
      </p:sp>
      <p:sp>
        <p:nvSpPr>
          <p:cNvPr id="5" name="正方形/長方形 4">
            <a:extLst>
              <a:ext uri="{FF2B5EF4-FFF2-40B4-BE49-F238E27FC236}">
                <a16:creationId xmlns:a16="http://schemas.microsoft.com/office/drawing/2014/main" id="{F3E95608-3E1B-C733-4E35-625C9297EF71}"/>
              </a:ext>
            </a:extLst>
          </p:cNvPr>
          <p:cNvSpPr>
            <a:spLocks noChangeArrowheads="1"/>
          </p:cNvSpPr>
          <p:nvPr/>
        </p:nvSpPr>
        <p:spPr bwMode="auto">
          <a:xfrm>
            <a:off x="407368" y="1231406"/>
            <a:ext cx="6153973" cy="4524315"/>
          </a:xfrm>
          <a:prstGeom prst="rect">
            <a:avLst/>
          </a:prstGeom>
          <a:solidFill>
            <a:srgbClr val="EAF6FD"/>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#include &lt;iostream&gt;</a:t>
            </a:r>
          </a:p>
          <a:p>
            <a:r>
              <a:rPr lang="en-US" altLang="ja-JP" sz="1200" dirty="0">
                <a:latin typeface="Lucida Console" panose="020B0609040504020204" pitchFamily="49" charset="0"/>
                <a:ea typeface="HG丸ｺﾞｼｯｸM-PRO" panose="020F0600000000000000" pitchFamily="50" charset="-128"/>
              </a:rPr>
              <a:t>using namespace std;</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class </a:t>
            </a:r>
            <a:r>
              <a:rPr lang="en-US" altLang="ja-JP" sz="1200" dirty="0" err="1">
                <a:latin typeface="Lucida Console" panose="020B0609040504020204" pitchFamily="49" charset="0"/>
                <a:ea typeface="HG丸ｺﾞｼｯｸM-PRO" panose="020F0600000000000000" pitchFamily="50" charset="-128"/>
              </a:rPr>
              <a:t>AreaCalculator</a:t>
            </a:r>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a:solidFill>
                  <a:srgbClr val="C00000"/>
                </a:solidFill>
                <a:latin typeface="Lucida Console" panose="020B0609040504020204" pitchFamily="49" charset="0"/>
                <a:ea typeface="HG丸ｺﾞｼｯｸM-PRO" panose="020F0600000000000000" pitchFamily="50" charset="-128"/>
              </a:rPr>
              <a:t>static double </a:t>
            </a:r>
            <a:r>
              <a:rPr lang="en-US" altLang="ja-JP" sz="1200" dirty="0" err="1">
                <a:solidFill>
                  <a:srgbClr val="C00000"/>
                </a:solidFill>
                <a:latin typeface="Lucida Console" panose="020B0609040504020204" pitchFamily="49" charset="0"/>
                <a:ea typeface="HG丸ｺﾞｼｯｸM-PRO" panose="020F0600000000000000" pitchFamily="50" charset="-128"/>
              </a:rPr>
              <a:t>getTriangleArea</a:t>
            </a:r>
            <a:r>
              <a:rPr lang="en-US" altLang="ja-JP" sz="1200" dirty="0">
                <a:solidFill>
                  <a:srgbClr val="C00000"/>
                </a:solidFill>
                <a:latin typeface="Lucida Console" panose="020B0609040504020204" pitchFamily="49" charset="0"/>
                <a:ea typeface="HG丸ｺﾞｼｯｸM-PRO" panose="020F0600000000000000" pitchFamily="50" charset="-128"/>
              </a:rPr>
              <a:t>(double base, double height)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return base * height / 2.0;</a:t>
            </a:r>
          </a:p>
          <a:p>
            <a:r>
              <a:rPr lang="en-US" altLang="ja-JP" sz="1200" dirty="0">
                <a:latin typeface="Lucida Console" panose="020B0609040504020204" pitchFamily="49" charset="0"/>
                <a:ea typeface="HG丸ｺﾞｼｯｸM-PRO" panose="020F0600000000000000" pitchFamily="50" charset="-128"/>
              </a:rPr>
              <a:t>    }</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    </a:t>
            </a:r>
            <a:r>
              <a:rPr lang="en-US" altLang="ja-JP" sz="1200" dirty="0">
                <a:solidFill>
                  <a:srgbClr val="C00000"/>
                </a:solidFill>
                <a:latin typeface="Lucida Console" panose="020B0609040504020204" pitchFamily="49" charset="0"/>
                <a:ea typeface="HG丸ｺﾞｼｯｸM-PRO" panose="020F0600000000000000" pitchFamily="50" charset="-128"/>
              </a:rPr>
              <a:t>static double </a:t>
            </a:r>
            <a:r>
              <a:rPr lang="en-US" altLang="ja-JP" sz="1200" dirty="0" err="1">
                <a:solidFill>
                  <a:srgbClr val="C00000"/>
                </a:solidFill>
                <a:latin typeface="Lucida Console" panose="020B0609040504020204" pitchFamily="49" charset="0"/>
                <a:ea typeface="HG丸ｺﾞｼｯｸM-PRO" panose="020F0600000000000000" pitchFamily="50" charset="-128"/>
              </a:rPr>
              <a:t>getCircleArea</a:t>
            </a:r>
            <a:r>
              <a:rPr lang="en-US" altLang="ja-JP" sz="1200" dirty="0">
                <a:solidFill>
                  <a:srgbClr val="C00000"/>
                </a:solidFill>
                <a:latin typeface="Lucida Console" panose="020B0609040504020204" pitchFamily="49" charset="0"/>
                <a:ea typeface="HG丸ｺﾞｼｯｸM-PRO" panose="020F0600000000000000" pitchFamily="50" charset="-128"/>
              </a:rPr>
              <a:t>(double radius);</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solidFill>
                  <a:srgbClr val="C00000"/>
                </a:solidFill>
                <a:latin typeface="Lucida Console" panose="020B0609040504020204" pitchFamily="49" charset="0"/>
                <a:ea typeface="HG丸ｺﾞｼｯｸM-PRO" panose="020F0600000000000000" pitchFamily="50" charset="-128"/>
              </a:rPr>
              <a:t>double </a:t>
            </a:r>
            <a:r>
              <a:rPr lang="en-US" altLang="ja-JP" sz="1200" dirty="0" err="1">
                <a:solidFill>
                  <a:srgbClr val="C00000"/>
                </a:solidFill>
                <a:latin typeface="Lucida Console" panose="020B0609040504020204" pitchFamily="49" charset="0"/>
                <a:ea typeface="HG丸ｺﾞｼｯｸM-PRO" panose="020F0600000000000000" pitchFamily="50" charset="-128"/>
              </a:rPr>
              <a:t>AreaCalculator</a:t>
            </a:r>
            <a:r>
              <a:rPr lang="en-US" altLang="ja-JP" sz="1200" dirty="0">
                <a:solidFill>
                  <a:srgbClr val="C00000"/>
                </a:solidFill>
                <a:latin typeface="Lucida Console" panose="020B0609040504020204" pitchFamily="49" charset="0"/>
                <a:ea typeface="HG丸ｺﾞｼｯｸM-PRO" panose="020F0600000000000000" pitchFamily="50" charset="-128"/>
              </a:rPr>
              <a:t>::</a:t>
            </a:r>
            <a:r>
              <a:rPr lang="en-US" altLang="ja-JP" sz="1200" dirty="0" err="1">
                <a:solidFill>
                  <a:srgbClr val="C00000"/>
                </a:solidFill>
                <a:latin typeface="Lucida Console" panose="020B0609040504020204" pitchFamily="49" charset="0"/>
                <a:ea typeface="HG丸ｺﾞｼｯｸM-PRO" panose="020F0600000000000000" pitchFamily="50" charset="-128"/>
              </a:rPr>
              <a:t>getCircleArea</a:t>
            </a:r>
            <a:r>
              <a:rPr lang="en-US" altLang="ja-JP" sz="1200" dirty="0">
                <a:solidFill>
                  <a:srgbClr val="C00000"/>
                </a:solidFill>
                <a:latin typeface="Lucida Console" panose="020B0609040504020204" pitchFamily="49" charset="0"/>
                <a:ea typeface="HG丸ｺﾞｼｯｸM-PRO" panose="020F0600000000000000" pitchFamily="50" charset="-128"/>
              </a:rPr>
              <a:t>(double radius)</a:t>
            </a:r>
          </a:p>
          <a:p>
            <a:r>
              <a:rPr lang="en-US" altLang="ja-JP" sz="1200" dirty="0">
                <a:solidFill>
                  <a:srgbClr val="C00000"/>
                </a:solidFill>
                <a:latin typeface="Lucida Console" panose="020B0609040504020204" pitchFamily="49" charset="0"/>
                <a:ea typeface="HG丸ｺﾞｼｯｸM-PRO" panose="020F0600000000000000" pitchFamily="50" charset="-128"/>
              </a:rPr>
              <a:t>{</a:t>
            </a:r>
          </a:p>
          <a:p>
            <a:r>
              <a:rPr lang="en-US" altLang="ja-JP" sz="1200" dirty="0">
                <a:solidFill>
                  <a:srgbClr val="C00000"/>
                </a:solidFill>
                <a:latin typeface="Lucida Console" panose="020B0609040504020204" pitchFamily="49" charset="0"/>
                <a:ea typeface="HG丸ｺﾞｼｯｸM-PRO" panose="020F0600000000000000" pitchFamily="50" charset="-128"/>
              </a:rPr>
              <a:t>    return radius * radius * 3.14159;</a:t>
            </a:r>
          </a:p>
          <a:p>
            <a:r>
              <a:rPr lang="en-US" altLang="ja-JP" sz="1200" dirty="0">
                <a:solidFill>
                  <a:srgbClr val="C00000"/>
                </a:solidFill>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int main()</a:t>
            </a:r>
          </a:p>
          <a:p>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底辺が</a:t>
            </a:r>
            <a:r>
              <a:rPr lang="en-US" altLang="ja-JP" sz="1200" dirty="0">
                <a:latin typeface="Lucida Console" panose="020B0609040504020204" pitchFamily="49" charset="0"/>
                <a:ea typeface="HG丸ｺﾞｼｯｸM-PRO" panose="020F0600000000000000" pitchFamily="50" charset="-128"/>
              </a:rPr>
              <a:t>10</a:t>
            </a:r>
            <a:r>
              <a:rPr lang="ja-JP" altLang="en-US" sz="1200" dirty="0">
                <a:latin typeface="Lucida Console" panose="020B0609040504020204" pitchFamily="49" charset="0"/>
                <a:ea typeface="HG丸ｺﾞｼｯｸM-PRO" panose="020F0600000000000000" pitchFamily="50" charset="-128"/>
              </a:rPr>
              <a:t>、高さが</a:t>
            </a:r>
            <a:r>
              <a:rPr lang="en-US" altLang="ja-JP" sz="1200" dirty="0">
                <a:latin typeface="Lucida Console" panose="020B0609040504020204" pitchFamily="49" charset="0"/>
                <a:ea typeface="HG丸ｺﾞｼｯｸM-PRO" panose="020F0600000000000000" pitchFamily="50" charset="-128"/>
              </a:rPr>
              <a:t>5</a:t>
            </a:r>
            <a:r>
              <a:rPr lang="ja-JP" altLang="en-US" sz="1200" dirty="0">
                <a:latin typeface="Lucida Console" panose="020B0609040504020204" pitchFamily="49" charset="0"/>
                <a:ea typeface="HG丸ｺﾞｼｯｸM-PRO" panose="020F0600000000000000" pitchFamily="50" charset="-128"/>
              </a:rPr>
              <a:t>の三角形の面積は</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solidFill>
                  <a:srgbClr val="C00000"/>
                </a:solidFill>
                <a:latin typeface="Lucida Console" panose="020B0609040504020204" pitchFamily="49" charset="0"/>
                <a:ea typeface="HG丸ｺﾞｼｯｸM-PRO" panose="020F0600000000000000" pitchFamily="50" charset="-128"/>
              </a:rPr>
              <a:t>AreaCalculator</a:t>
            </a:r>
            <a:r>
              <a:rPr lang="en-US" altLang="ja-JP" sz="1200" dirty="0">
                <a:solidFill>
                  <a:srgbClr val="C00000"/>
                </a:solidFill>
                <a:latin typeface="Lucida Console" panose="020B0609040504020204" pitchFamily="49" charset="0"/>
                <a:ea typeface="HG丸ｺﾞｼｯｸM-PRO" panose="020F0600000000000000" pitchFamily="50" charset="-128"/>
              </a:rPr>
              <a:t>::</a:t>
            </a:r>
            <a:r>
              <a:rPr lang="en-US" altLang="ja-JP" sz="1200" dirty="0" err="1">
                <a:solidFill>
                  <a:srgbClr val="C00000"/>
                </a:solidFill>
                <a:latin typeface="Lucida Console" panose="020B0609040504020204" pitchFamily="49" charset="0"/>
                <a:ea typeface="HG丸ｺﾞｼｯｸM-PRO" panose="020F0600000000000000" pitchFamily="50" charset="-128"/>
              </a:rPr>
              <a:t>getTriangleArea</a:t>
            </a:r>
            <a:r>
              <a:rPr lang="en-US" altLang="ja-JP" sz="1200" dirty="0">
                <a:solidFill>
                  <a:srgbClr val="C00000"/>
                </a:solidFill>
                <a:latin typeface="Lucida Console" panose="020B0609040504020204" pitchFamily="49" charset="0"/>
                <a:ea typeface="HG丸ｺﾞｼｯｸM-PRO" panose="020F0600000000000000" pitchFamily="50" charset="-128"/>
              </a:rPr>
              <a:t>(10, 5) </a:t>
            </a:r>
            <a:r>
              <a:rPr lang="en-US" altLang="ja-JP" sz="1200" dirty="0">
                <a:latin typeface="Lucida Console" panose="020B0609040504020204" pitchFamily="49" charset="0"/>
                <a:ea typeface="HG丸ｺﾞｼｯｸM-PRO" panose="020F0600000000000000" pitchFamily="50" charset="-128"/>
              </a:rPr>
              <a:t>&lt;&lt;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半径</a:t>
            </a:r>
            <a:r>
              <a:rPr lang="en-US" altLang="ja-JP" sz="1200" dirty="0">
                <a:latin typeface="Lucida Console" panose="020B0609040504020204" pitchFamily="49" charset="0"/>
                <a:ea typeface="HG丸ｺﾞｼｯｸM-PRO" panose="020F0600000000000000" pitchFamily="50" charset="-128"/>
              </a:rPr>
              <a:t>5</a:t>
            </a:r>
            <a:r>
              <a:rPr lang="ja-JP" altLang="en-US" sz="1200" dirty="0">
                <a:latin typeface="Lucida Console" panose="020B0609040504020204" pitchFamily="49" charset="0"/>
                <a:ea typeface="HG丸ｺﾞｼｯｸM-PRO" panose="020F0600000000000000" pitchFamily="50" charset="-128"/>
              </a:rPr>
              <a:t>の円の面積は</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&lt;&lt; </a:t>
            </a:r>
            <a:r>
              <a:rPr lang="en-US" altLang="ja-JP" sz="1200" dirty="0" err="1">
                <a:solidFill>
                  <a:srgbClr val="C00000"/>
                </a:solidFill>
                <a:latin typeface="Lucida Console" panose="020B0609040504020204" pitchFamily="49" charset="0"/>
                <a:ea typeface="HG丸ｺﾞｼｯｸM-PRO" panose="020F0600000000000000" pitchFamily="50" charset="-128"/>
              </a:rPr>
              <a:t>AreaCalculator</a:t>
            </a:r>
            <a:r>
              <a:rPr lang="en-US" altLang="ja-JP" sz="1200" dirty="0">
                <a:solidFill>
                  <a:srgbClr val="C00000"/>
                </a:solidFill>
                <a:latin typeface="Lucida Console" panose="020B0609040504020204" pitchFamily="49" charset="0"/>
                <a:ea typeface="HG丸ｺﾞｼｯｸM-PRO" panose="020F0600000000000000" pitchFamily="50" charset="-128"/>
              </a:rPr>
              <a:t>::</a:t>
            </a:r>
            <a:r>
              <a:rPr lang="en-US" altLang="ja-JP" sz="1200" dirty="0" err="1">
                <a:solidFill>
                  <a:srgbClr val="C00000"/>
                </a:solidFill>
                <a:latin typeface="Lucida Console" panose="020B0609040504020204" pitchFamily="49" charset="0"/>
                <a:ea typeface="HG丸ｺﾞｼｯｸM-PRO" panose="020F0600000000000000" pitchFamily="50" charset="-128"/>
              </a:rPr>
              <a:t>getCircleArea</a:t>
            </a:r>
            <a:r>
              <a:rPr lang="en-US" altLang="ja-JP" sz="1200" dirty="0">
                <a:solidFill>
                  <a:srgbClr val="C00000"/>
                </a:solidFill>
                <a:latin typeface="Lucida Console" panose="020B0609040504020204" pitchFamily="49" charset="0"/>
                <a:ea typeface="HG丸ｺﾞｼｯｸM-PRO" panose="020F0600000000000000" pitchFamily="50" charset="-128"/>
              </a:rPr>
              <a:t>(5) </a:t>
            </a:r>
            <a:r>
              <a:rPr lang="en-US" altLang="ja-JP" sz="1200" dirty="0">
                <a:latin typeface="Lucida Console" panose="020B0609040504020204" pitchFamily="49" charset="0"/>
                <a:ea typeface="HG丸ｺﾞｼｯｸM-PRO" panose="020F0600000000000000" pitchFamily="50" charset="-128"/>
              </a:rPr>
              <a:t>&lt;&lt;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a:t>
            </a:r>
          </a:p>
        </p:txBody>
      </p:sp>
      <p:grpSp>
        <p:nvGrpSpPr>
          <p:cNvPr id="6" name="グループ化 5">
            <a:extLst>
              <a:ext uri="{FF2B5EF4-FFF2-40B4-BE49-F238E27FC236}">
                <a16:creationId xmlns:a16="http://schemas.microsoft.com/office/drawing/2014/main" id="{9A2DEDD8-44D2-B14E-AB52-71EFF2A86A9E}"/>
              </a:ext>
            </a:extLst>
          </p:cNvPr>
          <p:cNvGrpSpPr/>
          <p:nvPr/>
        </p:nvGrpSpPr>
        <p:grpSpPr>
          <a:xfrm>
            <a:off x="407368" y="5944643"/>
            <a:ext cx="3741013" cy="723275"/>
            <a:chOff x="4272379" y="186652"/>
            <a:chExt cx="3741013" cy="723275"/>
          </a:xfrm>
        </p:grpSpPr>
        <p:sp>
          <p:nvSpPr>
            <p:cNvPr id="7" name="正方形/長方形 6">
              <a:extLst>
                <a:ext uri="{FF2B5EF4-FFF2-40B4-BE49-F238E27FC236}">
                  <a16:creationId xmlns:a16="http://schemas.microsoft.com/office/drawing/2014/main" id="{E83DE39E-4352-F0FD-663C-52B4859D2BA9}"/>
                </a:ext>
              </a:extLst>
            </p:cNvPr>
            <p:cNvSpPr>
              <a:spLocks noChangeArrowheads="1"/>
            </p:cNvSpPr>
            <p:nvPr/>
          </p:nvSpPr>
          <p:spPr bwMode="auto">
            <a:xfrm>
              <a:off x="4304494" y="448262"/>
              <a:ext cx="3708898" cy="461665"/>
            </a:xfrm>
            <a:prstGeom prst="rect">
              <a:avLst/>
            </a:prstGeom>
            <a:solidFill>
              <a:schemeClr val="tx2">
                <a:lumMod val="20000"/>
                <a:lumOff val="80000"/>
              </a:schemeClr>
            </a:solidFill>
            <a:ln w="9525">
              <a:noFill/>
              <a:miter lim="800000"/>
              <a:headEnd/>
              <a:tailEnd/>
            </a:ln>
          </p:spPr>
          <p:txBody>
            <a:bodyPr wrap="square">
              <a:spAutoFit/>
            </a:bodyPr>
            <a:lstStyle/>
            <a:p>
              <a:r>
                <a:rPr lang="ja-JP" altLang="en-US" sz="1200" dirty="0">
                  <a:latin typeface="Lucida Console" panose="020B0609040504020204" pitchFamily="49" charset="0"/>
                  <a:ea typeface="HG丸ｺﾞｼｯｸM-PRO" panose="020F0600000000000000" pitchFamily="50" charset="-128"/>
                </a:rPr>
                <a:t>底辺が</a:t>
              </a:r>
              <a:r>
                <a:rPr lang="en-US" altLang="ja-JP" sz="1200" dirty="0">
                  <a:latin typeface="Lucida Console" panose="020B0609040504020204" pitchFamily="49" charset="0"/>
                  <a:ea typeface="HG丸ｺﾞｼｯｸM-PRO" panose="020F0600000000000000" pitchFamily="50" charset="-128"/>
                </a:rPr>
                <a:t>10</a:t>
              </a:r>
              <a:r>
                <a:rPr lang="ja-JP" altLang="en-US" sz="1200" dirty="0">
                  <a:latin typeface="Lucida Console" panose="020B0609040504020204" pitchFamily="49" charset="0"/>
                  <a:ea typeface="HG丸ｺﾞｼｯｸM-PRO" panose="020F0600000000000000" pitchFamily="50" charset="-128"/>
                </a:rPr>
                <a:t>、高さが</a:t>
              </a:r>
              <a:r>
                <a:rPr lang="en-US" altLang="ja-JP" sz="1200" dirty="0">
                  <a:latin typeface="Lucida Console" panose="020B0609040504020204" pitchFamily="49" charset="0"/>
                  <a:ea typeface="HG丸ｺﾞｼｯｸM-PRO" panose="020F0600000000000000" pitchFamily="50" charset="-128"/>
                </a:rPr>
                <a:t>5</a:t>
              </a:r>
              <a:r>
                <a:rPr lang="ja-JP" altLang="en-US" sz="1200" dirty="0">
                  <a:latin typeface="Lucida Console" panose="020B0609040504020204" pitchFamily="49" charset="0"/>
                  <a:ea typeface="HG丸ｺﾞｼｯｸM-PRO" panose="020F0600000000000000" pitchFamily="50" charset="-128"/>
                </a:rPr>
                <a:t>の三角形の面積は</a:t>
              </a:r>
              <a:r>
                <a:rPr lang="en-US" altLang="ja-JP" sz="1200" dirty="0">
                  <a:latin typeface="Lucida Console" panose="020B0609040504020204" pitchFamily="49" charset="0"/>
                  <a:ea typeface="HG丸ｺﾞｼｯｸM-PRO" panose="020F0600000000000000" pitchFamily="50" charset="-128"/>
                </a:rPr>
                <a:t>25</a:t>
              </a:r>
            </a:p>
            <a:p>
              <a:r>
                <a:rPr lang="ja-JP" altLang="en-US" sz="1200" dirty="0">
                  <a:latin typeface="Lucida Console" panose="020B0609040504020204" pitchFamily="49" charset="0"/>
                  <a:ea typeface="HG丸ｺﾞｼｯｸM-PRO" panose="020F0600000000000000" pitchFamily="50" charset="-128"/>
                </a:rPr>
                <a:t>半径</a:t>
              </a:r>
              <a:r>
                <a:rPr lang="en-US" altLang="ja-JP" sz="1200" dirty="0">
                  <a:latin typeface="Lucida Console" panose="020B0609040504020204" pitchFamily="49" charset="0"/>
                  <a:ea typeface="HG丸ｺﾞｼｯｸM-PRO" panose="020F0600000000000000" pitchFamily="50" charset="-128"/>
                </a:rPr>
                <a:t>5</a:t>
              </a:r>
              <a:r>
                <a:rPr lang="ja-JP" altLang="en-US" sz="1200" dirty="0">
                  <a:latin typeface="Lucida Console" panose="020B0609040504020204" pitchFamily="49" charset="0"/>
                  <a:ea typeface="HG丸ｺﾞｼｯｸM-PRO" panose="020F0600000000000000" pitchFamily="50" charset="-128"/>
                </a:rPr>
                <a:t>の円の面積は</a:t>
              </a:r>
              <a:r>
                <a:rPr lang="en-US" altLang="ja-JP" sz="1200" dirty="0">
                  <a:latin typeface="Lucida Console" panose="020B0609040504020204" pitchFamily="49" charset="0"/>
                  <a:ea typeface="HG丸ｺﾞｼｯｸM-PRO" panose="020F0600000000000000" pitchFamily="50" charset="-128"/>
                </a:rPr>
                <a:t>78.5397</a:t>
              </a:r>
            </a:p>
          </p:txBody>
        </p:sp>
        <p:sp>
          <p:nvSpPr>
            <p:cNvPr id="8" name="テキスト ボックス 7">
              <a:extLst>
                <a:ext uri="{FF2B5EF4-FFF2-40B4-BE49-F238E27FC236}">
                  <a16:creationId xmlns:a16="http://schemas.microsoft.com/office/drawing/2014/main" id="{D607E056-D9A7-267C-6238-03A78DE39281}"/>
                </a:ext>
              </a:extLst>
            </p:cNvPr>
            <p:cNvSpPr txBox="1"/>
            <p:nvPr/>
          </p:nvSpPr>
          <p:spPr>
            <a:xfrm>
              <a:off x="4272379" y="186652"/>
              <a:ext cx="748923" cy="261610"/>
            </a:xfrm>
            <a:prstGeom prst="rect">
              <a:avLst/>
            </a:prstGeom>
            <a:noFill/>
          </p:spPr>
          <p:txBody>
            <a:bodyPr wrap="none" rtlCol="0">
              <a:spAutoFit/>
            </a:bodyPr>
            <a:lstStyle/>
            <a:p>
              <a:r>
                <a:rPr lang="ja-JP" altLang="en-US" sz="1100" dirty="0"/>
                <a:t>実行結果</a:t>
              </a:r>
            </a:p>
          </p:txBody>
        </p:sp>
      </p:grpSp>
      <p:sp>
        <p:nvSpPr>
          <p:cNvPr id="9" name="四角形: 角を丸くする 8">
            <a:extLst>
              <a:ext uri="{FF2B5EF4-FFF2-40B4-BE49-F238E27FC236}">
                <a16:creationId xmlns:a16="http://schemas.microsoft.com/office/drawing/2014/main" id="{238069D0-EB18-B637-2C04-7D8E84803D2E}"/>
              </a:ext>
            </a:extLst>
          </p:cNvPr>
          <p:cNvSpPr/>
          <p:nvPr/>
        </p:nvSpPr>
        <p:spPr>
          <a:xfrm>
            <a:off x="3359696" y="1741283"/>
            <a:ext cx="2736304"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静的メンバ関数の宣言と定義</a:t>
            </a:r>
          </a:p>
        </p:txBody>
      </p:sp>
      <p:cxnSp>
        <p:nvCxnSpPr>
          <p:cNvPr id="10" name="直線矢印コネクタ 9">
            <a:extLst>
              <a:ext uri="{FF2B5EF4-FFF2-40B4-BE49-F238E27FC236}">
                <a16:creationId xmlns:a16="http://schemas.microsoft.com/office/drawing/2014/main" id="{E4BF46E2-4EDB-489F-DF6F-38891A1A4E3F}"/>
              </a:ext>
            </a:extLst>
          </p:cNvPr>
          <p:cNvCxnSpPr>
            <a:cxnSpLocks/>
            <a:stCxn id="9" idx="1"/>
          </p:cNvCxnSpPr>
          <p:nvPr/>
        </p:nvCxnSpPr>
        <p:spPr>
          <a:xfrm flipH="1">
            <a:off x="2927648" y="1902158"/>
            <a:ext cx="432048" cy="211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AD4E0EE2-AAF0-1883-FA0E-0E6878766E96}"/>
              </a:ext>
            </a:extLst>
          </p:cNvPr>
          <p:cNvSpPr/>
          <p:nvPr/>
        </p:nvSpPr>
        <p:spPr>
          <a:xfrm>
            <a:off x="4871864" y="4512260"/>
            <a:ext cx="2592288"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静的メンバ関数の呼び出し</a:t>
            </a:r>
          </a:p>
        </p:txBody>
      </p:sp>
      <p:cxnSp>
        <p:nvCxnSpPr>
          <p:cNvPr id="19" name="直線矢印コネクタ 18">
            <a:extLst>
              <a:ext uri="{FF2B5EF4-FFF2-40B4-BE49-F238E27FC236}">
                <a16:creationId xmlns:a16="http://schemas.microsoft.com/office/drawing/2014/main" id="{C21D73A4-494F-E08C-E32D-F93942813276}"/>
              </a:ext>
            </a:extLst>
          </p:cNvPr>
          <p:cNvCxnSpPr>
            <a:cxnSpLocks/>
            <a:stCxn id="18" idx="1"/>
          </p:cNvCxnSpPr>
          <p:nvPr/>
        </p:nvCxnSpPr>
        <p:spPr>
          <a:xfrm flipH="1">
            <a:off x="4652437" y="4673135"/>
            <a:ext cx="219427" cy="1608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381914C4-213C-C2AB-451A-321EAF1601B3}"/>
              </a:ext>
            </a:extLst>
          </p:cNvPr>
          <p:cNvSpPr/>
          <p:nvPr/>
        </p:nvSpPr>
        <p:spPr>
          <a:xfrm>
            <a:off x="3344104" y="2572909"/>
            <a:ext cx="2319848"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静的メンバ関数の宣言</a:t>
            </a:r>
          </a:p>
        </p:txBody>
      </p:sp>
      <p:cxnSp>
        <p:nvCxnSpPr>
          <p:cNvPr id="12" name="直線矢印コネクタ 11">
            <a:extLst>
              <a:ext uri="{FF2B5EF4-FFF2-40B4-BE49-F238E27FC236}">
                <a16:creationId xmlns:a16="http://schemas.microsoft.com/office/drawing/2014/main" id="{A965D760-EA97-8B0B-A2A8-FA24AA2491D0}"/>
              </a:ext>
            </a:extLst>
          </p:cNvPr>
          <p:cNvCxnSpPr>
            <a:cxnSpLocks/>
            <a:stCxn id="11" idx="1"/>
          </p:cNvCxnSpPr>
          <p:nvPr/>
        </p:nvCxnSpPr>
        <p:spPr>
          <a:xfrm flipH="1">
            <a:off x="2912056" y="2733784"/>
            <a:ext cx="432048" cy="211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397B88E2-683D-2974-541A-286381183140}"/>
              </a:ext>
            </a:extLst>
          </p:cNvPr>
          <p:cNvSpPr/>
          <p:nvPr/>
        </p:nvSpPr>
        <p:spPr>
          <a:xfrm>
            <a:off x="3347557" y="3134550"/>
            <a:ext cx="2319848"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静的メンバ関数の定義</a:t>
            </a:r>
          </a:p>
        </p:txBody>
      </p:sp>
      <p:cxnSp>
        <p:nvCxnSpPr>
          <p:cNvPr id="17" name="直線矢印コネクタ 16">
            <a:extLst>
              <a:ext uri="{FF2B5EF4-FFF2-40B4-BE49-F238E27FC236}">
                <a16:creationId xmlns:a16="http://schemas.microsoft.com/office/drawing/2014/main" id="{E0186179-0F9A-1207-AEFB-33896AAD4412}"/>
              </a:ext>
            </a:extLst>
          </p:cNvPr>
          <p:cNvCxnSpPr>
            <a:cxnSpLocks/>
            <a:stCxn id="16" idx="1"/>
          </p:cNvCxnSpPr>
          <p:nvPr/>
        </p:nvCxnSpPr>
        <p:spPr>
          <a:xfrm flipH="1">
            <a:off x="2915509" y="3295425"/>
            <a:ext cx="432048" cy="211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5DAD9234-3121-F8F6-A71F-28806A74C952}"/>
              </a:ext>
            </a:extLst>
          </p:cNvPr>
          <p:cNvSpPr>
            <a:spLocks noGrp="1"/>
          </p:cNvSpPr>
          <p:nvPr>
            <p:ph idx="1"/>
          </p:nvPr>
        </p:nvSpPr>
        <p:spPr>
          <a:xfrm>
            <a:off x="6960096" y="1346202"/>
            <a:ext cx="4968552" cy="2442838"/>
          </a:xfrm>
        </p:spPr>
        <p:txBody>
          <a:bodyPr/>
          <a:lstStyle/>
          <a:p>
            <a:r>
              <a:rPr lang="ja-JP" altLang="en-US" sz="2000" dirty="0"/>
              <a:t>静的メンバ関数は、オブジェクトを生成しなくても使用できる</a:t>
            </a:r>
            <a:endParaRPr lang="en-US" altLang="ja-JP" sz="2000" dirty="0"/>
          </a:p>
          <a:p>
            <a:r>
              <a:rPr lang="ja-JP" altLang="en-US" sz="2000" dirty="0"/>
              <a:t>静的メンバ関数の中からメンバ変数にアクセスできない</a:t>
            </a:r>
            <a:endParaRPr lang="en-US" altLang="ja-JP" sz="2000" dirty="0"/>
          </a:p>
          <a:p>
            <a:r>
              <a:rPr lang="ja-JP" altLang="en-US" sz="2000" dirty="0"/>
              <a:t>静的メンバ関数の中からメンバ関数を呼び出せない</a:t>
            </a:r>
            <a:endParaRPr lang="en-US" altLang="ja-JP" sz="2000" dirty="0"/>
          </a:p>
        </p:txBody>
      </p:sp>
      <p:sp>
        <p:nvSpPr>
          <p:cNvPr id="3" name="テキスト ボックス 2">
            <a:extLst>
              <a:ext uri="{FF2B5EF4-FFF2-40B4-BE49-F238E27FC236}">
                <a16:creationId xmlns:a16="http://schemas.microsoft.com/office/drawing/2014/main" id="{B66A8991-F4F1-F628-E2DD-86D0ABFA99C8}"/>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2252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14D61-6189-B6EE-F937-12C5A4472A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8237AE-1C5D-BD0E-68F7-DD96ABCE79DB}"/>
              </a:ext>
            </a:extLst>
          </p:cNvPr>
          <p:cNvSpPr>
            <a:spLocks noGrp="1"/>
          </p:cNvSpPr>
          <p:nvPr>
            <p:ph type="ctrTitle"/>
          </p:nvPr>
        </p:nvSpPr>
        <p:spPr/>
        <p:txBody>
          <a:bodyPr/>
          <a:lstStyle/>
          <a:p>
            <a:r>
              <a:rPr lang="ja-JP" altLang="en-US" dirty="0"/>
              <a:t>継承</a:t>
            </a:r>
            <a:endParaRPr kumimoji="1" lang="ja-JP" altLang="en-US" dirty="0"/>
          </a:p>
        </p:txBody>
      </p:sp>
    </p:spTree>
    <p:extLst>
      <p:ext uri="{BB962C8B-B14F-4D97-AF65-F5344CB8AC3E}">
        <p14:creationId xmlns:p14="http://schemas.microsoft.com/office/powerpoint/2010/main" val="26306604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継承とは</a:t>
            </a:r>
            <a:endParaRPr kumimoji="1" lang="ja-JP" altLang="en-US" dirty="0"/>
          </a:p>
        </p:txBody>
      </p:sp>
      <p:sp>
        <p:nvSpPr>
          <p:cNvPr id="3" name="コンテンツ プレースホルダー 2"/>
          <p:cNvSpPr>
            <a:spLocks noGrp="1"/>
          </p:cNvSpPr>
          <p:nvPr>
            <p:ph idx="1"/>
          </p:nvPr>
        </p:nvSpPr>
        <p:spPr>
          <a:xfrm>
            <a:off x="609600" y="1214422"/>
            <a:ext cx="10972800" cy="1422490"/>
          </a:xfrm>
        </p:spPr>
        <p:txBody>
          <a:bodyPr/>
          <a:lstStyle/>
          <a:p>
            <a:r>
              <a:rPr lang="ja-JP" altLang="en-US" sz="2800" dirty="0"/>
              <a:t>すでにあるクラスの機能を新しいクラスが引き継ぐこと。</a:t>
            </a:r>
            <a:endParaRPr lang="en-US" altLang="ja-JP" sz="2800" dirty="0"/>
          </a:p>
          <a:p>
            <a:r>
              <a:rPr lang="ja-JP" altLang="en-US" sz="2800" dirty="0"/>
              <a:t>機能の拡張が容易にできる</a:t>
            </a:r>
          </a:p>
        </p:txBody>
      </p:sp>
      <p:sp>
        <p:nvSpPr>
          <p:cNvPr id="8" name="スライド番号プレースホルダー 3">
            <a:extLst>
              <a:ext uri="{FF2B5EF4-FFF2-40B4-BE49-F238E27FC236}">
                <a16:creationId xmlns:a16="http://schemas.microsoft.com/office/drawing/2014/main" id="{67EC1901-6E10-1D3F-92A5-2241FD05B196}"/>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137</a:t>
            </a:fld>
            <a:endParaRPr lang="ja-JP" altLang="en-US"/>
          </a:p>
        </p:txBody>
      </p:sp>
      <p:pic>
        <p:nvPicPr>
          <p:cNvPr id="10" name="図 9">
            <a:extLst>
              <a:ext uri="{FF2B5EF4-FFF2-40B4-BE49-F238E27FC236}">
                <a16:creationId xmlns:a16="http://schemas.microsoft.com/office/drawing/2014/main" id="{F22DF2EA-28C0-A5C8-CB70-F7D17B2758CB}"/>
              </a:ext>
            </a:extLst>
          </p:cNvPr>
          <p:cNvPicPr>
            <a:picLocks noChangeAspect="1"/>
          </p:cNvPicPr>
          <p:nvPr/>
        </p:nvPicPr>
        <p:blipFill>
          <a:blip r:embed="rId2"/>
          <a:stretch>
            <a:fillRect/>
          </a:stretch>
        </p:blipFill>
        <p:spPr>
          <a:xfrm>
            <a:off x="479376" y="2559147"/>
            <a:ext cx="7237070" cy="3979766"/>
          </a:xfrm>
          <a:prstGeom prst="rect">
            <a:avLst/>
          </a:prstGeom>
        </p:spPr>
      </p:pic>
      <p:sp>
        <p:nvSpPr>
          <p:cNvPr id="12" name="テキスト ボックス 11">
            <a:extLst>
              <a:ext uri="{FF2B5EF4-FFF2-40B4-BE49-F238E27FC236}">
                <a16:creationId xmlns:a16="http://schemas.microsoft.com/office/drawing/2014/main" id="{C02C2B82-B178-23EF-3B9D-FFBA64EF8EE9}"/>
              </a:ext>
            </a:extLst>
          </p:cNvPr>
          <p:cNvSpPr txBox="1"/>
          <p:nvPr/>
        </p:nvSpPr>
        <p:spPr>
          <a:xfrm>
            <a:off x="7176120" y="3658471"/>
            <a:ext cx="5112568" cy="646331"/>
          </a:xfrm>
          <a:prstGeom prst="rect">
            <a:avLst/>
          </a:prstGeom>
          <a:noFill/>
        </p:spPr>
        <p:txBody>
          <a:bodyPr wrap="square">
            <a:spAutoFit/>
          </a:bodyPr>
          <a:lstStyle/>
          <a:p>
            <a:r>
              <a:rPr lang="ja-JP" altLang="en-US" dirty="0">
                <a:latin typeface="游ゴシック" panose="020B0400000000000000" pitchFamily="50" charset="-128"/>
                <a:ea typeface="游ゴシック" panose="020B0400000000000000" pitchFamily="50" charset="-128"/>
              </a:rPr>
              <a:t>・クラスAはクラスBの</a:t>
            </a:r>
            <a:r>
              <a:rPr lang="ja-JP" altLang="en-US" b="1" dirty="0">
                <a:solidFill>
                  <a:srgbClr val="C00000"/>
                </a:solidFill>
                <a:latin typeface="游ゴシック" panose="020B0400000000000000" pitchFamily="50" charset="-128"/>
                <a:ea typeface="游ゴシック" panose="020B0400000000000000" pitchFamily="50" charset="-128"/>
              </a:rPr>
              <a:t>基底クラス</a:t>
            </a:r>
            <a:r>
              <a:rPr lang="ja-JP" altLang="en-US" dirty="0">
                <a:latin typeface="游ゴシック" panose="020B0400000000000000" pitchFamily="50" charset="-128"/>
                <a:ea typeface="游ゴシック" panose="020B0400000000000000" pitchFamily="50" charset="-128"/>
              </a:rPr>
              <a:t>（</a:t>
            </a:r>
            <a:r>
              <a:rPr lang="ja-JP" altLang="en-US" dirty="0">
                <a:solidFill>
                  <a:srgbClr val="C00000"/>
                </a:solidFill>
                <a:latin typeface="游ゴシック" panose="020B0400000000000000" pitchFamily="50" charset="-128"/>
                <a:ea typeface="游ゴシック" panose="020B0400000000000000" pitchFamily="50" charset="-128"/>
              </a:rPr>
              <a:t>親クラス</a:t>
            </a:r>
            <a:r>
              <a:rPr lang="ja-JP" altLang="en-US" dirty="0">
                <a:latin typeface="游ゴシック" panose="020B0400000000000000" pitchFamily="50" charset="-128"/>
                <a:ea typeface="游ゴシック" panose="020B0400000000000000" pitchFamily="50" charset="-128"/>
              </a:rPr>
              <a:t>）</a:t>
            </a:r>
          </a:p>
          <a:p>
            <a:r>
              <a:rPr lang="ja-JP" altLang="en-US" dirty="0">
                <a:latin typeface="游ゴシック" panose="020B0400000000000000" pitchFamily="50" charset="-128"/>
                <a:ea typeface="游ゴシック" panose="020B0400000000000000" pitchFamily="50" charset="-128"/>
              </a:rPr>
              <a:t>・クラスBはクラスAの</a:t>
            </a:r>
            <a:r>
              <a:rPr lang="ja-JP" altLang="en-US" b="1" dirty="0">
                <a:solidFill>
                  <a:srgbClr val="C00000"/>
                </a:solidFill>
                <a:latin typeface="游ゴシック" panose="020B0400000000000000" pitchFamily="50" charset="-128"/>
                <a:ea typeface="游ゴシック" panose="020B0400000000000000" pitchFamily="50" charset="-128"/>
              </a:rPr>
              <a:t>派生クラス</a:t>
            </a:r>
            <a:r>
              <a:rPr lang="ja-JP" altLang="en-US" dirty="0">
                <a:latin typeface="游ゴシック" panose="020B0400000000000000" pitchFamily="50" charset="-128"/>
                <a:ea typeface="游ゴシック" panose="020B0400000000000000" pitchFamily="50" charset="-128"/>
              </a:rPr>
              <a:t>（</a:t>
            </a:r>
            <a:r>
              <a:rPr lang="ja-JP" altLang="en-US" dirty="0">
                <a:solidFill>
                  <a:srgbClr val="C00000"/>
                </a:solidFill>
                <a:latin typeface="游ゴシック" panose="020B0400000000000000" pitchFamily="50" charset="-128"/>
                <a:ea typeface="游ゴシック" panose="020B0400000000000000" pitchFamily="50" charset="-128"/>
              </a:rPr>
              <a:t>子クラス</a:t>
            </a:r>
            <a:r>
              <a:rPr lang="ja-JP" altLang="en-US"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5323941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71453D-930F-58F0-BB95-84826B39E941}"/>
              </a:ext>
            </a:extLst>
          </p:cNvPr>
          <p:cNvSpPr>
            <a:spLocks noGrp="1"/>
          </p:cNvSpPr>
          <p:nvPr>
            <p:ph type="title"/>
          </p:nvPr>
        </p:nvSpPr>
        <p:spPr/>
        <p:txBody>
          <a:bodyPr/>
          <a:lstStyle/>
          <a:p>
            <a:r>
              <a:rPr kumimoji="1" lang="en-US" altLang="ja-JP" dirty="0"/>
              <a:t>C++</a:t>
            </a:r>
            <a:r>
              <a:rPr kumimoji="1" lang="ja-JP" altLang="en-US" dirty="0"/>
              <a:t>言語での継承</a:t>
            </a:r>
          </a:p>
        </p:txBody>
      </p:sp>
      <p:sp>
        <p:nvSpPr>
          <p:cNvPr id="4" name="スライド番号プレースホルダー 3">
            <a:extLst>
              <a:ext uri="{FF2B5EF4-FFF2-40B4-BE49-F238E27FC236}">
                <a16:creationId xmlns:a16="http://schemas.microsoft.com/office/drawing/2014/main" id="{DB66554C-33C7-B438-F351-3C00737FB974}"/>
              </a:ext>
            </a:extLst>
          </p:cNvPr>
          <p:cNvSpPr>
            <a:spLocks noGrp="1"/>
          </p:cNvSpPr>
          <p:nvPr>
            <p:ph type="sldNum" sz="quarter" idx="12"/>
          </p:nvPr>
        </p:nvSpPr>
        <p:spPr/>
        <p:txBody>
          <a:bodyPr/>
          <a:lstStyle/>
          <a:p>
            <a:fld id="{F9134F74-3BB4-4ADE-A554-892E3A208E77}" type="slidenum">
              <a:rPr lang="ja-JP" altLang="en-US" smtClean="0"/>
              <a:pPr/>
              <a:t>138</a:t>
            </a:fld>
            <a:endParaRPr lang="ja-JP" altLang="en-US"/>
          </a:p>
        </p:txBody>
      </p:sp>
      <p:pic>
        <p:nvPicPr>
          <p:cNvPr id="6" name="図 5">
            <a:extLst>
              <a:ext uri="{FF2B5EF4-FFF2-40B4-BE49-F238E27FC236}">
                <a16:creationId xmlns:a16="http://schemas.microsoft.com/office/drawing/2014/main" id="{C5F82D63-90BD-139D-59D2-025DAEF8954E}"/>
              </a:ext>
            </a:extLst>
          </p:cNvPr>
          <p:cNvPicPr>
            <a:picLocks noChangeAspect="1"/>
          </p:cNvPicPr>
          <p:nvPr/>
        </p:nvPicPr>
        <p:blipFill>
          <a:blip r:embed="rId2"/>
          <a:stretch>
            <a:fillRect/>
          </a:stretch>
        </p:blipFill>
        <p:spPr>
          <a:xfrm>
            <a:off x="2855640" y="3573016"/>
            <a:ext cx="6097088" cy="2494653"/>
          </a:xfrm>
          <a:prstGeom prst="rect">
            <a:avLst/>
          </a:prstGeom>
        </p:spPr>
      </p:pic>
      <p:sp>
        <p:nvSpPr>
          <p:cNvPr id="7" name="コンテンツ プレースホルダー 2">
            <a:extLst>
              <a:ext uri="{FF2B5EF4-FFF2-40B4-BE49-F238E27FC236}">
                <a16:creationId xmlns:a16="http://schemas.microsoft.com/office/drawing/2014/main" id="{BE7BCD83-B5D5-872D-E1A2-D89CF5665AD0}"/>
              </a:ext>
            </a:extLst>
          </p:cNvPr>
          <p:cNvSpPr>
            <a:spLocks noGrp="1"/>
          </p:cNvSpPr>
          <p:nvPr>
            <p:ph idx="1"/>
          </p:nvPr>
        </p:nvSpPr>
        <p:spPr>
          <a:xfrm>
            <a:off x="609600" y="1214422"/>
            <a:ext cx="10972800" cy="1422490"/>
          </a:xfrm>
        </p:spPr>
        <p:txBody>
          <a:bodyPr/>
          <a:lstStyle/>
          <a:p>
            <a:r>
              <a:rPr lang="ja-JP" altLang="en-US" sz="2800" dirty="0"/>
              <a:t>あるクラスから複数の派生クラスを作れる</a:t>
            </a:r>
            <a:endParaRPr lang="en-US" altLang="ja-JP" sz="2800" dirty="0"/>
          </a:p>
          <a:p>
            <a:pPr marL="0" indent="0">
              <a:buNone/>
            </a:pPr>
            <a:r>
              <a:rPr lang="en-US" altLang="ja-JP" sz="2800" dirty="0"/>
              <a:t>	</a:t>
            </a:r>
            <a:r>
              <a:rPr lang="ja-JP" altLang="en-US" sz="2400" dirty="0"/>
              <a:t>（例： クラス</a:t>
            </a:r>
            <a:r>
              <a:rPr lang="en-US" altLang="ja-JP" sz="2400" dirty="0"/>
              <a:t>B</a:t>
            </a:r>
            <a:r>
              <a:rPr lang="ja-JP" altLang="en-US" sz="2400" dirty="0"/>
              <a:t>とクラス</a:t>
            </a:r>
            <a:r>
              <a:rPr lang="en-US" altLang="ja-JP" sz="2400" dirty="0"/>
              <a:t>C</a:t>
            </a:r>
            <a:r>
              <a:rPr lang="ja-JP" altLang="en-US" sz="2400" dirty="0"/>
              <a:t>はクラス</a:t>
            </a:r>
            <a:r>
              <a:rPr lang="en-US" altLang="ja-JP" sz="2400" dirty="0"/>
              <a:t>A</a:t>
            </a:r>
            <a:r>
              <a:rPr lang="ja-JP" altLang="en-US" sz="2400" dirty="0"/>
              <a:t>の派生クラス</a:t>
            </a:r>
            <a:r>
              <a:rPr lang="ja-JP" altLang="en-US" sz="2800" dirty="0"/>
              <a:t>）</a:t>
            </a:r>
            <a:endParaRPr lang="en-US" altLang="ja-JP" sz="2800" dirty="0"/>
          </a:p>
          <a:p>
            <a:r>
              <a:rPr lang="ja-JP" altLang="en-US" sz="2800" dirty="0"/>
              <a:t>複数の基底クラスを持つクラスを作れる（</a:t>
            </a:r>
            <a:r>
              <a:rPr lang="ja-JP" altLang="en-US" sz="2800" b="1" dirty="0">
                <a:solidFill>
                  <a:srgbClr val="C00000"/>
                </a:solidFill>
              </a:rPr>
              <a:t>多重継承</a:t>
            </a:r>
            <a:r>
              <a:rPr lang="ja-JP" altLang="en-US" sz="2800" dirty="0"/>
              <a:t>）</a:t>
            </a:r>
            <a:endParaRPr lang="en-US" altLang="ja-JP" sz="2800" dirty="0"/>
          </a:p>
          <a:p>
            <a:pPr marL="0" indent="0">
              <a:buNone/>
            </a:pPr>
            <a:r>
              <a:rPr lang="en-US" altLang="ja-JP" sz="2800" dirty="0"/>
              <a:t>	</a:t>
            </a:r>
            <a:r>
              <a:rPr lang="ja-JP" altLang="en-US" sz="2400" dirty="0"/>
              <a:t>（例： クラス</a:t>
            </a:r>
            <a:r>
              <a:rPr lang="en-US" altLang="ja-JP" sz="2400" dirty="0"/>
              <a:t>D</a:t>
            </a:r>
            <a:r>
              <a:rPr lang="ja-JP" altLang="en-US" sz="2400" dirty="0"/>
              <a:t>とクラス</a:t>
            </a:r>
            <a:r>
              <a:rPr lang="en-US" altLang="ja-JP" sz="2400" dirty="0"/>
              <a:t>C</a:t>
            </a:r>
            <a:r>
              <a:rPr lang="ja-JP" altLang="en-US" sz="2400" dirty="0"/>
              <a:t>はクラス</a:t>
            </a:r>
            <a:r>
              <a:rPr lang="en-US" altLang="ja-JP" sz="2400" dirty="0"/>
              <a:t>G</a:t>
            </a:r>
            <a:r>
              <a:rPr lang="ja-JP" altLang="en-US" sz="2400" dirty="0"/>
              <a:t>の基底クラス）</a:t>
            </a:r>
            <a:endParaRPr lang="en-US" altLang="ja-JP" sz="2800" dirty="0"/>
          </a:p>
        </p:txBody>
      </p:sp>
      <p:sp>
        <p:nvSpPr>
          <p:cNvPr id="9" name="テキスト ボックス 8">
            <a:extLst>
              <a:ext uri="{FF2B5EF4-FFF2-40B4-BE49-F238E27FC236}">
                <a16:creationId xmlns:a16="http://schemas.microsoft.com/office/drawing/2014/main" id="{B4057D9B-B503-5F28-CE07-5E352A844459}"/>
              </a:ext>
            </a:extLst>
          </p:cNvPr>
          <p:cNvSpPr txBox="1"/>
          <p:nvPr/>
        </p:nvSpPr>
        <p:spPr>
          <a:xfrm>
            <a:off x="3292550" y="6270407"/>
            <a:ext cx="6097088" cy="584775"/>
          </a:xfrm>
          <a:prstGeom prst="rect">
            <a:avLst/>
          </a:prstGeom>
          <a:noFill/>
        </p:spPr>
        <p:txBody>
          <a:bodyPr wrap="square">
            <a:spAutoFit/>
          </a:bodyPr>
          <a:lstStyle/>
          <a:p>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 矢印は派生（子）クラスから基底（親）クラスに向かう</a:t>
            </a:r>
            <a:br>
              <a:rPr lang="en-US" altLang="ja-JP" sz="1600" dirty="0">
                <a:latin typeface="游ゴシック" panose="020B0400000000000000" pitchFamily="50" charset="-128"/>
                <a:ea typeface="游ゴシック" panose="020B0400000000000000" pitchFamily="50" charset="-128"/>
              </a:rPr>
            </a:b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 本講義では多重継承を扱わない</a:t>
            </a:r>
          </a:p>
        </p:txBody>
      </p:sp>
    </p:spTree>
    <p:extLst>
      <p:ext uri="{BB962C8B-B14F-4D97-AF65-F5344CB8AC3E}">
        <p14:creationId xmlns:p14="http://schemas.microsoft.com/office/powerpoint/2010/main" val="35965710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A35404-7E22-C007-F04A-80FA293E6FDD}"/>
              </a:ext>
            </a:extLst>
          </p:cNvPr>
          <p:cNvSpPr>
            <a:spLocks noGrp="1"/>
          </p:cNvSpPr>
          <p:nvPr>
            <p:ph type="title"/>
          </p:nvPr>
        </p:nvSpPr>
        <p:spPr/>
        <p:txBody>
          <a:bodyPr/>
          <a:lstStyle/>
          <a:p>
            <a:r>
              <a:rPr kumimoji="1" lang="ja-JP" altLang="en-US" dirty="0"/>
              <a:t>継承を行う</a:t>
            </a:r>
          </a:p>
        </p:txBody>
      </p:sp>
      <p:sp>
        <p:nvSpPr>
          <p:cNvPr id="4" name="スライド番号プレースホルダー 3">
            <a:extLst>
              <a:ext uri="{FF2B5EF4-FFF2-40B4-BE49-F238E27FC236}">
                <a16:creationId xmlns:a16="http://schemas.microsoft.com/office/drawing/2014/main" id="{E4754809-DFA7-EA17-F1ED-B2D79A97D87B}"/>
              </a:ext>
            </a:extLst>
          </p:cNvPr>
          <p:cNvSpPr>
            <a:spLocks noGrp="1"/>
          </p:cNvSpPr>
          <p:nvPr>
            <p:ph type="sldNum" sz="quarter" idx="12"/>
          </p:nvPr>
        </p:nvSpPr>
        <p:spPr/>
        <p:txBody>
          <a:bodyPr/>
          <a:lstStyle/>
          <a:p>
            <a:fld id="{F9134F74-3BB4-4ADE-A554-892E3A208E77}" type="slidenum">
              <a:rPr lang="ja-JP" altLang="en-US" smtClean="0"/>
              <a:pPr/>
              <a:t>139</a:t>
            </a:fld>
            <a:endParaRPr lang="ja-JP" altLang="en-US"/>
          </a:p>
        </p:txBody>
      </p:sp>
      <p:pic>
        <p:nvPicPr>
          <p:cNvPr id="6" name="図 5">
            <a:extLst>
              <a:ext uri="{FF2B5EF4-FFF2-40B4-BE49-F238E27FC236}">
                <a16:creationId xmlns:a16="http://schemas.microsoft.com/office/drawing/2014/main" id="{C6E2348C-9CE9-639F-18B5-51C8B94FECCB}"/>
              </a:ext>
            </a:extLst>
          </p:cNvPr>
          <p:cNvPicPr>
            <a:picLocks noChangeAspect="1"/>
          </p:cNvPicPr>
          <p:nvPr/>
        </p:nvPicPr>
        <p:blipFill>
          <a:blip r:embed="rId2"/>
          <a:stretch>
            <a:fillRect/>
          </a:stretch>
        </p:blipFill>
        <p:spPr>
          <a:xfrm>
            <a:off x="723125" y="1589364"/>
            <a:ext cx="5650309" cy="1047547"/>
          </a:xfrm>
          <a:prstGeom prst="rect">
            <a:avLst/>
          </a:prstGeom>
        </p:spPr>
      </p:pic>
      <p:pic>
        <p:nvPicPr>
          <p:cNvPr id="8" name="図 7">
            <a:extLst>
              <a:ext uri="{FF2B5EF4-FFF2-40B4-BE49-F238E27FC236}">
                <a16:creationId xmlns:a16="http://schemas.microsoft.com/office/drawing/2014/main" id="{445CB5C2-2AEB-8AA8-CA1F-E0531989B619}"/>
              </a:ext>
            </a:extLst>
          </p:cNvPr>
          <p:cNvPicPr>
            <a:picLocks noChangeAspect="1"/>
          </p:cNvPicPr>
          <p:nvPr/>
        </p:nvPicPr>
        <p:blipFill>
          <a:blip r:embed="rId3"/>
          <a:stretch>
            <a:fillRect/>
          </a:stretch>
        </p:blipFill>
        <p:spPr>
          <a:xfrm>
            <a:off x="695400" y="3268360"/>
            <a:ext cx="2921715" cy="792088"/>
          </a:xfrm>
          <a:prstGeom prst="rect">
            <a:avLst/>
          </a:prstGeom>
        </p:spPr>
      </p:pic>
      <p:graphicFrame>
        <p:nvGraphicFramePr>
          <p:cNvPr id="9" name="表 8">
            <a:extLst>
              <a:ext uri="{FF2B5EF4-FFF2-40B4-BE49-F238E27FC236}">
                <a16:creationId xmlns:a16="http://schemas.microsoft.com/office/drawing/2014/main" id="{BC179E5E-CC0F-D3F8-119C-B44AC90E0C7B}"/>
              </a:ext>
            </a:extLst>
          </p:cNvPr>
          <p:cNvGraphicFramePr>
            <a:graphicFrameLocks noGrp="1"/>
          </p:cNvGraphicFramePr>
          <p:nvPr>
            <p:extLst>
              <p:ext uri="{D42A27DB-BD31-4B8C-83A1-F6EECF244321}">
                <p14:modId xmlns:p14="http://schemas.microsoft.com/office/powerpoint/2010/main" val="1583327726"/>
              </p:ext>
            </p:extLst>
          </p:nvPr>
        </p:nvGraphicFramePr>
        <p:xfrm>
          <a:off x="723125" y="4713808"/>
          <a:ext cx="9403524" cy="2007668"/>
        </p:xfrm>
        <a:graphic>
          <a:graphicData uri="http://schemas.openxmlformats.org/drawingml/2006/table">
            <a:tbl>
              <a:tblPr firstRow="1" bandRow="1">
                <a:tableStyleId>{5C22544A-7EE6-4342-B048-85BDC9FD1C3A}</a:tableStyleId>
              </a:tblPr>
              <a:tblGrid>
                <a:gridCol w="1989444">
                  <a:extLst>
                    <a:ext uri="{9D8B030D-6E8A-4147-A177-3AD203B41FA5}">
                      <a16:colId xmlns:a16="http://schemas.microsoft.com/office/drawing/2014/main" val="2697288054"/>
                    </a:ext>
                  </a:extLst>
                </a:gridCol>
                <a:gridCol w="7414080">
                  <a:extLst>
                    <a:ext uri="{9D8B030D-6E8A-4147-A177-3AD203B41FA5}">
                      <a16:colId xmlns:a16="http://schemas.microsoft.com/office/drawing/2014/main" val="20001"/>
                    </a:ext>
                  </a:extLst>
                </a:gridCol>
              </a:tblGrid>
              <a:tr h="501917">
                <a:tc>
                  <a:txBody>
                    <a:bodyPr/>
                    <a:lstStyle/>
                    <a:p>
                      <a:pPr algn="ctr"/>
                      <a:r>
                        <a:rPr kumimoji="1" lang="ja-JP" altLang="en-US" sz="1600" dirty="0"/>
                        <a:t>アクセス指定子</a:t>
                      </a:r>
                    </a:p>
                  </a:txBody>
                  <a:tcPr marL="91439" marR="91439" anchor="ctr" anchorCtr="1"/>
                </a:tc>
                <a:tc>
                  <a:txBody>
                    <a:bodyPr/>
                    <a:lstStyle/>
                    <a:p>
                      <a:pPr algn="ctr"/>
                      <a:r>
                        <a:rPr kumimoji="1" lang="ja-JP" altLang="en-US" sz="1600" dirty="0"/>
                        <a:t>説明</a:t>
                      </a:r>
                    </a:p>
                  </a:txBody>
                  <a:tcPr marL="91439" marR="91439" anchor="ctr" anchorCtr="1"/>
                </a:tc>
                <a:extLst>
                  <a:ext uri="{0D108BD9-81ED-4DB2-BD59-A6C34878D82A}">
                    <a16:rowId xmlns:a16="http://schemas.microsoft.com/office/drawing/2014/main" val="10000"/>
                  </a:ext>
                </a:extLst>
              </a:tr>
              <a:tr h="501917">
                <a:tc>
                  <a:txBody>
                    <a:bodyPr/>
                    <a:lstStyle/>
                    <a:p>
                      <a:pPr algn="l"/>
                      <a:r>
                        <a:rPr kumimoji="1" lang="en-US" altLang="ja-JP" sz="1600" dirty="0">
                          <a:latin typeface="Lucida Console" panose="020B0609040504020204" pitchFamily="49" charset="0"/>
                        </a:rPr>
                        <a:t>public</a:t>
                      </a:r>
                      <a:endParaRPr kumimoji="1" lang="ja-JP" altLang="en-US" sz="1600" dirty="0">
                        <a:latin typeface="Lucida Console" panose="020B0609040504020204" pitchFamily="49" charset="0"/>
                      </a:endParaRPr>
                    </a:p>
                  </a:txBody>
                  <a:tcPr marL="91439" marR="91439" anchor="ctr" anchorCtr="1"/>
                </a:tc>
                <a:tc>
                  <a:txBody>
                    <a:bodyPr/>
                    <a:lstStyle/>
                    <a:p>
                      <a:pPr algn="ctr"/>
                      <a:r>
                        <a:rPr kumimoji="1" lang="ja-JP" altLang="en-US" sz="1600" dirty="0"/>
                        <a:t>基底クラスの</a:t>
                      </a:r>
                      <a:r>
                        <a:rPr kumimoji="1" lang="en-US" altLang="ja-JP" sz="1600" dirty="0">
                          <a:latin typeface="Lucida Console" panose="020B0609040504020204" pitchFamily="49" charset="0"/>
                        </a:rPr>
                        <a:t>public</a:t>
                      </a:r>
                      <a:r>
                        <a:rPr kumimoji="1" lang="ja-JP" altLang="en-US" sz="1600" dirty="0"/>
                        <a:t>メンバは派生クラスの</a:t>
                      </a:r>
                      <a:r>
                        <a:rPr kumimoji="1" lang="en-US" altLang="ja-JP" sz="1600" dirty="0">
                          <a:latin typeface="Lucida Console" panose="020B0609040504020204" pitchFamily="49" charset="0"/>
                        </a:rPr>
                        <a:t>public</a:t>
                      </a:r>
                      <a:r>
                        <a:rPr kumimoji="1" lang="ja-JP" altLang="en-US" sz="1600" dirty="0"/>
                        <a:t>メンバになる</a:t>
                      </a:r>
                    </a:p>
                  </a:txBody>
                  <a:tcPr marL="91439" marR="91439" anchor="ctr" anchorCtr="1"/>
                </a:tc>
                <a:extLst>
                  <a:ext uri="{0D108BD9-81ED-4DB2-BD59-A6C34878D82A}">
                    <a16:rowId xmlns:a16="http://schemas.microsoft.com/office/drawing/2014/main" val="10001"/>
                  </a:ext>
                </a:extLst>
              </a:tr>
              <a:tr h="501917">
                <a:tc>
                  <a:txBody>
                    <a:bodyPr/>
                    <a:lstStyle/>
                    <a:p>
                      <a:pPr algn="l"/>
                      <a:r>
                        <a:rPr kumimoji="1" lang="en-US" altLang="ja-JP" sz="1600" dirty="0">
                          <a:latin typeface="Lucida Console" panose="020B0609040504020204" pitchFamily="49" charset="0"/>
                        </a:rPr>
                        <a:t>protected</a:t>
                      </a:r>
                      <a:endParaRPr kumimoji="1" lang="ja-JP" altLang="en-US" sz="1600" dirty="0">
                        <a:latin typeface="Lucida Console" panose="020B0609040504020204" pitchFamily="49" charset="0"/>
                      </a:endParaRPr>
                    </a:p>
                  </a:txBody>
                  <a:tcPr marL="91439" marR="91439" anchor="ctr" anchorCtr="1"/>
                </a:tc>
                <a:tc>
                  <a:txBody>
                    <a:bodyPr/>
                    <a:lstStyle/>
                    <a:p>
                      <a:pPr algn="ctr"/>
                      <a:r>
                        <a:rPr kumimoji="1" lang="ja-JP" altLang="en-US" sz="1600" dirty="0"/>
                        <a:t>基底クラスの</a:t>
                      </a:r>
                      <a:r>
                        <a:rPr kumimoji="1" lang="en-US" altLang="ja-JP" sz="1600" dirty="0">
                          <a:latin typeface="Lucida Console" panose="020B0609040504020204" pitchFamily="49" charset="0"/>
                        </a:rPr>
                        <a:t>public</a:t>
                      </a:r>
                      <a:r>
                        <a:rPr kumimoji="1" lang="ja-JP" altLang="en-US" sz="1600" dirty="0"/>
                        <a:t>メンバも</a:t>
                      </a:r>
                      <a:r>
                        <a:rPr kumimoji="1" lang="en-US" altLang="ja-JP" sz="1600" dirty="0">
                          <a:latin typeface="Lucida Console" panose="020B0609040504020204" pitchFamily="49" charset="0"/>
                        </a:rPr>
                        <a:t>protected</a:t>
                      </a:r>
                      <a:r>
                        <a:rPr kumimoji="1" lang="ja-JP" altLang="en-US" sz="1600" dirty="0"/>
                        <a:t>メンバとして継承される</a:t>
                      </a:r>
                    </a:p>
                  </a:txBody>
                  <a:tcPr marL="91439" marR="91439" anchor="ctr" anchorCtr="1"/>
                </a:tc>
                <a:extLst>
                  <a:ext uri="{0D108BD9-81ED-4DB2-BD59-A6C34878D82A}">
                    <a16:rowId xmlns:a16="http://schemas.microsoft.com/office/drawing/2014/main" val="10002"/>
                  </a:ext>
                </a:extLst>
              </a:tr>
              <a:tr h="501917">
                <a:tc>
                  <a:txBody>
                    <a:bodyPr/>
                    <a:lstStyle/>
                    <a:p>
                      <a:pPr algn="l"/>
                      <a:r>
                        <a:rPr kumimoji="1" lang="en-US" altLang="ja-JP" sz="1600" dirty="0">
                          <a:latin typeface="Lucida Console" panose="020B0609040504020204" pitchFamily="49" charset="0"/>
                        </a:rPr>
                        <a:t>private</a:t>
                      </a:r>
                      <a:endParaRPr kumimoji="1" lang="ja-JP" altLang="en-US" sz="1600" dirty="0">
                        <a:latin typeface="Lucida Console" panose="020B0609040504020204" pitchFamily="49" charset="0"/>
                      </a:endParaRPr>
                    </a:p>
                  </a:txBody>
                  <a:tcPr marL="91439" marR="91439" anchor="ctr" anchorCtr="1"/>
                </a:tc>
                <a:tc>
                  <a:txBody>
                    <a:bodyPr/>
                    <a:lstStyle/>
                    <a:p>
                      <a:pPr algn="ctr"/>
                      <a:r>
                        <a:rPr kumimoji="1" lang="ja-JP" altLang="en-US" sz="1600" dirty="0"/>
                        <a:t>基底クラスの</a:t>
                      </a:r>
                      <a:r>
                        <a:rPr kumimoji="1" lang="en-US" altLang="ja-JP" sz="1600" dirty="0">
                          <a:latin typeface="Lucida Console" panose="020B0609040504020204" pitchFamily="49" charset="0"/>
                        </a:rPr>
                        <a:t>public</a:t>
                      </a:r>
                      <a:r>
                        <a:rPr kumimoji="1" lang="ja-JP" altLang="en-US" sz="1600" dirty="0"/>
                        <a:t>メンバも</a:t>
                      </a:r>
                      <a:r>
                        <a:rPr kumimoji="1" lang="en-US" altLang="ja-JP" sz="1600" dirty="0">
                          <a:latin typeface="Lucida Console" panose="020B0609040504020204" pitchFamily="49" charset="0"/>
                        </a:rPr>
                        <a:t>private</a:t>
                      </a:r>
                      <a:r>
                        <a:rPr kumimoji="1" lang="ja-JP" altLang="en-US" sz="1600" dirty="0"/>
                        <a:t>メンバとして継承される</a:t>
                      </a:r>
                    </a:p>
                  </a:txBody>
                  <a:tcPr marL="91439" marR="91439" anchor="ctr" anchorCtr="1"/>
                </a:tc>
                <a:extLst>
                  <a:ext uri="{0D108BD9-81ED-4DB2-BD59-A6C34878D82A}">
                    <a16:rowId xmlns:a16="http://schemas.microsoft.com/office/drawing/2014/main" val="58616193"/>
                  </a:ext>
                </a:extLst>
              </a:tr>
            </a:tbl>
          </a:graphicData>
        </a:graphic>
      </p:graphicFrame>
      <p:sp>
        <p:nvSpPr>
          <p:cNvPr id="10" name="テキスト ボックス 9">
            <a:extLst>
              <a:ext uri="{FF2B5EF4-FFF2-40B4-BE49-F238E27FC236}">
                <a16:creationId xmlns:a16="http://schemas.microsoft.com/office/drawing/2014/main" id="{B7D005CE-4C97-6268-F932-9F9F603D574E}"/>
              </a:ext>
            </a:extLst>
          </p:cNvPr>
          <p:cNvSpPr txBox="1"/>
          <p:nvPr/>
        </p:nvSpPr>
        <p:spPr>
          <a:xfrm>
            <a:off x="609600" y="1223464"/>
            <a:ext cx="3877985"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他のクラスを継承するクラスの定義</a:t>
            </a:r>
          </a:p>
        </p:txBody>
      </p:sp>
      <p:sp>
        <p:nvSpPr>
          <p:cNvPr id="11" name="テキスト ボックス 10">
            <a:extLst>
              <a:ext uri="{FF2B5EF4-FFF2-40B4-BE49-F238E27FC236}">
                <a16:creationId xmlns:a16="http://schemas.microsoft.com/office/drawing/2014/main" id="{B2E8EEDE-8FE3-F4B4-003C-6AEE3AB8191F}"/>
              </a:ext>
            </a:extLst>
          </p:cNvPr>
          <p:cNvSpPr txBox="1"/>
          <p:nvPr/>
        </p:nvSpPr>
        <p:spPr>
          <a:xfrm>
            <a:off x="609600" y="2951656"/>
            <a:ext cx="4200189"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例：クラス</a:t>
            </a:r>
            <a:r>
              <a:rPr kumimoji="1" lang="en-US" altLang="ja-JP" dirty="0">
                <a:latin typeface="游ゴシック" panose="020B0400000000000000" pitchFamily="50" charset="-128"/>
                <a:ea typeface="游ゴシック" panose="020B0400000000000000" pitchFamily="50" charset="-128"/>
              </a:rPr>
              <a:t>A</a:t>
            </a:r>
            <a:r>
              <a:rPr kumimoji="1" lang="ja-JP" altLang="en-US" dirty="0">
                <a:latin typeface="游ゴシック" panose="020B0400000000000000" pitchFamily="50" charset="-128"/>
                <a:ea typeface="游ゴシック" panose="020B0400000000000000" pitchFamily="50" charset="-128"/>
              </a:rPr>
              <a:t>を継承するクラス</a:t>
            </a:r>
            <a:r>
              <a:rPr kumimoji="1" lang="en-US" altLang="ja-JP" dirty="0">
                <a:latin typeface="游ゴシック" panose="020B0400000000000000" pitchFamily="50" charset="-128"/>
                <a:ea typeface="游ゴシック" panose="020B0400000000000000" pitchFamily="50" charset="-128"/>
              </a:rPr>
              <a:t>B</a:t>
            </a:r>
            <a:r>
              <a:rPr kumimoji="1" lang="ja-JP" altLang="en-US" dirty="0">
                <a:latin typeface="游ゴシック" panose="020B0400000000000000" pitchFamily="50" charset="-128"/>
                <a:ea typeface="游ゴシック" panose="020B0400000000000000" pitchFamily="50" charset="-128"/>
              </a:rPr>
              <a:t>の定義</a:t>
            </a:r>
          </a:p>
        </p:txBody>
      </p:sp>
      <p:sp>
        <p:nvSpPr>
          <p:cNvPr id="12" name="テキスト ボックス 11">
            <a:extLst>
              <a:ext uri="{FF2B5EF4-FFF2-40B4-BE49-F238E27FC236}">
                <a16:creationId xmlns:a16="http://schemas.microsoft.com/office/drawing/2014/main" id="{386EE23E-369C-ED2B-DDFD-2DD0F35D6553}"/>
              </a:ext>
            </a:extLst>
          </p:cNvPr>
          <p:cNvSpPr txBox="1"/>
          <p:nvPr/>
        </p:nvSpPr>
        <p:spPr>
          <a:xfrm>
            <a:off x="613440" y="4310516"/>
            <a:ext cx="2492990"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アクセス指定子の働き</a:t>
            </a:r>
          </a:p>
        </p:txBody>
      </p:sp>
      <p:sp>
        <p:nvSpPr>
          <p:cNvPr id="13" name="テキスト ボックス 12">
            <a:extLst>
              <a:ext uri="{FF2B5EF4-FFF2-40B4-BE49-F238E27FC236}">
                <a16:creationId xmlns:a16="http://schemas.microsoft.com/office/drawing/2014/main" id="{6B601D64-862E-848D-F344-F01C86CB3A2C}"/>
              </a:ext>
            </a:extLst>
          </p:cNvPr>
          <p:cNvSpPr txBox="1"/>
          <p:nvPr/>
        </p:nvSpPr>
        <p:spPr>
          <a:xfrm>
            <a:off x="3702915" y="3723260"/>
            <a:ext cx="6097088" cy="338554"/>
          </a:xfrm>
          <a:prstGeom prst="rect">
            <a:avLst/>
          </a:prstGeom>
          <a:noFill/>
        </p:spPr>
        <p:txBody>
          <a:bodyPr wrap="square">
            <a:spAutoFit/>
          </a:bodyPr>
          <a:lstStyle/>
          <a:p>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 クラス</a:t>
            </a:r>
            <a:r>
              <a:rPr lang="en-US" altLang="ja-JP" sz="1600" dirty="0">
                <a:latin typeface="游ゴシック" panose="020B0400000000000000" pitchFamily="50" charset="-128"/>
                <a:ea typeface="游ゴシック" panose="020B0400000000000000" pitchFamily="50" charset="-128"/>
              </a:rPr>
              <a:t>B</a:t>
            </a:r>
            <a:r>
              <a:rPr lang="ja-JP" altLang="en-US" sz="1600" dirty="0">
                <a:latin typeface="游ゴシック" panose="020B0400000000000000" pitchFamily="50" charset="-128"/>
                <a:ea typeface="游ゴシック" panose="020B0400000000000000" pitchFamily="50" charset="-128"/>
              </a:rPr>
              <a:t>はクラス</a:t>
            </a:r>
            <a:r>
              <a:rPr lang="en-US" altLang="ja-JP" sz="1600" dirty="0">
                <a:latin typeface="游ゴシック" panose="020B0400000000000000" pitchFamily="50" charset="-128"/>
                <a:ea typeface="游ゴシック" panose="020B0400000000000000" pitchFamily="50" charset="-128"/>
              </a:rPr>
              <a:t>A</a:t>
            </a:r>
            <a:r>
              <a:rPr lang="ja-JP" altLang="en-US" sz="1600" dirty="0">
                <a:latin typeface="游ゴシック" panose="020B0400000000000000" pitchFamily="50" charset="-128"/>
                <a:ea typeface="游ゴシック" panose="020B0400000000000000" pitchFamily="50" charset="-128"/>
              </a:rPr>
              <a:t>のメンバ変数・メンバ関数を引き継ぐ</a:t>
            </a:r>
          </a:p>
        </p:txBody>
      </p:sp>
    </p:spTree>
    <p:extLst>
      <p:ext uri="{BB962C8B-B14F-4D97-AF65-F5344CB8AC3E}">
        <p14:creationId xmlns:p14="http://schemas.microsoft.com/office/powerpoint/2010/main" val="72813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normAutofit/>
          </a:bodyPr>
          <a:lstStyle/>
          <a:p>
            <a:pPr eaLnBrk="1" hangingPunct="1"/>
            <a:r>
              <a:rPr lang="ja-JP" altLang="en-US" dirty="0"/>
              <a:t>ブロックとインデント</a:t>
            </a:r>
          </a:p>
        </p:txBody>
      </p:sp>
      <p:sp>
        <p:nvSpPr>
          <p:cNvPr id="5" name="テキスト ボックス 4">
            <a:extLst>
              <a:ext uri="{FF2B5EF4-FFF2-40B4-BE49-F238E27FC236}">
                <a16:creationId xmlns:a16="http://schemas.microsoft.com/office/drawing/2014/main" id="{DB5D025B-A536-64B8-1353-2D33FF9B48F2}"/>
              </a:ext>
            </a:extLst>
          </p:cNvPr>
          <p:cNvSpPr txBox="1"/>
          <p:nvPr/>
        </p:nvSpPr>
        <p:spPr>
          <a:xfrm>
            <a:off x="551384" y="4581128"/>
            <a:ext cx="8449809" cy="1754326"/>
          </a:xfrm>
          <a:prstGeom prst="rect">
            <a:avLst/>
          </a:prstGeom>
          <a:noFill/>
        </p:spPr>
        <p:txBody>
          <a:bodyPr wrap="square" rtlCol="0">
            <a:spAutoFit/>
          </a:bodyPr>
          <a:lstStyle/>
          <a:p>
            <a:pPr algn="l"/>
            <a:r>
              <a:rPr lang="ja-JP" altLang="en-US" b="1" dirty="0">
                <a:latin typeface="+mn-ea"/>
                <a:ea typeface="+mn-ea"/>
              </a:rPr>
              <a:t>ブロック：</a:t>
            </a:r>
            <a:r>
              <a:rPr lang="ja-JP" altLang="en-US" dirty="0">
                <a:latin typeface="+mn-ea"/>
                <a:ea typeface="+mn-ea"/>
              </a:rPr>
              <a:t> </a:t>
            </a:r>
            <a:r>
              <a:rPr lang="en-US" altLang="ja-JP" dirty="0">
                <a:latin typeface="+mn-ea"/>
                <a:ea typeface="+mn-ea"/>
              </a:rPr>
              <a:t> </a:t>
            </a:r>
            <a:r>
              <a:rPr lang="en-US" altLang="ja-JP" dirty="0">
                <a:latin typeface="Lucida Console" panose="020B0609040504020204" pitchFamily="49" charset="0"/>
                <a:ea typeface="+mn-ea"/>
              </a:rPr>
              <a:t>{</a:t>
            </a:r>
            <a:r>
              <a:rPr lang="en-US" altLang="ja-JP" dirty="0">
                <a:latin typeface="+mn-ea"/>
                <a:ea typeface="+mn-ea"/>
              </a:rPr>
              <a:t> </a:t>
            </a:r>
            <a:r>
              <a:rPr lang="ja-JP" altLang="en-US" dirty="0">
                <a:latin typeface="+mn-ea"/>
                <a:ea typeface="+mn-ea"/>
              </a:rPr>
              <a:t>と </a:t>
            </a:r>
            <a:r>
              <a:rPr lang="en-US" altLang="ja-JP" dirty="0">
                <a:latin typeface="Lucida Console" panose="020B0609040504020204" pitchFamily="49" charset="0"/>
                <a:ea typeface="+mn-ea"/>
              </a:rPr>
              <a:t>}</a:t>
            </a:r>
            <a:r>
              <a:rPr lang="en-US" altLang="ja-JP" dirty="0">
                <a:latin typeface="+mn-ea"/>
                <a:ea typeface="+mn-ea"/>
              </a:rPr>
              <a:t> </a:t>
            </a:r>
            <a:r>
              <a:rPr lang="ja-JP" altLang="en-US" dirty="0">
                <a:latin typeface="+mn-ea"/>
                <a:ea typeface="+mn-ea"/>
              </a:rPr>
              <a:t>で囲まれた範囲</a:t>
            </a:r>
            <a:endParaRPr lang="en-US" altLang="ja-JP" dirty="0">
              <a:latin typeface="+mn-ea"/>
              <a:ea typeface="+mn-ea"/>
            </a:endParaRPr>
          </a:p>
          <a:p>
            <a:pPr algn="l"/>
            <a:r>
              <a:rPr lang="en-US" altLang="ja-JP" dirty="0">
                <a:latin typeface="+mn-ea"/>
                <a:ea typeface="+mn-ea"/>
              </a:rPr>
              <a:t>	</a:t>
            </a:r>
            <a:r>
              <a:rPr lang="ja-JP" altLang="en-US" dirty="0">
                <a:latin typeface="+mn-ea"/>
                <a:ea typeface="+mn-ea"/>
              </a:rPr>
              <a:t> ブロックの中にブロックが含まれることもある（</a:t>
            </a:r>
            <a:r>
              <a:rPr lang="ja-JP" altLang="en-US" b="1" dirty="0">
                <a:latin typeface="+mn-ea"/>
                <a:ea typeface="+mn-ea"/>
              </a:rPr>
              <a:t>ブロックのネスト</a:t>
            </a:r>
            <a:r>
              <a:rPr lang="ja-JP" altLang="en-US" dirty="0">
                <a:latin typeface="+mn-ea"/>
                <a:ea typeface="+mn-ea"/>
              </a:rPr>
              <a:t>）</a:t>
            </a:r>
            <a:endParaRPr lang="en-US" altLang="ja-JP" dirty="0">
              <a:latin typeface="+mn-ea"/>
              <a:ea typeface="+mn-ea"/>
            </a:endParaRPr>
          </a:p>
          <a:p>
            <a:pPr algn="l"/>
            <a:endParaRPr lang="en-US" altLang="ja-JP" dirty="0">
              <a:latin typeface="+mn-ea"/>
              <a:ea typeface="+mn-ea"/>
            </a:endParaRPr>
          </a:p>
          <a:p>
            <a:pPr algn="l"/>
            <a:r>
              <a:rPr lang="ja-JP" altLang="en-US" b="1" dirty="0">
                <a:latin typeface="+mn-ea"/>
                <a:ea typeface="+mn-ea"/>
              </a:rPr>
              <a:t>インデント： </a:t>
            </a:r>
            <a:r>
              <a:rPr lang="ja-JP" altLang="en-US" dirty="0">
                <a:latin typeface="+mn-ea"/>
                <a:ea typeface="+mn-ea"/>
              </a:rPr>
              <a:t>プログラムコードを見やすくするために入れる行頭の空白</a:t>
            </a:r>
            <a:endParaRPr lang="en-US" altLang="ja-JP" dirty="0">
              <a:latin typeface="+mn-ea"/>
              <a:ea typeface="+mn-ea"/>
            </a:endParaRPr>
          </a:p>
          <a:p>
            <a:pPr algn="l"/>
            <a:r>
              <a:rPr lang="ja-JP" altLang="en-US" dirty="0">
                <a:latin typeface="+mn-ea"/>
                <a:ea typeface="+mn-ea"/>
              </a:rPr>
              <a:t>              ブロックの階層の深さにあわせてインデントの数を変える</a:t>
            </a:r>
            <a:endParaRPr lang="en-US" altLang="ja-JP" dirty="0">
              <a:latin typeface="+mn-ea"/>
              <a:ea typeface="+mn-ea"/>
            </a:endParaRPr>
          </a:p>
          <a:p>
            <a:pPr algn="l"/>
            <a:r>
              <a:rPr lang="ja-JP" altLang="en-US" dirty="0">
                <a:latin typeface="+mn-ea"/>
                <a:ea typeface="+mn-ea"/>
              </a:rPr>
              <a:t>              （最近のエディタは自動で調整してくれる）</a:t>
            </a:r>
          </a:p>
        </p:txBody>
      </p:sp>
      <p:sp>
        <p:nvSpPr>
          <p:cNvPr id="2" name="テキスト ボックス 1">
            <a:extLst>
              <a:ext uri="{FF2B5EF4-FFF2-40B4-BE49-F238E27FC236}">
                <a16:creationId xmlns:a16="http://schemas.microsoft.com/office/drawing/2014/main" id="{19BD375E-2332-1192-5849-8467386725A6}"/>
              </a:ext>
            </a:extLst>
          </p:cNvPr>
          <p:cNvSpPr txBox="1"/>
          <p:nvPr/>
        </p:nvSpPr>
        <p:spPr>
          <a:xfrm>
            <a:off x="5447928" y="6453336"/>
            <a:ext cx="3733714" cy="307777"/>
          </a:xfrm>
          <a:prstGeom prst="rect">
            <a:avLst/>
          </a:prstGeom>
          <a:noFill/>
        </p:spPr>
        <p:txBody>
          <a:bodyPr wrap="none" rtlCol="0">
            <a:spAutoFit/>
          </a:bodyPr>
          <a:lstStyle/>
          <a:p>
            <a:r>
              <a:rPr lang="en-US" altLang="ja-JP" sz="1400" dirty="0"/>
              <a:t>※</a:t>
            </a:r>
            <a:r>
              <a:rPr lang="ja-JP" altLang="en-US" sz="1400" dirty="0"/>
              <a:t> インデントは無くてもプログラムに影響しない</a:t>
            </a:r>
          </a:p>
        </p:txBody>
      </p:sp>
      <p:pic>
        <p:nvPicPr>
          <p:cNvPr id="4" name="図 3">
            <a:extLst>
              <a:ext uri="{FF2B5EF4-FFF2-40B4-BE49-F238E27FC236}">
                <a16:creationId xmlns:a16="http://schemas.microsoft.com/office/drawing/2014/main" id="{05927CDD-8589-DD5C-CFFA-2EE76EBF3ABA}"/>
              </a:ext>
            </a:extLst>
          </p:cNvPr>
          <p:cNvPicPr>
            <a:picLocks noChangeAspect="1"/>
          </p:cNvPicPr>
          <p:nvPr/>
        </p:nvPicPr>
        <p:blipFill>
          <a:blip r:embed="rId3"/>
          <a:stretch>
            <a:fillRect/>
          </a:stretch>
        </p:blipFill>
        <p:spPr>
          <a:xfrm>
            <a:off x="695400" y="1303303"/>
            <a:ext cx="6408712" cy="3034061"/>
          </a:xfrm>
          <a:prstGeom prst="rect">
            <a:avLst/>
          </a:prstGeom>
        </p:spPr>
      </p:pic>
    </p:spTree>
    <p:extLst>
      <p:ext uri="{BB962C8B-B14F-4D97-AF65-F5344CB8AC3E}">
        <p14:creationId xmlns:p14="http://schemas.microsoft.com/office/powerpoint/2010/main" val="30919612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82901-407C-63B1-2E2A-D932B1EB04F1}"/>
              </a:ext>
            </a:extLst>
          </p:cNvPr>
          <p:cNvSpPr>
            <a:spLocks noGrp="1"/>
          </p:cNvSpPr>
          <p:nvPr>
            <p:ph type="title"/>
          </p:nvPr>
        </p:nvSpPr>
        <p:spPr/>
        <p:txBody>
          <a:bodyPr>
            <a:normAutofit/>
          </a:bodyPr>
          <a:lstStyle/>
          <a:p>
            <a:r>
              <a:rPr kumimoji="1" lang="ja-JP" altLang="en-US" dirty="0"/>
              <a:t>継承の例</a:t>
            </a:r>
          </a:p>
        </p:txBody>
      </p:sp>
      <p:sp>
        <p:nvSpPr>
          <p:cNvPr id="4" name="スライド番号プレースホルダー 3">
            <a:extLst>
              <a:ext uri="{FF2B5EF4-FFF2-40B4-BE49-F238E27FC236}">
                <a16:creationId xmlns:a16="http://schemas.microsoft.com/office/drawing/2014/main" id="{5AFEA0F1-B875-75D9-8E5E-62334E9C96CC}"/>
              </a:ext>
            </a:extLst>
          </p:cNvPr>
          <p:cNvSpPr>
            <a:spLocks noGrp="1"/>
          </p:cNvSpPr>
          <p:nvPr>
            <p:ph type="sldNum" sz="quarter" idx="12"/>
          </p:nvPr>
        </p:nvSpPr>
        <p:spPr/>
        <p:txBody>
          <a:bodyPr/>
          <a:lstStyle/>
          <a:p>
            <a:fld id="{F9134F74-3BB4-4ADE-A554-892E3A208E77}" type="slidenum">
              <a:rPr lang="ja-JP" altLang="en-US" smtClean="0"/>
              <a:pPr/>
              <a:t>140</a:t>
            </a:fld>
            <a:endParaRPr lang="ja-JP" altLang="en-US"/>
          </a:p>
        </p:txBody>
      </p:sp>
      <p:sp>
        <p:nvSpPr>
          <p:cNvPr id="5" name="正方形/長方形 4">
            <a:extLst>
              <a:ext uri="{FF2B5EF4-FFF2-40B4-BE49-F238E27FC236}">
                <a16:creationId xmlns:a16="http://schemas.microsoft.com/office/drawing/2014/main" id="{5591D61C-F1D5-71F0-50E3-1E847A19F6C4}"/>
              </a:ext>
            </a:extLst>
          </p:cNvPr>
          <p:cNvSpPr>
            <a:spLocks noChangeArrowheads="1"/>
          </p:cNvSpPr>
          <p:nvPr/>
        </p:nvSpPr>
        <p:spPr bwMode="auto">
          <a:xfrm>
            <a:off x="263353" y="1275934"/>
            <a:ext cx="4392488" cy="5262979"/>
          </a:xfrm>
          <a:prstGeom prst="rect">
            <a:avLst/>
          </a:prstGeom>
          <a:solidFill>
            <a:srgbClr val="EAF6FD"/>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#include &lt;iostream&gt;</a:t>
            </a:r>
          </a:p>
          <a:p>
            <a:r>
              <a:rPr lang="en-US" altLang="ja-JP" sz="1200" dirty="0">
                <a:latin typeface="Lucida Console" panose="020B0609040504020204" pitchFamily="49" charset="0"/>
                <a:ea typeface="HG丸ｺﾞｼｯｸM-PRO" panose="020F0600000000000000" pitchFamily="50" charset="-128"/>
              </a:rPr>
              <a:t>#include &lt;string&gt;</a:t>
            </a:r>
          </a:p>
          <a:p>
            <a:r>
              <a:rPr lang="en-US" altLang="ja-JP" sz="1200" dirty="0">
                <a:latin typeface="Lucida Console" panose="020B0609040504020204" pitchFamily="49" charset="0"/>
                <a:ea typeface="HG丸ｺﾞｼｯｸM-PRO" panose="020F0600000000000000" pitchFamily="50" charset="-128"/>
              </a:rPr>
              <a:t>using namespace std;</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class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int id = 0; // </a:t>
            </a:r>
            <a:r>
              <a:rPr lang="ja-JP" altLang="en-US" sz="1200" dirty="0">
                <a:latin typeface="Lucida Console" panose="020B0609040504020204" pitchFamily="49" charset="0"/>
                <a:ea typeface="HG丸ｺﾞｼｯｸM-PRO" panose="020F0600000000000000" pitchFamily="50" charset="-128"/>
              </a:rPr>
              <a:t>学籍番号</a:t>
            </a: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string name = "</a:t>
            </a:r>
            <a:r>
              <a:rPr lang="ja-JP" altLang="en-US" sz="1200" dirty="0">
                <a:latin typeface="Lucida Console" panose="020B0609040504020204" pitchFamily="49" charset="0"/>
                <a:ea typeface="HG丸ｺﾞｼｯｸM-PRO" panose="020F0600000000000000" pitchFamily="50" charset="-128"/>
              </a:rPr>
              <a:t>未定</a:t>
            </a:r>
            <a:r>
              <a:rPr lang="en-US" altLang="ja-JP" sz="1200" dirty="0">
                <a:latin typeface="Lucida Console" panose="020B0609040504020204" pitchFamily="49" charset="0"/>
                <a:ea typeface="HG丸ｺﾞｼｯｸM-PRO" panose="020F0600000000000000" pitchFamily="50" charset="-128"/>
              </a:rPr>
              <a:t>"; // </a:t>
            </a:r>
            <a:r>
              <a:rPr lang="ja-JP" altLang="en-US" sz="1200" dirty="0">
                <a:latin typeface="Lucida Console" panose="020B0609040504020204" pitchFamily="49" charset="0"/>
                <a:ea typeface="HG丸ｺﾞｼｯｸM-PRO" panose="020F0600000000000000" pitchFamily="50" charset="-128"/>
              </a:rPr>
              <a:t>氏名</a:t>
            </a:r>
          </a:p>
          <a:p>
            <a:endParaRPr lang="ja-JP" altLang="en-US"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void </a:t>
            </a:r>
            <a:r>
              <a:rPr lang="en-US" altLang="ja-JP" sz="1200" dirty="0" err="1">
                <a:latin typeface="Lucida Console" panose="020B0609040504020204" pitchFamily="49" charset="0"/>
                <a:ea typeface="HG丸ｺﾞｼｯｸM-PRO" panose="020F0600000000000000" pitchFamily="50" charset="-128"/>
              </a:rPr>
              <a:t>printInfo</a:t>
            </a:r>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学籍番号：</a:t>
            </a:r>
            <a:r>
              <a:rPr lang="en-US" altLang="ja-JP" sz="1200" dirty="0">
                <a:latin typeface="Lucida Console" panose="020B0609040504020204" pitchFamily="49" charset="0"/>
                <a:ea typeface="HG丸ｺﾞｼｯｸM-PRO" panose="020F0600000000000000" pitchFamily="50" charset="-128"/>
              </a:rPr>
              <a:t>" &lt;&lt; id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氏名：</a:t>
            </a:r>
            <a:r>
              <a:rPr lang="en-US" altLang="ja-JP" sz="1200" dirty="0">
                <a:latin typeface="Lucida Console" panose="020B0609040504020204" pitchFamily="49" charset="0"/>
                <a:ea typeface="HG丸ｺﾞｼｯｸM-PRO" panose="020F0600000000000000" pitchFamily="50" charset="-128"/>
              </a:rPr>
              <a:t>" &lt;&lt; name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solidFill>
                  <a:srgbClr val="C00000"/>
                </a:solidFill>
                <a:latin typeface="Lucida Console" panose="020B0609040504020204" pitchFamily="49" charset="0"/>
                <a:ea typeface="HG丸ｺﾞｼｯｸM-PRO" panose="020F0600000000000000" pitchFamily="50" charset="-128"/>
              </a:rPr>
              <a:t>class </a:t>
            </a:r>
            <a:r>
              <a:rPr lang="en-US" altLang="ja-JP" sz="1200" dirty="0" err="1">
                <a:solidFill>
                  <a:srgbClr val="C00000"/>
                </a:solidFill>
                <a:latin typeface="Lucida Console" panose="020B0609040504020204" pitchFamily="49" charset="0"/>
                <a:ea typeface="HG丸ｺﾞｼｯｸM-PRO" panose="020F0600000000000000" pitchFamily="50" charset="-128"/>
              </a:rPr>
              <a:t>IStudentCard</a:t>
            </a:r>
            <a:r>
              <a:rPr lang="en-US" altLang="ja-JP" sz="1200" dirty="0">
                <a:solidFill>
                  <a:srgbClr val="C00000"/>
                </a:solidFill>
                <a:latin typeface="Lucida Console" panose="020B0609040504020204" pitchFamily="49" charset="0"/>
                <a:ea typeface="HG丸ｺﾞｼｯｸM-PRO" panose="020F0600000000000000" pitchFamily="50" charset="-128"/>
              </a:rPr>
              <a:t> : public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string nationality = "</a:t>
            </a:r>
            <a:r>
              <a:rPr lang="ja-JP" altLang="en-US" sz="1200" dirty="0">
                <a:latin typeface="Lucida Console" panose="020B0609040504020204" pitchFamily="49" charset="0"/>
                <a:ea typeface="HG丸ｺﾞｼｯｸM-PRO" panose="020F0600000000000000" pitchFamily="50" charset="-128"/>
              </a:rPr>
              <a:t>未定</a:t>
            </a:r>
            <a:r>
              <a:rPr lang="en-US" altLang="ja-JP" sz="1200" dirty="0">
                <a:latin typeface="Lucida Console" panose="020B0609040504020204" pitchFamily="49" charset="0"/>
                <a:ea typeface="HG丸ｺﾞｼｯｸM-PRO" panose="020F0600000000000000" pitchFamily="50" charset="-128"/>
              </a:rPr>
              <a:t>"; // </a:t>
            </a:r>
            <a:r>
              <a:rPr lang="ja-JP" altLang="en-US" sz="1200" dirty="0">
                <a:latin typeface="Lucida Console" panose="020B0609040504020204" pitchFamily="49" charset="0"/>
                <a:ea typeface="HG丸ｺﾞｼｯｸM-PRO" panose="020F0600000000000000" pitchFamily="50" charset="-128"/>
              </a:rPr>
              <a:t>国籍</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latin typeface="Lucida Console" panose="020B0609040504020204" pitchFamily="49" charset="0"/>
                <a:ea typeface="HG丸ｺﾞｼｯｸM-PRO" panose="020F0600000000000000" pitchFamily="50" charset="-128"/>
              </a:rPr>
              <a:t>int main()</a:t>
            </a:r>
          </a:p>
          <a:p>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solidFill>
                  <a:srgbClr val="C00000"/>
                </a:solidFill>
                <a:latin typeface="Lucida Console" panose="020B0609040504020204" pitchFamily="49" charset="0"/>
                <a:ea typeface="HG丸ｺﾞｼｯｸM-PRO" panose="020F0600000000000000" pitchFamily="50" charset="-128"/>
              </a:rPr>
              <a:t>IStudentCard</a:t>
            </a:r>
            <a:r>
              <a:rPr lang="en-US" altLang="ja-JP" sz="1200" dirty="0">
                <a:solidFill>
                  <a:srgbClr val="C00000"/>
                </a:solidFill>
                <a:latin typeface="Lucida Console" panose="020B0609040504020204" pitchFamily="49" charset="0"/>
                <a:ea typeface="HG丸ｺﾞｼｯｸM-PRO" panose="020F0600000000000000" pitchFamily="50" charset="-128"/>
              </a:rPr>
              <a:t> a</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a.id = 2345;</a:t>
            </a:r>
          </a:p>
          <a:p>
            <a:r>
              <a:rPr lang="en-US" altLang="ja-JP" sz="1200" dirty="0">
                <a:latin typeface="Lucida Console" panose="020B0609040504020204" pitchFamily="49" charset="0"/>
                <a:ea typeface="HG丸ｺﾞｼｯｸM-PRO" panose="020F0600000000000000" pitchFamily="50" charset="-128"/>
              </a:rPr>
              <a:t>    a.name = "John Smith";</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a.nationality</a:t>
            </a:r>
            <a:r>
              <a:rPr lang="en-US" altLang="ja-JP" sz="1200" dirty="0">
                <a:latin typeface="Lucida Console" panose="020B0609040504020204" pitchFamily="49" charset="0"/>
                <a:ea typeface="HG丸ｺﾞｼｯｸM-PRO" panose="020F0600000000000000" pitchFamily="50" charset="-128"/>
              </a:rPr>
              <a:t> = "</a:t>
            </a:r>
            <a:r>
              <a:rPr lang="ja-JP" altLang="en-US" sz="1200" dirty="0">
                <a:latin typeface="Lucida Console" panose="020B0609040504020204" pitchFamily="49" charset="0"/>
                <a:ea typeface="HG丸ｺﾞｼｯｸM-PRO" panose="020F0600000000000000" pitchFamily="50" charset="-128"/>
              </a:rPr>
              <a:t>イギリス</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a.printInfo</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a:t>
            </a:r>
          </a:p>
        </p:txBody>
      </p:sp>
      <p:sp>
        <p:nvSpPr>
          <p:cNvPr id="6" name="コンテンツ プレースホルダー 2">
            <a:extLst>
              <a:ext uri="{FF2B5EF4-FFF2-40B4-BE49-F238E27FC236}">
                <a16:creationId xmlns:a16="http://schemas.microsoft.com/office/drawing/2014/main" id="{1FDE63DE-1CBB-67E6-94C0-7D3C54BC69F1}"/>
              </a:ext>
            </a:extLst>
          </p:cNvPr>
          <p:cNvSpPr>
            <a:spLocks noGrp="1"/>
          </p:cNvSpPr>
          <p:nvPr>
            <p:ph idx="1"/>
          </p:nvPr>
        </p:nvSpPr>
        <p:spPr>
          <a:xfrm>
            <a:off x="4907956" y="4941149"/>
            <a:ext cx="6732660" cy="1949223"/>
          </a:xfrm>
        </p:spPr>
        <p:txBody>
          <a:bodyPr/>
          <a:lstStyle/>
          <a:p>
            <a:r>
              <a:rPr lang="en-US" altLang="ja-JP" sz="1800" dirty="0" err="1">
                <a:latin typeface="Lucida Console" panose="020B0609040504020204" pitchFamily="49" charset="0"/>
              </a:rPr>
              <a:t>IStudentCard</a:t>
            </a:r>
            <a:r>
              <a:rPr lang="ja-JP" altLang="en-US" sz="1800" dirty="0"/>
              <a:t>クラスは </a:t>
            </a:r>
            <a:r>
              <a:rPr lang="en-US" altLang="ja-JP" sz="1800" dirty="0" err="1">
                <a:latin typeface="Lucida Console" panose="020B0609040504020204" pitchFamily="49" charset="0"/>
              </a:rPr>
              <a:t>StudentCard</a:t>
            </a:r>
            <a:r>
              <a:rPr lang="ja-JP" altLang="en-US" sz="1800" dirty="0"/>
              <a:t>クラスを継承する</a:t>
            </a:r>
            <a:endParaRPr lang="en-US" altLang="ja-JP" sz="1800" dirty="0"/>
          </a:p>
          <a:p>
            <a:r>
              <a:rPr lang="ja-JP" altLang="en-US" sz="1800" dirty="0"/>
              <a:t>メンバ変数 </a:t>
            </a:r>
            <a:r>
              <a:rPr lang="en-US" altLang="ja-JP" sz="1800" dirty="0">
                <a:latin typeface="Lucida Console" panose="020B0609040504020204" pitchFamily="49" charset="0"/>
              </a:rPr>
              <a:t>nationality</a:t>
            </a:r>
            <a:r>
              <a:rPr lang="ja-JP" altLang="en-US" sz="1800" dirty="0"/>
              <a:t> が </a:t>
            </a:r>
            <a:r>
              <a:rPr lang="en-US" altLang="ja-JP" sz="1800" dirty="0" err="1">
                <a:latin typeface="Lucida Console" panose="020B0609040504020204" pitchFamily="49" charset="0"/>
              </a:rPr>
              <a:t>IStudentCard</a:t>
            </a:r>
            <a:r>
              <a:rPr lang="ja-JP" altLang="en-US" sz="1800" dirty="0"/>
              <a:t>クラスに追加されている</a:t>
            </a:r>
            <a:endParaRPr lang="en-US" altLang="ja-JP" sz="1800" dirty="0"/>
          </a:p>
          <a:p>
            <a:r>
              <a:rPr lang="en-US" altLang="ja-JP" sz="1800" dirty="0" err="1">
                <a:latin typeface="Lucida Console" panose="020B0609040504020204" pitchFamily="49" charset="0"/>
              </a:rPr>
              <a:t>StudentCard</a:t>
            </a:r>
            <a:r>
              <a:rPr lang="ja-JP" altLang="en-US" sz="1800" dirty="0"/>
              <a:t>オブジェクトが持つメンバを、</a:t>
            </a:r>
            <a:r>
              <a:rPr lang="en-US" altLang="ja-JP" sz="1800" dirty="0" err="1">
                <a:latin typeface="Lucida Console" panose="020B0609040504020204" pitchFamily="49" charset="0"/>
              </a:rPr>
              <a:t>IStudentCard</a:t>
            </a:r>
            <a:r>
              <a:rPr lang="ja-JP" altLang="en-US" sz="1800" dirty="0"/>
              <a:t>オブジェクトも持つ</a:t>
            </a:r>
            <a:endParaRPr lang="en-US" altLang="ja-JP" sz="1800" dirty="0"/>
          </a:p>
        </p:txBody>
      </p:sp>
      <p:pic>
        <p:nvPicPr>
          <p:cNvPr id="8" name="図 7">
            <a:extLst>
              <a:ext uri="{FF2B5EF4-FFF2-40B4-BE49-F238E27FC236}">
                <a16:creationId xmlns:a16="http://schemas.microsoft.com/office/drawing/2014/main" id="{A0B8C00B-1F08-4EA8-805D-57AB36AA610D}"/>
              </a:ext>
            </a:extLst>
          </p:cNvPr>
          <p:cNvPicPr>
            <a:picLocks noChangeAspect="1"/>
          </p:cNvPicPr>
          <p:nvPr/>
        </p:nvPicPr>
        <p:blipFill>
          <a:blip r:embed="rId2"/>
          <a:stretch>
            <a:fillRect/>
          </a:stretch>
        </p:blipFill>
        <p:spPr>
          <a:xfrm>
            <a:off x="4925469" y="1124745"/>
            <a:ext cx="4535882" cy="3627172"/>
          </a:xfrm>
          <a:prstGeom prst="rect">
            <a:avLst/>
          </a:prstGeom>
        </p:spPr>
      </p:pic>
    </p:spTree>
    <p:extLst>
      <p:ext uri="{BB962C8B-B14F-4D97-AF65-F5344CB8AC3E}">
        <p14:creationId xmlns:p14="http://schemas.microsoft.com/office/powerpoint/2010/main" val="31799464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18AF01-225F-B82F-1231-E894FDF612AD}"/>
              </a:ext>
            </a:extLst>
          </p:cNvPr>
          <p:cNvSpPr>
            <a:spLocks noGrp="1"/>
          </p:cNvSpPr>
          <p:nvPr>
            <p:ph type="ctrTitle"/>
          </p:nvPr>
        </p:nvSpPr>
        <p:spPr/>
        <p:txBody>
          <a:bodyPr/>
          <a:lstStyle/>
          <a:p>
            <a:r>
              <a:rPr lang="ja-JP" altLang="en-US" dirty="0"/>
              <a:t>オーバーライドとポリモーフィズム</a:t>
            </a:r>
          </a:p>
        </p:txBody>
      </p:sp>
      <p:sp>
        <p:nvSpPr>
          <p:cNvPr id="4" name="スライド番号プレースホルダー 3">
            <a:extLst>
              <a:ext uri="{FF2B5EF4-FFF2-40B4-BE49-F238E27FC236}">
                <a16:creationId xmlns:a16="http://schemas.microsoft.com/office/drawing/2014/main" id="{1CC66E79-6C19-7AF8-2CD8-6EEF7AA7258C}"/>
              </a:ext>
            </a:extLst>
          </p:cNvPr>
          <p:cNvSpPr>
            <a:spLocks noGrp="1"/>
          </p:cNvSpPr>
          <p:nvPr>
            <p:ph type="sldNum" sz="quarter" idx="12"/>
          </p:nvPr>
        </p:nvSpPr>
        <p:spPr/>
        <p:txBody>
          <a:bodyPr/>
          <a:lstStyle/>
          <a:p>
            <a:fld id="{F9134F74-3BB4-4ADE-A554-892E3A208E77}" type="slidenum">
              <a:rPr lang="ja-JP" altLang="en-US" smtClean="0"/>
              <a:pPr/>
              <a:t>141</a:t>
            </a:fld>
            <a:endParaRPr lang="ja-JP" altLang="en-US"/>
          </a:p>
        </p:txBody>
      </p:sp>
    </p:spTree>
    <p:extLst>
      <p:ext uri="{BB962C8B-B14F-4D97-AF65-F5344CB8AC3E}">
        <p14:creationId xmlns:p14="http://schemas.microsoft.com/office/powerpoint/2010/main" val="10621000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71490-75A4-2873-EA37-2417A5785B17}"/>
              </a:ext>
            </a:extLst>
          </p:cNvPr>
          <p:cNvSpPr>
            <a:spLocks noGrp="1"/>
          </p:cNvSpPr>
          <p:nvPr>
            <p:ph type="title"/>
          </p:nvPr>
        </p:nvSpPr>
        <p:spPr/>
        <p:txBody>
          <a:bodyPr/>
          <a:lstStyle/>
          <a:p>
            <a:r>
              <a:rPr kumimoji="1" lang="ja-JP" altLang="en-US" dirty="0"/>
              <a:t>派生クラスによるメンバ関数の再定義</a:t>
            </a:r>
          </a:p>
        </p:txBody>
      </p:sp>
      <p:sp>
        <p:nvSpPr>
          <p:cNvPr id="4" name="スライド番号プレースホルダー 3">
            <a:extLst>
              <a:ext uri="{FF2B5EF4-FFF2-40B4-BE49-F238E27FC236}">
                <a16:creationId xmlns:a16="http://schemas.microsoft.com/office/drawing/2014/main" id="{84CD8C7C-B245-0E4F-7E30-AC24924F6F7E}"/>
              </a:ext>
            </a:extLst>
          </p:cNvPr>
          <p:cNvSpPr>
            <a:spLocks noGrp="1"/>
          </p:cNvSpPr>
          <p:nvPr>
            <p:ph type="sldNum" sz="quarter" idx="12"/>
          </p:nvPr>
        </p:nvSpPr>
        <p:spPr/>
        <p:txBody>
          <a:bodyPr/>
          <a:lstStyle/>
          <a:p>
            <a:fld id="{F9134F74-3BB4-4ADE-A554-892E3A208E77}" type="slidenum">
              <a:rPr lang="ja-JP" altLang="en-US" smtClean="0"/>
              <a:pPr/>
              <a:t>142</a:t>
            </a:fld>
            <a:endParaRPr lang="ja-JP" altLang="en-US"/>
          </a:p>
        </p:txBody>
      </p:sp>
      <p:pic>
        <p:nvPicPr>
          <p:cNvPr id="6" name="図 5">
            <a:extLst>
              <a:ext uri="{FF2B5EF4-FFF2-40B4-BE49-F238E27FC236}">
                <a16:creationId xmlns:a16="http://schemas.microsoft.com/office/drawing/2014/main" id="{316ADA21-5F06-1465-084D-B6AE6CFB3364}"/>
              </a:ext>
            </a:extLst>
          </p:cNvPr>
          <p:cNvPicPr>
            <a:picLocks noChangeAspect="1"/>
          </p:cNvPicPr>
          <p:nvPr/>
        </p:nvPicPr>
        <p:blipFill>
          <a:blip r:embed="rId2"/>
          <a:stretch>
            <a:fillRect/>
          </a:stretch>
        </p:blipFill>
        <p:spPr>
          <a:xfrm>
            <a:off x="6436090" y="1268760"/>
            <a:ext cx="5743361" cy="4941168"/>
          </a:xfrm>
          <a:prstGeom prst="rect">
            <a:avLst/>
          </a:prstGeom>
        </p:spPr>
      </p:pic>
      <p:sp>
        <p:nvSpPr>
          <p:cNvPr id="7" name="コンテンツ プレースホルダー 2">
            <a:extLst>
              <a:ext uri="{FF2B5EF4-FFF2-40B4-BE49-F238E27FC236}">
                <a16:creationId xmlns:a16="http://schemas.microsoft.com/office/drawing/2014/main" id="{04A15ABA-8F63-CBF2-98EE-D99BDDC82355}"/>
              </a:ext>
            </a:extLst>
          </p:cNvPr>
          <p:cNvSpPr>
            <a:spLocks noGrp="1"/>
          </p:cNvSpPr>
          <p:nvPr>
            <p:ph idx="1"/>
          </p:nvPr>
        </p:nvSpPr>
        <p:spPr>
          <a:xfrm>
            <a:off x="136615" y="4886269"/>
            <a:ext cx="6134472" cy="1697093"/>
          </a:xfrm>
        </p:spPr>
        <p:txBody>
          <a:bodyPr/>
          <a:lstStyle/>
          <a:p>
            <a:r>
              <a:rPr lang="ja-JP" altLang="en-US" sz="1800" dirty="0"/>
              <a:t>基底クラスのメンバ関数と同じ名前のメンバ関数を、派生クラスで再定義できる。</a:t>
            </a:r>
            <a:endParaRPr lang="en-US" altLang="ja-JP" sz="1800" dirty="0"/>
          </a:p>
          <a:p>
            <a:r>
              <a:rPr lang="ja-JP" altLang="en-US" sz="1800" dirty="0"/>
              <a:t>派生クラスのメンバ関数が優先され、基底クラスのメンバ関数は実行されなくなる。これを基底クラスのメンバ関数が</a:t>
            </a:r>
            <a:r>
              <a:rPr lang="ja-JP" altLang="en-US" sz="1800" b="1" dirty="0">
                <a:solidFill>
                  <a:srgbClr val="C00000"/>
                </a:solidFill>
              </a:rPr>
              <a:t>隠蔽</a:t>
            </a:r>
            <a:r>
              <a:rPr lang="ja-JP" altLang="en-US" sz="1800" dirty="0"/>
              <a:t>される、という。</a:t>
            </a:r>
            <a:endParaRPr lang="en-US" altLang="ja-JP" sz="1800" dirty="0"/>
          </a:p>
        </p:txBody>
      </p:sp>
      <p:sp>
        <p:nvSpPr>
          <p:cNvPr id="8" name="正方形/長方形 7">
            <a:extLst>
              <a:ext uri="{FF2B5EF4-FFF2-40B4-BE49-F238E27FC236}">
                <a16:creationId xmlns:a16="http://schemas.microsoft.com/office/drawing/2014/main" id="{95E8FB7C-715C-007E-AA22-05FFEE15F7D4}"/>
              </a:ext>
            </a:extLst>
          </p:cNvPr>
          <p:cNvSpPr>
            <a:spLocks noChangeArrowheads="1"/>
          </p:cNvSpPr>
          <p:nvPr/>
        </p:nvSpPr>
        <p:spPr bwMode="auto">
          <a:xfrm>
            <a:off x="465584" y="1124744"/>
            <a:ext cx="5544615" cy="3600986"/>
          </a:xfrm>
          <a:prstGeom prst="rect">
            <a:avLst/>
          </a:prstGeom>
          <a:solidFill>
            <a:srgbClr val="EAF6FD"/>
          </a:solidFill>
          <a:ln w="9525">
            <a:noFill/>
            <a:miter lim="800000"/>
            <a:headEnd/>
            <a:tailEnd/>
          </a:ln>
        </p:spPr>
        <p:txBody>
          <a:bodyPr wrap="square">
            <a:spAutoFit/>
          </a:bodyPr>
          <a:lstStyle/>
          <a:p>
            <a:r>
              <a:rPr lang="en-US" altLang="ja-JP" sz="1200" dirty="0">
                <a:latin typeface="Lucida Console" panose="020B0609040504020204" pitchFamily="49" charset="0"/>
                <a:ea typeface="HG丸ｺﾞｼｯｸM-PRO" panose="020F0600000000000000" pitchFamily="50" charset="-128"/>
              </a:rPr>
              <a:t>class </a:t>
            </a:r>
            <a:r>
              <a:rPr lang="en-US" altLang="ja-JP" sz="1200" dirty="0" err="1">
                <a:latin typeface="Lucida Console" panose="020B0609040504020204" pitchFamily="49" charset="0"/>
                <a:ea typeface="HG丸ｺﾞｼｯｸM-PRO" panose="020F0600000000000000" pitchFamily="50" charset="-128"/>
              </a:rPr>
              <a:t>StudentCard</a:t>
            </a:r>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int id = 0; </a:t>
            </a:r>
            <a:endParaRPr lang="ja-JP" altLang="en-US"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string name = "</a:t>
            </a:r>
            <a:r>
              <a:rPr lang="ja-JP" altLang="en-US" sz="1200" dirty="0">
                <a:latin typeface="Lucida Console" panose="020B0609040504020204" pitchFamily="49" charset="0"/>
                <a:ea typeface="HG丸ｺﾞｼｯｸM-PRO" panose="020F0600000000000000" pitchFamily="50" charset="-128"/>
              </a:rPr>
              <a:t>未定</a:t>
            </a:r>
            <a:r>
              <a:rPr lang="en-US" altLang="ja-JP" sz="1200" dirty="0">
                <a:latin typeface="Lucida Console" panose="020B0609040504020204" pitchFamily="49" charset="0"/>
                <a:ea typeface="HG丸ｺﾞｼｯｸM-PRO" panose="020F0600000000000000" pitchFamily="50" charset="-128"/>
              </a:rPr>
              <a:t>"; </a:t>
            </a:r>
            <a:endParaRPr lang="ja-JP" altLang="en-US" sz="1200" dirty="0">
              <a:latin typeface="Lucida Console" panose="020B0609040504020204" pitchFamily="49" charset="0"/>
              <a:ea typeface="HG丸ｺﾞｼｯｸM-PRO" panose="020F0600000000000000" pitchFamily="50" charset="-128"/>
            </a:endParaRPr>
          </a:p>
          <a:p>
            <a:endParaRPr lang="ja-JP" altLang="en-US"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solidFill>
                  <a:srgbClr val="C00000"/>
                </a:solidFill>
                <a:latin typeface="Lucida Console" panose="020B0609040504020204" pitchFamily="49" charset="0"/>
                <a:ea typeface="HG丸ｺﾞｼｯｸM-PRO" panose="020F0600000000000000" pitchFamily="50" charset="-128"/>
              </a:rPr>
              <a:t>void </a:t>
            </a:r>
            <a:r>
              <a:rPr lang="en-US" altLang="ja-JP" sz="1200" dirty="0" err="1">
                <a:solidFill>
                  <a:srgbClr val="C00000"/>
                </a:solidFill>
                <a:latin typeface="Lucida Console" panose="020B0609040504020204" pitchFamily="49" charset="0"/>
                <a:ea typeface="HG丸ｺﾞｼｯｸM-PRO" panose="020F0600000000000000" pitchFamily="50" charset="-128"/>
              </a:rPr>
              <a:t>printInfo</a:t>
            </a:r>
            <a:r>
              <a:rPr lang="en-US" altLang="ja-JP" sz="1200" dirty="0">
                <a:solidFill>
                  <a:srgbClr val="C00000"/>
                </a:solidFill>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学籍番号：</a:t>
            </a:r>
            <a:r>
              <a:rPr lang="en-US" altLang="ja-JP" sz="1200" dirty="0">
                <a:latin typeface="Lucida Console" panose="020B0609040504020204" pitchFamily="49" charset="0"/>
                <a:ea typeface="HG丸ｺﾞｼｯｸM-PRO" panose="020F0600000000000000" pitchFamily="50" charset="-128"/>
              </a:rPr>
              <a:t>" &lt;&lt; id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氏名：</a:t>
            </a:r>
            <a:r>
              <a:rPr lang="en-US" altLang="ja-JP" sz="1200" dirty="0">
                <a:latin typeface="Lucida Console" panose="020B0609040504020204" pitchFamily="49" charset="0"/>
                <a:ea typeface="HG丸ｺﾞｼｯｸM-PRO" panose="020F0600000000000000" pitchFamily="50" charset="-128"/>
              </a:rPr>
              <a:t>" &lt;&lt; name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a:t>
            </a:r>
          </a:p>
          <a:p>
            <a:endParaRPr lang="en-US" altLang="ja-JP" sz="1200" dirty="0">
              <a:latin typeface="Lucida Console" panose="020B0609040504020204" pitchFamily="49" charset="0"/>
              <a:ea typeface="HG丸ｺﾞｼｯｸM-PRO" panose="020F0600000000000000" pitchFamily="50" charset="-128"/>
            </a:endParaRPr>
          </a:p>
          <a:p>
            <a:r>
              <a:rPr lang="en-US" altLang="ja-JP" sz="1200" dirty="0">
                <a:solidFill>
                  <a:srgbClr val="C00000"/>
                </a:solidFill>
                <a:latin typeface="Lucida Console" panose="020B0609040504020204" pitchFamily="49" charset="0"/>
                <a:ea typeface="HG丸ｺﾞｼｯｸM-PRO" panose="020F0600000000000000" pitchFamily="50" charset="-128"/>
              </a:rPr>
              <a:t>class </a:t>
            </a:r>
            <a:r>
              <a:rPr lang="en-US" altLang="ja-JP" sz="1200" dirty="0" err="1">
                <a:solidFill>
                  <a:srgbClr val="C00000"/>
                </a:solidFill>
                <a:latin typeface="Lucida Console" panose="020B0609040504020204" pitchFamily="49" charset="0"/>
                <a:ea typeface="HG丸ｺﾞｼｯｸM-PRO" panose="020F0600000000000000" pitchFamily="50" charset="-128"/>
              </a:rPr>
              <a:t>IStudentCard</a:t>
            </a:r>
            <a:r>
              <a:rPr lang="en-US" altLang="ja-JP" sz="1200" dirty="0">
                <a:solidFill>
                  <a:srgbClr val="C00000"/>
                </a:solidFill>
                <a:latin typeface="Lucida Console" panose="020B0609040504020204" pitchFamily="49" charset="0"/>
                <a:ea typeface="HG丸ｺﾞｼｯｸM-PRO" panose="020F0600000000000000" pitchFamily="50" charset="-128"/>
              </a:rPr>
              <a:t> : public </a:t>
            </a:r>
            <a:r>
              <a:rPr lang="en-US" altLang="ja-JP" sz="12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200" dirty="0">
                <a:solidFill>
                  <a:srgbClr val="C00000"/>
                </a:solidFill>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public:</a:t>
            </a:r>
          </a:p>
          <a:p>
            <a:r>
              <a:rPr lang="en-US" altLang="ja-JP" sz="1200" dirty="0">
                <a:latin typeface="Lucida Console" panose="020B0609040504020204" pitchFamily="49" charset="0"/>
                <a:ea typeface="HG丸ｺﾞｼｯｸM-PRO" panose="020F0600000000000000" pitchFamily="50" charset="-128"/>
              </a:rPr>
              <a:t>    string nationality = "</a:t>
            </a:r>
            <a:r>
              <a:rPr lang="ja-JP" altLang="en-US" sz="1200" dirty="0">
                <a:latin typeface="Lucida Console" panose="020B0609040504020204" pitchFamily="49" charset="0"/>
                <a:ea typeface="HG丸ｺﾞｼｯｸM-PRO" panose="020F0600000000000000" pitchFamily="50" charset="-128"/>
              </a:rPr>
              <a:t>未定</a:t>
            </a:r>
            <a:r>
              <a:rPr lang="en-US" altLang="ja-JP" sz="1200" dirty="0">
                <a:latin typeface="Lucida Console" panose="020B0609040504020204" pitchFamily="49" charset="0"/>
                <a:ea typeface="HG丸ｺﾞｼｯｸM-PRO" panose="020F0600000000000000" pitchFamily="50" charset="-128"/>
              </a:rPr>
              <a:t>"; </a:t>
            </a:r>
            <a:endParaRPr lang="ja-JP" altLang="en-US" sz="1200" dirty="0">
              <a:latin typeface="Lucida Console" panose="020B0609040504020204" pitchFamily="49" charset="0"/>
              <a:ea typeface="HG丸ｺﾞｼｯｸM-PRO" panose="020F0600000000000000" pitchFamily="50" charset="-128"/>
            </a:endParaRPr>
          </a:p>
          <a:p>
            <a:endParaRPr lang="ja-JP" altLang="en-US"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    </a:t>
            </a:r>
            <a:r>
              <a:rPr lang="en-US" altLang="ja-JP" sz="1200" dirty="0">
                <a:solidFill>
                  <a:srgbClr val="C00000"/>
                </a:solidFill>
                <a:latin typeface="Lucida Console" panose="020B0609040504020204" pitchFamily="49" charset="0"/>
                <a:ea typeface="HG丸ｺﾞｼｯｸM-PRO" panose="020F0600000000000000" pitchFamily="50" charset="-128"/>
              </a:rPr>
              <a:t>void </a:t>
            </a:r>
            <a:r>
              <a:rPr lang="en-US" altLang="ja-JP" sz="1200" dirty="0" err="1">
                <a:solidFill>
                  <a:srgbClr val="C00000"/>
                </a:solidFill>
                <a:latin typeface="Lucida Console" panose="020B0609040504020204" pitchFamily="49" charset="0"/>
                <a:ea typeface="HG丸ｺﾞｼｯｸM-PRO" panose="020F0600000000000000" pitchFamily="50" charset="-128"/>
              </a:rPr>
              <a:t>printInfo</a:t>
            </a:r>
            <a:r>
              <a:rPr lang="en-US" altLang="ja-JP" sz="1200" dirty="0">
                <a:solidFill>
                  <a:srgbClr val="C00000"/>
                </a:solidFill>
                <a:latin typeface="Lucida Console" panose="020B0609040504020204" pitchFamily="49" charset="0"/>
                <a:ea typeface="HG丸ｺﾞｼｯｸM-PRO" panose="020F0600000000000000" pitchFamily="50" charset="-128"/>
              </a:rPr>
              <a:t>() </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r>
              <a:rPr lang="en-US" altLang="ja-JP" sz="1200" dirty="0" err="1">
                <a:latin typeface="Lucida Console" panose="020B0609040504020204" pitchFamily="49" charset="0"/>
                <a:ea typeface="HG丸ｺﾞｼｯｸM-PRO" panose="020F0600000000000000" pitchFamily="50" charset="-128"/>
              </a:rPr>
              <a:t>cout</a:t>
            </a:r>
            <a:r>
              <a:rPr lang="en-US" altLang="ja-JP" sz="1200" dirty="0">
                <a:latin typeface="Lucida Console" panose="020B0609040504020204" pitchFamily="49" charset="0"/>
                <a:ea typeface="HG丸ｺﾞｼｯｸM-PRO" panose="020F0600000000000000" pitchFamily="50" charset="-128"/>
              </a:rPr>
              <a:t> &lt;&lt; "</a:t>
            </a:r>
            <a:r>
              <a:rPr lang="ja-JP" altLang="en-US" sz="1200" dirty="0">
                <a:latin typeface="Lucida Console" panose="020B0609040504020204" pitchFamily="49" charset="0"/>
                <a:ea typeface="HG丸ｺﾞｼｯｸM-PRO" panose="020F0600000000000000" pitchFamily="50" charset="-128"/>
              </a:rPr>
              <a:t>国籍：</a:t>
            </a:r>
            <a:r>
              <a:rPr lang="en-US" altLang="ja-JP" sz="1200" dirty="0">
                <a:latin typeface="Lucida Console" panose="020B0609040504020204" pitchFamily="49" charset="0"/>
                <a:ea typeface="HG丸ｺﾞｼｯｸM-PRO" panose="020F0600000000000000" pitchFamily="50" charset="-128"/>
              </a:rPr>
              <a:t>" &lt;&lt; nationality &lt;&lt; </a:t>
            </a:r>
            <a:r>
              <a:rPr lang="en-US" altLang="ja-JP" sz="1200" dirty="0" err="1">
                <a:latin typeface="Lucida Console" panose="020B0609040504020204" pitchFamily="49" charset="0"/>
                <a:ea typeface="HG丸ｺﾞｼｯｸM-PRO" panose="020F0600000000000000" pitchFamily="50" charset="-128"/>
              </a:rPr>
              <a:t>endl</a:t>
            </a:r>
            <a:r>
              <a:rPr lang="en-US" altLang="ja-JP" sz="1200" dirty="0">
                <a:latin typeface="Lucida Console" panose="020B0609040504020204" pitchFamily="49" charset="0"/>
                <a:ea typeface="HG丸ｺﾞｼｯｸM-PRO" panose="020F0600000000000000" pitchFamily="50" charset="-128"/>
              </a:rPr>
              <a:t>;</a:t>
            </a:r>
          </a:p>
          <a:p>
            <a:r>
              <a:rPr lang="en-US" altLang="ja-JP" sz="1200" dirty="0">
                <a:latin typeface="Lucida Console" panose="020B0609040504020204" pitchFamily="49" charset="0"/>
                <a:ea typeface="HG丸ｺﾞｼｯｸM-PRO" panose="020F0600000000000000" pitchFamily="50" charset="-128"/>
              </a:rPr>
              <a:t>    }</a:t>
            </a:r>
          </a:p>
          <a:p>
            <a:r>
              <a:rPr lang="en-US" altLang="ja-JP" sz="1200" dirty="0">
                <a:latin typeface="Lucida Console" panose="020B0609040504020204" pitchFamily="49" charset="0"/>
                <a:ea typeface="HG丸ｺﾞｼｯｸM-PRO" panose="020F0600000000000000" pitchFamily="50" charset="-128"/>
              </a:rPr>
              <a:t>};</a:t>
            </a:r>
          </a:p>
        </p:txBody>
      </p:sp>
      <p:sp>
        <p:nvSpPr>
          <p:cNvPr id="9" name="四角形: 角を丸くする 8">
            <a:extLst>
              <a:ext uri="{FF2B5EF4-FFF2-40B4-BE49-F238E27FC236}">
                <a16:creationId xmlns:a16="http://schemas.microsoft.com/office/drawing/2014/main" id="{10F60DA8-CC15-B177-CB8F-B7F6FB131A2F}"/>
              </a:ext>
            </a:extLst>
          </p:cNvPr>
          <p:cNvSpPr/>
          <p:nvPr/>
        </p:nvSpPr>
        <p:spPr>
          <a:xfrm>
            <a:off x="2999656" y="3755323"/>
            <a:ext cx="3436434"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基底クラスが持つメンバ関数のオーバーライド</a:t>
            </a:r>
          </a:p>
        </p:txBody>
      </p:sp>
      <p:cxnSp>
        <p:nvCxnSpPr>
          <p:cNvPr id="10" name="直線矢印コネクタ 9">
            <a:extLst>
              <a:ext uri="{FF2B5EF4-FFF2-40B4-BE49-F238E27FC236}">
                <a16:creationId xmlns:a16="http://schemas.microsoft.com/office/drawing/2014/main" id="{15A60BB6-7C0B-7C30-1C5E-9A551F784D9A}"/>
              </a:ext>
            </a:extLst>
          </p:cNvPr>
          <p:cNvCxnSpPr>
            <a:cxnSpLocks/>
            <a:stCxn id="9" idx="1"/>
          </p:cNvCxnSpPr>
          <p:nvPr/>
        </p:nvCxnSpPr>
        <p:spPr>
          <a:xfrm flipH="1">
            <a:off x="2639616" y="3916198"/>
            <a:ext cx="360040" cy="551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0032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6572A-33DA-A804-4D1F-1B8633CBD25F}"/>
              </a:ext>
            </a:extLst>
          </p:cNvPr>
          <p:cNvSpPr>
            <a:spLocks noGrp="1"/>
          </p:cNvSpPr>
          <p:nvPr>
            <p:ph type="title"/>
          </p:nvPr>
        </p:nvSpPr>
        <p:spPr/>
        <p:txBody>
          <a:bodyPr/>
          <a:lstStyle/>
          <a:p>
            <a:r>
              <a:rPr kumimoji="1" lang="ja-JP" altLang="en-US" dirty="0"/>
              <a:t>基底クラスのメンバ関数を呼び出す</a:t>
            </a:r>
          </a:p>
        </p:txBody>
      </p:sp>
      <p:sp>
        <p:nvSpPr>
          <p:cNvPr id="4" name="スライド番号プレースホルダー 3">
            <a:extLst>
              <a:ext uri="{FF2B5EF4-FFF2-40B4-BE49-F238E27FC236}">
                <a16:creationId xmlns:a16="http://schemas.microsoft.com/office/drawing/2014/main" id="{B0079E08-44AD-1572-4AFE-2A1F2131629F}"/>
              </a:ext>
            </a:extLst>
          </p:cNvPr>
          <p:cNvSpPr>
            <a:spLocks noGrp="1"/>
          </p:cNvSpPr>
          <p:nvPr>
            <p:ph type="sldNum" sz="quarter" idx="12"/>
          </p:nvPr>
        </p:nvSpPr>
        <p:spPr/>
        <p:txBody>
          <a:bodyPr/>
          <a:lstStyle/>
          <a:p>
            <a:fld id="{F9134F74-3BB4-4ADE-A554-892E3A208E77}" type="slidenum">
              <a:rPr lang="ja-JP" altLang="en-US" smtClean="0"/>
              <a:pPr/>
              <a:t>143</a:t>
            </a:fld>
            <a:endParaRPr lang="ja-JP" altLang="en-US"/>
          </a:p>
        </p:txBody>
      </p:sp>
      <p:sp>
        <p:nvSpPr>
          <p:cNvPr id="5" name="正方形/長方形 4">
            <a:extLst>
              <a:ext uri="{FF2B5EF4-FFF2-40B4-BE49-F238E27FC236}">
                <a16:creationId xmlns:a16="http://schemas.microsoft.com/office/drawing/2014/main" id="{48C6B018-B989-5AA9-77B7-2ED251E8611B}"/>
              </a:ext>
            </a:extLst>
          </p:cNvPr>
          <p:cNvSpPr>
            <a:spLocks noChangeArrowheads="1"/>
          </p:cNvSpPr>
          <p:nvPr/>
        </p:nvSpPr>
        <p:spPr bwMode="auto">
          <a:xfrm>
            <a:off x="335360" y="1700808"/>
            <a:ext cx="5544615" cy="4401205"/>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class </a:t>
            </a:r>
            <a:r>
              <a:rPr lang="en-US" altLang="ja-JP" sz="1400" dirty="0" err="1">
                <a:latin typeface="Lucida Console" panose="020B0609040504020204" pitchFamily="49" charset="0"/>
                <a:ea typeface="HG丸ｺﾞｼｯｸM-PRO" panose="020F0600000000000000" pitchFamily="50" charset="-128"/>
              </a:rPr>
              <a:t>StudentCard</a:t>
            </a:r>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public:</a:t>
            </a:r>
          </a:p>
          <a:p>
            <a:r>
              <a:rPr lang="en-US" altLang="ja-JP" sz="1400" dirty="0">
                <a:latin typeface="Lucida Console" panose="020B0609040504020204" pitchFamily="49" charset="0"/>
                <a:ea typeface="HG丸ｺﾞｼｯｸM-PRO" panose="020F0600000000000000" pitchFamily="50" charset="-128"/>
              </a:rPr>
              <a:t>    int id = 0; </a:t>
            </a:r>
            <a:endParaRPr lang="ja-JP" altLang="en-US" sz="1400" dirty="0">
              <a:latin typeface="Lucida Console" panose="020B0609040504020204" pitchFamily="49" charset="0"/>
              <a:ea typeface="HG丸ｺﾞｼｯｸM-PRO" panose="020F0600000000000000" pitchFamily="50" charset="-128"/>
            </a:endParaRPr>
          </a:p>
          <a:p>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string name = "</a:t>
            </a:r>
            <a:r>
              <a:rPr lang="ja-JP" altLang="en-US" sz="1400" dirty="0">
                <a:latin typeface="Lucida Console" panose="020B0609040504020204" pitchFamily="49" charset="0"/>
                <a:ea typeface="HG丸ｺﾞｼｯｸM-PRO" panose="020F0600000000000000" pitchFamily="50" charset="-128"/>
              </a:rPr>
              <a:t>未定</a:t>
            </a:r>
            <a:r>
              <a:rPr lang="en-US" altLang="ja-JP" sz="1400" dirty="0">
                <a:latin typeface="Lucida Console" panose="020B0609040504020204" pitchFamily="49" charset="0"/>
                <a:ea typeface="HG丸ｺﾞｼｯｸM-PRO" panose="020F0600000000000000" pitchFamily="50" charset="-128"/>
              </a:rPr>
              <a:t>"; </a:t>
            </a:r>
            <a:endParaRPr lang="ja-JP" altLang="en-US" sz="1400" dirty="0">
              <a:latin typeface="Lucida Console" panose="020B0609040504020204" pitchFamily="49" charset="0"/>
              <a:ea typeface="HG丸ｺﾞｼｯｸM-PRO" panose="020F0600000000000000" pitchFamily="50" charset="-128"/>
            </a:endParaRPr>
          </a:p>
          <a:p>
            <a:endParaRPr lang="ja-JP" altLang="en-US" sz="1400" dirty="0">
              <a:latin typeface="Lucida Console" panose="020B0609040504020204" pitchFamily="49" charset="0"/>
              <a:ea typeface="HG丸ｺﾞｼｯｸM-PRO" panose="020F0600000000000000" pitchFamily="50" charset="-128"/>
            </a:endParaRPr>
          </a:p>
          <a:p>
            <a:r>
              <a:rPr lang="ja-JP" altLang="en-US"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void </a:t>
            </a:r>
            <a:r>
              <a:rPr lang="en-US" altLang="ja-JP" sz="1400" dirty="0" err="1">
                <a:solidFill>
                  <a:srgbClr val="C00000"/>
                </a:solidFill>
                <a:latin typeface="Lucida Console" panose="020B0609040504020204" pitchFamily="49" charset="0"/>
                <a:ea typeface="HG丸ｺﾞｼｯｸM-PRO" panose="020F0600000000000000" pitchFamily="50" charset="-128"/>
              </a:rPr>
              <a:t>printInfo</a:t>
            </a:r>
            <a:r>
              <a:rPr lang="en-US" altLang="ja-JP" sz="1400" dirty="0">
                <a:solidFill>
                  <a:srgbClr val="C00000"/>
                </a:solidFill>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学籍番号：</a:t>
            </a:r>
            <a:r>
              <a:rPr lang="en-US" altLang="ja-JP" sz="1400" dirty="0">
                <a:latin typeface="Lucida Console" panose="020B0609040504020204" pitchFamily="49" charset="0"/>
                <a:ea typeface="HG丸ｺﾞｼｯｸM-PRO" panose="020F0600000000000000" pitchFamily="50" charset="-128"/>
              </a:rPr>
              <a:t>" &lt;&lt; id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氏名：</a:t>
            </a:r>
            <a:r>
              <a:rPr lang="en-US" altLang="ja-JP" sz="1400" dirty="0">
                <a:latin typeface="Lucida Console" panose="020B0609040504020204" pitchFamily="49" charset="0"/>
                <a:ea typeface="HG丸ｺﾞｼｯｸM-PRO" panose="020F0600000000000000" pitchFamily="50" charset="-128"/>
              </a:rPr>
              <a:t>" &lt;&lt; name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solidFill>
                  <a:srgbClr val="C00000"/>
                </a:solidFill>
                <a:latin typeface="Lucida Console" panose="020B0609040504020204" pitchFamily="49" charset="0"/>
                <a:ea typeface="HG丸ｺﾞｼｯｸM-PRO" panose="020F0600000000000000" pitchFamily="50" charset="-128"/>
              </a:rPr>
              <a:t>class </a:t>
            </a:r>
            <a:r>
              <a:rPr lang="en-US" altLang="ja-JP" sz="1400" dirty="0" err="1">
                <a:solidFill>
                  <a:srgbClr val="C00000"/>
                </a:solidFill>
                <a:latin typeface="Lucida Console" panose="020B0609040504020204" pitchFamily="49" charset="0"/>
                <a:ea typeface="HG丸ｺﾞｼｯｸM-PRO" panose="020F0600000000000000" pitchFamily="50" charset="-128"/>
              </a:rPr>
              <a:t>IStudentCard</a:t>
            </a:r>
            <a:r>
              <a:rPr lang="en-US" altLang="ja-JP" sz="1400" dirty="0">
                <a:solidFill>
                  <a:srgbClr val="C00000"/>
                </a:solidFill>
                <a:latin typeface="Lucida Console" panose="020B0609040504020204" pitchFamily="49" charset="0"/>
                <a:ea typeface="HG丸ｺﾞｼｯｸM-PRO" panose="020F0600000000000000" pitchFamily="50" charset="-128"/>
              </a:rPr>
              <a:t> : public </a:t>
            </a:r>
            <a:r>
              <a:rPr lang="en-US" altLang="ja-JP" sz="14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400" dirty="0">
                <a:solidFill>
                  <a:srgbClr val="C00000"/>
                </a:solidFill>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public:</a:t>
            </a:r>
          </a:p>
          <a:p>
            <a:r>
              <a:rPr lang="en-US" altLang="ja-JP" sz="1400" dirty="0">
                <a:latin typeface="Lucida Console" panose="020B0609040504020204" pitchFamily="49" charset="0"/>
                <a:ea typeface="HG丸ｺﾞｼｯｸM-PRO" panose="020F0600000000000000" pitchFamily="50" charset="-128"/>
              </a:rPr>
              <a:t>    string nationality = "</a:t>
            </a:r>
            <a:r>
              <a:rPr lang="ja-JP" altLang="en-US" sz="1400" dirty="0">
                <a:latin typeface="Lucida Console" panose="020B0609040504020204" pitchFamily="49" charset="0"/>
                <a:ea typeface="HG丸ｺﾞｼｯｸM-PRO" panose="020F0600000000000000" pitchFamily="50" charset="-128"/>
              </a:rPr>
              <a:t>未定</a:t>
            </a:r>
            <a:r>
              <a:rPr lang="en-US" altLang="ja-JP" sz="1400" dirty="0">
                <a:latin typeface="Lucida Console" panose="020B0609040504020204" pitchFamily="49" charset="0"/>
                <a:ea typeface="HG丸ｺﾞｼｯｸM-PRO" panose="020F0600000000000000" pitchFamily="50" charset="-128"/>
              </a:rPr>
              <a:t>"; </a:t>
            </a:r>
            <a:endParaRPr lang="ja-JP" altLang="en-US" sz="1400" dirty="0">
              <a:latin typeface="Lucida Console" panose="020B0609040504020204" pitchFamily="49" charset="0"/>
              <a:ea typeface="HG丸ｺﾞｼｯｸM-PRO" panose="020F0600000000000000" pitchFamily="50" charset="-128"/>
            </a:endParaRPr>
          </a:p>
          <a:p>
            <a:endParaRPr lang="ja-JP" altLang="en-US" sz="1400" dirty="0">
              <a:latin typeface="Lucida Console" panose="020B0609040504020204" pitchFamily="49" charset="0"/>
              <a:ea typeface="HG丸ｺﾞｼｯｸM-PRO" panose="020F0600000000000000" pitchFamily="50" charset="-128"/>
            </a:endParaRPr>
          </a:p>
          <a:p>
            <a:r>
              <a:rPr lang="ja-JP" altLang="en-US"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void </a:t>
            </a:r>
            <a:r>
              <a:rPr lang="en-US" altLang="ja-JP" sz="1400" dirty="0" err="1">
                <a:solidFill>
                  <a:srgbClr val="C00000"/>
                </a:solidFill>
                <a:latin typeface="Lucida Console" panose="020B0609040504020204" pitchFamily="49" charset="0"/>
                <a:ea typeface="HG丸ｺﾞｼｯｸM-PRO" panose="020F0600000000000000" pitchFamily="50" charset="-128"/>
              </a:rPr>
              <a:t>printInfo</a:t>
            </a:r>
            <a:r>
              <a:rPr lang="en-US" altLang="ja-JP" sz="1400" dirty="0">
                <a:solidFill>
                  <a:srgbClr val="C00000"/>
                </a:solidFill>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国籍：</a:t>
            </a:r>
            <a:r>
              <a:rPr lang="en-US" altLang="ja-JP" sz="1400" dirty="0">
                <a:latin typeface="Lucida Console" panose="020B0609040504020204" pitchFamily="49" charset="0"/>
                <a:ea typeface="HG丸ｺﾞｼｯｸM-PRO" panose="020F0600000000000000" pitchFamily="50" charset="-128"/>
              </a:rPr>
              <a:t>" &lt;&lt; nationality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solidFill>
                  <a:srgbClr val="C00000"/>
                </a:solidFill>
                <a:latin typeface="Lucida Console" panose="020B0609040504020204" pitchFamily="49" charset="0"/>
                <a:ea typeface="HG丸ｺﾞｼｯｸM-PRO" panose="020F0600000000000000" pitchFamily="50" charset="-128"/>
              </a:rPr>
              <a:t>StudentCard</a:t>
            </a:r>
            <a:r>
              <a:rPr lang="en-US" altLang="ja-JP" sz="1400" dirty="0">
                <a:solidFill>
                  <a:srgbClr val="C00000"/>
                </a:solidFill>
                <a:latin typeface="Lucida Console" panose="020B0609040504020204" pitchFamily="49" charset="0"/>
                <a:ea typeface="HG丸ｺﾞｼｯｸM-PRO" panose="020F0600000000000000" pitchFamily="50" charset="-128"/>
              </a:rPr>
              <a:t>::</a:t>
            </a:r>
            <a:r>
              <a:rPr lang="en-US" altLang="ja-JP" sz="1400" dirty="0" err="1">
                <a:solidFill>
                  <a:srgbClr val="C00000"/>
                </a:solidFill>
                <a:latin typeface="Lucida Console" panose="020B0609040504020204" pitchFamily="49" charset="0"/>
                <a:ea typeface="HG丸ｺﾞｼｯｸM-PRO" panose="020F0600000000000000" pitchFamily="50" charset="-128"/>
              </a:rPr>
              <a:t>printInfo</a:t>
            </a:r>
            <a:r>
              <a:rPr lang="en-US" altLang="ja-JP" sz="1400" dirty="0">
                <a:solidFill>
                  <a:srgbClr val="C00000"/>
                </a:solidFill>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a:t>
            </a:r>
          </a:p>
        </p:txBody>
      </p:sp>
      <p:sp>
        <p:nvSpPr>
          <p:cNvPr id="6" name="四角形: 角を丸くする 5">
            <a:extLst>
              <a:ext uri="{FF2B5EF4-FFF2-40B4-BE49-F238E27FC236}">
                <a16:creationId xmlns:a16="http://schemas.microsoft.com/office/drawing/2014/main" id="{E5BA65EE-A39B-4BA5-EBB1-F563DC9B4EB8}"/>
              </a:ext>
            </a:extLst>
          </p:cNvPr>
          <p:cNvSpPr/>
          <p:nvPr/>
        </p:nvSpPr>
        <p:spPr>
          <a:xfrm>
            <a:off x="2524865" y="5869282"/>
            <a:ext cx="3008863" cy="32174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基底クラスが持つメンバ関数を呼び出す</a:t>
            </a:r>
          </a:p>
        </p:txBody>
      </p:sp>
      <p:cxnSp>
        <p:nvCxnSpPr>
          <p:cNvPr id="7" name="直線矢印コネクタ 6">
            <a:extLst>
              <a:ext uri="{FF2B5EF4-FFF2-40B4-BE49-F238E27FC236}">
                <a16:creationId xmlns:a16="http://schemas.microsoft.com/office/drawing/2014/main" id="{F9701598-E67F-BBF8-A99F-2D575CF3659D}"/>
              </a:ext>
            </a:extLst>
          </p:cNvPr>
          <p:cNvCxnSpPr>
            <a:cxnSpLocks/>
            <a:stCxn id="6" idx="1"/>
          </p:cNvCxnSpPr>
          <p:nvPr/>
        </p:nvCxnSpPr>
        <p:spPr>
          <a:xfrm flipH="1" flipV="1">
            <a:off x="2308841" y="5665119"/>
            <a:ext cx="216024" cy="365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2">
            <a:extLst>
              <a:ext uri="{FF2B5EF4-FFF2-40B4-BE49-F238E27FC236}">
                <a16:creationId xmlns:a16="http://schemas.microsoft.com/office/drawing/2014/main" id="{FBC9F67A-2F59-F6A9-3627-CB817E530A80}"/>
              </a:ext>
            </a:extLst>
          </p:cNvPr>
          <p:cNvSpPr>
            <a:spLocks noGrp="1"/>
          </p:cNvSpPr>
          <p:nvPr>
            <p:ph idx="1"/>
          </p:nvPr>
        </p:nvSpPr>
        <p:spPr>
          <a:xfrm>
            <a:off x="6096000" y="1975376"/>
            <a:ext cx="5414393" cy="1123930"/>
          </a:xfrm>
        </p:spPr>
        <p:txBody>
          <a:bodyPr/>
          <a:lstStyle/>
          <a:p>
            <a:pPr marL="0" indent="0">
              <a:buNone/>
            </a:pPr>
            <a:r>
              <a:rPr lang="ja-JP" altLang="en-US" sz="2000" dirty="0"/>
              <a:t>基底クラス名の後ろにコロン</a:t>
            </a:r>
            <a:r>
              <a:rPr lang="en-US" altLang="ja-JP" sz="2000" dirty="0"/>
              <a:t>(</a:t>
            </a:r>
            <a:r>
              <a:rPr lang="en-US" altLang="ja-JP" sz="2000" dirty="0">
                <a:latin typeface="Lucida Console" panose="020B0609040504020204" pitchFamily="49" charset="0"/>
              </a:rPr>
              <a:t>:</a:t>
            </a:r>
            <a:r>
              <a:rPr lang="en-US" altLang="ja-JP" sz="2000" dirty="0"/>
              <a:t>)</a:t>
            </a:r>
            <a:r>
              <a:rPr lang="ja-JP" altLang="en-US" sz="2000" dirty="0"/>
              <a:t>を</a:t>
            </a:r>
            <a:r>
              <a:rPr lang="en-US" altLang="ja-JP" sz="2000" dirty="0"/>
              <a:t>2</a:t>
            </a:r>
            <a:r>
              <a:rPr lang="ja-JP" altLang="en-US" sz="2000" dirty="0"/>
              <a:t>つ並べてから関数名を書くことで派生クラスから基底クラスのメンバ関数を呼び出せる</a:t>
            </a:r>
            <a:endParaRPr lang="en-US" altLang="ja-JP" sz="2000" dirty="0"/>
          </a:p>
        </p:txBody>
      </p:sp>
    </p:spTree>
    <p:extLst>
      <p:ext uri="{BB962C8B-B14F-4D97-AF65-F5344CB8AC3E}">
        <p14:creationId xmlns:p14="http://schemas.microsoft.com/office/powerpoint/2010/main" val="30117256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95628-79E5-BC19-3634-E39E3C548539}"/>
              </a:ext>
            </a:extLst>
          </p:cNvPr>
          <p:cNvSpPr>
            <a:spLocks noGrp="1"/>
          </p:cNvSpPr>
          <p:nvPr>
            <p:ph type="title"/>
          </p:nvPr>
        </p:nvSpPr>
        <p:spPr/>
        <p:txBody>
          <a:bodyPr/>
          <a:lstStyle/>
          <a:p>
            <a:r>
              <a:rPr kumimoji="1" lang="ja-JP" altLang="en-US" dirty="0"/>
              <a:t>クラスの継承と参照</a:t>
            </a:r>
          </a:p>
        </p:txBody>
      </p:sp>
      <p:sp>
        <p:nvSpPr>
          <p:cNvPr id="4" name="スライド番号プレースホルダー 3">
            <a:extLst>
              <a:ext uri="{FF2B5EF4-FFF2-40B4-BE49-F238E27FC236}">
                <a16:creationId xmlns:a16="http://schemas.microsoft.com/office/drawing/2014/main" id="{A26C1DDA-1200-C9E1-E0BD-36A6E43186F3}"/>
              </a:ext>
            </a:extLst>
          </p:cNvPr>
          <p:cNvSpPr>
            <a:spLocks noGrp="1"/>
          </p:cNvSpPr>
          <p:nvPr>
            <p:ph type="sldNum" sz="quarter" idx="12"/>
          </p:nvPr>
        </p:nvSpPr>
        <p:spPr/>
        <p:txBody>
          <a:bodyPr/>
          <a:lstStyle/>
          <a:p>
            <a:fld id="{F9134F74-3BB4-4ADE-A554-892E3A208E77}" type="slidenum">
              <a:rPr lang="ja-JP" altLang="en-US" smtClean="0"/>
              <a:pPr/>
              <a:t>144</a:t>
            </a:fld>
            <a:endParaRPr lang="ja-JP" altLang="en-US"/>
          </a:p>
        </p:txBody>
      </p:sp>
      <p:sp>
        <p:nvSpPr>
          <p:cNvPr id="5" name="正方形/長方形 4">
            <a:extLst>
              <a:ext uri="{FF2B5EF4-FFF2-40B4-BE49-F238E27FC236}">
                <a16:creationId xmlns:a16="http://schemas.microsoft.com/office/drawing/2014/main" id="{DF53544B-5990-0097-7B75-284D4495191B}"/>
              </a:ext>
            </a:extLst>
          </p:cNvPr>
          <p:cNvSpPr>
            <a:spLocks noChangeArrowheads="1"/>
          </p:cNvSpPr>
          <p:nvPr/>
        </p:nvSpPr>
        <p:spPr bwMode="auto">
          <a:xfrm>
            <a:off x="454981" y="3304523"/>
            <a:ext cx="4464495" cy="107721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class Person {</a:t>
            </a:r>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class Student </a:t>
            </a:r>
            <a:r>
              <a:rPr lang="en-US" altLang="ja-JP" sz="1600" dirty="0">
                <a:solidFill>
                  <a:srgbClr val="C00000"/>
                </a:solidFill>
                <a:latin typeface="Lucida Console" panose="020B0609040504020204" pitchFamily="49" charset="0"/>
                <a:ea typeface="HG丸ｺﾞｼｯｸM-PRO" panose="020F0600000000000000" pitchFamily="50" charset="-128"/>
              </a:rPr>
              <a:t>: public Person</a:t>
            </a:r>
            <a:r>
              <a:rPr lang="en-US" altLang="ja-JP" sz="1600" dirty="0">
                <a:latin typeface="Lucida Console" panose="020B0609040504020204" pitchFamily="49" charset="0"/>
                <a:ea typeface="HG丸ｺﾞｼｯｸM-PRO" panose="020F0600000000000000" pitchFamily="50" charset="-128"/>
              </a:rPr>
              <a:t> {</a:t>
            </a:r>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class Teacher </a:t>
            </a:r>
            <a:r>
              <a:rPr lang="en-US" altLang="ja-JP" sz="1600" dirty="0">
                <a:solidFill>
                  <a:srgbClr val="C00000"/>
                </a:solidFill>
                <a:latin typeface="Lucida Console" panose="020B0609040504020204" pitchFamily="49" charset="0"/>
                <a:ea typeface="HG丸ｺﾞｼｯｸM-PRO" panose="020F0600000000000000" pitchFamily="50" charset="-128"/>
              </a:rPr>
              <a:t>: public Person</a:t>
            </a:r>
            <a:r>
              <a:rPr lang="en-US" altLang="ja-JP" sz="1600" dirty="0">
                <a:latin typeface="Lucida Console" panose="020B0609040504020204" pitchFamily="49" charset="0"/>
                <a:ea typeface="HG丸ｺﾞｼｯｸM-PRO" panose="020F0600000000000000" pitchFamily="50" charset="-128"/>
              </a:rPr>
              <a:t> {</a:t>
            </a:r>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class Car { };</a:t>
            </a:r>
          </a:p>
        </p:txBody>
      </p:sp>
      <p:pic>
        <p:nvPicPr>
          <p:cNvPr id="7" name="図 6">
            <a:extLst>
              <a:ext uri="{FF2B5EF4-FFF2-40B4-BE49-F238E27FC236}">
                <a16:creationId xmlns:a16="http://schemas.microsoft.com/office/drawing/2014/main" id="{88BBF9EB-32A4-3DB1-E07C-F3C3427D812D}"/>
              </a:ext>
            </a:extLst>
          </p:cNvPr>
          <p:cNvPicPr>
            <a:picLocks noChangeAspect="1"/>
          </p:cNvPicPr>
          <p:nvPr/>
        </p:nvPicPr>
        <p:blipFill>
          <a:blip r:embed="rId2"/>
          <a:stretch>
            <a:fillRect/>
          </a:stretch>
        </p:blipFill>
        <p:spPr>
          <a:xfrm>
            <a:off x="517681" y="1389125"/>
            <a:ext cx="4401795" cy="1408574"/>
          </a:xfrm>
          <a:prstGeom prst="rect">
            <a:avLst/>
          </a:prstGeom>
        </p:spPr>
      </p:pic>
      <p:pic>
        <p:nvPicPr>
          <p:cNvPr id="9" name="図 8">
            <a:extLst>
              <a:ext uri="{FF2B5EF4-FFF2-40B4-BE49-F238E27FC236}">
                <a16:creationId xmlns:a16="http://schemas.microsoft.com/office/drawing/2014/main" id="{4FE04204-F2E5-259A-F06D-99672A09420E}"/>
              </a:ext>
            </a:extLst>
          </p:cNvPr>
          <p:cNvPicPr>
            <a:picLocks noChangeAspect="1"/>
          </p:cNvPicPr>
          <p:nvPr/>
        </p:nvPicPr>
        <p:blipFill>
          <a:blip r:embed="rId3"/>
          <a:stretch>
            <a:fillRect/>
          </a:stretch>
        </p:blipFill>
        <p:spPr>
          <a:xfrm>
            <a:off x="5767215" y="1545874"/>
            <a:ext cx="5254622" cy="725470"/>
          </a:xfrm>
          <a:prstGeom prst="rect">
            <a:avLst/>
          </a:prstGeom>
        </p:spPr>
      </p:pic>
      <p:pic>
        <p:nvPicPr>
          <p:cNvPr id="11" name="図 10">
            <a:extLst>
              <a:ext uri="{FF2B5EF4-FFF2-40B4-BE49-F238E27FC236}">
                <a16:creationId xmlns:a16="http://schemas.microsoft.com/office/drawing/2014/main" id="{4C51B4A2-69CE-EE80-DAA7-88D370B3C228}"/>
              </a:ext>
            </a:extLst>
          </p:cNvPr>
          <p:cNvPicPr>
            <a:picLocks noChangeAspect="1"/>
          </p:cNvPicPr>
          <p:nvPr/>
        </p:nvPicPr>
        <p:blipFill>
          <a:blip r:embed="rId4"/>
          <a:stretch>
            <a:fillRect/>
          </a:stretch>
        </p:blipFill>
        <p:spPr>
          <a:xfrm>
            <a:off x="5735960" y="3119482"/>
            <a:ext cx="6384032" cy="2758929"/>
          </a:xfrm>
          <a:prstGeom prst="rect">
            <a:avLst/>
          </a:prstGeom>
        </p:spPr>
      </p:pic>
      <p:sp>
        <p:nvSpPr>
          <p:cNvPr id="12" name="テキスト ボックス 11">
            <a:extLst>
              <a:ext uri="{FF2B5EF4-FFF2-40B4-BE49-F238E27FC236}">
                <a16:creationId xmlns:a16="http://schemas.microsoft.com/office/drawing/2014/main" id="{21582B61-F4CE-328A-6398-107B7F3F8934}"/>
              </a:ext>
            </a:extLst>
          </p:cNvPr>
          <p:cNvSpPr txBox="1"/>
          <p:nvPr/>
        </p:nvSpPr>
        <p:spPr>
          <a:xfrm>
            <a:off x="427015" y="2935191"/>
            <a:ext cx="3379451" cy="338554"/>
          </a:xfrm>
          <a:prstGeom prst="rect">
            <a:avLst/>
          </a:prstGeom>
          <a:noFill/>
        </p:spPr>
        <p:txBody>
          <a:bodyPr wrap="none" rtlCol="0">
            <a:spAutoFit/>
          </a:bodyPr>
          <a:lstStyle/>
          <a:p>
            <a:pPr algn="l"/>
            <a:r>
              <a:rPr kumimoji="1" lang="ja-JP" altLang="en-US" sz="1600" b="1" dirty="0">
                <a:latin typeface="游ゴシック" panose="020B0400000000000000" pitchFamily="50" charset="-128"/>
                <a:ea typeface="游ゴシック" panose="020B0400000000000000" pitchFamily="50" charset="-128"/>
              </a:rPr>
              <a:t>上図の継承関係を持つ</a:t>
            </a:r>
            <a:r>
              <a:rPr kumimoji="1" lang="en-US" altLang="ja-JP" sz="1600" b="1" dirty="0">
                <a:latin typeface="游ゴシック" panose="020B0400000000000000" pitchFamily="50" charset="-128"/>
                <a:ea typeface="游ゴシック" panose="020B0400000000000000" pitchFamily="50" charset="-128"/>
              </a:rPr>
              <a:t>4</a:t>
            </a:r>
            <a:r>
              <a:rPr kumimoji="1" lang="ja-JP" altLang="en-US" sz="1600" b="1" dirty="0">
                <a:latin typeface="游ゴシック" panose="020B0400000000000000" pitchFamily="50" charset="-128"/>
                <a:ea typeface="游ゴシック" panose="020B0400000000000000" pitchFamily="50" charset="-128"/>
              </a:rPr>
              <a:t>つのクラス</a:t>
            </a:r>
          </a:p>
        </p:txBody>
      </p:sp>
      <p:sp>
        <p:nvSpPr>
          <p:cNvPr id="13" name="テキスト ボックス 12">
            <a:extLst>
              <a:ext uri="{FF2B5EF4-FFF2-40B4-BE49-F238E27FC236}">
                <a16:creationId xmlns:a16="http://schemas.microsoft.com/office/drawing/2014/main" id="{A9771761-C8CE-1F31-CA7E-3B02A0C7E15C}"/>
              </a:ext>
            </a:extLst>
          </p:cNvPr>
          <p:cNvSpPr txBox="1"/>
          <p:nvPr/>
        </p:nvSpPr>
        <p:spPr>
          <a:xfrm>
            <a:off x="5735960" y="1265583"/>
            <a:ext cx="4373313" cy="338554"/>
          </a:xfrm>
          <a:prstGeom prst="rect">
            <a:avLst/>
          </a:prstGeom>
          <a:noFill/>
        </p:spPr>
        <p:txBody>
          <a:bodyPr wrap="none" rtlCol="0">
            <a:spAutoFit/>
          </a:bodyPr>
          <a:lstStyle/>
          <a:p>
            <a:pPr algn="l"/>
            <a:r>
              <a:rPr kumimoji="1" lang="en-US" altLang="ja-JP" sz="1600" dirty="0">
                <a:latin typeface="游ゴシック" panose="020B0400000000000000" pitchFamily="50" charset="-128"/>
                <a:ea typeface="游ゴシック" panose="020B0400000000000000" pitchFamily="50" charset="-128"/>
              </a:rPr>
              <a:t>Person</a:t>
            </a:r>
            <a:r>
              <a:rPr kumimoji="1" lang="ja-JP" altLang="en-US" sz="1600" dirty="0">
                <a:latin typeface="游ゴシック" panose="020B0400000000000000" pitchFamily="50" charset="-128"/>
                <a:ea typeface="游ゴシック" panose="020B0400000000000000" pitchFamily="50" charset="-128"/>
              </a:rPr>
              <a:t>型オブジェクトの参照を受け取る関数</a:t>
            </a:r>
          </a:p>
        </p:txBody>
      </p:sp>
      <p:sp>
        <p:nvSpPr>
          <p:cNvPr id="14" name="テキスト ボックス 13">
            <a:extLst>
              <a:ext uri="{FF2B5EF4-FFF2-40B4-BE49-F238E27FC236}">
                <a16:creationId xmlns:a16="http://schemas.microsoft.com/office/drawing/2014/main" id="{71EA0C7C-2437-FE67-28BD-B696318E22A7}"/>
              </a:ext>
            </a:extLst>
          </p:cNvPr>
          <p:cNvSpPr txBox="1"/>
          <p:nvPr/>
        </p:nvSpPr>
        <p:spPr>
          <a:xfrm>
            <a:off x="5721789" y="2780928"/>
            <a:ext cx="2646878" cy="338554"/>
          </a:xfrm>
          <a:prstGeom prst="rect">
            <a:avLst/>
          </a:prstGeom>
          <a:noFill/>
        </p:spPr>
        <p:txBody>
          <a:bodyPr wrap="none" rtlCol="0">
            <a:spAutoFit/>
          </a:bodyPr>
          <a:lstStyle/>
          <a:p>
            <a:pPr algn="l"/>
            <a:r>
              <a:rPr kumimoji="1" lang="ja-JP" altLang="en-US" sz="1600" dirty="0">
                <a:latin typeface="游ゴシック" panose="020B0400000000000000" pitchFamily="50" charset="-128"/>
                <a:ea typeface="游ゴシック" panose="020B0400000000000000" pitchFamily="50" charset="-128"/>
              </a:rPr>
              <a:t>関数に渡せるオブジェクト</a:t>
            </a:r>
          </a:p>
        </p:txBody>
      </p:sp>
      <p:sp>
        <p:nvSpPr>
          <p:cNvPr id="15" name="テキスト ボックス 14">
            <a:extLst>
              <a:ext uri="{FF2B5EF4-FFF2-40B4-BE49-F238E27FC236}">
                <a16:creationId xmlns:a16="http://schemas.microsoft.com/office/drawing/2014/main" id="{51026A58-5B06-5528-49C9-CF28FFDC81AC}"/>
              </a:ext>
            </a:extLst>
          </p:cNvPr>
          <p:cNvSpPr txBox="1"/>
          <p:nvPr/>
        </p:nvSpPr>
        <p:spPr>
          <a:xfrm>
            <a:off x="5351717" y="5495746"/>
            <a:ext cx="442750" cy="400110"/>
          </a:xfrm>
          <a:prstGeom prst="rect">
            <a:avLst/>
          </a:prstGeom>
          <a:noFill/>
        </p:spPr>
        <p:txBody>
          <a:bodyPr wrap="none" rtlCol="0">
            <a:spAutoFit/>
          </a:bodyPr>
          <a:lstStyle/>
          <a:p>
            <a:pPr algn="l"/>
            <a:r>
              <a:rPr kumimoji="1" lang="en-US" altLang="ja-JP" sz="2000" b="1" dirty="0">
                <a:solidFill>
                  <a:srgbClr val="C00000"/>
                </a:solidFill>
                <a:latin typeface="ＭＳ ゴシック" panose="020B0609070205080204" pitchFamily="49" charset="-128"/>
                <a:ea typeface="ＭＳ ゴシック" panose="020B0609070205080204" pitchFamily="49" charset="-128"/>
              </a:rPr>
              <a:t>×</a:t>
            </a:r>
            <a:endParaRPr kumimoji="1" lang="ja-JP" altLang="en-US" sz="2000" b="1" dirty="0">
              <a:solidFill>
                <a:srgbClr val="C00000"/>
              </a:solid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BD1D5F9D-A91D-2D56-5F24-6CD829535146}"/>
              </a:ext>
            </a:extLst>
          </p:cNvPr>
          <p:cNvSpPr txBox="1"/>
          <p:nvPr/>
        </p:nvSpPr>
        <p:spPr>
          <a:xfrm>
            <a:off x="7934231" y="5989415"/>
            <a:ext cx="4185761" cy="307777"/>
          </a:xfrm>
          <a:prstGeom prst="rect">
            <a:avLst/>
          </a:prstGeom>
          <a:noFill/>
        </p:spPr>
        <p:txBody>
          <a:bodyPr wrap="none" rtlCol="0">
            <a:spAutoFit/>
          </a:bodyPr>
          <a:lstStyle/>
          <a:p>
            <a:pPr algn="l"/>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派生クラスのオブジェクトも渡すことができる</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221506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F437BD-3739-CA64-B657-D7349ADA555A}"/>
              </a:ext>
            </a:extLst>
          </p:cNvPr>
          <p:cNvSpPr>
            <a:spLocks noGrp="1"/>
          </p:cNvSpPr>
          <p:nvPr>
            <p:ph type="title"/>
          </p:nvPr>
        </p:nvSpPr>
        <p:spPr/>
        <p:txBody>
          <a:bodyPr/>
          <a:lstStyle/>
          <a:p>
            <a:r>
              <a:rPr kumimoji="1" lang="ja-JP" altLang="en-US" dirty="0"/>
              <a:t>オーバーライドとポリモーフィズム</a:t>
            </a:r>
          </a:p>
        </p:txBody>
      </p:sp>
      <p:sp>
        <p:nvSpPr>
          <p:cNvPr id="3" name="コンテンツ プレースホルダー 2">
            <a:extLst>
              <a:ext uri="{FF2B5EF4-FFF2-40B4-BE49-F238E27FC236}">
                <a16:creationId xmlns:a16="http://schemas.microsoft.com/office/drawing/2014/main" id="{61695A66-F4C2-B525-9FC3-996088897FD3}"/>
              </a:ext>
            </a:extLst>
          </p:cNvPr>
          <p:cNvSpPr>
            <a:spLocks noGrp="1"/>
          </p:cNvSpPr>
          <p:nvPr>
            <p:ph idx="1"/>
          </p:nvPr>
        </p:nvSpPr>
        <p:spPr>
          <a:xfrm>
            <a:off x="6672064" y="1214422"/>
            <a:ext cx="5256584" cy="3222690"/>
          </a:xfrm>
        </p:spPr>
        <p:txBody>
          <a:bodyPr/>
          <a:lstStyle/>
          <a:p>
            <a:r>
              <a:rPr kumimoji="1" lang="en-US" altLang="ja-JP" sz="2000" dirty="0">
                <a:latin typeface="Lucida Console" panose="020B0609040504020204" pitchFamily="49" charset="0"/>
              </a:rPr>
              <a:t>virtual</a:t>
            </a:r>
            <a:r>
              <a:rPr kumimoji="1" lang="en-US" altLang="ja-JP" sz="2000" dirty="0"/>
              <a:t> </a:t>
            </a:r>
            <a:r>
              <a:rPr kumimoji="1" lang="ja-JP" altLang="en-US" sz="2000" dirty="0"/>
              <a:t>キーワードがついたメンバ関数を</a:t>
            </a:r>
            <a:r>
              <a:rPr kumimoji="1" lang="ja-JP" altLang="en-US" sz="2000" b="1" dirty="0">
                <a:solidFill>
                  <a:srgbClr val="C00000"/>
                </a:solidFill>
              </a:rPr>
              <a:t>仮想関数</a:t>
            </a:r>
            <a:r>
              <a:rPr kumimoji="1" lang="ja-JP" altLang="en-US" sz="2000" dirty="0"/>
              <a:t>と呼ぶ</a:t>
            </a:r>
            <a:endParaRPr kumimoji="1" lang="en-US" altLang="ja-JP" sz="2000" dirty="0"/>
          </a:p>
          <a:p>
            <a:r>
              <a:rPr lang="ja-JP" altLang="en-US" sz="2000" dirty="0"/>
              <a:t>仮想関数を派生クラスが再定義することを</a:t>
            </a:r>
            <a:r>
              <a:rPr lang="ja-JP" altLang="en-US" sz="2000" b="1" dirty="0">
                <a:solidFill>
                  <a:srgbClr val="C00000"/>
                </a:solidFill>
              </a:rPr>
              <a:t>オーバーライド</a:t>
            </a:r>
            <a:r>
              <a:rPr lang="ja-JP" altLang="en-US" sz="2000" dirty="0"/>
              <a:t>と呼ぶ</a:t>
            </a:r>
            <a:endParaRPr lang="en-US" altLang="ja-JP" sz="2000" dirty="0"/>
          </a:p>
          <a:p>
            <a:r>
              <a:rPr kumimoji="1" lang="ja-JP" altLang="en-US" sz="2000" dirty="0"/>
              <a:t>基底クラスの型の参照を通じてメンバ関数を呼び出したとき、派生クラスのメンバ関数が実行される。この仕組みを</a:t>
            </a:r>
            <a:r>
              <a:rPr kumimoji="1" lang="ja-JP" altLang="en-US" sz="2000" b="1" dirty="0">
                <a:solidFill>
                  <a:srgbClr val="C00000"/>
                </a:solidFill>
              </a:rPr>
              <a:t>ポリモーフィズム</a:t>
            </a:r>
            <a:r>
              <a:rPr kumimoji="1" lang="ja-JP" altLang="en-US" sz="2000" dirty="0"/>
              <a:t>と呼ぶ</a:t>
            </a:r>
          </a:p>
        </p:txBody>
      </p:sp>
      <p:sp>
        <p:nvSpPr>
          <p:cNvPr id="4" name="スライド番号プレースホルダー 3">
            <a:extLst>
              <a:ext uri="{FF2B5EF4-FFF2-40B4-BE49-F238E27FC236}">
                <a16:creationId xmlns:a16="http://schemas.microsoft.com/office/drawing/2014/main" id="{CFB79869-3316-DE63-E898-46A6DD75C4E3}"/>
              </a:ext>
            </a:extLst>
          </p:cNvPr>
          <p:cNvSpPr>
            <a:spLocks noGrp="1"/>
          </p:cNvSpPr>
          <p:nvPr>
            <p:ph type="sldNum" sz="quarter" idx="12"/>
          </p:nvPr>
        </p:nvSpPr>
        <p:spPr/>
        <p:txBody>
          <a:bodyPr/>
          <a:lstStyle/>
          <a:p>
            <a:fld id="{F9134F74-3BB4-4ADE-A554-892E3A208E77}" type="slidenum">
              <a:rPr lang="ja-JP" altLang="en-US" smtClean="0"/>
              <a:pPr/>
              <a:t>145</a:t>
            </a:fld>
            <a:endParaRPr lang="ja-JP" altLang="en-US"/>
          </a:p>
        </p:txBody>
      </p:sp>
      <p:sp>
        <p:nvSpPr>
          <p:cNvPr id="5" name="正方形/長方形 4">
            <a:extLst>
              <a:ext uri="{FF2B5EF4-FFF2-40B4-BE49-F238E27FC236}">
                <a16:creationId xmlns:a16="http://schemas.microsoft.com/office/drawing/2014/main" id="{F72BC1CA-0E3F-05A4-55DC-4F49CFF2DBD3}"/>
              </a:ext>
            </a:extLst>
          </p:cNvPr>
          <p:cNvSpPr>
            <a:spLocks noChangeArrowheads="1"/>
          </p:cNvSpPr>
          <p:nvPr/>
        </p:nvSpPr>
        <p:spPr bwMode="auto">
          <a:xfrm>
            <a:off x="207273" y="1268760"/>
            <a:ext cx="6320776" cy="5478423"/>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class Person {</a:t>
            </a:r>
          </a:p>
          <a:p>
            <a:r>
              <a:rPr lang="en-US" altLang="ja-JP" sz="1400" dirty="0">
                <a:latin typeface="Lucida Console" panose="020B0609040504020204" pitchFamily="49" charset="0"/>
                <a:ea typeface="HG丸ｺﾞｼｯｸM-PRO" panose="020F0600000000000000" pitchFamily="50" charset="-128"/>
              </a:rPr>
              <a:t>public:</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virtual</a:t>
            </a:r>
            <a:r>
              <a:rPr lang="en-US" altLang="ja-JP" sz="1400" dirty="0">
                <a:latin typeface="Lucida Console" panose="020B0609040504020204" pitchFamily="49" charset="0"/>
                <a:ea typeface="HG丸ｺﾞｼｯｸM-PRO" panose="020F0600000000000000" pitchFamily="50" charset="-128"/>
              </a:rPr>
              <a:t> void work() {</a:t>
            </a:r>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人：仕事する</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class Student </a:t>
            </a:r>
            <a:r>
              <a:rPr lang="en-US" altLang="ja-JP" sz="1400" dirty="0">
                <a:solidFill>
                  <a:srgbClr val="C00000"/>
                </a:solidFill>
                <a:latin typeface="Lucida Console" panose="020B0609040504020204" pitchFamily="49" charset="0"/>
                <a:ea typeface="HG丸ｺﾞｼｯｸM-PRO" panose="020F0600000000000000" pitchFamily="50" charset="-128"/>
              </a:rPr>
              <a:t>: public Person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public:</a:t>
            </a:r>
          </a:p>
          <a:p>
            <a:r>
              <a:rPr lang="en-US" altLang="ja-JP" sz="1400" dirty="0">
                <a:latin typeface="Lucida Console" panose="020B0609040504020204" pitchFamily="49" charset="0"/>
                <a:ea typeface="HG丸ｺﾞｼｯｸM-PRO" panose="020F0600000000000000" pitchFamily="50" charset="-128"/>
              </a:rPr>
              <a:t>  void work() </a:t>
            </a:r>
            <a:r>
              <a:rPr lang="en-US" altLang="ja-JP" sz="1400" dirty="0">
                <a:solidFill>
                  <a:srgbClr val="C00000"/>
                </a:solidFill>
                <a:latin typeface="Lucida Console" panose="020B0609040504020204" pitchFamily="49" charset="0"/>
                <a:ea typeface="HG丸ｺﾞｼｯｸM-PRO" panose="020F0600000000000000" pitchFamily="50" charset="-128"/>
              </a:rPr>
              <a:t>override</a:t>
            </a:r>
            <a:r>
              <a:rPr lang="en-US" altLang="ja-JP" sz="1400" dirty="0">
                <a:latin typeface="Lucida Console" panose="020B0609040504020204" pitchFamily="49" charset="0"/>
                <a:ea typeface="HG丸ｺﾞｼｯｸM-PRO" panose="020F0600000000000000" pitchFamily="50" charset="-128"/>
              </a:rPr>
              <a:t> {</a:t>
            </a:r>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学生：勉強する</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class Teacher </a:t>
            </a:r>
            <a:r>
              <a:rPr lang="en-US" altLang="ja-JP" sz="1400" dirty="0">
                <a:solidFill>
                  <a:srgbClr val="C00000"/>
                </a:solidFill>
                <a:latin typeface="Lucida Console" panose="020B0609040504020204" pitchFamily="49" charset="0"/>
                <a:ea typeface="HG丸ｺﾞｼｯｸM-PRO" panose="020F0600000000000000" pitchFamily="50" charset="-128"/>
              </a:rPr>
              <a:t>: public Person </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public:</a:t>
            </a:r>
          </a:p>
          <a:p>
            <a:r>
              <a:rPr lang="en-US" altLang="ja-JP" sz="1400" dirty="0">
                <a:latin typeface="Lucida Console" panose="020B0609040504020204" pitchFamily="49" charset="0"/>
                <a:ea typeface="HG丸ｺﾞｼｯｸM-PRO" panose="020F0600000000000000" pitchFamily="50" charset="-128"/>
              </a:rPr>
              <a:t>  void work() </a:t>
            </a:r>
            <a:r>
              <a:rPr lang="en-US" altLang="ja-JP" sz="1400" dirty="0">
                <a:solidFill>
                  <a:srgbClr val="C00000"/>
                </a:solidFill>
                <a:latin typeface="Lucida Console" panose="020B0609040504020204" pitchFamily="49" charset="0"/>
                <a:ea typeface="HG丸ｺﾞｼｯｸM-PRO" panose="020F0600000000000000" pitchFamily="50" charset="-128"/>
              </a:rPr>
              <a:t>override</a:t>
            </a:r>
            <a:r>
              <a:rPr lang="en-US" altLang="ja-JP" sz="1400" dirty="0">
                <a:latin typeface="Lucida Console" panose="020B0609040504020204" pitchFamily="49" charset="0"/>
                <a:ea typeface="HG丸ｺﾞｼｯｸM-PRO" panose="020F0600000000000000" pitchFamily="50" charset="-128"/>
              </a:rPr>
              <a:t> {</a:t>
            </a:r>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ja-JP" altLang="en-US" sz="1400" dirty="0">
                <a:latin typeface="Lucida Console" panose="020B0609040504020204" pitchFamily="49" charset="0"/>
                <a:ea typeface="HG丸ｺﾞｼｯｸM-PRO" panose="020F0600000000000000" pitchFamily="50" charset="-128"/>
              </a:rPr>
              <a:t>教員：授業する</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void </a:t>
            </a:r>
            <a:r>
              <a:rPr lang="en-US" altLang="ja-JP" sz="1400" dirty="0" err="1">
                <a:latin typeface="Lucida Console" panose="020B0609040504020204" pitchFamily="49" charset="0"/>
                <a:ea typeface="HG丸ｺﾞｼｯｸM-PRO" panose="020F0600000000000000" pitchFamily="50" charset="-128"/>
              </a:rPr>
              <a:t>execute_work</a:t>
            </a:r>
            <a:r>
              <a:rPr lang="en-US" altLang="ja-JP" sz="1400" dirty="0">
                <a:latin typeface="Lucida Console" panose="020B0609040504020204" pitchFamily="49" charset="0"/>
                <a:ea typeface="HG丸ｺﾞｼｯｸM-PRO" panose="020F0600000000000000" pitchFamily="50" charset="-128"/>
              </a:rPr>
              <a:t>(</a:t>
            </a:r>
            <a:r>
              <a:rPr lang="en-US" altLang="ja-JP" sz="1400" dirty="0">
                <a:solidFill>
                  <a:srgbClr val="C00000"/>
                </a:solidFill>
                <a:latin typeface="Lucida Console" panose="020B0609040504020204" pitchFamily="49" charset="0"/>
                <a:ea typeface="HG丸ｺﾞｼｯｸM-PRO" panose="020F0600000000000000" pitchFamily="50" charset="-128"/>
              </a:rPr>
              <a:t>Person&amp; person</a:t>
            </a:r>
            <a:r>
              <a:rPr lang="en-US" altLang="ja-JP" sz="1400" dirty="0">
                <a:latin typeface="Lucida Console" panose="020B0609040504020204" pitchFamily="49" charset="0"/>
                <a:ea typeface="HG丸ｺﾞｼｯｸM-PRO" panose="020F0600000000000000" pitchFamily="50" charset="-128"/>
              </a:rPr>
              <a:t>)</a:t>
            </a:r>
            <a:r>
              <a:rPr lang="ja-JP" altLang="en-US" sz="1400" dirty="0">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r>
              <a:rPr lang="ja-JP" altLang="en-US" sz="1400" dirty="0">
                <a:latin typeface="Lucida Console" panose="020B0609040504020204" pitchFamily="49" charset="0"/>
                <a:ea typeface="HG丸ｺﾞｼｯｸM-PRO" panose="020F0600000000000000" pitchFamily="50" charset="-128"/>
              </a:rPr>
              <a:t> </a:t>
            </a:r>
            <a:r>
              <a:rPr lang="en-US" altLang="ja-JP" sz="1400" dirty="0" err="1">
                <a:solidFill>
                  <a:srgbClr val="C00000"/>
                </a:solidFill>
                <a:latin typeface="Lucida Console" panose="020B0609040504020204" pitchFamily="49" charset="0"/>
                <a:ea typeface="HG丸ｺﾞｼｯｸM-PRO" panose="020F0600000000000000" pitchFamily="50" charset="-128"/>
              </a:rPr>
              <a:t>person.work</a:t>
            </a:r>
            <a:r>
              <a:rPr lang="en-US" altLang="ja-JP" sz="1400" dirty="0">
                <a:solidFill>
                  <a:srgbClr val="C00000"/>
                </a:solidFill>
                <a:latin typeface="Lucida Console" panose="020B0609040504020204" pitchFamily="49" charset="0"/>
                <a:ea typeface="HG丸ｺﾞｼｯｸM-PRO" panose="020F0600000000000000" pitchFamily="50" charset="-128"/>
              </a:rPr>
              <a:t>();</a:t>
            </a:r>
            <a:r>
              <a:rPr lang="ja-JP" altLang="en-US" sz="1400" dirty="0">
                <a:solidFill>
                  <a:srgbClr val="C00000"/>
                </a:solidFill>
                <a:latin typeface="Lucida Console" panose="020B0609040504020204" pitchFamily="49" charset="0"/>
                <a:ea typeface="HG丸ｺﾞｼｯｸM-PRO" panose="020F0600000000000000" pitchFamily="50" charset="-128"/>
              </a:rPr>
              <a:t> </a:t>
            </a:r>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int main() {</a:t>
            </a:r>
          </a:p>
          <a:p>
            <a:r>
              <a:rPr lang="en-US" altLang="ja-JP" sz="1400" dirty="0">
                <a:latin typeface="Lucida Console" panose="020B0609040504020204" pitchFamily="49" charset="0"/>
                <a:ea typeface="HG丸ｺﾞｼｯｸM-PRO" panose="020F0600000000000000" pitchFamily="50" charset="-128"/>
              </a:rPr>
              <a:t>  Person </a:t>
            </a:r>
            <a:r>
              <a:rPr lang="en-US" altLang="ja-JP" sz="1400" dirty="0" err="1">
                <a:latin typeface="Lucida Console" panose="020B0609040504020204" pitchFamily="49" charset="0"/>
                <a:ea typeface="HG丸ｺﾞｼｯｸM-PRO" panose="020F0600000000000000" pitchFamily="50" charset="-128"/>
              </a:rPr>
              <a:t>person</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Student </a:t>
            </a:r>
            <a:r>
              <a:rPr lang="en-US" altLang="ja-JP" sz="1400" dirty="0" err="1">
                <a:latin typeface="Lucida Console" panose="020B0609040504020204" pitchFamily="49" charset="0"/>
                <a:ea typeface="HG丸ｺﾞｼｯｸM-PRO" panose="020F0600000000000000" pitchFamily="50" charset="-128"/>
              </a:rPr>
              <a:t>student</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Teacher </a:t>
            </a:r>
            <a:r>
              <a:rPr lang="en-US" altLang="ja-JP" sz="1400" dirty="0" err="1">
                <a:latin typeface="Lucida Console" panose="020B0609040504020204" pitchFamily="49" charset="0"/>
                <a:ea typeface="HG丸ｺﾞｼｯｸM-PRO" panose="020F0600000000000000" pitchFamily="50" charset="-128"/>
              </a:rPr>
              <a:t>teacher</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execute_work</a:t>
            </a:r>
            <a:r>
              <a:rPr lang="en-US" altLang="ja-JP" sz="1400" dirty="0">
                <a:latin typeface="Lucida Console" panose="020B0609040504020204" pitchFamily="49" charset="0"/>
                <a:ea typeface="HG丸ｺﾞｼｯｸM-PRO" panose="020F0600000000000000" pitchFamily="50" charset="-128"/>
              </a:rPr>
              <a:t>(person);</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execute_work</a:t>
            </a:r>
            <a:r>
              <a:rPr lang="en-US" altLang="ja-JP" sz="1400" dirty="0">
                <a:latin typeface="Lucida Console" panose="020B0609040504020204" pitchFamily="49" charset="0"/>
                <a:ea typeface="HG丸ｺﾞｼｯｸM-PRO" panose="020F0600000000000000" pitchFamily="50" charset="-128"/>
              </a:rPr>
              <a:t>(student);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execute_work</a:t>
            </a:r>
            <a:r>
              <a:rPr lang="en-US" altLang="ja-JP" sz="1400" dirty="0">
                <a:latin typeface="Lucida Console" panose="020B0609040504020204" pitchFamily="49" charset="0"/>
                <a:ea typeface="HG丸ｺﾞｼｯｸM-PRO" panose="020F0600000000000000" pitchFamily="50" charset="-128"/>
              </a:rPr>
              <a:t>(teacher);</a:t>
            </a:r>
          </a:p>
          <a:p>
            <a:r>
              <a:rPr lang="en-US" altLang="ja-JP" sz="1400" dirty="0">
                <a:latin typeface="Lucida Console" panose="020B0609040504020204" pitchFamily="49" charset="0"/>
                <a:ea typeface="HG丸ｺﾞｼｯｸM-PRO" panose="020F0600000000000000" pitchFamily="50" charset="-128"/>
              </a:rPr>
              <a:t>}</a:t>
            </a:r>
          </a:p>
        </p:txBody>
      </p:sp>
      <p:grpSp>
        <p:nvGrpSpPr>
          <p:cNvPr id="6" name="グループ化 5">
            <a:extLst>
              <a:ext uri="{FF2B5EF4-FFF2-40B4-BE49-F238E27FC236}">
                <a16:creationId xmlns:a16="http://schemas.microsoft.com/office/drawing/2014/main" id="{6FEACE0E-A45A-7BFE-B731-23D9B3ACEB60}"/>
              </a:ext>
            </a:extLst>
          </p:cNvPr>
          <p:cNvGrpSpPr/>
          <p:nvPr/>
        </p:nvGrpSpPr>
        <p:grpSpPr>
          <a:xfrm>
            <a:off x="3575720" y="5630972"/>
            <a:ext cx="1561479" cy="907941"/>
            <a:chOff x="4272379" y="186652"/>
            <a:chExt cx="1561479" cy="907941"/>
          </a:xfrm>
        </p:grpSpPr>
        <p:sp>
          <p:nvSpPr>
            <p:cNvPr id="7" name="正方形/長方形 6">
              <a:extLst>
                <a:ext uri="{FF2B5EF4-FFF2-40B4-BE49-F238E27FC236}">
                  <a16:creationId xmlns:a16="http://schemas.microsoft.com/office/drawing/2014/main" id="{5FBBC495-541B-5DBB-1EF6-D89EAEF7D7F3}"/>
                </a:ext>
              </a:extLst>
            </p:cNvPr>
            <p:cNvSpPr>
              <a:spLocks noChangeArrowheads="1"/>
            </p:cNvSpPr>
            <p:nvPr/>
          </p:nvSpPr>
          <p:spPr bwMode="auto">
            <a:xfrm>
              <a:off x="4304494" y="448262"/>
              <a:ext cx="1529364" cy="646331"/>
            </a:xfrm>
            <a:prstGeom prst="rect">
              <a:avLst/>
            </a:prstGeom>
            <a:solidFill>
              <a:schemeClr val="tx2">
                <a:lumMod val="20000"/>
                <a:lumOff val="80000"/>
              </a:schemeClr>
            </a:solidFill>
            <a:ln w="9525">
              <a:noFill/>
              <a:miter lim="800000"/>
              <a:headEnd/>
              <a:tailEnd/>
            </a:ln>
          </p:spPr>
          <p:txBody>
            <a:bodyPr wrap="square">
              <a:spAutoFit/>
            </a:bodyPr>
            <a:lstStyle/>
            <a:p>
              <a:r>
                <a:rPr lang="ja-JP" altLang="en-US" sz="1200" dirty="0">
                  <a:latin typeface="Lucida Console" panose="020B0609040504020204" pitchFamily="49" charset="0"/>
                  <a:ea typeface="HG丸ｺﾞｼｯｸM-PRO" panose="020F0600000000000000" pitchFamily="50" charset="-128"/>
                </a:rPr>
                <a:t>人：仕事する</a:t>
              </a:r>
              <a:endParaRPr lang="en-US" altLang="ja-JP"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学生：勉強する</a:t>
              </a:r>
              <a:endParaRPr lang="en-US" altLang="ja-JP" sz="1200" dirty="0">
                <a:latin typeface="Lucida Console" panose="020B0609040504020204" pitchFamily="49" charset="0"/>
                <a:ea typeface="HG丸ｺﾞｼｯｸM-PRO" panose="020F0600000000000000" pitchFamily="50" charset="-128"/>
              </a:endParaRPr>
            </a:p>
            <a:p>
              <a:r>
                <a:rPr lang="ja-JP" altLang="en-US" sz="1200" dirty="0">
                  <a:latin typeface="Lucida Console" panose="020B0609040504020204" pitchFamily="49" charset="0"/>
                  <a:ea typeface="HG丸ｺﾞｼｯｸM-PRO" panose="020F0600000000000000" pitchFamily="50" charset="-128"/>
                </a:rPr>
                <a:t>教員：授業する</a:t>
              </a:r>
              <a:endParaRPr lang="en-US" altLang="ja-JP" sz="1200" dirty="0">
                <a:latin typeface="Lucida Console" panose="020B0609040504020204" pitchFamily="49" charset="0"/>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EAB67CF-89B5-2B4C-6F0A-3C3BF04A808A}"/>
                </a:ext>
              </a:extLst>
            </p:cNvPr>
            <p:cNvSpPr txBox="1"/>
            <p:nvPr/>
          </p:nvSpPr>
          <p:spPr>
            <a:xfrm>
              <a:off x="4272379" y="186652"/>
              <a:ext cx="748923" cy="261610"/>
            </a:xfrm>
            <a:prstGeom prst="rect">
              <a:avLst/>
            </a:prstGeom>
            <a:noFill/>
          </p:spPr>
          <p:txBody>
            <a:bodyPr wrap="none" rtlCol="0">
              <a:spAutoFit/>
            </a:bodyPr>
            <a:lstStyle/>
            <a:p>
              <a:r>
                <a:rPr lang="ja-JP" altLang="en-US" sz="1100" dirty="0"/>
                <a:t>実行結果</a:t>
              </a:r>
            </a:p>
          </p:txBody>
        </p:sp>
      </p:grpSp>
      <p:sp>
        <p:nvSpPr>
          <p:cNvPr id="9" name="テキスト ボックス 8">
            <a:extLst>
              <a:ext uri="{FF2B5EF4-FFF2-40B4-BE49-F238E27FC236}">
                <a16:creationId xmlns:a16="http://schemas.microsoft.com/office/drawing/2014/main" id="{F6A23468-9ADE-C1E7-6A1E-B296F8753A9B}"/>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646077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FDC9A-AF0F-02AF-3BDE-BF95AA19784D}"/>
            </a:ext>
          </a:extLst>
        </p:cNvPr>
        <p:cNvGrpSpPr/>
        <p:nvPr/>
      </p:nvGrpSpPr>
      <p:grpSpPr>
        <a:xfrm>
          <a:off x="0" y="0"/>
          <a:ext cx="0" cy="0"/>
          <a:chOff x="0" y="0"/>
          <a:chExt cx="0" cy="0"/>
        </a:xfrm>
      </p:grpSpPr>
      <p:sp>
        <p:nvSpPr>
          <p:cNvPr id="47106" name="タイトル 3">
            <a:extLst>
              <a:ext uri="{FF2B5EF4-FFF2-40B4-BE49-F238E27FC236}">
                <a16:creationId xmlns:a16="http://schemas.microsoft.com/office/drawing/2014/main" id="{8AB6F21D-5BE1-287B-2FA3-3A258D1DA926}"/>
              </a:ext>
            </a:extLst>
          </p:cNvPr>
          <p:cNvSpPr>
            <a:spLocks noGrp="1"/>
          </p:cNvSpPr>
          <p:nvPr>
            <p:ph type="ctrTitle"/>
          </p:nvPr>
        </p:nvSpPr>
        <p:spPr/>
        <p:txBody>
          <a:bodyPr/>
          <a:lstStyle/>
          <a:p>
            <a:pPr eaLnBrk="1" hangingPunct="1"/>
            <a:r>
              <a:rPr lang="ja-JP" altLang="en-US" dirty="0"/>
              <a:t>第</a:t>
            </a:r>
            <a:r>
              <a:rPr lang="en-US" altLang="ja-JP" dirty="0"/>
              <a:t>6</a:t>
            </a:r>
            <a:r>
              <a:rPr lang="ja-JP" altLang="en-US" dirty="0"/>
              <a:t>章  標準ライブラリ</a:t>
            </a:r>
          </a:p>
        </p:txBody>
      </p:sp>
      <p:sp>
        <p:nvSpPr>
          <p:cNvPr id="4" name="四角形: 角を丸くする 3">
            <a:extLst>
              <a:ext uri="{FF2B5EF4-FFF2-40B4-BE49-F238E27FC236}">
                <a16:creationId xmlns:a16="http://schemas.microsoft.com/office/drawing/2014/main" id="{902D4B22-A1AC-0F08-0353-6B4C9B0C5273}"/>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2FD23D3-C954-08DC-377F-1FD511459852}"/>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13304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5EBE-D9E6-9109-7BB4-521EFF80F1AD}"/>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767DB1F-42F4-A213-F2C7-749FFF83AD3A}"/>
              </a:ext>
            </a:extLst>
          </p:cNvPr>
          <p:cNvSpPr>
            <a:spLocks noGrp="1"/>
          </p:cNvSpPr>
          <p:nvPr>
            <p:ph type="ctrTitle"/>
          </p:nvPr>
        </p:nvSpPr>
        <p:spPr/>
        <p:txBody>
          <a:bodyPr/>
          <a:lstStyle/>
          <a:p>
            <a:r>
              <a:rPr lang="ja-JP" altLang="en-US" dirty="0"/>
              <a:t>テンプレートの仕組み</a:t>
            </a:r>
          </a:p>
        </p:txBody>
      </p:sp>
      <p:sp>
        <p:nvSpPr>
          <p:cNvPr id="4" name="スライド番号プレースホルダー 3">
            <a:extLst>
              <a:ext uri="{FF2B5EF4-FFF2-40B4-BE49-F238E27FC236}">
                <a16:creationId xmlns:a16="http://schemas.microsoft.com/office/drawing/2014/main" id="{50BFF2C7-EB90-0CEE-0B7C-7C28B28AD3F1}"/>
              </a:ext>
            </a:extLst>
          </p:cNvPr>
          <p:cNvSpPr>
            <a:spLocks noGrp="1"/>
          </p:cNvSpPr>
          <p:nvPr>
            <p:ph type="sldNum" sz="quarter" idx="12"/>
          </p:nvPr>
        </p:nvSpPr>
        <p:spPr/>
        <p:txBody>
          <a:bodyPr/>
          <a:lstStyle/>
          <a:p>
            <a:fld id="{F9134F74-3BB4-4ADE-A554-892E3A208E77}" type="slidenum">
              <a:rPr lang="ja-JP" altLang="en-US" smtClean="0"/>
              <a:pPr/>
              <a:t>147</a:t>
            </a:fld>
            <a:endParaRPr lang="ja-JP" altLang="en-US"/>
          </a:p>
        </p:txBody>
      </p:sp>
    </p:spTree>
    <p:extLst>
      <p:ext uri="{BB962C8B-B14F-4D97-AF65-F5344CB8AC3E}">
        <p14:creationId xmlns:p14="http://schemas.microsoft.com/office/powerpoint/2010/main" val="12714077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A3E4-CA1F-411F-7240-C3F6066CC6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882C97-1B50-015B-57DD-0388650B8199}"/>
              </a:ext>
            </a:extLst>
          </p:cNvPr>
          <p:cNvSpPr>
            <a:spLocks noGrp="1"/>
          </p:cNvSpPr>
          <p:nvPr>
            <p:ph type="title"/>
          </p:nvPr>
        </p:nvSpPr>
        <p:spPr/>
        <p:txBody>
          <a:bodyPr/>
          <a:lstStyle/>
          <a:p>
            <a:r>
              <a:rPr kumimoji="1" lang="ja-JP" altLang="en-US" dirty="0"/>
              <a:t>テンプレートとは</a:t>
            </a:r>
          </a:p>
        </p:txBody>
      </p:sp>
      <p:sp>
        <p:nvSpPr>
          <p:cNvPr id="3" name="コンテンツ プレースホルダー 2">
            <a:extLst>
              <a:ext uri="{FF2B5EF4-FFF2-40B4-BE49-F238E27FC236}">
                <a16:creationId xmlns:a16="http://schemas.microsoft.com/office/drawing/2014/main" id="{3FABBB48-17C0-215B-F4F3-A4A4155A7508}"/>
              </a:ext>
            </a:extLst>
          </p:cNvPr>
          <p:cNvSpPr>
            <a:spLocks noGrp="1"/>
          </p:cNvSpPr>
          <p:nvPr>
            <p:ph idx="1"/>
          </p:nvPr>
        </p:nvSpPr>
        <p:spPr>
          <a:xfrm>
            <a:off x="609600" y="1214422"/>
            <a:ext cx="10972800" cy="918434"/>
          </a:xfrm>
        </p:spPr>
        <p:txBody>
          <a:bodyPr/>
          <a:lstStyle/>
          <a:p>
            <a:pPr marL="0" indent="0">
              <a:buNone/>
            </a:pPr>
            <a:r>
              <a:rPr lang="ja-JP" altLang="en-US" sz="2800" dirty="0"/>
              <a:t>テンプレートを使うと、</a:t>
            </a:r>
            <a:r>
              <a:rPr lang="en-US" altLang="ja-JP" sz="2800" dirty="0"/>
              <a:t>1</a:t>
            </a:r>
            <a:r>
              <a:rPr lang="ja-JP" altLang="en-US" sz="2800" dirty="0"/>
              <a:t>つのプログラムコードで複数の型に対応する関数やクラスを定義できる。</a:t>
            </a:r>
          </a:p>
        </p:txBody>
      </p:sp>
      <p:sp>
        <p:nvSpPr>
          <p:cNvPr id="4" name="スライド番号プレースホルダー 3">
            <a:extLst>
              <a:ext uri="{FF2B5EF4-FFF2-40B4-BE49-F238E27FC236}">
                <a16:creationId xmlns:a16="http://schemas.microsoft.com/office/drawing/2014/main" id="{65CC3D93-D3DA-9A34-38A7-52370ABE1A16}"/>
              </a:ext>
            </a:extLst>
          </p:cNvPr>
          <p:cNvSpPr>
            <a:spLocks noGrp="1"/>
          </p:cNvSpPr>
          <p:nvPr>
            <p:ph type="sldNum" sz="quarter" idx="12"/>
          </p:nvPr>
        </p:nvSpPr>
        <p:spPr/>
        <p:txBody>
          <a:bodyPr/>
          <a:lstStyle/>
          <a:p>
            <a:fld id="{F9134F74-3BB4-4ADE-A554-892E3A208E77}" type="slidenum">
              <a:rPr lang="ja-JP" altLang="en-US" smtClean="0"/>
              <a:pPr/>
              <a:t>148</a:t>
            </a:fld>
            <a:endParaRPr lang="ja-JP" altLang="en-US"/>
          </a:p>
        </p:txBody>
      </p:sp>
      <p:sp>
        <p:nvSpPr>
          <p:cNvPr id="10" name="正方形/長方形 9">
            <a:extLst>
              <a:ext uri="{FF2B5EF4-FFF2-40B4-BE49-F238E27FC236}">
                <a16:creationId xmlns:a16="http://schemas.microsoft.com/office/drawing/2014/main" id="{0AE857C4-0016-F065-4448-E1B91AC8EBF4}"/>
              </a:ext>
            </a:extLst>
          </p:cNvPr>
          <p:cNvSpPr>
            <a:spLocks noChangeArrowheads="1"/>
          </p:cNvSpPr>
          <p:nvPr/>
        </p:nvSpPr>
        <p:spPr bwMode="auto">
          <a:xfrm>
            <a:off x="636578" y="3911684"/>
            <a:ext cx="4165808" cy="92333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int </a:t>
            </a:r>
            <a:r>
              <a:rPr lang="en-US" altLang="ja-JP" dirty="0" err="1">
                <a:latin typeface="Lucida Console" panose="020B0609040504020204" pitchFamily="49" charset="0"/>
                <a:ea typeface="HG丸ｺﾞｼｯｸM-PRO" panose="020F0600000000000000" pitchFamily="50" charset="-128"/>
              </a:rPr>
              <a:t>get_max</a:t>
            </a:r>
            <a:r>
              <a:rPr lang="en-US" altLang="ja-JP" dirty="0">
                <a:latin typeface="Lucida Console" panose="020B0609040504020204" pitchFamily="49" charset="0"/>
                <a:ea typeface="HG丸ｺﾞｼｯｸM-PRO" panose="020F0600000000000000" pitchFamily="50" charset="-128"/>
              </a:rPr>
              <a:t>(int a, int b) {</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return a &gt; b ? a : b;</a:t>
            </a:r>
          </a:p>
          <a:p>
            <a:r>
              <a:rPr lang="en-US" altLang="ja-JP" dirty="0">
                <a:latin typeface="Lucida Console" panose="020B0609040504020204" pitchFamily="49" charset="0"/>
                <a:ea typeface="HG丸ｺﾞｼｯｸM-PRO" panose="020F0600000000000000" pitchFamily="50" charset="-128"/>
              </a:rPr>
              <a:t>}</a:t>
            </a:r>
          </a:p>
        </p:txBody>
      </p:sp>
      <p:sp>
        <p:nvSpPr>
          <p:cNvPr id="17" name="テキスト ボックス 16">
            <a:extLst>
              <a:ext uri="{FF2B5EF4-FFF2-40B4-BE49-F238E27FC236}">
                <a16:creationId xmlns:a16="http://schemas.microsoft.com/office/drawing/2014/main" id="{822E0BE8-7DAB-B4E3-4725-358F6B436D51}"/>
              </a:ext>
            </a:extLst>
          </p:cNvPr>
          <p:cNvSpPr txBox="1"/>
          <p:nvPr/>
        </p:nvSpPr>
        <p:spPr>
          <a:xfrm>
            <a:off x="609600" y="2348880"/>
            <a:ext cx="9440405" cy="461665"/>
          </a:xfrm>
          <a:prstGeom prst="rect">
            <a:avLst/>
          </a:prstGeom>
          <a:noFill/>
        </p:spPr>
        <p:txBody>
          <a:bodyPr wrap="none" rtlCol="0">
            <a:spAutoFit/>
          </a:bodyPr>
          <a:lstStyle/>
          <a:p>
            <a:pPr algn="l"/>
            <a:r>
              <a:rPr kumimoji="1" lang="ja-JP" altLang="en-US" sz="2400" dirty="0">
                <a:latin typeface="游ゴシック" panose="020B0400000000000000" pitchFamily="50" charset="-128"/>
                <a:ea typeface="游ゴシック" panose="020B0400000000000000" pitchFamily="50" charset="-128"/>
              </a:rPr>
              <a:t>例：</a:t>
            </a:r>
            <a:r>
              <a:rPr kumimoji="1" lang="en-US" altLang="ja-JP" sz="2400" dirty="0">
                <a:latin typeface="游ゴシック" panose="020B0400000000000000" pitchFamily="50" charset="-128"/>
                <a:ea typeface="游ゴシック" panose="020B0400000000000000" pitchFamily="50" charset="-128"/>
              </a:rPr>
              <a:t>2</a:t>
            </a:r>
            <a:r>
              <a:rPr kumimoji="1" lang="ja-JP" altLang="en-US" sz="2400" dirty="0">
                <a:latin typeface="游ゴシック" panose="020B0400000000000000" pitchFamily="50" charset="-128"/>
                <a:ea typeface="游ゴシック" panose="020B0400000000000000" pitchFamily="50" charset="-128"/>
              </a:rPr>
              <a:t>つの引数のうち大きい方の値を返す </a:t>
            </a:r>
            <a:r>
              <a:rPr kumimoji="1" lang="en-US" altLang="ja-JP" sz="2400" dirty="0" err="1">
                <a:latin typeface="Lucida Console" panose="020B0609040504020204" pitchFamily="49" charset="0"/>
                <a:ea typeface="游ゴシック" panose="020B0400000000000000" pitchFamily="50" charset="-128"/>
              </a:rPr>
              <a:t>get_max</a:t>
            </a:r>
            <a:r>
              <a:rPr kumimoji="1" lang="ja-JP" altLang="en-US" sz="2400" dirty="0">
                <a:latin typeface="游ゴシック" panose="020B0400000000000000" pitchFamily="50" charset="-128"/>
                <a:ea typeface="游ゴシック" panose="020B0400000000000000" pitchFamily="50" charset="-128"/>
              </a:rPr>
              <a:t>関数を作りたい</a:t>
            </a:r>
          </a:p>
        </p:txBody>
      </p:sp>
      <p:sp>
        <p:nvSpPr>
          <p:cNvPr id="18" name="正方形/長方形 17">
            <a:extLst>
              <a:ext uri="{FF2B5EF4-FFF2-40B4-BE49-F238E27FC236}">
                <a16:creationId xmlns:a16="http://schemas.microsoft.com/office/drawing/2014/main" id="{9397ED32-A806-BBE2-A039-E0B7769DEBA2}"/>
              </a:ext>
            </a:extLst>
          </p:cNvPr>
          <p:cNvSpPr>
            <a:spLocks noChangeArrowheads="1"/>
          </p:cNvSpPr>
          <p:nvPr/>
        </p:nvSpPr>
        <p:spPr bwMode="auto">
          <a:xfrm>
            <a:off x="609600" y="5457998"/>
            <a:ext cx="5416921" cy="92333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double </a:t>
            </a:r>
            <a:r>
              <a:rPr lang="en-US" altLang="ja-JP" dirty="0" err="1">
                <a:latin typeface="Lucida Console" panose="020B0609040504020204" pitchFamily="49" charset="0"/>
                <a:ea typeface="HG丸ｺﾞｼｯｸM-PRO" panose="020F0600000000000000" pitchFamily="50" charset="-128"/>
              </a:rPr>
              <a:t>get_max</a:t>
            </a:r>
            <a:r>
              <a:rPr lang="en-US" altLang="ja-JP" dirty="0">
                <a:latin typeface="Lucida Console" panose="020B0609040504020204" pitchFamily="49" charset="0"/>
                <a:ea typeface="HG丸ｺﾞｼｯｸM-PRO" panose="020F0600000000000000" pitchFamily="50" charset="-128"/>
              </a:rPr>
              <a:t>(double a, double b) {</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return a &gt; b ? a : b;</a:t>
            </a:r>
          </a:p>
          <a:p>
            <a:r>
              <a:rPr lang="en-US" altLang="ja-JP" dirty="0">
                <a:latin typeface="Lucida Console" panose="020B0609040504020204" pitchFamily="49" charset="0"/>
                <a:ea typeface="HG丸ｺﾞｼｯｸM-PRO" panose="020F0600000000000000" pitchFamily="50" charset="-128"/>
              </a:rPr>
              <a:t>}</a:t>
            </a:r>
          </a:p>
        </p:txBody>
      </p:sp>
      <p:sp>
        <p:nvSpPr>
          <p:cNvPr id="19" name="テキスト ボックス 18">
            <a:extLst>
              <a:ext uri="{FF2B5EF4-FFF2-40B4-BE49-F238E27FC236}">
                <a16:creationId xmlns:a16="http://schemas.microsoft.com/office/drawing/2014/main" id="{FB4563F3-44DF-E8B4-8CD0-48B2EFD82118}"/>
              </a:ext>
            </a:extLst>
          </p:cNvPr>
          <p:cNvSpPr txBox="1"/>
          <p:nvPr/>
        </p:nvSpPr>
        <p:spPr>
          <a:xfrm>
            <a:off x="609600" y="3573016"/>
            <a:ext cx="2327881" cy="369332"/>
          </a:xfrm>
          <a:prstGeom prst="rect">
            <a:avLst/>
          </a:prstGeom>
          <a:noFill/>
        </p:spPr>
        <p:txBody>
          <a:bodyPr wrap="none" rtlCol="0">
            <a:spAutoFit/>
          </a:bodyPr>
          <a:lstStyle/>
          <a:p>
            <a:pPr algn="l"/>
            <a:r>
              <a:rPr kumimoji="1" lang="en-US" altLang="ja-JP" dirty="0">
                <a:latin typeface="游ゴシック" panose="020B0400000000000000" pitchFamily="50" charset="-128"/>
                <a:ea typeface="游ゴシック" panose="020B0400000000000000" pitchFamily="50" charset="-128"/>
              </a:rPr>
              <a:t>int</a:t>
            </a:r>
            <a:r>
              <a:rPr kumimoji="1" lang="ja-JP" altLang="en-US" dirty="0">
                <a:latin typeface="游ゴシック" panose="020B0400000000000000" pitchFamily="50" charset="-128"/>
                <a:ea typeface="游ゴシック" panose="020B0400000000000000" pitchFamily="50" charset="-128"/>
              </a:rPr>
              <a:t>型に対応した関数</a:t>
            </a:r>
          </a:p>
        </p:txBody>
      </p:sp>
      <p:sp>
        <p:nvSpPr>
          <p:cNvPr id="20" name="テキスト ボックス 19">
            <a:extLst>
              <a:ext uri="{FF2B5EF4-FFF2-40B4-BE49-F238E27FC236}">
                <a16:creationId xmlns:a16="http://schemas.microsoft.com/office/drawing/2014/main" id="{3EC682CE-5217-3605-A48D-262BCB124CF7}"/>
              </a:ext>
            </a:extLst>
          </p:cNvPr>
          <p:cNvSpPr txBox="1"/>
          <p:nvPr/>
        </p:nvSpPr>
        <p:spPr>
          <a:xfrm>
            <a:off x="609599" y="5116543"/>
            <a:ext cx="2794355" cy="369332"/>
          </a:xfrm>
          <a:prstGeom prst="rect">
            <a:avLst/>
          </a:prstGeom>
          <a:noFill/>
        </p:spPr>
        <p:txBody>
          <a:bodyPr wrap="none" rtlCol="0">
            <a:spAutoFit/>
          </a:bodyPr>
          <a:lstStyle/>
          <a:p>
            <a:pPr algn="l"/>
            <a:r>
              <a:rPr lang="en-US" altLang="ja-JP" dirty="0">
                <a:latin typeface="游ゴシック" panose="020B0400000000000000" pitchFamily="50" charset="-128"/>
                <a:ea typeface="游ゴシック" panose="020B0400000000000000" pitchFamily="50" charset="-128"/>
              </a:rPr>
              <a:t>double</a:t>
            </a:r>
            <a:r>
              <a:rPr kumimoji="1" lang="ja-JP" altLang="en-US" dirty="0">
                <a:latin typeface="游ゴシック" panose="020B0400000000000000" pitchFamily="50" charset="-128"/>
                <a:ea typeface="游ゴシック" panose="020B0400000000000000" pitchFamily="50" charset="-128"/>
              </a:rPr>
              <a:t>型に対応した関数</a:t>
            </a:r>
          </a:p>
        </p:txBody>
      </p:sp>
      <p:sp>
        <p:nvSpPr>
          <p:cNvPr id="21" name="矢印: 右 20">
            <a:extLst>
              <a:ext uri="{FF2B5EF4-FFF2-40B4-BE49-F238E27FC236}">
                <a16:creationId xmlns:a16="http://schemas.microsoft.com/office/drawing/2014/main" id="{E73B0B05-7E63-DCA8-5042-B6F2AE460AB1}"/>
              </a:ext>
            </a:extLst>
          </p:cNvPr>
          <p:cNvSpPr/>
          <p:nvPr/>
        </p:nvSpPr>
        <p:spPr>
          <a:xfrm>
            <a:off x="6456040" y="4298163"/>
            <a:ext cx="43204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01D43F8-DD2F-9BE7-9D4B-0920B987267F}"/>
              </a:ext>
            </a:extLst>
          </p:cNvPr>
          <p:cNvSpPr txBox="1"/>
          <p:nvPr/>
        </p:nvSpPr>
        <p:spPr>
          <a:xfrm>
            <a:off x="636578" y="3068960"/>
            <a:ext cx="9445214"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型の数だけ関数を定義する必要があるのは不便              →           テンプレートを使用する</a:t>
            </a:r>
          </a:p>
        </p:txBody>
      </p:sp>
      <p:sp>
        <p:nvSpPr>
          <p:cNvPr id="23" name="正方形/長方形 22">
            <a:extLst>
              <a:ext uri="{FF2B5EF4-FFF2-40B4-BE49-F238E27FC236}">
                <a16:creationId xmlns:a16="http://schemas.microsoft.com/office/drawing/2014/main" id="{B8622DA2-2591-A478-10B6-4248FF92BF22}"/>
              </a:ext>
            </a:extLst>
          </p:cNvPr>
          <p:cNvSpPr>
            <a:spLocks noChangeArrowheads="1"/>
          </p:cNvSpPr>
          <p:nvPr/>
        </p:nvSpPr>
        <p:spPr bwMode="auto">
          <a:xfrm>
            <a:off x="7248128" y="3974568"/>
            <a:ext cx="4165808" cy="1200329"/>
          </a:xfrm>
          <a:prstGeom prst="rect">
            <a:avLst/>
          </a:prstGeom>
          <a:solidFill>
            <a:srgbClr val="EAF6FD"/>
          </a:solidFill>
          <a:ln w="9525">
            <a:noFill/>
            <a:miter lim="800000"/>
            <a:headEnd/>
            <a:tailEnd/>
          </a:ln>
        </p:spPr>
        <p:txBody>
          <a:bodyPr wrap="square">
            <a:spAutoFit/>
          </a:bodyPr>
          <a:lstStyle/>
          <a:p>
            <a:r>
              <a:rPr lang="en-US" altLang="ja-JP" dirty="0">
                <a:solidFill>
                  <a:srgbClr val="C00000"/>
                </a:solidFill>
                <a:latin typeface="Lucida Console" panose="020B0609040504020204" pitchFamily="49" charset="0"/>
                <a:ea typeface="HG丸ｺﾞｼｯｸM-PRO" panose="020F0600000000000000" pitchFamily="50" charset="-128"/>
              </a:rPr>
              <a:t>template &lt;</a:t>
            </a:r>
            <a:r>
              <a:rPr lang="en-US" altLang="ja-JP" dirty="0" err="1">
                <a:solidFill>
                  <a:srgbClr val="C00000"/>
                </a:solidFill>
                <a:latin typeface="Lucida Console" panose="020B0609040504020204" pitchFamily="49" charset="0"/>
                <a:ea typeface="HG丸ｺﾞｼｯｸM-PRO" panose="020F0600000000000000" pitchFamily="50" charset="-128"/>
              </a:rPr>
              <a:t>typename</a:t>
            </a:r>
            <a:r>
              <a:rPr lang="en-US" altLang="ja-JP" dirty="0">
                <a:solidFill>
                  <a:srgbClr val="C00000"/>
                </a:solidFill>
                <a:latin typeface="Lucida Console" panose="020B0609040504020204" pitchFamily="49" charset="0"/>
                <a:ea typeface="HG丸ｺﾞｼｯｸM-PRO" panose="020F0600000000000000" pitchFamily="50" charset="-128"/>
              </a:rPr>
              <a:t> </a:t>
            </a:r>
            <a:r>
              <a:rPr lang="en-US" altLang="ja-JP" dirty="0">
                <a:solidFill>
                  <a:srgbClr val="C00000"/>
                </a:solidFill>
                <a:highlight>
                  <a:srgbClr val="00FFFF"/>
                </a:highlight>
                <a:latin typeface="Lucida Console" panose="020B0609040504020204" pitchFamily="49" charset="0"/>
                <a:ea typeface="HG丸ｺﾞｼｯｸM-PRO" panose="020F0600000000000000" pitchFamily="50" charset="-128"/>
              </a:rPr>
              <a:t>T</a:t>
            </a:r>
            <a:r>
              <a:rPr lang="en-US" altLang="ja-JP" dirty="0">
                <a:solidFill>
                  <a:srgbClr val="C00000"/>
                </a:solidFill>
                <a:latin typeface="Lucida Console" panose="020B0609040504020204" pitchFamily="49" charset="0"/>
                <a:ea typeface="HG丸ｺﾞｼｯｸM-PRO" panose="020F0600000000000000" pitchFamily="50" charset="-128"/>
              </a:rPr>
              <a:t>&gt;</a:t>
            </a:r>
          </a:p>
          <a:p>
            <a:r>
              <a:rPr lang="en-US" altLang="ja-JP" dirty="0">
                <a:highlight>
                  <a:srgbClr val="00FFFF"/>
                </a:highlight>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get_max</a:t>
            </a:r>
            <a:r>
              <a:rPr lang="en-US" altLang="ja-JP" dirty="0">
                <a:latin typeface="Lucida Console" panose="020B0609040504020204" pitchFamily="49" charset="0"/>
                <a:ea typeface="HG丸ｺﾞｼｯｸM-PRO" panose="020F0600000000000000" pitchFamily="50" charset="-128"/>
              </a:rPr>
              <a:t>(</a:t>
            </a:r>
            <a:r>
              <a:rPr lang="en-US" altLang="ja-JP" dirty="0">
                <a:highlight>
                  <a:srgbClr val="00FFFF"/>
                </a:highlight>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a, </a:t>
            </a:r>
            <a:r>
              <a:rPr lang="en-US" altLang="ja-JP" dirty="0">
                <a:highlight>
                  <a:srgbClr val="00FFFF"/>
                </a:highlight>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b) {</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return a &gt; b ? a : b;</a:t>
            </a:r>
          </a:p>
          <a:p>
            <a:r>
              <a:rPr lang="en-US" altLang="ja-JP" dirty="0">
                <a:latin typeface="Lucida Console" panose="020B0609040504020204" pitchFamily="49" charset="0"/>
                <a:ea typeface="HG丸ｺﾞｼｯｸM-PRO" panose="020F0600000000000000" pitchFamily="50" charset="-128"/>
              </a:rPr>
              <a:t>}</a:t>
            </a:r>
          </a:p>
        </p:txBody>
      </p:sp>
      <p:sp>
        <p:nvSpPr>
          <p:cNvPr id="24" name="テキスト ボックス 23">
            <a:extLst>
              <a:ext uri="{FF2B5EF4-FFF2-40B4-BE49-F238E27FC236}">
                <a16:creationId xmlns:a16="http://schemas.microsoft.com/office/drawing/2014/main" id="{E28D953C-7A73-5072-AE0A-65199B98B7A8}"/>
              </a:ext>
            </a:extLst>
          </p:cNvPr>
          <p:cNvSpPr txBox="1"/>
          <p:nvPr/>
        </p:nvSpPr>
        <p:spPr>
          <a:xfrm>
            <a:off x="6881422" y="5458912"/>
            <a:ext cx="4676280" cy="1477328"/>
          </a:xfrm>
          <a:prstGeom prst="rect">
            <a:avLst/>
          </a:prstGeom>
          <a:noFill/>
        </p:spPr>
        <p:txBody>
          <a:bodyPr wrap="none" rtlCol="0">
            <a:spAutoFit/>
          </a:bodyPr>
          <a:lstStyle/>
          <a:p>
            <a:pPr algn="l"/>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型名を </a:t>
            </a:r>
            <a:r>
              <a:rPr lang="en-US" altLang="ja-JP" dirty="0">
                <a:latin typeface="Lucida Console" panose="020B0609040504020204" pitchFamily="49" charset="0"/>
                <a:ea typeface="游ゴシック" panose="020B0400000000000000" pitchFamily="50" charset="-128"/>
              </a:rPr>
              <a:t>T</a:t>
            </a:r>
            <a:r>
              <a:rPr lang="en-US" altLang="ja-JP" dirty="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（プレースホルダ）で表現する</a:t>
            </a:r>
            <a:endParaRPr lang="en-US" altLang="ja-JP" dirty="0">
              <a:latin typeface="游ゴシック" panose="020B0400000000000000" pitchFamily="50" charset="-128"/>
              <a:ea typeface="游ゴシック" panose="020B0400000000000000" pitchFamily="50" charset="-128"/>
            </a:endParaRPr>
          </a:p>
          <a:p>
            <a:pPr algn="l"/>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 関数を呼び出すときは</a:t>
            </a:r>
            <a:endParaRPr kumimoji="1" lang="en-US" altLang="ja-JP" dirty="0">
              <a:latin typeface="游ゴシック" panose="020B0400000000000000" pitchFamily="50" charset="-128"/>
              <a:ea typeface="游ゴシック" panose="020B0400000000000000" pitchFamily="50" charset="-128"/>
            </a:endParaRPr>
          </a:p>
          <a:p>
            <a:pPr algn="l"/>
            <a:r>
              <a:rPr lang="ja-JP" altLang="en-US" dirty="0">
                <a:latin typeface="游ゴシック" panose="020B0400000000000000" pitchFamily="50" charset="-128"/>
                <a:ea typeface="游ゴシック" panose="020B0400000000000000" pitchFamily="50" charset="-128"/>
              </a:rPr>
              <a:t>      </a:t>
            </a:r>
            <a:r>
              <a:rPr lang="en-US" altLang="ja-JP" dirty="0" err="1">
                <a:latin typeface="Lucida Console" panose="020B0609040504020204" pitchFamily="49" charset="0"/>
                <a:ea typeface="游ゴシック" panose="020B0400000000000000" pitchFamily="50" charset="-128"/>
              </a:rPr>
              <a:t>get_max</a:t>
            </a:r>
            <a:r>
              <a:rPr lang="en-US" altLang="ja-JP" dirty="0">
                <a:latin typeface="Lucida Console" panose="020B0609040504020204" pitchFamily="49" charset="0"/>
                <a:ea typeface="游ゴシック" panose="020B0400000000000000" pitchFamily="50" charset="-128"/>
              </a:rPr>
              <a:t>&lt;int&gt;(3, 10)</a:t>
            </a:r>
            <a:br>
              <a:rPr lang="en-US" altLang="ja-JP" dirty="0">
                <a:latin typeface="游ゴシック" panose="020B0400000000000000" pitchFamily="50" charset="-128"/>
                <a:ea typeface="游ゴシック" panose="020B0400000000000000" pitchFamily="50" charset="-128"/>
              </a:rPr>
            </a:br>
            <a:r>
              <a:rPr lang="en-US" altLang="ja-JP" dirty="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 のようにして型を指定する</a:t>
            </a:r>
            <a:br>
              <a:rPr lang="en-US" altLang="ja-JP" dirty="0">
                <a:latin typeface="游ゴシック" panose="020B0400000000000000" pitchFamily="50" charset="-128"/>
                <a:ea typeface="游ゴシック" panose="020B0400000000000000" pitchFamily="50" charset="-128"/>
              </a:rPr>
            </a:b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093679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3392-73C6-0613-8A58-581A5A0C21EB}"/>
              </a:ext>
            </a:extLst>
          </p:cNvPr>
          <p:cNvSpPr>
            <a:spLocks noGrp="1"/>
          </p:cNvSpPr>
          <p:nvPr>
            <p:ph type="title"/>
          </p:nvPr>
        </p:nvSpPr>
        <p:spPr/>
        <p:txBody>
          <a:bodyPr/>
          <a:lstStyle/>
          <a:p>
            <a:r>
              <a:rPr kumimoji="1" lang="ja-JP" altLang="en-US" dirty="0"/>
              <a:t>関数テンプレートの使用例</a:t>
            </a:r>
          </a:p>
        </p:txBody>
      </p:sp>
      <p:sp>
        <p:nvSpPr>
          <p:cNvPr id="3" name="コンテンツ プレースホルダー 2">
            <a:extLst>
              <a:ext uri="{FF2B5EF4-FFF2-40B4-BE49-F238E27FC236}">
                <a16:creationId xmlns:a16="http://schemas.microsoft.com/office/drawing/2014/main" id="{640E13FF-BCD8-9906-0DF4-D805D753432E}"/>
              </a:ext>
            </a:extLst>
          </p:cNvPr>
          <p:cNvSpPr>
            <a:spLocks noGrp="1"/>
          </p:cNvSpPr>
          <p:nvPr>
            <p:ph idx="1"/>
          </p:nvPr>
        </p:nvSpPr>
        <p:spPr>
          <a:xfrm>
            <a:off x="6384032" y="1214422"/>
            <a:ext cx="5472608" cy="5000660"/>
          </a:xfrm>
        </p:spPr>
        <p:txBody>
          <a:bodyPr/>
          <a:lstStyle/>
          <a:p>
            <a:r>
              <a:rPr kumimoji="1" lang="ja-JP" altLang="en-US" sz="2400" dirty="0"/>
              <a:t>関数テンプレートを使用すると、異なる型に対応する関数を一度書くだけで済む</a:t>
            </a:r>
            <a:endParaRPr kumimoji="1" lang="en-US" altLang="ja-JP" sz="2400" dirty="0"/>
          </a:p>
          <a:p>
            <a:endParaRPr lang="en-US" altLang="ja-JP" sz="2400" dirty="0"/>
          </a:p>
          <a:p>
            <a:r>
              <a:rPr kumimoji="1" lang="ja-JP" altLang="en-US" sz="2400" dirty="0"/>
              <a:t>関数を呼び出すときに、型を指定する </a:t>
            </a:r>
            <a:r>
              <a:rPr kumimoji="1" lang="en-US" altLang="ja-JP" sz="2400" dirty="0">
                <a:latin typeface="Lucida Console" panose="020B0609040504020204" pitchFamily="49" charset="0"/>
              </a:rPr>
              <a:t>&lt;int&gt;</a:t>
            </a:r>
            <a:r>
              <a:rPr kumimoji="1" lang="en-US" altLang="ja-JP" sz="2400" dirty="0"/>
              <a:t> </a:t>
            </a:r>
            <a:r>
              <a:rPr kumimoji="1" lang="ja-JP" altLang="en-US" sz="2400" dirty="0"/>
              <a:t>や </a:t>
            </a:r>
            <a:r>
              <a:rPr lang="en-US" altLang="ja-JP" sz="2400" dirty="0">
                <a:latin typeface="Lucida Console" panose="020B0609040504020204" pitchFamily="49" charset="0"/>
              </a:rPr>
              <a:t>&lt;double&gt; </a:t>
            </a:r>
            <a:r>
              <a:rPr lang="ja-JP" altLang="en-US" sz="2400" dirty="0">
                <a:latin typeface="Lucida Console" panose="020B0609040504020204" pitchFamily="49" charset="0"/>
              </a:rPr>
              <a:t>の箇所を</a:t>
            </a:r>
            <a:r>
              <a:rPr kumimoji="1" lang="ja-JP" altLang="en-US" sz="2400" dirty="0"/>
              <a:t>省略できる（これは、コンパイラが引数を見て推測できるため）</a:t>
            </a:r>
          </a:p>
        </p:txBody>
      </p:sp>
      <p:sp>
        <p:nvSpPr>
          <p:cNvPr id="4" name="スライド番号プレースホルダー 3">
            <a:extLst>
              <a:ext uri="{FF2B5EF4-FFF2-40B4-BE49-F238E27FC236}">
                <a16:creationId xmlns:a16="http://schemas.microsoft.com/office/drawing/2014/main" id="{F7F0412F-971C-911B-58A1-8DC027288389}"/>
              </a:ext>
            </a:extLst>
          </p:cNvPr>
          <p:cNvSpPr>
            <a:spLocks noGrp="1"/>
          </p:cNvSpPr>
          <p:nvPr>
            <p:ph type="sldNum" sz="quarter" idx="12"/>
          </p:nvPr>
        </p:nvSpPr>
        <p:spPr/>
        <p:txBody>
          <a:bodyPr/>
          <a:lstStyle/>
          <a:p>
            <a:fld id="{F9134F74-3BB4-4ADE-A554-892E3A208E77}" type="slidenum">
              <a:rPr lang="ja-JP" altLang="en-US" smtClean="0"/>
              <a:pPr/>
              <a:t>149</a:t>
            </a:fld>
            <a:endParaRPr lang="ja-JP" altLang="en-US"/>
          </a:p>
        </p:txBody>
      </p:sp>
      <p:sp>
        <p:nvSpPr>
          <p:cNvPr id="5" name="正方形/長方形 4">
            <a:extLst>
              <a:ext uri="{FF2B5EF4-FFF2-40B4-BE49-F238E27FC236}">
                <a16:creationId xmlns:a16="http://schemas.microsoft.com/office/drawing/2014/main" id="{13BB728B-2701-C3A5-6ED8-CEE4CF2AE385}"/>
              </a:ext>
            </a:extLst>
          </p:cNvPr>
          <p:cNvSpPr>
            <a:spLocks noChangeArrowheads="1"/>
          </p:cNvSpPr>
          <p:nvPr/>
        </p:nvSpPr>
        <p:spPr bwMode="auto">
          <a:xfrm>
            <a:off x="207273" y="1268760"/>
            <a:ext cx="5960735" cy="369331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#include &lt;iostream&gt;</a:t>
            </a:r>
          </a:p>
          <a:p>
            <a:r>
              <a:rPr lang="en-US" altLang="ja-JP" dirty="0">
                <a:latin typeface="Lucida Console" panose="020B0609040504020204" pitchFamily="49" charset="0"/>
                <a:ea typeface="HG丸ｺﾞｼｯｸM-PRO" panose="020F0600000000000000" pitchFamily="50" charset="-128"/>
              </a:rPr>
              <a:t>using namespace std;</a:t>
            </a:r>
          </a:p>
          <a:p>
            <a:endParaRPr lang="en-US" altLang="ja-JP" dirty="0">
              <a:latin typeface="Lucida Console" panose="020B0609040504020204" pitchFamily="49" charset="0"/>
              <a:ea typeface="HG丸ｺﾞｼｯｸM-PRO" panose="020F0600000000000000" pitchFamily="50" charset="-128"/>
            </a:endParaRPr>
          </a:p>
          <a:p>
            <a:r>
              <a:rPr lang="en-US" altLang="ja-JP" dirty="0">
                <a:solidFill>
                  <a:srgbClr val="C00000"/>
                </a:solidFill>
                <a:latin typeface="Lucida Console" panose="020B0609040504020204" pitchFamily="49" charset="0"/>
                <a:ea typeface="HG丸ｺﾞｼｯｸM-PRO" panose="020F0600000000000000" pitchFamily="50" charset="-128"/>
              </a:rPr>
              <a:t>template &lt;</a:t>
            </a:r>
            <a:r>
              <a:rPr lang="en-US" altLang="ja-JP" dirty="0" err="1">
                <a:solidFill>
                  <a:srgbClr val="C00000"/>
                </a:solidFill>
                <a:latin typeface="Lucida Console" panose="020B0609040504020204" pitchFamily="49" charset="0"/>
                <a:ea typeface="HG丸ｺﾞｼｯｸM-PRO" panose="020F0600000000000000" pitchFamily="50" charset="-128"/>
              </a:rPr>
              <a:t>typename</a:t>
            </a:r>
            <a:r>
              <a:rPr lang="en-US" altLang="ja-JP" dirty="0">
                <a:solidFill>
                  <a:srgbClr val="C00000"/>
                </a:solidFill>
                <a:latin typeface="Lucida Console" panose="020B0609040504020204" pitchFamily="49" charset="0"/>
                <a:ea typeface="HG丸ｺﾞｼｯｸM-PRO" panose="020F0600000000000000" pitchFamily="50" charset="-128"/>
              </a:rPr>
              <a:t> T&gt;</a:t>
            </a:r>
          </a:p>
          <a:p>
            <a:r>
              <a:rPr lang="en-US" altLang="ja-JP" dirty="0">
                <a:solidFill>
                  <a:srgbClr val="C00000"/>
                </a:solidFill>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get_max</a:t>
            </a:r>
            <a:r>
              <a:rPr lang="en-US" altLang="ja-JP" dirty="0">
                <a:latin typeface="Lucida Console" panose="020B0609040504020204" pitchFamily="49" charset="0"/>
                <a:ea typeface="HG丸ｺﾞｼｯｸM-PRO" panose="020F0600000000000000" pitchFamily="50" charset="-128"/>
              </a:rPr>
              <a:t>(</a:t>
            </a:r>
            <a:r>
              <a:rPr lang="en-US" altLang="ja-JP" dirty="0">
                <a:solidFill>
                  <a:srgbClr val="C00000"/>
                </a:solidFill>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a, </a:t>
            </a:r>
            <a:r>
              <a:rPr lang="en-US" altLang="ja-JP" dirty="0">
                <a:solidFill>
                  <a:srgbClr val="C00000"/>
                </a:solidFill>
                <a:latin typeface="Lucida Console" panose="020B0609040504020204" pitchFamily="49" charset="0"/>
                <a:ea typeface="HG丸ｺﾞｼｯｸM-PRO" panose="020F0600000000000000" pitchFamily="50" charset="-128"/>
              </a:rPr>
              <a:t>T</a:t>
            </a:r>
            <a:r>
              <a:rPr lang="en-US" altLang="ja-JP" dirty="0">
                <a:latin typeface="Lucida Console" panose="020B0609040504020204" pitchFamily="49" charset="0"/>
                <a:ea typeface="HG丸ｺﾞｼｯｸM-PRO" panose="020F0600000000000000" pitchFamily="50" charset="-128"/>
              </a:rPr>
              <a:t> b) {</a:t>
            </a:r>
          </a:p>
          <a:p>
            <a:r>
              <a:rPr lang="en-US" altLang="ja-JP" dirty="0">
                <a:latin typeface="Lucida Console" panose="020B0609040504020204" pitchFamily="49" charset="0"/>
                <a:ea typeface="HG丸ｺﾞｼｯｸM-PRO" panose="020F0600000000000000" pitchFamily="50" charset="-128"/>
              </a:rPr>
              <a:t>    return a &gt; b ? a : b;</a:t>
            </a:r>
          </a:p>
          <a:p>
            <a:r>
              <a:rPr lang="en-US" altLang="ja-JP" dirty="0">
                <a:latin typeface="Lucida Console" panose="020B0609040504020204" pitchFamily="49" charset="0"/>
                <a:ea typeface="HG丸ｺﾞｼｯｸM-PRO" panose="020F0600000000000000" pitchFamily="50" charset="-128"/>
              </a:rPr>
              <a:t>}</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int main() {</a:t>
            </a:r>
          </a:p>
          <a:p>
            <a:r>
              <a:rPr lang="en-US" altLang="ja-JP" dirty="0">
                <a:latin typeface="Lucida Console" panose="020B0609040504020204" pitchFamily="49" charset="0"/>
                <a:ea typeface="HG丸ｺﾞｼｯｸM-PRO" panose="020F0600000000000000" pitchFamily="50" charset="-128"/>
              </a:rPr>
              <a:t>    int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 </a:t>
            </a:r>
            <a:r>
              <a:rPr lang="en-US" altLang="ja-JP" dirty="0" err="1">
                <a:solidFill>
                  <a:srgbClr val="C00000"/>
                </a:solidFill>
                <a:latin typeface="Lucida Console" panose="020B0609040504020204" pitchFamily="49" charset="0"/>
                <a:ea typeface="HG丸ｺﾞｼｯｸM-PRO" panose="020F0600000000000000" pitchFamily="50" charset="-128"/>
              </a:rPr>
              <a:t>get_max</a:t>
            </a:r>
            <a:r>
              <a:rPr lang="en-US" altLang="ja-JP" dirty="0">
                <a:solidFill>
                  <a:srgbClr val="C00000"/>
                </a:solidFill>
                <a:latin typeface="Lucida Console" panose="020B0609040504020204" pitchFamily="49" charset="0"/>
                <a:ea typeface="HG丸ｺﾞｼｯｸM-PRO" panose="020F0600000000000000" pitchFamily="50" charset="-128"/>
              </a:rPr>
              <a:t>&lt;int&gt;(10, 4);</a:t>
            </a:r>
          </a:p>
          <a:p>
            <a:r>
              <a:rPr lang="en-US" altLang="ja-JP" dirty="0">
                <a:latin typeface="Lucida Console" panose="020B0609040504020204" pitchFamily="49" charset="0"/>
                <a:ea typeface="HG丸ｺﾞｼｯｸM-PRO" panose="020F0600000000000000" pitchFamily="50" charset="-128"/>
              </a:rPr>
              <a:t>    double d = </a:t>
            </a:r>
            <a:r>
              <a:rPr lang="en-US" altLang="ja-JP" dirty="0" err="1">
                <a:solidFill>
                  <a:srgbClr val="C00000"/>
                </a:solidFill>
                <a:latin typeface="Lucida Console" panose="020B0609040504020204" pitchFamily="49" charset="0"/>
                <a:ea typeface="HG丸ｺﾞｼｯｸM-PRO" panose="020F0600000000000000" pitchFamily="50" charset="-128"/>
              </a:rPr>
              <a:t>get_max</a:t>
            </a:r>
            <a:r>
              <a:rPr lang="en-US" altLang="ja-JP" dirty="0">
                <a:solidFill>
                  <a:srgbClr val="C00000"/>
                </a:solidFill>
                <a:latin typeface="Lucida Console" panose="020B0609040504020204" pitchFamily="49" charset="0"/>
                <a:ea typeface="HG丸ｺﾞｼｯｸM-PRO" panose="020F0600000000000000" pitchFamily="50" charset="-128"/>
              </a:rPr>
              <a:t>&lt;double&gt;(1.2, 5.2);</a:t>
            </a:r>
          </a:p>
          <a:p>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cout</a:t>
            </a:r>
            <a:r>
              <a:rPr lang="en-US" altLang="ja-JP" dirty="0">
                <a:latin typeface="Lucida Console" panose="020B0609040504020204" pitchFamily="49" charset="0"/>
                <a:ea typeface="HG丸ｺﾞｼｯｸM-PRO" panose="020F0600000000000000" pitchFamily="50" charset="-128"/>
              </a:rPr>
              <a:t> &lt;&lt;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&lt;&lt; ", " &lt;&lt; d;</a:t>
            </a:r>
          </a:p>
          <a:p>
            <a:r>
              <a:rPr lang="en-US" altLang="ja-JP" dirty="0">
                <a:latin typeface="Lucida Console" panose="020B0609040504020204" pitchFamily="49" charset="0"/>
                <a:ea typeface="HG丸ｺﾞｼｯｸM-PRO" panose="020F0600000000000000" pitchFamily="50" charset="-128"/>
              </a:rPr>
              <a:t>}</a:t>
            </a:r>
          </a:p>
        </p:txBody>
      </p:sp>
      <p:sp>
        <p:nvSpPr>
          <p:cNvPr id="7" name="正方形/長方形 6">
            <a:extLst>
              <a:ext uri="{FF2B5EF4-FFF2-40B4-BE49-F238E27FC236}">
                <a16:creationId xmlns:a16="http://schemas.microsoft.com/office/drawing/2014/main" id="{ABCED6A7-CA99-037E-C88A-2137548BFB61}"/>
              </a:ext>
            </a:extLst>
          </p:cNvPr>
          <p:cNvSpPr>
            <a:spLocks noChangeArrowheads="1"/>
          </p:cNvSpPr>
          <p:nvPr/>
        </p:nvSpPr>
        <p:spPr bwMode="auto">
          <a:xfrm>
            <a:off x="249894" y="5637824"/>
            <a:ext cx="1597634" cy="338554"/>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10, 5.2</a:t>
            </a:r>
          </a:p>
        </p:txBody>
      </p:sp>
      <p:grpSp>
        <p:nvGrpSpPr>
          <p:cNvPr id="9" name="グループ化 8">
            <a:extLst>
              <a:ext uri="{FF2B5EF4-FFF2-40B4-BE49-F238E27FC236}">
                <a16:creationId xmlns:a16="http://schemas.microsoft.com/office/drawing/2014/main" id="{050BCBD2-BE88-2811-33D6-065F0494A303}"/>
              </a:ext>
            </a:extLst>
          </p:cNvPr>
          <p:cNvGrpSpPr/>
          <p:nvPr/>
        </p:nvGrpSpPr>
        <p:grpSpPr>
          <a:xfrm>
            <a:off x="335360" y="5157562"/>
            <a:ext cx="748924" cy="261610"/>
            <a:chOff x="970824" y="5399638"/>
            <a:chExt cx="748924" cy="261610"/>
          </a:xfrm>
        </p:grpSpPr>
        <p:cxnSp>
          <p:nvCxnSpPr>
            <p:cNvPr id="10" name="直線矢印コネクタ 9">
              <a:extLst>
                <a:ext uri="{FF2B5EF4-FFF2-40B4-BE49-F238E27FC236}">
                  <a16:creationId xmlns:a16="http://schemas.microsoft.com/office/drawing/2014/main" id="{E5CC4B94-37BB-B35E-8470-C91F2D18B179}"/>
                </a:ext>
              </a:extLst>
            </p:cNvPr>
            <p:cNvCxnSpPr>
              <a:cxnSpLocks/>
            </p:cNvCxnSpPr>
            <p:nvPr/>
          </p:nvCxnSpPr>
          <p:spPr>
            <a:xfrm>
              <a:off x="970824" y="540405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6ECDD38-E541-0B07-0C66-A4B743675CEF}"/>
                </a:ext>
              </a:extLst>
            </p:cNvPr>
            <p:cNvSpPr txBox="1"/>
            <p:nvPr/>
          </p:nvSpPr>
          <p:spPr>
            <a:xfrm>
              <a:off x="970825" y="5399638"/>
              <a:ext cx="748923" cy="261610"/>
            </a:xfrm>
            <a:prstGeom prst="rect">
              <a:avLst/>
            </a:prstGeom>
            <a:noFill/>
          </p:spPr>
          <p:txBody>
            <a:bodyPr wrap="none" rtlCol="0">
              <a:spAutoFit/>
            </a:bodyPr>
            <a:lstStyle/>
            <a:p>
              <a:r>
                <a:rPr lang="ja-JP" altLang="en-US" sz="1100" dirty="0"/>
                <a:t>実行結果</a:t>
              </a:r>
            </a:p>
          </p:txBody>
        </p:sp>
      </p:grpSp>
      <p:sp>
        <p:nvSpPr>
          <p:cNvPr id="12" name="テキスト ボックス 11">
            <a:extLst>
              <a:ext uri="{FF2B5EF4-FFF2-40B4-BE49-F238E27FC236}">
                <a16:creationId xmlns:a16="http://schemas.microsoft.com/office/drawing/2014/main" id="{FF60990B-8FD0-D914-E3AF-C7E44334B3A8}"/>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32328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normAutofit/>
          </a:bodyPr>
          <a:lstStyle/>
          <a:p>
            <a:pPr eaLnBrk="1" hangingPunct="1"/>
            <a:r>
              <a:rPr lang="ja-JP" altLang="en-US" dirty="0"/>
              <a:t>コメント文</a:t>
            </a:r>
          </a:p>
        </p:txBody>
      </p:sp>
      <p:sp>
        <p:nvSpPr>
          <p:cNvPr id="5" name="テキスト ボックス 4">
            <a:extLst>
              <a:ext uri="{FF2B5EF4-FFF2-40B4-BE49-F238E27FC236}">
                <a16:creationId xmlns:a16="http://schemas.microsoft.com/office/drawing/2014/main" id="{DB5D025B-A536-64B8-1353-2D33FF9B48F2}"/>
              </a:ext>
            </a:extLst>
          </p:cNvPr>
          <p:cNvSpPr txBox="1"/>
          <p:nvPr/>
        </p:nvSpPr>
        <p:spPr>
          <a:xfrm>
            <a:off x="767408" y="5044479"/>
            <a:ext cx="8449809" cy="1538883"/>
          </a:xfrm>
          <a:prstGeom prst="rect">
            <a:avLst/>
          </a:prstGeom>
          <a:noFill/>
        </p:spPr>
        <p:txBody>
          <a:bodyPr wrap="square" rtlCol="0">
            <a:spAutoFit/>
          </a:bodyPr>
          <a:lstStyle/>
          <a:p>
            <a:pPr algn="l"/>
            <a:r>
              <a:rPr lang="ja-JP" altLang="en-US" sz="2000" b="1" dirty="0">
                <a:latin typeface="+mn-ea"/>
                <a:ea typeface="+mn-ea"/>
              </a:rPr>
              <a:t>コメント文</a:t>
            </a:r>
            <a:endParaRPr lang="en-US" altLang="ja-JP" sz="2000" b="1" dirty="0">
              <a:latin typeface="+mn-ea"/>
              <a:ea typeface="+mn-ea"/>
            </a:endParaRPr>
          </a:p>
          <a:p>
            <a:pPr algn="l"/>
            <a:r>
              <a:rPr lang="ja-JP" altLang="en-US" dirty="0">
                <a:latin typeface="+mn-ea"/>
                <a:ea typeface="+mn-ea"/>
              </a:rPr>
              <a:t>  ・プログラムコードの中に記したメモ書き</a:t>
            </a:r>
            <a:endParaRPr lang="en-US" altLang="ja-JP" dirty="0">
              <a:latin typeface="+mn-ea"/>
              <a:ea typeface="+mn-ea"/>
            </a:endParaRPr>
          </a:p>
          <a:p>
            <a:pPr algn="l"/>
            <a:r>
              <a:rPr lang="ja-JP" altLang="en-US" dirty="0">
                <a:latin typeface="+mn-ea"/>
                <a:ea typeface="+mn-ea"/>
              </a:rPr>
              <a:t>  ・</a:t>
            </a:r>
            <a:r>
              <a:rPr lang="en-US" altLang="ja-JP" dirty="0">
                <a:latin typeface="+mn-ea"/>
                <a:ea typeface="+mn-ea"/>
              </a:rPr>
              <a:t>1 </a:t>
            </a:r>
            <a:r>
              <a:rPr lang="ja-JP" altLang="en-US" dirty="0">
                <a:latin typeface="+mn-ea"/>
                <a:ea typeface="+mn-ea"/>
              </a:rPr>
              <a:t>行のコメント文には </a:t>
            </a:r>
            <a:r>
              <a:rPr lang="en-US" altLang="ja-JP" b="1" dirty="0">
                <a:solidFill>
                  <a:srgbClr val="00B050"/>
                </a:solidFill>
                <a:latin typeface="Lucida Console" panose="020B0609040504020204" pitchFamily="49" charset="0"/>
                <a:ea typeface="+mn-ea"/>
              </a:rPr>
              <a:t>//</a:t>
            </a:r>
            <a:r>
              <a:rPr lang="ja-JP" altLang="en-US" b="1" dirty="0">
                <a:latin typeface="+mn-ea"/>
                <a:ea typeface="+mn-ea"/>
              </a:rPr>
              <a:t> </a:t>
            </a:r>
            <a:r>
              <a:rPr lang="ja-JP" altLang="en-US" dirty="0">
                <a:latin typeface="+mn-ea"/>
                <a:ea typeface="+mn-ea"/>
              </a:rPr>
              <a:t>を使用</a:t>
            </a:r>
            <a:endParaRPr lang="en-US" altLang="ja-JP" dirty="0">
              <a:latin typeface="+mn-ea"/>
              <a:ea typeface="+mn-ea"/>
            </a:endParaRPr>
          </a:p>
          <a:p>
            <a:pPr algn="l"/>
            <a:r>
              <a:rPr lang="en-US" altLang="ja-JP" dirty="0">
                <a:latin typeface="+mn-ea"/>
                <a:ea typeface="+mn-ea"/>
              </a:rPr>
              <a:t> </a:t>
            </a:r>
            <a:r>
              <a:rPr lang="ja-JP" altLang="en-US" dirty="0">
                <a:latin typeface="+mn-ea"/>
                <a:ea typeface="+mn-ea"/>
              </a:rPr>
              <a:t> ・複数行のコメント文は</a:t>
            </a:r>
            <a:r>
              <a:rPr lang="ja-JP" altLang="en-US" dirty="0">
                <a:latin typeface="Lucida Console" panose="020B0609040504020204" pitchFamily="49" charset="0"/>
                <a:ea typeface="+mn-ea"/>
              </a:rPr>
              <a:t> </a:t>
            </a:r>
            <a:r>
              <a:rPr lang="en-US" altLang="ja-JP" b="1" dirty="0">
                <a:solidFill>
                  <a:srgbClr val="00B050"/>
                </a:solidFill>
                <a:latin typeface="Lucida Console" panose="020B0609040504020204" pitchFamily="49" charset="0"/>
                <a:ea typeface="+mn-ea"/>
              </a:rPr>
              <a:t>/*</a:t>
            </a:r>
            <a:r>
              <a:rPr lang="ja-JP" altLang="en-US" b="1" dirty="0">
                <a:solidFill>
                  <a:srgbClr val="00B050"/>
                </a:solidFill>
                <a:latin typeface="Lucida Console" panose="020B0609040504020204" pitchFamily="49" charset="0"/>
                <a:ea typeface="+mn-ea"/>
              </a:rPr>
              <a:t> </a:t>
            </a:r>
            <a:r>
              <a:rPr lang="ja-JP" altLang="en-US" dirty="0">
                <a:latin typeface="+mn-ea"/>
                <a:ea typeface="+mn-ea"/>
              </a:rPr>
              <a:t>と </a:t>
            </a:r>
            <a:r>
              <a:rPr lang="ja-JP" altLang="en-US" b="1" dirty="0">
                <a:solidFill>
                  <a:srgbClr val="00B050"/>
                </a:solidFill>
                <a:latin typeface="Lucida Console" panose="020B0609040504020204" pitchFamily="49" charset="0"/>
                <a:ea typeface="+mn-ea"/>
              </a:rPr>
              <a:t>*</a:t>
            </a:r>
            <a:r>
              <a:rPr lang="en-US" altLang="ja-JP" b="1" dirty="0">
                <a:solidFill>
                  <a:srgbClr val="00B050"/>
                </a:solidFill>
                <a:latin typeface="Lucida Console" panose="020B0609040504020204" pitchFamily="49" charset="0"/>
                <a:ea typeface="+mn-ea"/>
              </a:rPr>
              <a:t>/</a:t>
            </a:r>
            <a:r>
              <a:rPr lang="ja-JP" altLang="en-US" b="1" dirty="0">
                <a:latin typeface="+mn-ea"/>
                <a:ea typeface="+mn-ea"/>
              </a:rPr>
              <a:t> </a:t>
            </a:r>
            <a:r>
              <a:rPr lang="ja-JP" altLang="en-US" dirty="0">
                <a:latin typeface="+mn-ea"/>
                <a:ea typeface="+mn-ea"/>
              </a:rPr>
              <a:t>で囲む</a:t>
            </a:r>
            <a:endParaRPr lang="en-US" altLang="ja-JP" dirty="0">
              <a:latin typeface="+mn-ea"/>
              <a:ea typeface="+mn-ea"/>
            </a:endParaRPr>
          </a:p>
          <a:p>
            <a:pPr algn="l"/>
            <a:r>
              <a:rPr lang="ja-JP" altLang="en-US" dirty="0">
                <a:latin typeface="+mn-ea"/>
                <a:ea typeface="+mn-ea"/>
              </a:rPr>
              <a:t>  ・コンパイラに無視される（プログラムの動作には影響しない）</a:t>
            </a:r>
            <a:endParaRPr lang="ja-JP" altLang="en-US" sz="2000" dirty="0">
              <a:latin typeface="+mn-ea"/>
              <a:ea typeface="+mn-ea"/>
            </a:endParaRPr>
          </a:p>
        </p:txBody>
      </p:sp>
      <p:pic>
        <p:nvPicPr>
          <p:cNvPr id="3" name="図 2">
            <a:extLst>
              <a:ext uri="{FF2B5EF4-FFF2-40B4-BE49-F238E27FC236}">
                <a16:creationId xmlns:a16="http://schemas.microsoft.com/office/drawing/2014/main" id="{E736F1FD-86CB-C6AA-B417-0C72DCC5B8DF}"/>
              </a:ext>
            </a:extLst>
          </p:cNvPr>
          <p:cNvPicPr>
            <a:picLocks noChangeAspect="1"/>
          </p:cNvPicPr>
          <p:nvPr/>
        </p:nvPicPr>
        <p:blipFill>
          <a:blip r:embed="rId3"/>
          <a:stretch>
            <a:fillRect/>
          </a:stretch>
        </p:blipFill>
        <p:spPr>
          <a:xfrm>
            <a:off x="911424" y="1307472"/>
            <a:ext cx="7272808" cy="3422003"/>
          </a:xfrm>
          <a:prstGeom prst="rect">
            <a:avLst/>
          </a:prstGeom>
        </p:spPr>
      </p:pic>
    </p:spTree>
    <p:extLst>
      <p:ext uri="{BB962C8B-B14F-4D97-AF65-F5344CB8AC3E}">
        <p14:creationId xmlns:p14="http://schemas.microsoft.com/office/powerpoint/2010/main" val="32467280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6B06A8-85F9-CA8D-4BDB-2BB2DC011602}"/>
              </a:ext>
            </a:extLst>
          </p:cNvPr>
          <p:cNvSpPr>
            <a:spLocks noGrp="1"/>
          </p:cNvSpPr>
          <p:nvPr>
            <p:ph type="title"/>
          </p:nvPr>
        </p:nvSpPr>
        <p:spPr/>
        <p:txBody>
          <a:bodyPr/>
          <a:lstStyle/>
          <a:p>
            <a:r>
              <a:rPr kumimoji="1" lang="ja-JP" altLang="en-US" dirty="0"/>
              <a:t>クラステンプレート</a:t>
            </a:r>
          </a:p>
        </p:txBody>
      </p:sp>
      <p:sp>
        <p:nvSpPr>
          <p:cNvPr id="3" name="コンテンツ プレースホルダー 2">
            <a:extLst>
              <a:ext uri="{FF2B5EF4-FFF2-40B4-BE49-F238E27FC236}">
                <a16:creationId xmlns:a16="http://schemas.microsoft.com/office/drawing/2014/main" id="{3E2FECA5-928C-DB59-52C9-AF3ED7D44050}"/>
              </a:ext>
            </a:extLst>
          </p:cNvPr>
          <p:cNvSpPr>
            <a:spLocks noGrp="1"/>
          </p:cNvSpPr>
          <p:nvPr>
            <p:ph idx="1"/>
          </p:nvPr>
        </p:nvSpPr>
        <p:spPr/>
        <p:txBody>
          <a:bodyPr/>
          <a:lstStyle/>
          <a:p>
            <a:r>
              <a:rPr kumimoji="1" lang="ja-JP" altLang="en-US" sz="2400" dirty="0"/>
              <a:t>異なる型のメンバ変数に対応した汎用的なクラスを定義するための仕組み</a:t>
            </a:r>
            <a:endParaRPr kumimoji="1" lang="en-US" altLang="ja-JP" sz="2400" dirty="0"/>
          </a:p>
          <a:p>
            <a:r>
              <a:rPr kumimoji="1" lang="en-US" altLang="ja-JP" sz="2400" dirty="0">
                <a:latin typeface="Lucida Console" panose="020B0609040504020204" pitchFamily="49" charset="0"/>
              </a:rPr>
              <a:t>template &lt;</a:t>
            </a:r>
            <a:r>
              <a:rPr kumimoji="1" lang="en-US" altLang="ja-JP" sz="2400" dirty="0" err="1">
                <a:latin typeface="Lucida Console" panose="020B0609040504020204" pitchFamily="49" charset="0"/>
              </a:rPr>
              <a:t>typename</a:t>
            </a:r>
            <a:r>
              <a:rPr kumimoji="1" lang="en-US" altLang="ja-JP" sz="2400" dirty="0">
                <a:latin typeface="Lucida Console" panose="020B0609040504020204" pitchFamily="49" charset="0"/>
              </a:rPr>
              <a:t> T&gt;</a:t>
            </a:r>
            <a:r>
              <a:rPr lang="ja-JP" altLang="en-US" sz="2400" dirty="0">
                <a:latin typeface="Lucida Console" panose="020B0609040504020204" pitchFamily="49" charset="0"/>
              </a:rPr>
              <a:t> </a:t>
            </a:r>
            <a:r>
              <a:rPr lang="ja-JP" altLang="en-US" sz="2400" dirty="0"/>
              <a:t>に続けてクラスの定義を書く</a:t>
            </a:r>
            <a:endParaRPr kumimoji="1" lang="ja-JP" altLang="en-US" sz="2400" dirty="0"/>
          </a:p>
        </p:txBody>
      </p:sp>
      <p:sp>
        <p:nvSpPr>
          <p:cNvPr id="4" name="スライド番号プレースホルダー 3">
            <a:extLst>
              <a:ext uri="{FF2B5EF4-FFF2-40B4-BE49-F238E27FC236}">
                <a16:creationId xmlns:a16="http://schemas.microsoft.com/office/drawing/2014/main" id="{346D353B-78F7-BE7B-FC14-0A25F635BBCE}"/>
              </a:ext>
            </a:extLst>
          </p:cNvPr>
          <p:cNvSpPr>
            <a:spLocks noGrp="1"/>
          </p:cNvSpPr>
          <p:nvPr>
            <p:ph type="sldNum" sz="quarter" idx="12"/>
          </p:nvPr>
        </p:nvSpPr>
        <p:spPr/>
        <p:txBody>
          <a:bodyPr/>
          <a:lstStyle/>
          <a:p>
            <a:fld id="{F9134F74-3BB4-4ADE-A554-892E3A208E77}" type="slidenum">
              <a:rPr lang="ja-JP" altLang="en-US" smtClean="0"/>
              <a:pPr/>
              <a:t>150</a:t>
            </a:fld>
            <a:endParaRPr lang="ja-JP" altLang="en-US"/>
          </a:p>
        </p:txBody>
      </p:sp>
      <p:pic>
        <p:nvPicPr>
          <p:cNvPr id="6" name="図 5">
            <a:extLst>
              <a:ext uri="{FF2B5EF4-FFF2-40B4-BE49-F238E27FC236}">
                <a16:creationId xmlns:a16="http://schemas.microsoft.com/office/drawing/2014/main" id="{AF5110C4-361E-3930-1294-281E0F94315C}"/>
              </a:ext>
            </a:extLst>
          </p:cNvPr>
          <p:cNvPicPr>
            <a:picLocks noChangeAspect="1"/>
          </p:cNvPicPr>
          <p:nvPr/>
        </p:nvPicPr>
        <p:blipFill>
          <a:blip r:embed="rId2"/>
          <a:stretch>
            <a:fillRect/>
          </a:stretch>
        </p:blipFill>
        <p:spPr>
          <a:xfrm>
            <a:off x="352505" y="2520474"/>
            <a:ext cx="6147132" cy="3730426"/>
          </a:xfrm>
          <a:prstGeom prst="rect">
            <a:avLst/>
          </a:prstGeom>
        </p:spPr>
      </p:pic>
      <p:sp>
        <p:nvSpPr>
          <p:cNvPr id="7" name="テキスト ボックス 6">
            <a:extLst>
              <a:ext uri="{FF2B5EF4-FFF2-40B4-BE49-F238E27FC236}">
                <a16:creationId xmlns:a16="http://schemas.microsoft.com/office/drawing/2014/main" id="{E4088D69-4DBF-03D3-25B9-B9C9ADD8D36E}"/>
              </a:ext>
            </a:extLst>
          </p:cNvPr>
          <p:cNvSpPr txBox="1"/>
          <p:nvPr/>
        </p:nvSpPr>
        <p:spPr>
          <a:xfrm>
            <a:off x="6901396" y="3717032"/>
            <a:ext cx="4523196" cy="646331"/>
          </a:xfrm>
          <a:prstGeom prst="rect">
            <a:avLst/>
          </a:prstGeom>
          <a:noFill/>
        </p:spPr>
        <p:txBody>
          <a:bodyPr wrap="square" rtlCol="0">
            <a:spAutoFit/>
          </a:bodyPr>
          <a:lstStyle/>
          <a:p>
            <a:pPr algn="l"/>
            <a:r>
              <a:rPr kumimoji="1" lang="ja-JP" altLang="en-US" dirty="0">
                <a:latin typeface="游ゴシック" panose="020B0400000000000000" pitchFamily="50" charset="-128"/>
                <a:ea typeface="游ゴシック" panose="020B0400000000000000" pitchFamily="50" charset="-128"/>
              </a:rPr>
              <a:t>クラステンプレートを使って定義された</a:t>
            </a:r>
            <a:r>
              <a:rPr kumimoji="1" lang="en-US" altLang="ja-JP" dirty="0">
                <a:latin typeface="Lucida Console" panose="020B0609040504020204" pitchFamily="49" charset="0"/>
                <a:ea typeface="游ゴシック" panose="020B0400000000000000" pitchFamily="50" charset="-128"/>
              </a:rPr>
              <a:t>Box</a:t>
            </a:r>
            <a:r>
              <a:rPr kumimoji="1" lang="ja-JP" altLang="en-US" dirty="0">
                <a:latin typeface="游ゴシック" panose="020B0400000000000000" pitchFamily="50" charset="-128"/>
                <a:ea typeface="游ゴシック" panose="020B0400000000000000" pitchFamily="50" charset="-128"/>
              </a:rPr>
              <a:t>クラスの使用例</a:t>
            </a:r>
          </a:p>
        </p:txBody>
      </p:sp>
      <p:pic>
        <p:nvPicPr>
          <p:cNvPr id="9" name="図 8">
            <a:extLst>
              <a:ext uri="{FF2B5EF4-FFF2-40B4-BE49-F238E27FC236}">
                <a16:creationId xmlns:a16="http://schemas.microsoft.com/office/drawing/2014/main" id="{BACD7EFF-B699-17D5-51B3-98E40174944B}"/>
              </a:ext>
            </a:extLst>
          </p:cNvPr>
          <p:cNvPicPr>
            <a:picLocks noChangeAspect="1"/>
          </p:cNvPicPr>
          <p:nvPr/>
        </p:nvPicPr>
        <p:blipFill>
          <a:blip r:embed="rId3"/>
          <a:stretch>
            <a:fillRect/>
          </a:stretch>
        </p:blipFill>
        <p:spPr>
          <a:xfrm>
            <a:off x="7017289" y="4511980"/>
            <a:ext cx="4047459" cy="1005252"/>
          </a:xfrm>
          <a:prstGeom prst="rect">
            <a:avLst/>
          </a:prstGeom>
        </p:spPr>
      </p:pic>
    </p:spTree>
    <p:extLst>
      <p:ext uri="{BB962C8B-B14F-4D97-AF65-F5344CB8AC3E}">
        <p14:creationId xmlns:p14="http://schemas.microsoft.com/office/powerpoint/2010/main" val="2937284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8103C-6ADF-1D6F-52C3-419FA766C65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ED2DC493-AF2B-E505-2998-E94DFE0FD719}"/>
              </a:ext>
            </a:extLst>
          </p:cNvPr>
          <p:cNvSpPr>
            <a:spLocks noGrp="1"/>
          </p:cNvSpPr>
          <p:nvPr>
            <p:ph type="ctrTitle"/>
          </p:nvPr>
        </p:nvSpPr>
        <p:spPr/>
        <p:txBody>
          <a:bodyPr/>
          <a:lstStyle/>
          <a:p>
            <a:r>
              <a:rPr lang="ja-JP" altLang="en-US" dirty="0"/>
              <a:t>コンテナ</a:t>
            </a:r>
          </a:p>
        </p:txBody>
      </p:sp>
      <p:sp>
        <p:nvSpPr>
          <p:cNvPr id="4" name="スライド番号プレースホルダー 3">
            <a:extLst>
              <a:ext uri="{FF2B5EF4-FFF2-40B4-BE49-F238E27FC236}">
                <a16:creationId xmlns:a16="http://schemas.microsoft.com/office/drawing/2014/main" id="{CD90F213-DD4B-28EF-7911-6E8BB6DC5A76}"/>
              </a:ext>
            </a:extLst>
          </p:cNvPr>
          <p:cNvSpPr>
            <a:spLocks noGrp="1"/>
          </p:cNvSpPr>
          <p:nvPr>
            <p:ph type="sldNum" sz="quarter" idx="12"/>
          </p:nvPr>
        </p:nvSpPr>
        <p:spPr/>
        <p:txBody>
          <a:bodyPr/>
          <a:lstStyle/>
          <a:p>
            <a:fld id="{F9134F74-3BB4-4ADE-A554-892E3A208E77}" type="slidenum">
              <a:rPr lang="ja-JP" altLang="en-US" smtClean="0"/>
              <a:pPr/>
              <a:t>151</a:t>
            </a:fld>
            <a:endParaRPr lang="ja-JP" altLang="en-US"/>
          </a:p>
        </p:txBody>
      </p:sp>
    </p:spTree>
    <p:extLst>
      <p:ext uri="{BB962C8B-B14F-4D97-AF65-F5344CB8AC3E}">
        <p14:creationId xmlns:p14="http://schemas.microsoft.com/office/powerpoint/2010/main" val="151394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03AB8-D92A-E6C5-25E7-39176B45F25D}"/>
              </a:ext>
            </a:extLst>
          </p:cNvPr>
          <p:cNvSpPr>
            <a:spLocks noGrp="1"/>
          </p:cNvSpPr>
          <p:nvPr>
            <p:ph type="title"/>
          </p:nvPr>
        </p:nvSpPr>
        <p:spPr/>
        <p:txBody>
          <a:bodyPr/>
          <a:lstStyle/>
          <a:p>
            <a:r>
              <a:rPr kumimoji="1" lang="ja-JP" altLang="en-US" dirty="0"/>
              <a:t>標準ライブラリとコンテナ</a:t>
            </a:r>
          </a:p>
        </p:txBody>
      </p:sp>
      <p:sp>
        <p:nvSpPr>
          <p:cNvPr id="3" name="コンテンツ プレースホルダー 2">
            <a:extLst>
              <a:ext uri="{FF2B5EF4-FFF2-40B4-BE49-F238E27FC236}">
                <a16:creationId xmlns:a16="http://schemas.microsoft.com/office/drawing/2014/main" id="{3519361C-D4FB-9469-787B-C494CE8CC65E}"/>
              </a:ext>
            </a:extLst>
          </p:cNvPr>
          <p:cNvSpPr>
            <a:spLocks noGrp="1"/>
          </p:cNvSpPr>
          <p:nvPr>
            <p:ph idx="1"/>
          </p:nvPr>
        </p:nvSpPr>
        <p:spPr>
          <a:xfrm>
            <a:off x="609600" y="1214422"/>
            <a:ext cx="10972800" cy="2077320"/>
          </a:xfrm>
        </p:spPr>
        <p:txBody>
          <a:bodyPr/>
          <a:lstStyle/>
          <a:p>
            <a:r>
              <a:rPr kumimoji="1" lang="ja-JP" altLang="en-US" sz="2400" b="1" dirty="0"/>
              <a:t>標準ライブラリ</a:t>
            </a:r>
            <a:r>
              <a:rPr kumimoji="1" lang="ja-JP" altLang="en-US" sz="2400" dirty="0"/>
              <a:t>：あらかじめ開発環境に標準で用意されている関数やクラスの集まり</a:t>
            </a:r>
            <a:endParaRPr kumimoji="1" lang="en-US" altLang="ja-JP" sz="2400" dirty="0"/>
          </a:p>
          <a:p>
            <a:r>
              <a:rPr lang="ja-JP" altLang="en-US" sz="2400" b="1" dirty="0"/>
              <a:t>コンテナ</a:t>
            </a:r>
            <a:r>
              <a:rPr lang="ja-JP" altLang="en-US" sz="2400" dirty="0"/>
              <a:t>：値やオブジェクトを格納し、管理するためのクラス</a:t>
            </a:r>
            <a:endParaRPr lang="en-US" altLang="ja-JP" sz="2400" dirty="0"/>
          </a:p>
          <a:p>
            <a:r>
              <a:rPr kumimoji="1" lang="ja-JP" altLang="en-US" sz="2400" b="1" dirty="0"/>
              <a:t>範囲ベースの</a:t>
            </a:r>
            <a:r>
              <a:rPr kumimoji="1" lang="en-US" altLang="ja-JP" sz="2400" b="1" dirty="0"/>
              <a:t>for</a:t>
            </a:r>
            <a:r>
              <a:rPr kumimoji="1" lang="ja-JP" altLang="en-US" sz="2400" b="1" dirty="0"/>
              <a:t>ループ</a:t>
            </a:r>
            <a:r>
              <a:rPr kumimoji="1" lang="ja-JP" altLang="en-US" sz="2400" dirty="0"/>
              <a:t>： </a:t>
            </a:r>
            <a:r>
              <a:rPr kumimoji="1" lang="en-US" altLang="ja-JP" sz="2400" dirty="0">
                <a:latin typeface="Lucida Console" panose="020B0609040504020204" pitchFamily="49" charset="0"/>
              </a:rPr>
              <a:t>for</a:t>
            </a:r>
            <a:r>
              <a:rPr kumimoji="1" lang="ja-JP" altLang="en-US" sz="2400" dirty="0"/>
              <a:t>ループの新しい書き方</a:t>
            </a:r>
          </a:p>
        </p:txBody>
      </p:sp>
      <p:sp>
        <p:nvSpPr>
          <p:cNvPr id="4" name="スライド番号プレースホルダー 3">
            <a:extLst>
              <a:ext uri="{FF2B5EF4-FFF2-40B4-BE49-F238E27FC236}">
                <a16:creationId xmlns:a16="http://schemas.microsoft.com/office/drawing/2014/main" id="{A37A7AED-3B39-2D15-89B9-FB43B9B5113A}"/>
              </a:ext>
            </a:extLst>
          </p:cNvPr>
          <p:cNvSpPr>
            <a:spLocks noGrp="1"/>
          </p:cNvSpPr>
          <p:nvPr>
            <p:ph type="sldNum" sz="quarter" idx="12"/>
          </p:nvPr>
        </p:nvSpPr>
        <p:spPr/>
        <p:txBody>
          <a:bodyPr/>
          <a:lstStyle/>
          <a:p>
            <a:fld id="{F9134F74-3BB4-4ADE-A554-892E3A208E77}" type="slidenum">
              <a:rPr lang="ja-JP" altLang="en-US" smtClean="0"/>
              <a:pPr/>
              <a:t>152</a:t>
            </a:fld>
            <a:endParaRPr lang="ja-JP" altLang="en-US"/>
          </a:p>
        </p:txBody>
      </p:sp>
      <p:pic>
        <p:nvPicPr>
          <p:cNvPr id="6" name="図 5">
            <a:extLst>
              <a:ext uri="{FF2B5EF4-FFF2-40B4-BE49-F238E27FC236}">
                <a16:creationId xmlns:a16="http://schemas.microsoft.com/office/drawing/2014/main" id="{66DF04D4-19A3-3FAA-8B03-75292EC1FD08}"/>
              </a:ext>
            </a:extLst>
          </p:cNvPr>
          <p:cNvPicPr>
            <a:picLocks noChangeAspect="1"/>
          </p:cNvPicPr>
          <p:nvPr/>
        </p:nvPicPr>
        <p:blipFill>
          <a:blip r:embed="rId2"/>
          <a:stretch>
            <a:fillRect/>
          </a:stretch>
        </p:blipFill>
        <p:spPr>
          <a:xfrm>
            <a:off x="1391737" y="4826587"/>
            <a:ext cx="6504463" cy="1265405"/>
          </a:xfrm>
          <a:prstGeom prst="rect">
            <a:avLst/>
          </a:prstGeom>
        </p:spPr>
      </p:pic>
      <p:pic>
        <p:nvPicPr>
          <p:cNvPr id="8" name="図 7">
            <a:extLst>
              <a:ext uri="{FF2B5EF4-FFF2-40B4-BE49-F238E27FC236}">
                <a16:creationId xmlns:a16="http://schemas.microsoft.com/office/drawing/2014/main" id="{EA6DB7E6-F2B1-7099-6E41-6CCAF1736466}"/>
              </a:ext>
            </a:extLst>
          </p:cNvPr>
          <p:cNvPicPr>
            <a:picLocks noChangeAspect="1"/>
          </p:cNvPicPr>
          <p:nvPr/>
        </p:nvPicPr>
        <p:blipFill>
          <a:blip r:embed="rId3"/>
          <a:stretch>
            <a:fillRect/>
          </a:stretch>
        </p:blipFill>
        <p:spPr>
          <a:xfrm>
            <a:off x="1415480" y="3543954"/>
            <a:ext cx="3188588" cy="1037174"/>
          </a:xfrm>
          <a:prstGeom prst="rect">
            <a:avLst/>
          </a:prstGeom>
        </p:spPr>
      </p:pic>
      <p:sp>
        <p:nvSpPr>
          <p:cNvPr id="9" name="テキスト ボックス 8">
            <a:extLst>
              <a:ext uri="{FF2B5EF4-FFF2-40B4-BE49-F238E27FC236}">
                <a16:creationId xmlns:a16="http://schemas.microsoft.com/office/drawing/2014/main" id="{27CB95CF-42BA-D79E-9BBF-E8E5FA4FDB4F}"/>
              </a:ext>
            </a:extLst>
          </p:cNvPr>
          <p:cNvSpPr txBox="1"/>
          <p:nvPr/>
        </p:nvSpPr>
        <p:spPr>
          <a:xfrm>
            <a:off x="820445" y="3474774"/>
            <a:ext cx="595035" cy="338554"/>
          </a:xfrm>
          <a:prstGeom prst="rect">
            <a:avLst/>
          </a:prstGeom>
          <a:noFill/>
        </p:spPr>
        <p:txBody>
          <a:bodyPr wrap="none" rtlCol="0">
            <a:spAutoFit/>
          </a:bodyPr>
          <a:lstStyle/>
          <a:p>
            <a:r>
              <a:rPr lang="ja-JP" altLang="en-US" sz="1600" dirty="0">
                <a:latin typeface="+mn-ea"/>
                <a:ea typeface="+mn-ea"/>
              </a:rPr>
              <a:t>構文</a:t>
            </a:r>
          </a:p>
        </p:txBody>
      </p:sp>
      <p:sp>
        <p:nvSpPr>
          <p:cNvPr id="10" name="テキスト ボックス 9">
            <a:extLst>
              <a:ext uri="{FF2B5EF4-FFF2-40B4-BE49-F238E27FC236}">
                <a16:creationId xmlns:a16="http://schemas.microsoft.com/office/drawing/2014/main" id="{50871CCC-BD52-775F-CA06-72147BDA9C7B}"/>
              </a:ext>
            </a:extLst>
          </p:cNvPr>
          <p:cNvSpPr txBox="1"/>
          <p:nvPr/>
        </p:nvSpPr>
        <p:spPr>
          <a:xfrm>
            <a:off x="801673" y="5034662"/>
            <a:ext cx="389850" cy="338554"/>
          </a:xfrm>
          <a:prstGeom prst="rect">
            <a:avLst/>
          </a:prstGeom>
          <a:noFill/>
        </p:spPr>
        <p:txBody>
          <a:bodyPr wrap="none" rtlCol="0">
            <a:spAutoFit/>
          </a:bodyPr>
          <a:lstStyle/>
          <a:p>
            <a:r>
              <a:rPr lang="ja-JP" altLang="en-US" sz="1600" dirty="0">
                <a:latin typeface="+mn-ea"/>
                <a:ea typeface="+mn-ea"/>
              </a:rPr>
              <a:t>例</a:t>
            </a:r>
          </a:p>
        </p:txBody>
      </p:sp>
      <p:sp>
        <p:nvSpPr>
          <p:cNvPr id="11" name="テキスト ボックス 10">
            <a:extLst>
              <a:ext uri="{FF2B5EF4-FFF2-40B4-BE49-F238E27FC236}">
                <a16:creationId xmlns:a16="http://schemas.microsoft.com/office/drawing/2014/main" id="{99C1653E-3DC2-9029-519C-11FF7BAABB02}"/>
              </a:ext>
            </a:extLst>
          </p:cNvPr>
          <p:cNvSpPr txBox="1"/>
          <p:nvPr/>
        </p:nvSpPr>
        <p:spPr>
          <a:xfrm>
            <a:off x="4200276" y="6453336"/>
            <a:ext cx="6021200" cy="369332"/>
          </a:xfrm>
          <a:prstGeom prst="rect">
            <a:avLst/>
          </a:prstGeom>
          <a:noFill/>
        </p:spPr>
        <p:txBody>
          <a:bodyPr wrap="none" rtlCol="0">
            <a:spAutoFit/>
          </a:bodyPr>
          <a:lstStyle/>
          <a:p>
            <a:pPr algn="l"/>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インデックスを使用しないで各要素にアクセスできる</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530005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56DBB-B880-B708-6BD2-DC29AC91830B}"/>
              </a:ext>
            </a:extLst>
          </p:cNvPr>
          <p:cNvSpPr>
            <a:spLocks noGrp="1"/>
          </p:cNvSpPr>
          <p:nvPr>
            <p:ph type="title"/>
          </p:nvPr>
        </p:nvSpPr>
        <p:spPr/>
        <p:txBody>
          <a:bodyPr/>
          <a:lstStyle/>
          <a:p>
            <a:r>
              <a:rPr kumimoji="1" lang="ja-JP" altLang="en-US" dirty="0"/>
              <a:t>コンテナの基本： </a:t>
            </a:r>
            <a:r>
              <a:rPr kumimoji="1" lang="en-US" altLang="ja-JP" dirty="0">
                <a:latin typeface="Lucida Console" panose="020B0609040504020204" pitchFamily="49" charset="0"/>
              </a:rPr>
              <a:t>vector</a:t>
            </a:r>
            <a:r>
              <a:rPr kumimoji="1" lang="ja-JP" altLang="en-US" dirty="0"/>
              <a:t> （動的配列）</a:t>
            </a:r>
          </a:p>
        </p:txBody>
      </p:sp>
      <p:sp>
        <p:nvSpPr>
          <p:cNvPr id="3" name="コンテンツ プレースホルダー 2">
            <a:extLst>
              <a:ext uri="{FF2B5EF4-FFF2-40B4-BE49-F238E27FC236}">
                <a16:creationId xmlns:a16="http://schemas.microsoft.com/office/drawing/2014/main" id="{1BEA7E13-C451-873D-65C6-3F3C4687FF8D}"/>
              </a:ext>
            </a:extLst>
          </p:cNvPr>
          <p:cNvSpPr>
            <a:spLocks noGrp="1"/>
          </p:cNvSpPr>
          <p:nvPr>
            <p:ph idx="1"/>
          </p:nvPr>
        </p:nvSpPr>
        <p:spPr>
          <a:xfrm>
            <a:off x="609600" y="1214422"/>
            <a:ext cx="10972800" cy="1638514"/>
          </a:xfrm>
        </p:spPr>
        <p:txBody>
          <a:bodyPr/>
          <a:lstStyle/>
          <a:p>
            <a:r>
              <a:rPr kumimoji="1" lang="en-US" altLang="ja-JP" sz="2400" dirty="0">
                <a:latin typeface="Lucida Console" panose="020B0609040504020204" pitchFamily="49" charset="0"/>
              </a:rPr>
              <a:t>vector</a:t>
            </a:r>
            <a:r>
              <a:rPr kumimoji="1" lang="ja-JP" altLang="en-US" sz="2400" dirty="0"/>
              <a:t>は配列と同じ用途で使用できる</a:t>
            </a:r>
            <a:endParaRPr kumimoji="1" lang="en-US" altLang="ja-JP" sz="2400" dirty="0"/>
          </a:p>
          <a:p>
            <a:r>
              <a:rPr kumimoji="1" lang="ja-JP" altLang="en-US" sz="2400" dirty="0"/>
              <a:t>格納できる要素の数が自動的に調整される</a:t>
            </a:r>
            <a:endParaRPr kumimoji="1" lang="en-US" altLang="ja-JP" sz="2400" dirty="0"/>
          </a:p>
          <a:p>
            <a:r>
              <a:rPr kumimoji="1" lang="ja-JP" altLang="en-US" sz="2400" dirty="0"/>
              <a:t>最初にサイズを指定する必要がなく、後から要素を好きなだけ追加できる</a:t>
            </a:r>
          </a:p>
        </p:txBody>
      </p:sp>
      <p:sp>
        <p:nvSpPr>
          <p:cNvPr id="4" name="スライド番号プレースホルダー 3">
            <a:extLst>
              <a:ext uri="{FF2B5EF4-FFF2-40B4-BE49-F238E27FC236}">
                <a16:creationId xmlns:a16="http://schemas.microsoft.com/office/drawing/2014/main" id="{67D4FB0C-210C-7332-DC2C-D1F01C854D71}"/>
              </a:ext>
            </a:extLst>
          </p:cNvPr>
          <p:cNvSpPr>
            <a:spLocks noGrp="1"/>
          </p:cNvSpPr>
          <p:nvPr>
            <p:ph type="sldNum" sz="quarter" idx="12"/>
          </p:nvPr>
        </p:nvSpPr>
        <p:spPr/>
        <p:txBody>
          <a:bodyPr/>
          <a:lstStyle/>
          <a:p>
            <a:fld id="{F9134F74-3BB4-4ADE-A554-892E3A208E77}" type="slidenum">
              <a:rPr lang="ja-JP" altLang="en-US" smtClean="0"/>
              <a:pPr/>
              <a:t>153</a:t>
            </a:fld>
            <a:endParaRPr lang="ja-JP" altLang="en-US"/>
          </a:p>
        </p:txBody>
      </p:sp>
      <p:sp>
        <p:nvSpPr>
          <p:cNvPr id="5" name="正方形/長方形 4">
            <a:extLst>
              <a:ext uri="{FF2B5EF4-FFF2-40B4-BE49-F238E27FC236}">
                <a16:creationId xmlns:a16="http://schemas.microsoft.com/office/drawing/2014/main" id="{2E2ADC67-EAAB-1FDD-760D-820EDEA64E39}"/>
              </a:ext>
            </a:extLst>
          </p:cNvPr>
          <p:cNvSpPr>
            <a:spLocks noChangeArrowheads="1"/>
          </p:cNvSpPr>
          <p:nvPr/>
        </p:nvSpPr>
        <p:spPr bwMode="auto">
          <a:xfrm>
            <a:off x="623392" y="2751158"/>
            <a:ext cx="4176464" cy="3970318"/>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#include &lt;iostream&gt;</a:t>
            </a:r>
          </a:p>
          <a:p>
            <a:r>
              <a:rPr lang="en-US" altLang="ja-JP" sz="1400" dirty="0">
                <a:solidFill>
                  <a:srgbClr val="C00000"/>
                </a:solidFill>
                <a:latin typeface="Lucida Console" panose="020B0609040504020204" pitchFamily="49" charset="0"/>
                <a:ea typeface="HG丸ｺﾞｼｯｸM-PRO" panose="020F0600000000000000" pitchFamily="50" charset="-128"/>
              </a:rPr>
              <a:t>#include &lt;vector&gt;</a:t>
            </a:r>
          </a:p>
          <a:p>
            <a:r>
              <a:rPr lang="en-US" altLang="ja-JP" sz="1400" dirty="0">
                <a:latin typeface="Lucida Console" panose="020B0609040504020204" pitchFamily="49" charset="0"/>
                <a:ea typeface="HG丸ｺﾞｼｯｸM-PRO" panose="020F0600000000000000" pitchFamily="50" charset="-128"/>
              </a:rPr>
              <a:t>using namespace std;</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int main() {</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vector&lt;int&gt; v = { 1, 2, 3 };</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v.push_back</a:t>
            </a:r>
            <a:r>
              <a:rPr lang="en-US" altLang="ja-JP" sz="1400" dirty="0">
                <a:latin typeface="Lucida Console" panose="020B0609040504020204" pitchFamily="49" charset="0"/>
                <a:ea typeface="HG丸ｺﾞｼｯｸM-PRO" panose="020F0600000000000000" pitchFamily="50" charset="-128"/>
              </a:rPr>
              <a:t>(4);</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v.push_back</a:t>
            </a:r>
            <a:r>
              <a:rPr lang="en-US" altLang="ja-JP" sz="1400" dirty="0">
                <a:latin typeface="Lucida Console" panose="020B0609040504020204" pitchFamily="49" charset="0"/>
                <a:ea typeface="HG丸ｺﾞｼｯｸM-PRO" panose="020F0600000000000000" pitchFamily="50" charset="-128"/>
              </a:rPr>
              <a:t>(5);</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v.size</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v.front</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cout</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v.back</a:t>
            </a:r>
            <a:r>
              <a:rPr lang="en-US" altLang="ja-JP" sz="1400" dirty="0">
                <a:latin typeface="Lucida Console" panose="020B0609040504020204" pitchFamily="49" charset="0"/>
                <a:ea typeface="HG丸ｺﾞｼｯｸM-PRO" panose="020F0600000000000000" pitchFamily="50" charset="-128"/>
              </a:rPr>
              <a:t>() &lt;&lt; </a:t>
            </a:r>
            <a:r>
              <a:rPr lang="en-US" altLang="ja-JP" sz="1400" dirty="0" err="1">
                <a:latin typeface="Lucida Console" panose="020B0609040504020204" pitchFamily="49" charset="0"/>
                <a:ea typeface="HG丸ｺﾞｼｯｸM-PRO" panose="020F0600000000000000" pitchFamily="50" charset="-128"/>
              </a:rPr>
              <a:t>endl</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v.pop_back</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    v[1] = 10;</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    </a:t>
            </a:r>
            <a:r>
              <a:rPr lang="en-US" altLang="ja-JP" sz="1400" dirty="0">
                <a:solidFill>
                  <a:srgbClr val="C00000"/>
                </a:solidFill>
                <a:latin typeface="Lucida Console" panose="020B0609040504020204" pitchFamily="49" charset="0"/>
                <a:ea typeface="HG丸ｺﾞｼｯｸM-PRO" panose="020F0600000000000000" pitchFamily="50" charset="-128"/>
              </a:rPr>
              <a:t>for (int x : v) {</a:t>
            </a:r>
          </a:p>
          <a:p>
            <a:r>
              <a:rPr lang="en-US" altLang="ja-JP" sz="1400" dirty="0">
                <a:solidFill>
                  <a:srgbClr val="C00000"/>
                </a:solidFill>
                <a:latin typeface="Lucida Console" panose="020B0609040504020204" pitchFamily="49" charset="0"/>
                <a:ea typeface="HG丸ｺﾞｼｯｸM-PRO" panose="020F0600000000000000" pitchFamily="50" charset="-128"/>
              </a:rPr>
              <a:t>        </a:t>
            </a:r>
            <a:r>
              <a:rPr lang="en-US" altLang="ja-JP" sz="1400" dirty="0" err="1">
                <a:solidFill>
                  <a:srgbClr val="C00000"/>
                </a:solidFill>
                <a:latin typeface="Lucida Console" panose="020B0609040504020204" pitchFamily="49" charset="0"/>
                <a:ea typeface="HG丸ｺﾞｼｯｸM-PRO" panose="020F0600000000000000" pitchFamily="50" charset="-128"/>
              </a:rPr>
              <a:t>cout</a:t>
            </a:r>
            <a:r>
              <a:rPr lang="en-US" altLang="ja-JP" sz="1400" dirty="0">
                <a:solidFill>
                  <a:srgbClr val="C00000"/>
                </a:solidFill>
                <a:latin typeface="Lucida Console" panose="020B0609040504020204" pitchFamily="49" charset="0"/>
                <a:ea typeface="HG丸ｺﾞｼｯｸM-PRO" panose="020F0600000000000000" pitchFamily="50" charset="-128"/>
              </a:rPr>
              <a:t> &lt;&lt; x &lt;&lt; " ";</a:t>
            </a:r>
          </a:p>
          <a:p>
            <a:r>
              <a:rPr lang="en-US" altLang="ja-JP" sz="1400" dirty="0">
                <a:solidFill>
                  <a:srgbClr val="C00000"/>
                </a:solidFill>
                <a:latin typeface="Lucida Console" panose="020B0609040504020204" pitchFamily="49" charset="0"/>
                <a:ea typeface="HG丸ｺﾞｼｯｸM-PRO" panose="020F0600000000000000" pitchFamily="50" charset="-128"/>
              </a:rPr>
              <a:t>    }</a:t>
            </a:r>
          </a:p>
          <a:p>
            <a:r>
              <a:rPr lang="en-US" altLang="ja-JP" sz="1400" dirty="0">
                <a:latin typeface="Lucida Console" panose="020B0609040504020204" pitchFamily="49" charset="0"/>
                <a:ea typeface="HG丸ｺﾞｼｯｸM-PRO" panose="020F0600000000000000" pitchFamily="50" charset="-128"/>
              </a:rPr>
              <a:t>}</a:t>
            </a:r>
          </a:p>
        </p:txBody>
      </p:sp>
      <p:pic>
        <p:nvPicPr>
          <p:cNvPr id="12" name="図 11">
            <a:extLst>
              <a:ext uri="{FF2B5EF4-FFF2-40B4-BE49-F238E27FC236}">
                <a16:creationId xmlns:a16="http://schemas.microsoft.com/office/drawing/2014/main" id="{18674D1F-D9E9-95CF-52DE-C26973116D62}"/>
              </a:ext>
            </a:extLst>
          </p:cNvPr>
          <p:cNvPicPr>
            <a:picLocks noChangeAspect="1"/>
          </p:cNvPicPr>
          <p:nvPr/>
        </p:nvPicPr>
        <p:blipFill>
          <a:blip r:embed="rId2"/>
          <a:stretch>
            <a:fillRect/>
          </a:stretch>
        </p:blipFill>
        <p:spPr>
          <a:xfrm>
            <a:off x="5303912" y="3113582"/>
            <a:ext cx="4608512" cy="2862318"/>
          </a:xfrm>
          <a:prstGeom prst="rect">
            <a:avLst/>
          </a:prstGeom>
        </p:spPr>
      </p:pic>
      <p:sp>
        <p:nvSpPr>
          <p:cNvPr id="13" name="テキスト ボックス 12">
            <a:extLst>
              <a:ext uri="{FF2B5EF4-FFF2-40B4-BE49-F238E27FC236}">
                <a16:creationId xmlns:a16="http://schemas.microsoft.com/office/drawing/2014/main" id="{2694E944-8934-4B2C-4158-29D917DC7346}"/>
              </a:ext>
            </a:extLst>
          </p:cNvPr>
          <p:cNvSpPr txBox="1"/>
          <p:nvPr/>
        </p:nvSpPr>
        <p:spPr>
          <a:xfrm>
            <a:off x="5303061" y="2802414"/>
            <a:ext cx="3182281" cy="338554"/>
          </a:xfrm>
          <a:prstGeom prst="rect">
            <a:avLst/>
          </a:prstGeom>
          <a:noFill/>
        </p:spPr>
        <p:txBody>
          <a:bodyPr wrap="none" rtlCol="0">
            <a:spAutoFit/>
          </a:bodyPr>
          <a:lstStyle/>
          <a:p>
            <a:r>
              <a:rPr lang="en-US" altLang="ja-JP" sz="1600" dirty="0">
                <a:latin typeface="Lucida Console" panose="020B0609040504020204" pitchFamily="49" charset="0"/>
                <a:ea typeface="+mn-ea"/>
              </a:rPr>
              <a:t>vector</a:t>
            </a:r>
            <a:r>
              <a:rPr lang="ja-JP" altLang="en-US" sz="1600" dirty="0">
                <a:latin typeface="+mn-ea"/>
                <a:ea typeface="+mn-ea"/>
              </a:rPr>
              <a:t>クラスの主なメンバ関数</a:t>
            </a:r>
          </a:p>
        </p:txBody>
      </p:sp>
      <p:grpSp>
        <p:nvGrpSpPr>
          <p:cNvPr id="14" name="グループ化 13">
            <a:extLst>
              <a:ext uri="{FF2B5EF4-FFF2-40B4-BE49-F238E27FC236}">
                <a16:creationId xmlns:a16="http://schemas.microsoft.com/office/drawing/2014/main" id="{2E0189B0-4782-6BCD-6965-7983640E191D}"/>
              </a:ext>
            </a:extLst>
          </p:cNvPr>
          <p:cNvGrpSpPr/>
          <p:nvPr/>
        </p:nvGrpSpPr>
        <p:grpSpPr>
          <a:xfrm>
            <a:off x="3807673" y="5282624"/>
            <a:ext cx="1280215" cy="1458744"/>
            <a:chOff x="4272379" y="186652"/>
            <a:chExt cx="964641" cy="1458744"/>
          </a:xfrm>
        </p:grpSpPr>
        <p:sp>
          <p:nvSpPr>
            <p:cNvPr id="15" name="正方形/長方形 14">
              <a:extLst>
                <a:ext uri="{FF2B5EF4-FFF2-40B4-BE49-F238E27FC236}">
                  <a16:creationId xmlns:a16="http://schemas.microsoft.com/office/drawing/2014/main" id="{5486197D-36DE-E08B-BE41-9EEF5D0AE358}"/>
                </a:ext>
              </a:extLst>
            </p:cNvPr>
            <p:cNvSpPr>
              <a:spLocks noChangeArrowheads="1"/>
            </p:cNvSpPr>
            <p:nvPr/>
          </p:nvSpPr>
          <p:spPr bwMode="auto">
            <a:xfrm>
              <a:off x="4304494" y="568178"/>
              <a:ext cx="932526" cy="1077218"/>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5</a:t>
              </a:r>
            </a:p>
            <a:p>
              <a:r>
                <a:rPr lang="en-US" altLang="ja-JP" sz="1600" dirty="0">
                  <a:latin typeface="Lucida Console" panose="020B0609040504020204" pitchFamily="49" charset="0"/>
                  <a:ea typeface="HG丸ｺﾞｼｯｸM-PRO" panose="020F0600000000000000" pitchFamily="50" charset="-128"/>
                </a:rPr>
                <a:t>1</a:t>
              </a:r>
            </a:p>
            <a:p>
              <a:r>
                <a:rPr lang="en-US" altLang="ja-JP" sz="1600" dirty="0">
                  <a:latin typeface="Lucida Console" panose="020B0609040504020204" pitchFamily="49" charset="0"/>
                  <a:ea typeface="HG丸ｺﾞｼｯｸM-PRO" panose="020F0600000000000000" pitchFamily="50" charset="-128"/>
                </a:rPr>
                <a:t>5</a:t>
              </a:r>
            </a:p>
            <a:p>
              <a:r>
                <a:rPr lang="en-US" altLang="ja-JP" sz="1600" dirty="0">
                  <a:latin typeface="Lucida Console" panose="020B0609040504020204" pitchFamily="49" charset="0"/>
                  <a:ea typeface="HG丸ｺﾞｼｯｸM-PRO" panose="020F0600000000000000" pitchFamily="50" charset="-128"/>
                </a:rPr>
                <a:t>1 10 3 4</a:t>
              </a:r>
            </a:p>
          </p:txBody>
        </p:sp>
        <p:sp>
          <p:nvSpPr>
            <p:cNvPr id="16" name="テキスト ボックス 15">
              <a:extLst>
                <a:ext uri="{FF2B5EF4-FFF2-40B4-BE49-F238E27FC236}">
                  <a16:creationId xmlns:a16="http://schemas.microsoft.com/office/drawing/2014/main" id="{0632A64F-0724-7C73-1EC2-A57A41E4EF5E}"/>
                </a:ext>
              </a:extLst>
            </p:cNvPr>
            <p:cNvSpPr txBox="1"/>
            <p:nvPr/>
          </p:nvSpPr>
          <p:spPr>
            <a:xfrm>
              <a:off x="4272379" y="186652"/>
              <a:ext cx="680267" cy="307777"/>
            </a:xfrm>
            <a:prstGeom prst="rect">
              <a:avLst/>
            </a:prstGeom>
            <a:noFill/>
          </p:spPr>
          <p:txBody>
            <a:bodyPr wrap="none" rtlCol="0">
              <a:spAutoFit/>
            </a:bodyPr>
            <a:lstStyle/>
            <a:p>
              <a:r>
                <a:rPr lang="ja-JP" altLang="en-US" sz="1400" dirty="0"/>
                <a:t>実行結果</a:t>
              </a:r>
            </a:p>
          </p:txBody>
        </p:sp>
      </p:grpSp>
      <p:sp>
        <p:nvSpPr>
          <p:cNvPr id="6" name="テキスト ボックス 5">
            <a:extLst>
              <a:ext uri="{FF2B5EF4-FFF2-40B4-BE49-F238E27FC236}">
                <a16:creationId xmlns:a16="http://schemas.microsoft.com/office/drawing/2014/main" id="{C48FE522-E719-E18B-1294-80D9A5F5B10E}"/>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8054851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DB2F-FC98-20B2-269C-881BF2849E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AACB3E-DCAA-C4AC-E7CC-6ADC96529017}"/>
              </a:ext>
            </a:extLst>
          </p:cNvPr>
          <p:cNvSpPr>
            <a:spLocks noGrp="1"/>
          </p:cNvSpPr>
          <p:nvPr>
            <p:ph type="title"/>
          </p:nvPr>
        </p:nvSpPr>
        <p:spPr/>
        <p:txBody>
          <a:bodyPr>
            <a:normAutofit/>
          </a:bodyPr>
          <a:lstStyle/>
          <a:p>
            <a:r>
              <a:rPr kumimoji="1" lang="ja-JP" altLang="en-US" dirty="0"/>
              <a:t>コンテナの基本： </a:t>
            </a:r>
            <a:r>
              <a:rPr kumimoji="1" lang="en-US" altLang="ja-JP" dirty="0">
                <a:latin typeface="Lucida Console" panose="020B0609040504020204" pitchFamily="49" charset="0"/>
              </a:rPr>
              <a:t>list</a:t>
            </a:r>
            <a:r>
              <a:rPr kumimoji="1" lang="ja-JP" altLang="en-US" dirty="0"/>
              <a:t> （双方向連結リスト）</a:t>
            </a:r>
          </a:p>
        </p:txBody>
      </p:sp>
      <p:sp>
        <p:nvSpPr>
          <p:cNvPr id="3" name="コンテンツ プレースホルダー 2">
            <a:extLst>
              <a:ext uri="{FF2B5EF4-FFF2-40B4-BE49-F238E27FC236}">
                <a16:creationId xmlns:a16="http://schemas.microsoft.com/office/drawing/2014/main" id="{91C2D82E-1D9D-391E-E4CF-5891870D4980}"/>
              </a:ext>
            </a:extLst>
          </p:cNvPr>
          <p:cNvSpPr>
            <a:spLocks noGrp="1"/>
          </p:cNvSpPr>
          <p:nvPr>
            <p:ph idx="1"/>
          </p:nvPr>
        </p:nvSpPr>
        <p:spPr>
          <a:xfrm>
            <a:off x="609600" y="1214422"/>
            <a:ext cx="10972800" cy="1459549"/>
          </a:xfrm>
        </p:spPr>
        <p:txBody>
          <a:bodyPr/>
          <a:lstStyle/>
          <a:p>
            <a:r>
              <a:rPr kumimoji="1" lang="en-US" altLang="ja-JP" sz="2400" dirty="0">
                <a:latin typeface="Lucida Console" panose="020B0609040504020204" pitchFamily="49" charset="0"/>
              </a:rPr>
              <a:t>list</a:t>
            </a:r>
            <a:r>
              <a:rPr kumimoji="1" lang="ja-JP" altLang="en-US" sz="2400" dirty="0"/>
              <a:t>は</a:t>
            </a:r>
            <a:r>
              <a:rPr kumimoji="1" lang="en-US" altLang="ja-JP" sz="2400" dirty="0">
                <a:latin typeface="Lucida Console" panose="020B0609040504020204" pitchFamily="49" charset="0"/>
              </a:rPr>
              <a:t>vector</a:t>
            </a:r>
            <a:r>
              <a:rPr kumimoji="1" lang="ja-JP" altLang="en-US" sz="2400" dirty="0"/>
              <a:t>とほぼ同じ用途で使用できる</a:t>
            </a:r>
            <a:endParaRPr kumimoji="1" lang="en-US" altLang="ja-JP" sz="2400" dirty="0"/>
          </a:p>
          <a:p>
            <a:r>
              <a:rPr kumimoji="1" lang="ja-JP" altLang="en-US" sz="2400" dirty="0"/>
              <a:t>インデックスで要素にアクセスできない</a:t>
            </a:r>
            <a:endParaRPr kumimoji="1" lang="en-US" altLang="ja-JP" sz="2400" dirty="0"/>
          </a:p>
          <a:p>
            <a:r>
              <a:rPr kumimoji="1" lang="ja-JP" altLang="en-US" sz="2400" dirty="0"/>
              <a:t>要素の追加と削除を</a:t>
            </a:r>
            <a:r>
              <a:rPr kumimoji="1" lang="en-US" altLang="ja-JP" sz="2400" dirty="0">
                <a:latin typeface="Lucida Console" panose="020B0609040504020204" pitchFamily="49" charset="0"/>
              </a:rPr>
              <a:t>vector</a:t>
            </a:r>
            <a:r>
              <a:rPr kumimoji="1" lang="ja-JP" altLang="en-US" sz="2400" dirty="0"/>
              <a:t>よりも高速に実行できる</a:t>
            </a:r>
          </a:p>
        </p:txBody>
      </p:sp>
      <p:sp>
        <p:nvSpPr>
          <p:cNvPr id="4" name="スライド番号プレースホルダー 3">
            <a:extLst>
              <a:ext uri="{FF2B5EF4-FFF2-40B4-BE49-F238E27FC236}">
                <a16:creationId xmlns:a16="http://schemas.microsoft.com/office/drawing/2014/main" id="{BACC4AE3-7945-8018-A0F8-BAAC6D85D59B}"/>
              </a:ext>
            </a:extLst>
          </p:cNvPr>
          <p:cNvSpPr>
            <a:spLocks noGrp="1"/>
          </p:cNvSpPr>
          <p:nvPr>
            <p:ph type="sldNum" sz="quarter" idx="12"/>
          </p:nvPr>
        </p:nvSpPr>
        <p:spPr/>
        <p:txBody>
          <a:bodyPr/>
          <a:lstStyle/>
          <a:p>
            <a:fld id="{F9134F74-3BB4-4ADE-A554-892E3A208E77}" type="slidenum">
              <a:rPr lang="ja-JP" altLang="en-US" smtClean="0"/>
              <a:pPr/>
              <a:t>154</a:t>
            </a:fld>
            <a:endParaRPr lang="ja-JP" altLang="en-US"/>
          </a:p>
        </p:txBody>
      </p:sp>
      <p:sp>
        <p:nvSpPr>
          <p:cNvPr id="5" name="正方形/長方形 4">
            <a:extLst>
              <a:ext uri="{FF2B5EF4-FFF2-40B4-BE49-F238E27FC236}">
                <a16:creationId xmlns:a16="http://schemas.microsoft.com/office/drawing/2014/main" id="{A7966C31-EDB0-BF7C-318E-0FE87A6C0827}"/>
              </a:ext>
            </a:extLst>
          </p:cNvPr>
          <p:cNvSpPr>
            <a:spLocks noChangeArrowheads="1"/>
          </p:cNvSpPr>
          <p:nvPr/>
        </p:nvSpPr>
        <p:spPr bwMode="auto">
          <a:xfrm>
            <a:off x="885016" y="2803796"/>
            <a:ext cx="4464496" cy="3539430"/>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solidFill>
                  <a:srgbClr val="C00000"/>
                </a:solidFill>
                <a:latin typeface="Lucida Console" panose="020B0609040504020204" pitchFamily="49" charset="0"/>
                <a:ea typeface="HG丸ｺﾞｼｯｸM-PRO" panose="020F0600000000000000" pitchFamily="50" charset="-128"/>
              </a:rPr>
              <a:t>#include &lt;list&gt;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a:solidFill>
                  <a:srgbClr val="C00000"/>
                </a:solidFill>
                <a:latin typeface="Lucida Console" panose="020B0609040504020204" pitchFamily="49" charset="0"/>
                <a:ea typeface="HG丸ｺﾞｼｯｸM-PRO" panose="020F0600000000000000" pitchFamily="50" charset="-128"/>
              </a:rPr>
              <a:t>list&lt;int&gt; l = { 10, 20, 30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l.push_front</a:t>
            </a:r>
            <a:r>
              <a:rPr lang="en-US" altLang="ja-JP" sz="1600" dirty="0">
                <a:latin typeface="Lucida Console" panose="020B0609040504020204" pitchFamily="49" charset="0"/>
                <a:ea typeface="HG丸ｺﾞｼｯｸM-PRO" panose="020F0600000000000000" pitchFamily="50" charset="-128"/>
              </a:rPr>
              <a:t>(5);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l.push_back</a:t>
            </a:r>
            <a:r>
              <a:rPr lang="en-US" altLang="ja-JP" sz="1600" dirty="0">
                <a:latin typeface="Lucida Console" panose="020B0609040504020204" pitchFamily="49" charset="0"/>
                <a:ea typeface="HG丸ｺﾞｼｯｸM-PRO" panose="020F0600000000000000" pitchFamily="50" charset="-128"/>
              </a:rPr>
              <a:t>(40);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l.remove</a:t>
            </a:r>
            <a:r>
              <a:rPr lang="en-US" altLang="ja-JP" sz="1600" dirty="0">
                <a:latin typeface="Lucida Console" panose="020B0609040504020204" pitchFamily="49" charset="0"/>
                <a:ea typeface="HG丸ｺﾞｼｯｸM-PRO" panose="020F0600000000000000" pitchFamily="50" charset="-128"/>
              </a:rPr>
              <a:t>(20);     </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solidFill>
                  <a:srgbClr val="C00000"/>
                </a:solidFill>
                <a:latin typeface="Lucida Console" panose="020B0609040504020204" pitchFamily="49" charset="0"/>
                <a:ea typeface="HG丸ｺﾞｼｯｸM-PRO" panose="020F0600000000000000" pitchFamily="50" charset="-128"/>
              </a:rPr>
              <a:t>    for (int x : l) {</a:t>
            </a:r>
          </a:p>
          <a:p>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cout</a:t>
            </a:r>
            <a:r>
              <a:rPr lang="en-US" altLang="ja-JP" sz="1600" dirty="0">
                <a:solidFill>
                  <a:srgbClr val="C00000"/>
                </a:solidFill>
                <a:latin typeface="Lucida Console" panose="020B0609040504020204" pitchFamily="49" charset="0"/>
                <a:ea typeface="HG丸ｺﾞｼｯｸM-PRO" panose="020F0600000000000000" pitchFamily="50" charset="-128"/>
              </a:rPr>
              <a:t> &lt;&lt; x &lt;&lt; " ";</a:t>
            </a:r>
          </a:p>
          <a:p>
            <a:r>
              <a:rPr lang="en-US" altLang="ja-JP" sz="1600" dirty="0">
                <a:solidFill>
                  <a:srgbClr val="C00000"/>
                </a:solidFill>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a:t>
            </a:r>
          </a:p>
        </p:txBody>
      </p:sp>
      <p:sp>
        <p:nvSpPr>
          <p:cNvPr id="13" name="テキスト ボックス 12">
            <a:extLst>
              <a:ext uri="{FF2B5EF4-FFF2-40B4-BE49-F238E27FC236}">
                <a16:creationId xmlns:a16="http://schemas.microsoft.com/office/drawing/2014/main" id="{307277EA-EEDE-8CD9-0011-1CC1E4C44E58}"/>
              </a:ext>
            </a:extLst>
          </p:cNvPr>
          <p:cNvSpPr txBox="1"/>
          <p:nvPr/>
        </p:nvSpPr>
        <p:spPr>
          <a:xfrm>
            <a:off x="5497860" y="2780928"/>
            <a:ext cx="2935419" cy="338554"/>
          </a:xfrm>
          <a:prstGeom prst="rect">
            <a:avLst/>
          </a:prstGeom>
          <a:noFill/>
        </p:spPr>
        <p:txBody>
          <a:bodyPr wrap="none" rtlCol="0">
            <a:spAutoFit/>
          </a:bodyPr>
          <a:lstStyle/>
          <a:p>
            <a:r>
              <a:rPr lang="en-US" altLang="ja-JP" sz="1600" dirty="0">
                <a:latin typeface="Lucida Console" panose="020B0609040504020204" pitchFamily="49" charset="0"/>
                <a:ea typeface="+mn-ea"/>
              </a:rPr>
              <a:t>list</a:t>
            </a:r>
            <a:r>
              <a:rPr lang="ja-JP" altLang="en-US" sz="1600" dirty="0">
                <a:latin typeface="+mn-ea"/>
                <a:ea typeface="+mn-ea"/>
              </a:rPr>
              <a:t>クラスの主なメンバ関数</a:t>
            </a:r>
          </a:p>
        </p:txBody>
      </p:sp>
      <p:grpSp>
        <p:nvGrpSpPr>
          <p:cNvPr id="6" name="グループ化 5">
            <a:extLst>
              <a:ext uri="{FF2B5EF4-FFF2-40B4-BE49-F238E27FC236}">
                <a16:creationId xmlns:a16="http://schemas.microsoft.com/office/drawing/2014/main" id="{457B7E38-0EB5-C386-95C0-1F4C5D9FD92A}"/>
              </a:ext>
            </a:extLst>
          </p:cNvPr>
          <p:cNvGrpSpPr/>
          <p:nvPr/>
        </p:nvGrpSpPr>
        <p:grpSpPr>
          <a:xfrm>
            <a:off x="3615247" y="5753868"/>
            <a:ext cx="1618683" cy="666903"/>
            <a:chOff x="3215680" y="5335801"/>
            <a:chExt cx="1618683" cy="666903"/>
          </a:xfrm>
        </p:grpSpPr>
        <p:sp>
          <p:nvSpPr>
            <p:cNvPr id="15" name="正方形/長方形 14">
              <a:extLst>
                <a:ext uri="{FF2B5EF4-FFF2-40B4-BE49-F238E27FC236}">
                  <a16:creationId xmlns:a16="http://schemas.microsoft.com/office/drawing/2014/main" id="{21322F87-9C79-B9ED-8BAB-F44876E3C1DD}"/>
                </a:ext>
              </a:extLst>
            </p:cNvPr>
            <p:cNvSpPr>
              <a:spLocks noChangeArrowheads="1"/>
            </p:cNvSpPr>
            <p:nvPr/>
          </p:nvSpPr>
          <p:spPr bwMode="auto">
            <a:xfrm>
              <a:off x="3287689" y="5664150"/>
              <a:ext cx="1546674" cy="338554"/>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5 10 30 40</a:t>
              </a:r>
            </a:p>
          </p:txBody>
        </p:sp>
        <p:sp>
          <p:nvSpPr>
            <p:cNvPr id="16" name="テキスト ボックス 15">
              <a:extLst>
                <a:ext uri="{FF2B5EF4-FFF2-40B4-BE49-F238E27FC236}">
                  <a16:creationId xmlns:a16="http://schemas.microsoft.com/office/drawing/2014/main" id="{48E09B4E-711F-6F23-1040-E296F247CB08}"/>
                </a:ext>
              </a:extLst>
            </p:cNvPr>
            <p:cNvSpPr txBox="1"/>
            <p:nvPr/>
          </p:nvSpPr>
          <p:spPr>
            <a:xfrm>
              <a:off x="3215680" y="5335801"/>
              <a:ext cx="1167945" cy="307777"/>
            </a:xfrm>
            <a:prstGeom prst="rect">
              <a:avLst/>
            </a:prstGeom>
            <a:noFill/>
          </p:spPr>
          <p:txBody>
            <a:bodyPr wrap="none" rtlCol="0">
              <a:spAutoFit/>
            </a:bodyPr>
            <a:lstStyle/>
            <a:p>
              <a:r>
                <a:rPr lang="ja-JP" altLang="en-US" sz="1400" dirty="0"/>
                <a:t>実行結果</a:t>
              </a:r>
            </a:p>
          </p:txBody>
        </p:sp>
      </p:grpSp>
      <p:pic>
        <p:nvPicPr>
          <p:cNvPr id="8" name="図 7">
            <a:extLst>
              <a:ext uri="{FF2B5EF4-FFF2-40B4-BE49-F238E27FC236}">
                <a16:creationId xmlns:a16="http://schemas.microsoft.com/office/drawing/2014/main" id="{404B7B80-4804-1282-686B-FB4C475FC1D2}"/>
              </a:ext>
            </a:extLst>
          </p:cNvPr>
          <p:cNvPicPr>
            <a:picLocks noChangeAspect="1"/>
          </p:cNvPicPr>
          <p:nvPr/>
        </p:nvPicPr>
        <p:blipFill>
          <a:blip r:embed="rId2"/>
          <a:stretch>
            <a:fillRect/>
          </a:stretch>
        </p:blipFill>
        <p:spPr>
          <a:xfrm>
            <a:off x="5519937" y="3075450"/>
            <a:ext cx="4032448" cy="2862382"/>
          </a:xfrm>
          <a:prstGeom prst="rect">
            <a:avLst/>
          </a:prstGeom>
        </p:spPr>
      </p:pic>
      <p:sp>
        <p:nvSpPr>
          <p:cNvPr id="7" name="テキスト ボックス 6">
            <a:extLst>
              <a:ext uri="{FF2B5EF4-FFF2-40B4-BE49-F238E27FC236}">
                <a16:creationId xmlns:a16="http://schemas.microsoft.com/office/drawing/2014/main" id="{6ACF19CF-AD45-7A78-EBF6-B5CCDF269F8A}"/>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8150847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EBEB-4F70-2D4D-39B5-0171B162AF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19FD7C-E645-B566-2534-E7D69F0ECB84}"/>
              </a:ext>
            </a:extLst>
          </p:cNvPr>
          <p:cNvSpPr>
            <a:spLocks noGrp="1"/>
          </p:cNvSpPr>
          <p:nvPr>
            <p:ph type="title"/>
          </p:nvPr>
        </p:nvSpPr>
        <p:spPr/>
        <p:txBody>
          <a:bodyPr>
            <a:normAutofit/>
          </a:bodyPr>
          <a:lstStyle/>
          <a:p>
            <a:r>
              <a:rPr kumimoji="1" lang="ja-JP" altLang="en-US" dirty="0"/>
              <a:t>コンテナの基本： </a:t>
            </a:r>
            <a:r>
              <a:rPr lang="en-US" altLang="ja-JP" dirty="0">
                <a:latin typeface="Lucida Console" panose="020B0609040504020204" pitchFamily="49" charset="0"/>
              </a:rPr>
              <a:t>map</a:t>
            </a:r>
            <a:r>
              <a:rPr kumimoji="1" lang="ja-JP" altLang="en-US" dirty="0"/>
              <a:t> （連想配列）</a:t>
            </a:r>
          </a:p>
        </p:txBody>
      </p:sp>
      <p:sp>
        <p:nvSpPr>
          <p:cNvPr id="3" name="コンテンツ プレースホルダー 2">
            <a:extLst>
              <a:ext uri="{FF2B5EF4-FFF2-40B4-BE49-F238E27FC236}">
                <a16:creationId xmlns:a16="http://schemas.microsoft.com/office/drawing/2014/main" id="{F4DA71DF-0400-B0B2-3A6E-F3EC1DA05AC9}"/>
              </a:ext>
            </a:extLst>
          </p:cNvPr>
          <p:cNvSpPr>
            <a:spLocks noGrp="1"/>
          </p:cNvSpPr>
          <p:nvPr>
            <p:ph idx="1"/>
          </p:nvPr>
        </p:nvSpPr>
        <p:spPr>
          <a:xfrm>
            <a:off x="609600" y="1214422"/>
            <a:ext cx="10972800" cy="1459549"/>
          </a:xfrm>
        </p:spPr>
        <p:txBody>
          <a:bodyPr/>
          <a:lstStyle/>
          <a:p>
            <a:r>
              <a:rPr kumimoji="1" lang="en-US" altLang="ja-JP" sz="2400" dirty="0">
                <a:latin typeface="Lucida Console" panose="020B0609040504020204" pitchFamily="49" charset="0"/>
              </a:rPr>
              <a:t>map</a:t>
            </a:r>
            <a:r>
              <a:rPr kumimoji="1" lang="ja-JP" altLang="en-US" sz="2400" dirty="0"/>
              <a:t>は「キー」と「値」のペアで要素を管理する</a:t>
            </a:r>
            <a:endParaRPr kumimoji="1" lang="en-US" altLang="ja-JP" sz="2400" dirty="0"/>
          </a:p>
          <a:p>
            <a:r>
              <a:rPr lang="ja-JP" altLang="en-US" sz="2400" dirty="0"/>
              <a:t>キーを使って</a:t>
            </a:r>
            <a:r>
              <a:rPr kumimoji="1" lang="ja-JP" altLang="en-US" sz="2400" dirty="0"/>
              <a:t>要素にアクセスする</a:t>
            </a:r>
            <a:endParaRPr kumimoji="1" lang="en-US" altLang="ja-JP" sz="2400" dirty="0"/>
          </a:p>
          <a:p>
            <a:r>
              <a:rPr kumimoji="1" lang="ja-JP" altLang="en-US" sz="2400" dirty="0"/>
              <a:t>重複するキーを持つことはできない</a:t>
            </a:r>
          </a:p>
        </p:txBody>
      </p:sp>
      <p:sp>
        <p:nvSpPr>
          <p:cNvPr id="4" name="スライド番号プレースホルダー 3">
            <a:extLst>
              <a:ext uri="{FF2B5EF4-FFF2-40B4-BE49-F238E27FC236}">
                <a16:creationId xmlns:a16="http://schemas.microsoft.com/office/drawing/2014/main" id="{2777C8F0-F735-4682-1ECE-84BF93550990}"/>
              </a:ext>
            </a:extLst>
          </p:cNvPr>
          <p:cNvSpPr>
            <a:spLocks noGrp="1"/>
          </p:cNvSpPr>
          <p:nvPr>
            <p:ph type="sldNum" sz="quarter" idx="12"/>
          </p:nvPr>
        </p:nvSpPr>
        <p:spPr/>
        <p:txBody>
          <a:bodyPr/>
          <a:lstStyle/>
          <a:p>
            <a:fld id="{F9134F74-3BB4-4ADE-A554-892E3A208E77}" type="slidenum">
              <a:rPr lang="ja-JP" altLang="en-US" smtClean="0"/>
              <a:pPr/>
              <a:t>155</a:t>
            </a:fld>
            <a:endParaRPr lang="ja-JP" altLang="en-US"/>
          </a:p>
        </p:txBody>
      </p:sp>
      <p:sp>
        <p:nvSpPr>
          <p:cNvPr id="5" name="正方形/長方形 4">
            <a:extLst>
              <a:ext uri="{FF2B5EF4-FFF2-40B4-BE49-F238E27FC236}">
                <a16:creationId xmlns:a16="http://schemas.microsoft.com/office/drawing/2014/main" id="{08230904-F68D-8DE5-501B-03D7B51D940C}"/>
              </a:ext>
            </a:extLst>
          </p:cNvPr>
          <p:cNvSpPr>
            <a:spLocks noChangeArrowheads="1"/>
          </p:cNvSpPr>
          <p:nvPr/>
        </p:nvSpPr>
        <p:spPr bwMode="auto">
          <a:xfrm>
            <a:off x="335360" y="2803796"/>
            <a:ext cx="5014152" cy="3293209"/>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solidFill>
                  <a:srgbClr val="C00000"/>
                </a:solidFill>
                <a:latin typeface="Lucida Console" panose="020B0609040504020204" pitchFamily="49" charset="0"/>
                <a:ea typeface="HG丸ｺﾞｼｯｸM-PRO" panose="020F0600000000000000" pitchFamily="50" charset="-128"/>
              </a:rPr>
              <a:t>#include &lt;map&gt;</a:t>
            </a:r>
          </a:p>
          <a:p>
            <a:r>
              <a:rPr lang="en-US" altLang="ja-JP" sz="1600" dirty="0">
                <a:latin typeface="Lucida Console" panose="020B0609040504020204" pitchFamily="49" charset="0"/>
                <a:ea typeface="HG丸ｺﾞｼｯｸM-PRO" panose="020F0600000000000000" pitchFamily="50" charset="-128"/>
              </a:rPr>
              <a:t>#include &lt;string&gt;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 {</a:t>
            </a:r>
          </a:p>
          <a:p>
            <a:r>
              <a:rPr lang="en-US" altLang="ja-JP" sz="1600" dirty="0">
                <a:solidFill>
                  <a:srgbClr val="C00000"/>
                </a:solidFill>
                <a:latin typeface="Lucida Console" panose="020B0609040504020204" pitchFamily="49" charset="0"/>
                <a:ea typeface="HG丸ｺﾞｼｯｸM-PRO" panose="020F0600000000000000" pitchFamily="50" charset="-128"/>
              </a:rPr>
              <a:t>    map&lt;string, int&gt; scores;</a:t>
            </a:r>
          </a:p>
          <a:p>
            <a:r>
              <a:rPr lang="en-US" altLang="ja-JP" sz="1600" dirty="0">
                <a:latin typeface="Lucida Console" panose="020B0609040504020204" pitchFamily="49" charset="0"/>
                <a:ea typeface="HG丸ｺﾞｼｯｸM-PRO" panose="020F0600000000000000" pitchFamily="50" charset="-128"/>
              </a:rPr>
              <a:t>    scores["Suzuki"] = 86;</a:t>
            </a:r>
          </a:p>
          <a:p>
            <a:r>
              <a:rPr lang="en-US" altLang="ja-JP" sz="1600" dirty="0">
                <a:latin typeface="Lucida Console" panose="020B0609040504020204" pitchFamily="49" charset="0"/>
                <a:ea typeface="HG丸ｺﾞｼｯｸM-PRO" panose="020F0600000000000000" pitchFamily="50" charset="-128"/>
              </a:rPr>
              <a:t>    scores["Yamada"] = 92;</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scores["Suzuki"]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scores["Yamada"]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p:txBody>
      </p:sp>
      <p:sp>
        <p:nvSpPr>
          <p:cNvPr id="13" name="テキスト ボックス 12">
            <a:extLst>
              <a:ext uri="{FF2B5EF4-FFF2-40B4-BE49-F238E27FC236}">
                <a16:creationId xmlns:a16="http://schemas.microsoft.com/office/drawing/2014/main" id="{0526A616-E848-E362-E823-5CCF388D8B80}"/>
              </a:ext>
            </a:extLst>
          </p:cNvPr>
          <p:cNvSpPr txBox="1"/>
          <p:nvPr/>
        </p:nvSpPr>
        <p:spPr>
          <a:xfrm>
            <a:off x="5838800" y="2803796"/>
            <a:ext cx="2811988" cy="338554"/>
          </a:xfrm>
          <a:prstGeom prst="rect">
            <a:avLst/>
          </a:prstGeom>
          <a:noFill/>
        </p:spPr>
        <p:txBody>
          <a:bodyPr wrap="none" rtlCol="0">
            <a:spAutoFit/>
          </a:bodyPr>
          <a:lstStyle/>
          <a:p>
            <a:r>
              <a:rPr lang="en-US" altLang="ja-JP" sz="1600" dirty="0">
                <a:latin typeface="Lucida Console" panose="020B0609040504020204" pitchFamily="49" charset="0"/>
              </a:rPr>
              <a:t>map</a:t>
            </a:r>
            <a:r>
              <a:rPr lang="ja-JP" altLang="en-US" sz="1600" dirty="0">
                <a:latin typeface="+mn-ea"/>
                <a:ea typeface="+mn-ea"/>
              </a:rPr>
              <a:t>クラスの主なメンバ関数</a:t>
            </a:r>
          </a:p>
        </p:txBody>
      </p:sp>
      <p:grpSp>
        <p:nvGrpSpPr>
          <p:cNvPr id="6" name="グループ化 5">
            <a:extLst>
              <a:ext uri="{FF2B5EF4-FFF2-40B4-BE49-F238E27FC236}">
                <a16:creationId xmlns:a16="http://schemas.microsoft.com/office/drawing/2014/main" id="{3E1EA6D1-6861-3289-19E3-7BCD0BA7D37E}"/>
              </a:ext>
            </a:extLst>
          </p:cNvPr>
          <p:cNvGrpSpPr/>
          <p:nvPr/>
        </p:nvGrpSpPr>
        <p:grpSpPr>
          <a:xfrm>
            <a:off x="3647728" y="2962653"/>
            <a:ext cx="1618683" cy="913124"/>
            <a:chOff x="3215680" y="5335801"/>
            <a:chExt cx="1618683" cy="913124"/>
          </a:xfrm>
        </p:grpSpPr>
        <p:sp>
          <p:nvSpPr>
            <p:cNvPr id="15" name="正方形/長方形 14">
              <a:extLst>
                <a:ext uri="{FF2B5EF4-FFF2-40B4-BE49-F238E27FC236}">
                  <a16:creationId xmlns:a16="http://schemas.microsoft.com/office/drawing/2014/main" id="{386F0CB1-D5D6-6C82-DBC6-EE1B19F463AE}"/>
                </a:ext>
              </a:extLst>
            </p:cNvPr>
            <p:cNvSpPr>
              <a:spLocks noChangeArrowheads="1"/>
            </p:cNvSpPr>
            <p:nvPr/>
          </p:nvSpPr>
          <p:spPr bwMode="auto">
            <a:xfrm>
              <a:off x="3287689" y="5664150"/>
              <a:ext cx="1546674" cy="584775"/>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86</a:t>
              </a:r>
            </a:p>
            <a:p>
              <a:r>
                <a:rPr lang="en-US" altLang="ja-JP" sz="1600" dirty="0">
                  <a:latin typeface="Lucida Console" panose="020B0609040504020204" pitchFamily="49" charset="0"/>
                  <a:ea typeface="HG丸ｺﾞｼｯｸM-PRO" panose="020F0600000000000000" pitchFamily="50" charset="-128"/>
                </a:rPr>
                <a:t>92</a:t>
              </a:r>
            </a:p>
          </p:txBody>
        </p:sp>
        <p:sp>
          <p:nvSpPr>
            <p:cNvPr id="16" name="テキスト ボックス 15">
              <a:extLst>
                <a:ext uri="{FF2B5EF4-FFF2-40B4-BE49-F238E27FC236}">
                  <a16:creationId xmlns:a16="http://schemas.microsoft.com/office/drawing/2014/main" id="{37C69B12-60A2-247E-46EE-D2A6033BA795}"/>
                </a:ext>
              </a:extLst>
            </p:cNvPr>
            <p:cNvSpPr txBox="1"/>
            <p:nvPr/>
          </p:nvSpPr>
          <p:spPr>
            <a:xfrm>
              <a:off x="3215680" y="5335801"/>
              <a:ext cx="1167945" cy="307777"/>
            </a:xfrm>
            <a:prstGeom prst="rect">
              <a:avLst/>
            </a:prstGeom>
            <a:noFill/>
          </p:spPr>
          <p:txBody>
            <a:bodyPr wrap="none" rtlCol="0">
              <a:spAutoFit/>
            </a:bodyPr>
            <a:lstStyle/>
            <a:p>
              <a:r>
                <a:rPr lang="ja-JP" altLang="en-US" sz="1400" dirty="0"/>
                <a:t>実行結果</a:t>
              </a:r>
            </a:p>
          </p:txBody>
        </p:sp>
      </p:grpSp>
      <p:pic>
        <p:nvPicPr>
          <p:cNvPr id="9" name="図 8">
            <a:extLst>
              <a:ext uri="{FF2B5EF4-FFF2-40B4-BE49-F238E27FC236}">
                <a16:creationId xmlns:a16="http://schemas.microsoft.com/office/drawing/2014/main" id="{0622175F-A2C6-5D15-35AD-B7DA61B7A163}"/>
              </a:ext>
            </a:extLst>
          </p:cNvPr>
          <p:cNvPicPr>
            <a:picLocks noChangeAspect="1"/>
          </p:cNvPicPr>
          <p:nvPr/>
        </p:nvPicPr>
        <p:blipFill>
          <a:blip r:embed="rId2"/>
          <a:stretch>
            <a:fillRect/>
          </a:stretch>
        </p:blipFill>
        <p:spPr>
          <a:xfrm>
            <a:off x="5898164" y="3173035"/>
            <a:ext cx="4732406" cy="2445606"/>
          </a:xfrm>
          <a:prstGeom prst="rect">
            <a:avLst/>
          </a:prstGeom>
        </p:spPr>
      </p:pic>
      <p:sp>
        <p:nvSpPr>
          <p:cNvPr id="7" name="テキスト ボックス 6">
            <a:extLst>
              <a:ext uri="{FF2B5EF4-FFF2-40B4-BE49-F238E27FC236}">
                <a16:creationId xmlns:a16="http://schemas.microsoft.com/office/drawing/2014/main" id="{CD0EF688-5D58-D8E4-269D-990A61A99500}"/>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4031331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AB79-09AC-CEC8-D7F9-91B866CE5F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BF52C3-863F-D8AA-2769-1C776DB6BDE9}"/>
              </a:ext>
            </a:extLst>
          </p:cNvPr>
          <p:cNvSpPr>
            <a:spLocks noGrp="1"/>
          </p:cNvSpPr>
          <p:nvPr>
            <p:ph type="title"/>
          </p:nvPr>
        </p:nvSpPr>
        <p:spPr/>
        <p:txBody>
          <a:bodyPr>
            <a:normAutofit/>
          </a:bodyPr>
          <a:lstStyle/>
          <a:p>
            <a:r>
              <a:rPr kumimoji="1" lang="ja-JP" altLang="en-US" dirty="0"/>
              <a:t>コンテナの基本： </a:t>
            </a:r>
            <a:r>
              <a:rPr lang="en-US" altLang="ja-JP" dirty="0">
                <a:latin typeface="Lucida Console" panose="020B0609040504020204" pitchFamily="49" charset="0"/>
              </a:rPr>
              <a:t>set</a:t>
            </a:r>
            <a:r>
              <a:rPr kumimoji="1" lang="ja-JP" altLang="en-US" dirty="0"/>
              <a:t> （集合）</a:t>
            </a:r>
          </a:p>
        </p:txBody>
      </p:sp>
      <p:sp>
        <p:nvSpPr>
          <p:cNvPr id="3" name="コンテンツ プレースホルダー 2">
            <a:extLst>
              <a:ext uri="{FF2B5EF4-FFF2-40B4-BE49-F238E27FC236}">
                <a16:creationId xmlns:a16="http://schemas.microsoft.com/office/drawing/2014/main" id="{2C9966D1-94C1-F1B5-AB15-4545F965EEED}"/>
              </a:ext>
            </a:extLst>
          </p:cNvPr>
          <p:cNvSpPr>
            <a:spLocks noGrp="1"/>
          </p:cNvSpPr>
          <p:nvPr>
            <p:ph idx="1"/>
          </p:nvPr>
        </p:nvSpPr>
        <p:spPr>
          <a:xfrm>
            <a:off x="609600" y="1214422"/>
            <a:ext cx="10972800" cy="1459549"/>
          </a:xfrm>
        </p:spPr>
        <p:txBody>
          <a:bodyPr/>
          <a:lstStyle/>
          <a:p>
            <a:r>
              <a:rPr kumimoji="1" lang="en-US" altLang="ja-JP" sz="2400" dirty="0">
                <a:latin typeface="Lucida Console" panose="020B0609040504020204" pitchFamily="49" charset="0"/>
              </a:rPr>
              <a:t>set</a:t>
            </a:r>
            <a:r>
              <a:rPr kumimoji="1" lang="ja-JP" altLang="en-US" sz="2400" dirty="0"/>
              <a:t>は格納されるオブジェクトに重複がないことを保証する</a:t>
            </a:r>
            <a:endParaRPr kumimoji="1" lang="en-US" altLang="ja-JP" sz="2400" dirty="0"/>
          </a:p>
          <a:p>
            <a:r>
              <a:rPr kumimoji="1" lang="en-US" altLang="ja-JP" sz="2400" dirty="0">
                <a:latin typeface="Lucida Console" panose="020B0609040504020204" pitchFamily="49" charset="0"/>
              </a:rPr>
              <a:t>insert</a:t>
            </a:r>
            <a:r>
              <a:rPr kumimoji="1" lang="ja-JP" altLang="en-US" sz="2400" dirty="0"/>
              <a:t>メンバ関数で要素を追加する</a:t>
            </a:r>
            <a:endParaRPr kumimoji="1" lang="en-US" altLang="ja-JP" sz="2400" dirty="0"/>
          </a:p>
          <a:p>
            <a:r>
              <a:rPr kumimoji="1" lang="ja-JP" altLang="en-US" sz="2400" dirty="0"/>
              <a:t>インデックスで要素にアクセスできない</a:t>
            </a:r>
            <a:endParaRPr kumimoji="1" lang="en-US" altLang="ja-JP" sz="2400" dirty="0"/>
          </a:p>
          <a:p>
            <a:r>
              <a:rPr kumimoji="1" lang="ja-JP" altLang="en-US" sz="2400" dirty="0"/>
              <a:t>要素は昇順（値が小さい順）に格納</a:t>
            </a:r>
            <a:r>
              <a:rPr lang="ja-JP" altLang="en-US" sz="2400" dirty="0"/>
              <a:t>される</a:t>
            </a:r>
            <a:endParaRPr kumimoji="1" lang="ja-JP" altLang="en-US" sz="2400" dirty="0"/>
          </a:p>
        </p:txBody>
      </p:sp>
      <p:sp>
        <p:nvSpPr>
          <p:cNvPr id="4" name="スライド番号プレースホルダー 3">
            <a:extLst>
              <a:ext uri="{FF2B5EF4-FFF2-40B4-BE49-F238E27FC236}">
                <a16:creationId xmlns:a16="http://schemas.microsoft.com/office/drawing/2014/main" id="{0635E952-7383-3BC1-0F5D-6F7F3E838DCB}"/>
              </a:ext>
            </a:extLst>
          </p:cNvPr>
          <p:cNvSpPr>
            <a:spLocks noGrp="1"/>
          </p:cNvSpPr>
          <p:nvPr>
            <p:ph type="sldNum" sz="quarter" idx="12"/>
          </p:nvPr>
        </p:nvSpPr>
        <p:spPr/>
        <p:txBody>
          <a:bodyPr/>
          <a:lstStyle/>
          <a:p>
            <a:fld id="{F9134F74-3BB4-4ADE-A554-892E3A208E77}" type="slidenum">
              <a:rPr lang="ja-JP" altLang="en-US" smtClean="0"/>
              <a:pPr/>
              <a:t>156</a:t>
            </a:fld>
            <a:endParaRPr lang="ja-JP" altLang="en-US"/>
          </a:p>
        </p:txBody>
      </p:sp>
      <p:sp>
        <p:nvSpPr>
          <p:cNvPr id="5" name="正方形/長方形 4">
            <a:extLst>
              <a:ext uri="{FF2B5EF4-FFF2-40B4-BE49-F238E27FC236}">
                <a16:creationId xmlns:a16="http://schemas.microsoft.com/office/drawing/2014/main" id="{8C5CB0E2-5842-BBA4-29E8-391FDEFF639F}"/>
              </a:ext>
            </a:extLst>
          </p:cNvPr>
          <p:cNvSpPr>
            <a:spLocks noChangeArrowheads="1"/>
          </p:cNvSpPr>
          <p:nvPr/>
        </p:nvSpPr>
        <p:spPr bwMode="auto">
          <a:xfrm>
            <a:off x="839416" y="3166434"/>
            <a:ext cx="4464496" cy="3539430"/>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solidFill>
                  <a:srgbClr val="C00000"/>
                </a:solidFill>
                <a:latin typeface="Lucida Console" panose="020B0609040504020204" pitchFamily="49" charset="0"/>
                <a:ea typeface="HG丸ｺﾞｼｯｸM-PRO" panose="020F0600000000000000" pitchFamily="50" charset="-128"/>
              </a:rPr>
              <a:t>#include &lt;set&gt;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 {</a:t>
            </a:r>
          </a:p>
          <a:p>
            <a:r>
              <a:rPr lang="en-US" altLang="ja-JP" sz="1600" dirty="0">
                <a:solidFill>
                  <a:srgbClr val="C00000"/>
                </a:solidFill>
                <a:latin typeface="Lucida Console" panose="020B0609040504020204" pitchFamily="49" charset="0"/>
                <a:ea typeface="HG丸ｺﾞｼｯｸM-PRO" panose="020F0600000000000000" pitchFamily="50" charset="-128"/>
              </a:rPr>
              <a:t>    set&lt;int&gt; s = { 10, 2, 8 };</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s.insert</a:t>
            </a:r>
            <a:r>
              <a:rPr lang="en-US" altLang="ja-JP" sz="1600" dirty="0">
                <a:latin typeface="Lucida Console" panose="020B0609040504020204" pitchFamily="49" charset="0"/>
                <a:ea typeface="HG丸ｺﾞｼｯｸM-PRO" panose="020F0600000000000000" pitchFamily="50" charset="-128"/>
              </a:rPr>
              <a:t>(2);</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s.insert</a:t>
            </a:r>
            <a:r>
              <a:rPr lang="en-US" altLang="ja-JP" sz="1600" dirty="0">
                <a:latin typeface="Lucida Console" panose="020B0609040504020204" pitchFamily="49" charset="0"/>
                <a:ea typeface="HG丸ｺﾞｼｯｸM-PRO" panose="020F0600000000000000" pitchFamily="50" charset="-128"/>
              </a:rPr>
              <a:t>(5);</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solidFill>
                  <a:srgbClr val="C00000"/>
                </a:solidFill>
                <a:latin typeface="Lucida Console" panose="020B0609040504020204" pitchFamily="49" charset="0"/>
                <a:ea typeface="HG丸ｺﾞｼｯｸM-PRO" panose="020F0600000000000000" pitchFamily="50" charset="-128"/>
              </a:rPr>
              <a:t>    for (int x : s) {</a:t>
            </a:r>
          </a:p>
          <a:p>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cout</a:t>
            </a:r>
            <a:r>
              <a:rPr lang="en-US" altLang="ja-JP" sz="1600" dirty="0">
                <a:solidFill>
                  <a:srgbClr val="C00000"/>
                </a:solidFill>
                <a:latin typeface="Lucida Console" panose="020B0609040504020204" pitchFamily="49" charset="0"/>
                <a:ea typeface="HG丸ｺﾞｼｯｸM-PRO" panose="020F0600000000000000" pitchFamily="50" charset="-128"/>
              </a:rPr>
              <a:t> &lt;&lt; x &lt;&lt; " ";</a:t>
            </a:r>
          </a:p>
          <a:p>
            <a:r>
              <a:rPr lang="en-US" altLang="ja-JP" sz="1600" dirty="0">
                <a:solidFill>
                  <a:srgbClr val="C00000"/>
                </a:solidFill>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a:t>
            </a:r>
          </a:p>
        </p:txBody>
      </p:sp>
      <p:grpSp>
        <p:nvGrpSpPr>
          <p:cNvPr id="6" name="グループ化 5">
            <a:extLst>
              <a:ext uri="{FF2B5EF4-FFF2-40B4-BE49-F238E27FC236}">
                <a16:creationId xmlns:a16="http://schemas.microsoft.com/office/drawing/2014/main" id="{B6A313B5-8836-49E1-64E2-D43200FB4BB2}"/>
              </a:ext>
            </a:extLst>
          </p:cNvPr>
          <p:cNvGrpSpPr/>
          <p:nvPr/>
        </p:nvGrpSpPr>
        <p:grpSpPr>
          <a:xfrm>
            <a:off x="4367808" y="6038961"/>
            <a:ext cx="1328625" cy="666903"/>
            <a:chOff x="3215680" y="5335801"/>
            <a:chExt cx="1328625" cy="666903"/>
          </a:xfrm>
        </p:grpSpPr>
        <p:sp>
          <p:nvSpPr>
            <p:cNvPr id="15" name="正方形/長方形 14">
              <a:extLst>
                <a:ext uri="{FF2B5EF4-FFF2-40B4-BE49-F238E27FC236}">
                  <a16:creationId xmlns:a16="http://schemas.microsoft.com/office/drawing/2014/main" id="{4AC18433-EB40-3D3C-E13F-86A534A002CB}"/>
                </a:ext>
              </a:extLst>
            </p:cNvPr>
            <p:cNvSpPr>
              <a:spLocks noChangeArrowheads="1"/>
            </p:cNvSpPr>
            <p:nvPr/>
          </p:nvSpPr>
          <p:spPr bwMode="auto">
            <a:xfrm>
              <a:off x="3287689" y="5664150"/>
              <a:ext cx="1256616" cy="338554"/>
            </a:xfrm>
            <a:prstGeom prst="rect">
              <a:avLst/>
            </a:prstGeom>
            <a:solidFill>
              <a:schemeClr val="tx2">
                <a:lumMod val="20000"/>
                <a:lumOff val="80000"/>
              </a:schemeClr>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2 5 8 10</a:t>
              </a:r>
            </a:p>
          </p:txBody>
        </p:sp>
        <p:sp>
          <p:nvSpPr>
            <p:cNvPr id="16" name="テキスト ボックス 15">
              <a:extLst>
                <a:ext uri="{FF2B5EF4-FFF2-40B4-BE49-F238E27FC236}">
                  <a16:creationId xmlns:a16="http://schemas.microsoft.com/office/drawing/2014/main" id="{642207C4-A04D-A841-0F7B-6C27FCB472A3}"/>
                </a:ext>
              </a:extLst>
            </p:cNvPr>
            <p:cNvSpPr txBox="1"/>
            <p:nvPr/>
          </p:nvSpPr>
          <p:spPr>
            <a:xfrm>
              <a:off x="3215680" y="5335801"/>
              <a:ext cx="1167945" cy="307777"/>
            </a:xfrm>
            <a:prstGeom prst="rect">
              <a:avLst/>
            </a:prstGeom>
            <a:noFill/>
          </p:spPr>
          <p:txBody>
            <a:bodyPr wrap="none" rtlCol="0">
              <a:spAutoFit/>
            </a:bodyPr>
            <a:lstStyle/>
            <a:p>
              <a:r>
                <a:rPr lang="ja-JP" altLang="en-US" sz="1400" dirty="0"/>
                <a:t>実行結果</a:t>
              </a:r>
            </a:p>
          </p:txBody>
        </p:sp>
      </p:grpSp>
      <p:sp>
        <p:nvSpPr>
          <p:cNvPr id="7" name="テキスト ボックス 6">
            <a:extLst>
              <a:ext uri="{FF2B5EF4-FFF2-40B4-BE49-F238E27FC236}">
                <a16:creationId xmlns:a16="http://schemas.microsoft.com/office/drawing/2014/main" id="{CBA894AB-8AF2-FEA8-2F25-2D8BDB3F4382}"/>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6623499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7C56B-ED3A-5CBC-2544-2AF1F25410DB}"/>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365954F-035C-B72E-B4C0-B04226E74D83}"/>
              </a:ext>
            </a:extLst>
          </p:cNvPr>
          <p:cNvSpPr>
            <a:spLocks noGrp="1"/>
          </p:cNvSpPr>
          <p:nvPr>
            <p:ph type="ctrTitle"/>
          </p:nvPr>
        </p:nvSpPr>
        <p:spPr/>
        <p:txBody>
          <a:bodyPr/>
          <a:lstStyle/>
          <a:p>
            <a:r>
              <a:rPr lang="ja-JP" altLang="en-US" dirty="0"/>
              <a:t>アルゴリズムとイテレータ</a:t>
            </a:r>
          </a:p>
        </p:txBody>
      </p:sp>
      <p:sp>
        <p:nvSpPr>
          <p:cNvPr id="4" name="スライド番号プレースホルダー 3">
            <a:extLst>
              <a:ext uri="{FF2B5EF4-FFF2-40B4-BE49-F238E27FC236}">
                <a16:creationId xmlns:a16="http://schemas.microsoft.com/office/drawing/2014/main" id="{23825A04-D8F4-8A03-5B90-4EF0F0A7C099}"/>
              </a:ext>
            </a:extLst>
          </p:cNvPr>
          <p:cNvSpPr>
            <a:spLocks noGrp="1"/>
          </p:cNvSpPr>
          <p:nvPr>
            <p:ph type="sldNum" sz="quarter" idx="12"/>
          </p:nvPr>
        </p:nvSpPr>
        <p:spPr/>
        <p:txBody>
          <a:bodyPr/>
          <a:lstStyle/>
          <a:p>
            <a:fld id="{F9134F74-3BB4-4ADE-A554-892E3A208E77}" type="slidenum">
              <a:rPr lang="ja-JP" altLang="en-US" smtClean="0"/>
              <a:pPr/>
              <a:t>157</a:t>
            </a:fld>
            <a:endParaRPr lang="ja-JP" altLang="en-US"/>
          </a:p>
        </p:txBody>
      </p:sp>
    </p:spTree>
    <p:extLst>
      <p:ext uri="{BB962C8B-B14F-4D97-AF65-F5344CB8AC3E}">
        <p14:creationId xmlns:p14="http://schemas.microsoft.com/office/powerpoint/2010/main" val="34942162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35B0-3DEC-B29B-58C2-69CA7AB319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8B7717-694A-E024-AA12-DF7A8ABC5DD8}"/>
              </a:ext>
            </a:extLst>
          </p:cNvPr>
          <p:cNvSpPr>
            <a:spLocks noGrp="1"/>
          </p:cNvSpPr>
          <p:nvPr>
            <p:ph type="title"/>
          </p:nvPr>
        </p:nvSpPr>
        <p:spPr/>
        <p:txBody>
          <a:bodyPr>
            <a:normAutofit/>
          </a:bodyPr>
          <a:lstStyle/>
          <a:p>
            <a:r>
              <a:rPr lang="ja-JP" altLang="en-US" dirty="0"/>
              <a:t>イテレータ</a:t>
            </a:r>
            <a:endParaRPr kumimoji="1" lang="ja-JP" altLang="en-US" dirty="0"/>
          </a:p>
        </p:txBody>
      </p:sp>
      <p:sp>
        <p:nvSpPr>
          <p:cNvPr id="3" name="コンテンツ プレースホルダー 2">
            <a:extLst>
              <a:ext uri="{FF2B5EF4-FFF2-40B4-BE49-F238E27FC236}">
                <a16:creationId xmlns:a16="http://schemas.microsoft.com/office/drawing/2014/main" id="{4DD6F29C-6897-49A7-C888-0EE61C0F47A5}"/>
              </a:ext>
            </a:extLst>
          </p:cNvPr>
          <p:cNvSpPr>
            <a:spLocks noGrp="1"/>
          </p:cNvSpPr>
          <p:nvPr>
            <p:ph idx="1"/>
          </p:nvPr>
        </p:nvSpPr>
        <p:spPr>
          <a:xfrm>
            <a:off x="609600" y="1214422"/>
            <a:ext cx="10972800" cy="1459549"/>
          </a:xfrm>
        </p:spPr>
        <p:txBody>
          <a:bodyPr/>
          <a:lstStyle/>
          <a:p>
            <a:r>
              <a:rPr kumimoji="1" lang="ja-JP" altLang="en-US" sz="2400" dirty="0"/>
              <a:t>イテレータは、コンテナに格納されている要素を指し示すことができるオブジェクト</a:t>
            </a:r>
            <a:endParaRPr kumimoji="1" lang="en-US" altLang="ja-JP" sz="2400" dirty="0"/>
          </a:p>
          <a:p>
            <a:r>
              <a:rPr kumimoji="1" lang="ja-JP" altLang="en-US" sz="2400" dirty="0"/>
              <a:t>イテレータを使うと、どのようなコンテナに対しても同じような書き方で、コンテナに格納されているオブジェクト</a:t>
            </a:r>
            <a:r>
              <a:rPr kumimoji="1" lang="en-US" altLang="ja-JP" sz="2400" dirty="0"/>
              <a:t>1</a:t>
            </a:r>
            <a:r>
              <a:rPr kumimoji="1" lang="ja-JP" altLang="en-US" sz="2400" dirty="0"/>
              <a:t>つ</a:t>
            </a:r>
            <a:r>
              <a:rPr kumimoji="1" lang="en-US" altLang="ja-JP" sz="2400" dirty="0"/>
              <a:t>1</a:t>
            </a:r>
            <a:r>
              <a:rPr kumimoji="1" lang="ja-JP" altLang="en-US" sz="2400" dirty="0"/>
              <a:t>つにアクセスできる</a:t>
            </a:r>
          </a:p>
        </p:txBody>
      </p:sp>
      <p:sp>
        <p:nvSpPr>
          <p:cNvPr id="4" name="スライド番号プレースホルダー 3">
            <a:extLst>
              <a:ext uri="{FF2B5EF4-FFF2-40B4-BE49-F238E27FC236}">
                <a16:creationId xmlns:a16="http://schemas.microsoft.com/office/drawing/2014/main" id="{F14CDB82-3DF6-DF42-F2A9-5D73FA60D2F9}"/>
              </a:ext>
            </a:extLst>
          </p:cNvPr>
          <p:cNvSpPr>
            <a:spLocks noGrp="1"/>
          </p:cNvSpPr>
          <p:nvPr>
            <p:ph type="sldNum" sz="quarter" idx="12"/>
          </p:nvPr>
        </p:nvSpPr>
        <p:spPr/>
        <p:txBody>
          <a:bodyPr/>
          <a:lstStyle/>
          <a:p>
            <a:fld id="{F9134F74-3BB4-4ADE-A554-892E3A208E77}" type="slidenum">
              <a:rPr lang="ja-JP" altLang="en-US" smtClean="0"/>
              <a:pPr/>
              <a:t>158</a:t>
            </a:fld>
            <a:endParaRPr lang="ja-JP" altLang="en-US"/>
          </a:p>
        </p:txBody>
      </p:sp>
      <p:pic>
        <p:nvPicPr>
          <p:cNvPr id="9" name="図 8">
            <a:extLst>
              <a:ext uri="{FF2B5EF4-FFF2-40B4-BE49-F238E27FC236}">
                <a16:creationId xmlns:a16="http://schemas.microsoft.com/office/drawing/2014/main" id="{C0E65260-0980-F28C-14C4-75857C908767}"/>
              </a:ext>
            </a:extLst>
          </p:cNvPr>
          <p:cNvPicPr>
            <a:picLocks noChangeAspect="1"/>
          </p:cNvPicPr>
          <p:nvPr/>
        </p:nvPicPr>
        <p:blipFill>
          <a:blip r:embed="rId2"/>
          <a:stretch>
            <a:fillRect/>
          </a:stretch>
        </p:blipFill>
        <p:spPr>
          <a:xfrm>
            <a:off x="1631504" y="3075639"/>
            <a:ext cx="9334882" cy="3638941"/>
          </a:xfrm>
          <a:prstGeom prst="rect">
            <a:avLst/>
          </a:prstGeom>
        </p:spPr>
      </p:pic>
      <p:sp>
        <p:nvSpPr>
          <p:cNvPr id="10" name="テキスト ボックス 9">
            <a:extLst>
              <a:ext uri="{FF2B5EF4-FFF2-40B4-BE49-F238E27FC236}">
                <a16:creationId xmlns:a16="http://schemas.microsoft.com/office/drawing/2014/main" id="{9F51EF3A-3744-63C4-CDAA-FB7ED4C6AB3D}"/>
              </a:ext>
            </a:extLst>
          </p:cNvPr>
          <p:cNvSpPr txBox="1"/>
          <p:nvPr/>
        </p:nvSpPr>
        <p:spPr>
          <a:xfrm>
            <a:off x="694642" y="3429000"/>
            <a:ext cx="1970411" cy="338554"/>
          </a:xfrm>
          <a:prstGeom prst="rect">
            <a:avLst/>
          </a:prstGeom>
          <a:noFill/>
        </p:spPr>
        <p:txBody>
          <a:bodyPr wrap="none" rtlCol="0">
            <a:spAutoFit/>
          </a:bodyPr>
          <a:lstStyle/>
          <a:p>
            <a:r>
              <a:rPr lang="ja-JP" altLang="en-US" sz="1600" dirty="0">
                <a:latin typeface="Lucida Console" panose="020B0609040504020204" pitchFamily="49" charset="0"/>
              </a:rPr>
              <a:t>イテレータのイメージ</a:t>
            </a:r>
            <a:endParaRPr lang="ja-JP" altLang="en-US" sz="1600" dirty="0"/>
          </a:p>
        </p:txBody>
      </p:sp>
    </p:spTree>
    <p:extLst>
      <p:ext uri="{BB962C8B-B14F-4D97-AF65-F5344CB8AC3E}">
        <p14:creationId xmlns:p14="http://schemas.microsoft.com/office/powerpoint/2010/main" val="14889429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1170F-0E10-3A72-4D3B-3FE23750ADB8}"/>
              </a:ext>
            </a:extLst>
          </p:cNvPr>
          <p:cNvSpPr>
            <a:spLocks noGrp="1"/>
          </p:cNvSpPr>
          <p:nvPr>
            <p:ph type="title"/>
          </p:nvPr>
        </p:nvSpPr>
        <p:spPr/>
        <p:txBody>
          <a:bodyPr/>
          <a:lstStyle/>
          <a:p>
            <a:r>
              <a:rPr kumimoji="1" lang="ja-JP" altLang="en-US" dirty="0"/>
              <a:t>イテレータの使用</a:t>
            </a:r>
          </a:p>
        </p:txBody>
      </p:sp>
      <p:sp>
        <p:nvSpPr>
          <p:cNvPr id="4" name="スライド番号プレースホルダー 3">
            <a:extLst>
              <a:ext uri="{FF2B5EF4-FFF2-40B4-BE49-F238E27FC236}">
                <a16:creationId xmlns:a16="http://schemas.microsoft.com/office/drawing/2014/main" id="{3B05DE98-D59F-3D60-1F02-3391CF2766A6}"/>
              </a:ext>
            </a:extLst>
          </p:cNvPr>
          <p:cNvSpPr>
            <a:spLocks noGrp="1"/>
          </p:cNvSpPr>
          <p:nvPr>
            <p:ph type="sldNum" sz="quarter" idx="12"/>
          </p:nvPr>
        </p:nvSpPr>
        <p:spPr/>
        <p:txBody>
          <a:bodyPr/>
          <a:lstStyle/>
          <a:p>
            <a:fld id="{F9134F74-3BB4-4ADE-A554-892E3A208E77}" type="slidenum">
              <a:rPr lang="ja-JP" altLang="en-US" smtClean="0"/>
              <a:pPr/>
              <a:t>159</a:t>
            </a:fld>
            <a:endParaRPr lang="ja-JP" altLang="en-US"/>
          </a:p>
        </p:txBody>
      </p:sp>
      <p:pic>
        <p:nvPicPr>
          <p:cNvPr id="6" name="図 5">
            <a:extLst>
              <a:ext uri="{FF2B5EF4-FFF2-40B4-BE49-F238E27FC236}">
                <a16:creationId xmlns:a16="http://schemas.microsoft.com/office/drawing/2014/main" id="{D8619916-CEB7-FF4E-BB05-55D58787E672}"/>
              </a:ext>
            </a:extLst>
          </p:cNvPr>
          <p:cNvPicPr>
            <a:picLocks noChangeAspect="1"/>
          </p:cNvPicPr>
          <p:nvPr/>
        </p:nvPicPr>
        <p:blipFill>
          <a:blip r:embed="rId2"/>
          <a:stretch>
            <a:fillRect/>
          </a:stretch>
        </p:blipFill>
        <p:spPr>
          <a:xfrm>
            <a:off x="67308" y="4761686"/>
            <a:ext cx="5720680" cy="2162232"/>
          </a:xfrm>
          <a:prstGeom prst="rect">
            <a:avLst/>
          </a:prstGeom>
        </p:spPr>
      </p:pic>
      <p:sp>
        <p:nvSpPr>
          <p:cNvPr id="7" name="正方形/長方形 6">
            <a:extLst>
              <a:ext uri="{FF2B5EF4-FFF2-40B4-BE49-F238E27FC236}">
                <a16:creationId xmlns:a16="http://schemas.microsoft.com/office/drawing/2014/main" id="{BF2BFB2A-88FA-C28F-9B0B-BE267DA0D4C8}"/>
              </a:ext>
            </a:extLst>
          </p:cNvPr>
          <p:cNvSpPr>
            <a:spLocks noChangeArrowheads="1"/>
          </p:cNvSpPr>
          <p:nvPr/>
        </p:nvSpPr>
        <p:spPr bwMode="auto">
          <a:xfrm>
            <a:off x="191344" y="1196752"/>
            <a:ext cx="5472608" cy="3539430"/>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latin typeface="Lucida Console" panose="020B0609040504020204" pitchFamily="49" charset="0"/>
                <a:ea typeface="HG丸ｺﾞｼｯｸM-PRO" panose="020F0600000000000000" pitchFamily="50" charset="-128"/>
              </a:rPr>
              <a:t>#include &lt;list&gt;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list&lt;int&gt; data = { 10, 20, 30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a:solidFill>
                  <a:srgbClr val="C00000"/>
                </a:solidFill>
                <a:latin typeface="Lucida Console" panose="020B0609040504020204" pitchFamily="49" charset="0"/>
                <a:ea typeface="HG丸ｺﾞｼｯｸM-PRO" panose="020F0600000000000000" pitchFamily="50" charset="-128"/>
              </a:rPr>
              <a:t>list&lt;int&gt;::iterator it = </a:t>
            </a:r>
            <a:r>
              <a:rPr lang="en-US" altLang="ja-JP" sz="1600" dirty="0" err="1">
                <a:solidFill>
                  <a:srgbClr val="C00000"/>
                </a:solidFill>
                <a:latin typeface="Lucida Console" panose="020B0609040504020204" pitchFamily="49" charset="0"/>
                <a:ea typeface="HG丸ｺﾞｼｯｸM-PRO" panose="020F0600000000000000" pitchFamily="50" charset="-128"/>
              </a:rPr>
              <a:t>data.begin</a:t>
            </a:r>
            <a:r>
              <a:rPr lang="en-US" altLang="ja-JP" sz="1600" dirty="0">
                <a:solidFill>
                  <a:srgbClr val="C00000"/>
                </a:solidFill>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while (</a:t>
            </a:r>
            <a:r>
              <a:rPr lang="en-US" altLang="ja-JP" sz="1600" dirty="0">
                <a:solidFill>
                  <a:srgbClr val="C00000"/>
                </a:solidFill>
                <a:latin typeface="Lucida Console" panose="020B0609040504020204" pitchFamily="49" charset="0"/>
                <a:ea typeface="HG丸ｺﾞｼｯｸM-PRO" panose="020F0600000000000000" pitchFamily="50" charset="-128"/>
              </a:rPr>
              <a:t>it != </a:t>
            </a:r>
            <a:r>
              <a:rPr lang="en-US" altLang="ja-JP" sz="1600" dirty="0" err="1">
                <a:solidFill>
                  <a:srgbClr val="C00000"/>
                </a:solidFill>
                <a:latin typeface="Lucida Console" panose="020B0609040504020204" pitchFamily="49" charset="0"/>
                <a:ea typeface="HG丸ｺﾞｼｯｸM-PRO" panose="020F0600000000000000" pitchFamily="50" charset="-128"/>
              </a:rPr>
              <a:t>data.end</a:t>
            </a:r>
            <a:r>
              <a:rPr lang="en-US" altLang="ja-JP" sz="1600" dirty="0">
                <a:solidFill>
                  <a:srgbClr val="C00000"/>
                </a:solidFill>
                <a:latin typeface="Lucida Console" panose="020B0609040504020204" pitchFamily="49" charset="0"/>
                <a:ea typeface="HG丸ｺﾞｼｯｸM-PRO" panose="020F0600000000000000" pitchFamily="50" charset="-128"/>
              </a:rPr>
              <a:t>()</a:t>
            </a:r>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a:solidFill>
                  <a:srgbClr val="C00000"/>
                </a:solidFill>
                <a:latin typeface="Lucida Console" panose="020B0609040504020204" pitchFamily="49" charset="0"/>
                <a:ea typeface="HG丸ｺﾞｼｯｸM-PRO" panose="020F0600000000000000" pitchFamily="50" charset="-128"/>
              </a:rPr>
              <a:t>*it</a:t>
            </a:r>
            <a:r>
              <a:rPr lang="en-US" altLang="ja-JP" sz="1600" dirty="0">
                <a:latin typeface="Lucida Console" panose="020B0609040504020204" pitchFamily="49" charset="0"/>
                <a:ea typeface="HG丸ｺﾞｼｯｸM-PRO" panose="020F0600000000000000" pitchFamily="50" charset="-128"/>
              </a:rPr>
              <a:t> &lt;&lt; "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a:solidFill>
                  <a:srgbClr val="C00000"/>
                </a:solidFill>
                <a:latin typeface="Lucida Console" panose="020B0609040504020204" pitchFamily="49" charset="0"/>
                <a:ea typeface="HG丸ｺﾞｼｯｸM-PRO" panose="020F0600000000000000" pitchFamily="50" charset="-128"/>
              </a:rPr>
              <a:t>++it;</a:t>
            </a:r>
          </a:p>
          <a:p>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a:t>
            </a:r>
          </a:p>
        </p:txBody>
      </p:sp>
      <p:sp>
        <p:nvSpPr>
          <p:cNvPr id="8" name="コンテンツ プレースホルダー 2">
            <a:extLst>
              <a:ext uri="{FF2B5EF4-FFF2-40B4-BE49-F238E27FC236}">
                <a16:creationId xmlns:a16="http://schemas.microsoft.com/office/drawing/2014/main" id="{44BD3C50-5296-24A6-6370-B904153AA586}"/>
              </a:ext>
            </a:extLst>
          </p:cNvPr>
          <p:cNvSpPr>
            <a:spLocks noGrp="1"/>
          </p:cNvSpPr>
          <p:nvPr>
            <p:ph idx="1"/>
          </p:nvPr>
        </p:nvSpPr>
        <p:spPr>
          <a:xfrm>
            <a:off x="6023992" y="1214422"/>
            <a:ext cx="5558408" cy="5238914"/>
          </a:xfrm>
        </p:spPr>
        <p:txBody>
          <a:bodyPr/>
          <a:lstStyle/>
          <a:p>
            <a:r>
              <a:rPr kumimoji="1" lang="en-US" altLang="ja-JP" sz="2000" dirty="0">
                <a:latin typeface="Lucida Console" panose="020B0609040504020204" pitchFamily="49" charset="0"/>
              </a:rPr>
              <a:t>int</a:t>
            </a:r>
            <a:r>
              <a:rPr kumimoji="1" lang="ja-JP" altLang="en-US" sz="2000" dirty="0">
                <a:latin typeface="Lucida Console" panose="020B0609040504020204" pitchFamily="49" charset="0"/>
              </a:rPr>
              <a:t>型の値を格納する</a:t>
            </a:r>
            <a:r>
              <a:rPr kumimoji="1" lang="en-US" altLang="ja-JP" sz="2000" dirty="0">
                <a:latin typeface="Lucida Console" panose="020B0609040504020204" pitchFamily="49" charset="0"/>
              </a:rPr>
              <a:t>list</a:t>
            </a:r>
            <a:r>
              <a:rPr kumimoji="1" lang="ja-JP" altLang="en-US" sz="2000" dirty="0">
                <a:latin typeface="Lucida Console" panose="020B0609040504020204" pitchFamily="49" charset="0"/>
              </a:rPr>
              <a:t>の要素にアクセスするためのイテレータ </a:t>
            </a:r>
            <a:r>
              <a:rPr kumimoji="1" lang="en-US" altLang="ja-JP" sz="2000" dirty="0">
                <a:latin typeface="Lucida Console" panose="020B0609040504020204" pitchFamily="49" charset="0"/>
              </a:rPr>
              <a:t>it </a:t>
            </a:r>
            <a:r>
              <a:rPr kumimoji="1" lang="ja-JP" altLang="en-US" sz="2000" dirty="0">
                <a:latin typeface="Lucida Console" panose="020B0609040504020204" pitchFamily="49" charset="0"/>
              </a:rPr>
              <a:t>の型は</a:t>
            </a:r>
            <a:r>
              <a:rPr lang="en-US" altLang="ja-JP" sz="2000" dirty="0">
                <a:latin typeface="Lucida Console" panose="020B0609040504020204" pitchFamily="49" charset="0"/>
              </a:rPr>
              <a:t> list&lt;int&gt;::iterator</a:t>
            </a:r>
          </a:p>
          <a:p>
            <a:endParaRPr lang="en-US" altLang="ja-JP" sz="2000" dirty="0">
              <a:latin typeface="Lucida Console" panose="020B0609040504020204" pitchFamily="49" charset="0"/>
            </a:endParaRPr>
          </a:p>
          <a:p>
            <a:r>
              <a:rPr lang="ja-JP" altLang="en-US" sz="2000" dirty="0">
                <a:latin typeface="Lucida Console" panose="020B0609040504020204" pitchFamily="49" charset="0"/>
              </a:rPr>
              <a:t>先頭の要素を指すイテレータを取得するには、</a:t>
            </a:r>
            <a:r>
              <a:rPr lang="en-US" altLang="ja-JP" sz="2000" dirty="0">
                <a:latin typeface="Lucida Console" panose="020B0609040504020204" pitchFamily="49" charset="0"/>
              </a:rPr>
              <a:t>list</a:t>
            </a:r>
            <a:r>
              <a:rPr lang="ja-JP" altLang="en-US" sz="2000" dirty="0">
                <a:latin typeface="Lucida Console" panose="020B0609040504020204" pitchFamily="49" charset="0"/>
              </a:rPr>
              <a:t>クラスの</a:t>
            </a:r>
            <a:r>
              <a:rPr lang="en-US" altLang="ja-JP" sz="2000" dirty="0">
                <a:latin typeface="Lucida Console" panose="020B0609040504020204" pitchFamily="49" charset="0"/>
              </a:rPr>
              <a:t>begin()</a:t>
            </a:r>
            <a:r>
              <a:rPr lang="ja-JP" altLang="en-US" sz="2000" dirty="0">
                <a:latin typeface="Lucida Console" panose="020B0609040504020204" pitchFamily="49" charset="0"/>
              </a:rPr>
              <a:t>関数を使用する</a:t>
            </a:r>
            <a:endParaRPr lang="en-US" altLang="ja-JP" sz="2000" dirty="0">
              <a:latin typeface="Lucida Console" panose="020B0609040504020204" pitchFamily="49" charset="0"/>
            </a:endParaRPr>
          </a:p>
          <a:p>
            <a:endParaRPr lang="en-US" altLang="ja-JP" sz="2000" dirty="0">
              <a:latin typeface="Lucida Console" panose="020B0609040504020204" pitchFamily="49" charset="0"/>
            </a:endParaRPr>
          </a:p>
          <a:p>
            <a:r>
              <a:rPr lang="en-US" altLang="ja-JP" sz="2000" dirty="0">
                <a:latin typeface="Lucida Console" panose="020B0609040504020204" pitchFamily="49" charset="0"/>
              </a:rPr>
              <a:t>end()</a:t>
            </a:r>
            <a:r>
              <a:rPr lang="ja-JP" altLang="en-US" sz="2000" dirty="0">
                <a:latin typeface="Lucida Console" panose="020B0609040504020204" pitchFamily="49" charset="0"/>
              </a:rPr>
              <a:t>関数の戻り値は「最後の要素の次」を指すイテレータ</a:t>
            </a:r>
            <a:endParaRPr lang="en-US" altLang="ja-JP" sz="2000" dirty="0">
              <a:latin typeface="Lucida Console" panose="020B0609040504020204" pitchFamily="49" charset="0"/>
            </a:endParaRPr>
          </a:p>
          <a:p>
            <a:endParaRPr lang="en-US" altLang="ja-JP" sz="2000" dirty="0">
              <a:latin typeface="Lucida Console" panose="020B0609040504020204" pitchFamily="49" charset="0"/>
            </a:endParaRPr>
          </a:p>
          <a:p>
            <a:r>
              <a:rPr lang="en-US" altLang="ja-JP" sz="2000" dirty="0">
                <a:latin typeface="Lucida Console" panose="020B0609040504020204" pitchFamily="49" charset="0"/>
              </a:rPr>
              <a:t>*it </a:t>
            </a:r>
            <a:r>
              <a:rPr lang="ja-JP" altLang="en-US" sz="2000" dirty="0">
                <a:latin typeface="Lucida Console" panose="020B0609040504020204" pitchFamily="49" charset="0"/>
              </a:rPr>
              <a:t>で要素の値にアクセスできる</a:t>
            </a:r>
            <a:endParaRPr lang="en-US" altLang="ja-JP" sz="2000" dirty="0">
              <a:latin typeface="Lucida Console" panose="020B0609040504020204" pitchFamily="49" charset="0"/>
            </a:endParaRPr>
          </a:p>
          <a:p>
            <a:endParaRPr lang="en-US" altLang="ja-JP" sz="2000" dirty="0">
              <a:latin typeface="Lucida Console" panose="020B0609040504020204" pitchFamily="49" charset="0"/>
            </a:endParaRPr>
          </a:p>
          <a:p>
            <a:r>
              <a:rPr lang="en-US" altLang="ja-JP" sz="2000" dirty="0">
                <a:latin typeface="Lucida Console" panose="020B0609040504020204" pitchFamily="49" charset="0"/>
              </a:rPr>
              <a:t>++it </a:t>
            </a:r>
            <a:r>
              <a:rPr lang="ja-JP" altLang="en-US" sz="2000" dirty="0">
                <a:latin typeface="Lucida Console" panose="020B0609040504020204" pitchFamily="49" charset="0"/>
              </a:rPr>
              <a:t>でイテレータを</a:t>
            </a:r>
            <a:r>
              <a:rPr lang="en-US" altLang="ja-JP" sz="2000" dirty="0">
                <a:latin typeface="Lucida Console" panose="020B0609040504020204" pitchFamily="49" charset="0"/>
              </a:rPr>
              <a:t>1</a:t>
            </a:r>
            <a:r>
              <a:rPr lang="ja-JP" altLang="en-US" sz="2000" dirty="0">
                <a:latin typeface="Lucida Console" panose="020B0609040504020204" pitchFamily="49" charset="0"/>
              </a:rPr>
              <a:t>つ先に進める</a:t>
            </a:r>
            <a:endParaRPr lang="en-US" altLang="ja-JP" sz="2000" dirty="0">
              <a:latin typeface="Lucida Console" panose="020B0609040504020204" pitchFamily="49" charset="0"/>
            </a:endParaRPr>
          </a:p>
        </p:txBody>
      </p:sp>
    </p:spTree>
    <p:extLst>
      <p:ext uri="{BB962C8B-B14F-4D97-AF65-F5344CB8AC3E}">
        <p14:creationId xmlns:p14="http://schemas.microsoft.com/office/powerpoint/2010/main" val="22396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49A3DF-33E6-4B52-93E1-3304B24B0C76}"/>
              </a:ext>
            </a:extLst>
          </p:cNvPr>
          <p:cNvSpPr>
            <a:spLocks noGrp="1"/>
          </p:cNvSpPr>
          <p:nvPr>
            <p:ph type="ctrTitle"/>
          </p:nvPr>
        </p:nvSpPr>
        <p:spPr/>
        <p:txBody>
          <a:bodyPr/>
          <a:lstStyle/>
          <a:p>
            <a:r>
              <a:rPr lang="ja-JP" altLang="en-US" dirty="0"/>
              <a:t>プログラムの作成と実行</a:t>
            </a:r>
          </a:p>
        </p:txBody>
      </p:sp>
    </p:spTree>
    <p:extLst>
      <p:ext uri="{BB962C8B-B14F-4D97-AF65-F5344CB8AC3E}">
        <p14:creationId xmlns:p14="http://schemas.microsoft.com/office/powerpoint/2010/main" val="3636868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09458-DBCD-5505-781D-03130FE604E8}"/>
              </a:ext>
            </a:extLst>
          </p:cNvPr>
          <p:cNvSpPr>
            <a:spLocks noGrp="1"/>
          </p:cNvSpPr>
          <p:nvPr>
            <p:ph type="title"/>
          </p:nvPr>
        </p:nvSpPr>
        <p:spPr/>
        <p:txBody>
          <a:bodyPr/>
          <a:lstStyle/>
          <a:p>
            <a:r>
              <a:rPr kumimoji="1" lang="ja-JP" altLang="en-US" dirty="0"/>
              <a:t>アルゴリズム</a:t>
            </a:r>
          </a:p>
        </p:txBody>
      </p:sp>
      <p:sp>
        <p:nvSpPr>
          <p:cNvPr id="3" name="コンテンツ プレースホルダー 2">
            <a:extLst>
              <a:ext uri="{FF2B5EF4-FFF2-40B4-BE49-F238E27FC236}">
                <a16:creationId xmlns:a16="http://schemas.microsoft.com/office/drawing/2014/main" id="{01F5C786-441D-F52E-6C04-A4FEA795D022}"/>
              </a:ext>
            </a:extLst>
          </p:cNvPr>
          <p:cNvSpPr>
            <a:spLocks noGrp="1"/>
          </p:cNvSpPr>
          <p:nvPr>
            <p:ph idx="1"/>
          </p:nvPr>
        </p:nvSpPr>
        <p:spPr/>
        <p:txBody>
          <a:bodyPr/>
          <a:lstStyle/>
          <a:p>
            <a:r>
              <a:rPr kumimoji="1" lang="ja-JP" altLang="en-US" sz="2800" dirty="0"/>
              <a:t>標準ライブラリには、コンテナに格納されている要素の並べ替え（</a:t>
            </a:r>
            <a:r>
              <a:rPr kumimoji="1" lang="en-US" altLang="ja-JP" sz="2800" dirty="0">
                <a:latin typeface="Lucida Console" panose="020B0609040504020204" pitchFamily="49" charset="0"/>
              </a:rPr>
              <a:t>sort</a:t>
            </a:r>
            <a:r>
              <a:rPr kumimoji="1" lang="ja-JP" altLang="en-US" sz="2800" dirty="0"/>
              <a:t>）、検索（</a:t>
            </a:r>
            <a:r>
              <a:rPr kumimoji="1" lang="en-US" altLang="ja-JP" sz="2800" dirty="0">
                <a:latin typeface="Lucida Console" panose="020B0609040504020204" pitchFamily="49" charset="0"/>
              </a:rPr>
              <a:t>find</a:t>
            </a:r>
            <a:r>
              <a:rPr kumimoji="1" lang="ja-JP" altLang="en-US" sz="2800" dirty="0"/>
              <a:t>）、削除（</a:t>
            </a:r>
            <a:r>
              <a:rPr kumimoji="1" lang="en-US" altLang="ja-JP" sz="2800" dirty="0">
                <a:latin typeface="Lucida Console" panose="020B0609040504020204" pitchFamily="49" charset="0"/>
              </a:rPr>
              <a:t>remove</a:t>
            </a:r>
            <a:r>
              <a:rPr kumimoji="1" lang="ja-JP" altLang="en-US" sz="2800" dirty="0"/>
              <a:t>）などを行う関数が数多く用意されてい</a:t>
            </a:r>
            <a:r>
              <a:rPr lang="ja-JP" altLang="en-US" sz="2800" dirty="0"/>
              <a:t>る</a:t>
            </a:r>
            <a:endParaRPr kumimoji="1" lang="en-US" altLang="ja-JP" sz="2800" dirty="0"/>
          </a:p>
          <a:p>
            <a:r>
              <a:rPr lang="ja-JP" altLang="en-US" sz="2800" dirty="0"/>
              <a:t>これらをアルゴリズム（</a:t>
            </a:r>
            <a:r>
              <a:rPr lang="en-US" altLang="ja-JP" sz="2800" dirty="0">
                <a:latin typeface="Lucida Console" panose="020B0609040504020204" pitchFamily="49" charset="0"/>
              </a:rPr>
              <a:t>algorithm</a:t>
            </a:r>
            <a:r>
              <a:rPr lang="ja-JP" altLang="en-US" sz="2800" dirty="0"/>
              <a:t>）とよぶ</a:t>
            </a:r>
            <a:endParaRPr lang="en-US" altLang="ja-JP" sz="2800" dirty="0"/>
          </a:p>
          <a:p>
            <a:r>
              <a:rPr lang="ja-JP" altLang="en-US" sz="2800" dirty="0"/>
              <a:t>使用するには、次のようにして </a:t>
            </a:r>
            <a:r>
              <a:rPr lang="en-US" altLang="ja-JP" sz="2800" dirty="0">
                <a:latin typeface="Lucida Console" panose="020B0609040504020204" pitchFamily="49" charset="0"/>
              </a:rPr>
              <a:t>algorithm</a:t>
            </a:r>
            <a:r>
              <a:rPr lang="en-US" altLang="ja-JP" sz="2800" dirty="0"/>
              <a:t> </a:t>
            </a:r>
            <a:r>
              <a:rPr lang="ja-JP" altLang="en-US" sz="2800" dirty="0"/>
              <a:t>ヘッダーをインクルードする</a:t>
            </a:r>
            <a:endParaRPr kumimoji="1" lang="ja-JP" altLang="en-US" sz="2800" dirty="0"/>
          </a:p>
        </p:txBody>
      </p:sp>
      <p:sp>
        <p:nvSpPr>
          <p:cNvPr id="4" name="スライド番号プレースホルダー 3">
            <a:extLst>
              <a:ext uri="{FF2B5EF4-FFF2-40B4-BE49-F238E27FC236}">
                <a16:creationId xmlns:a16="http://schemas.microsoft.com/office/drawing/2014/main" id="{122BB34B-866C-3DB2-F563-748FC82056BD}"/>
              </a:ext>
            </a:extLst>
          </p:cNvPr>
          <p:cNvSpPr>
            <a:spLocks noGrp="1"/>
          </p:cNvSpPr>
          <p:nvPr>
            <p:ph type="sldNum" sz="quarter" idx="12"/>
          </p:nvPr>
        </p:nvSpPr>
        <p:spPr/>
        <p:txBody>
          <a:bodyPr/>
          <a:lstStyle/>
          <a:p>
            <a:fld id="{F9134F74-3BB4-4ADE-A554-892E3A208E77}" type="slidenum">
              <a:rPr lang="ja-JP" altLang="en-US" smtClean="0"/>
              <a:pPr/>
              <a:t>160</a:t>
            </a:fld>
            <a:endParaRPr lang="ja-JP" altLang="en-US"/>
          </a:p>
        </p:txBody>
      </p:sp>
      <p:sp>
        <p:nvSpPr>
          <p:cNvPr id="5" name="正方形/長方形 4">
            <a:extLst>
              <a:ext uri="{FF2B5EF4-FFF2-40B4-BE49-F238E27FC236}">
                <a16:creationId xmlns:a16="http://schemas.microsoft.com/office/drawing/2014/main" id="{686FF84C-C667-878D-B5A6-B91AAB472A39}"/>
              </a:ext>
            </a:extLst>
          </p:cNvPr>
          <p:cNvSpPr>
            <a:spLocks noChangeArrowheads="1"/>
          </p:cNvSpPr>
          <p:nvPr/>
        </p:nvSpPr>
        <p:spPr bwMode="auto">
          <a:xfrm>
            <a:off x="839416" y="4293096"/>
            <a:ext cx="5472608" cy="461665"/>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ea typeface="HG丸ｺﾞｼｯｸM-PRO" panose="020F0600000000000000" pitchFamily="50" charset="-128"/>
              </a:rPr>
              <a:t>#include &lt;algorithm&gt;</a:t>
            </a:r>
          </a:p>
        </p:txBody>
      </p:sp>
    </p:spTree>
    <p:extLst>
      <p:ext uri="{BB962C8B-B14F-4D97-AF65-F5344CB8AC3E}">
        <p14:creationId xmlns:p14="http://schemas.microsoft.com/office/powerpoint/2010/main" val="34272821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D0A69-C14D-1EAF-58D2-66A94013A29F}"/>
              </a:ext>
            </a:extLst>
          </p:cNvPr>
          <p:cNvSpPr>
            <a:spLocks noGrp="1"/>
          </p:cNvSpPr>
          <p:nvPr>
            <p:ph type="title"/>
          </p:nvPr>
        </p:nvSpPr>
        <p:spPr/>
        <p:txBody>
          <a:bodyPr/>
          <a:lstStyle/>
          <a:p>
            <a:r>
              <a:rPr kumimoji="1" lang="ja-JP" altLang="en-US" dirty="0"/>
              <a:t>アルゴリズムの活用（</a:t>
            </a:r>
            <a:r>
              <a:rPr kumimoji="1" lang="en-US" altLang="ja-JP" dirty="0">
                <a:latin typeface="Lucida Console" panose="020B0609040504020204" pitchFamily="49" charset="0"/>
              </a:rPr>
              <a:t>sort</a:t>
            </a:r>
            <a:r>
              <a:rPr kumimoji="1" lang="ja-JP" altLang="en-US" dirty="0"/>
              <a:t>）</a:t>
            </a:r>
          </a:p>
        </p:txBody>
      </p:sp>
      <p:sp>
        <p:nvSpPr>
          <p:cNvPr id="4" name="スライド番号プレースホルダー 3">
            <a:extLst>
              <a:ext uri="{FF2B5EF4-FFF2-40B4-BE49-F238E27FC236}">
                <a16:creationId xmlns:a16="http://schemas.microsoft.com/office/drawing/2014/main" id="{6E70EFF8-0771-9B17-6471-5DF20D79DE09}"/>
              </a:ext>
            </a:extLst>
          </p:cNvPr>
          <p:cNvSpPr>
            <a:spLocks noGrp="1"/>
          </p:cNvSpPr>
          <p:nvPr>
            <p:ph type="sldNum" sz="quarter" idx="12"/>
          </p:nvPr>
        </p:nvSpPr>
        <p:spPr/>
        <p:txBody>
          <a:bodyPr/>
          <a:lstStyle/>
          <a:p>
            <a:fld id="{F9134F74-3BB4-4ADE-A554-892E3A208E77}" type="slidenum">
              <a:rPr lang="ja-JP" altLang="en-US" smtClean="0"/>
              <a:pPr/>
              <a:t>161</a:t>
            </a:fld>
            <a:endParaRPr lang="ja-JP" altLang="en-US"/>
          </a:p>
        </p:txBody>
      </p:sp>
      <p:sp>
        <p:nvSpPr>
          <p:cNvPr id="5" name="正方形/長方形 4">
            <a:extLst>
              <a:ext uri="{FF2B5EF4-FFF2-40B4-BE49-F238E27FC236}">
                <a16:creationId xmlns:a16="http://schemas.microsoft.com/office/drawing/2014/main" id="{6F8F528F-B345-7FD4-CE73-6D6F8A1B6573}"/>
              </a:ext>
            </a:extLst>
          </p:cNvPr>
          <p:cNvSpPr>
            <a:spLocks noChangeArrowheads="1"/>
          </p:cNvSpPr>
          <p:nvPr/>
        </p:nvSpPr>
        <p:spPr bwMode="auto">
          <a:xfrm>
            <a:off x="407369" y="1532355"/>
            <a:ext cx="5472608" cy="4247317"/>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#include &lt;iostream&gt;</a:t>
            </a:r>
          </a:p>
          <a:p>
            <a:r>
              <a:rPr lang="en-US" altLang="ja-JP" dirty="0">
                <a:latin typeface="Lucida Console" panose="020B0609040504020204" pitchFamily="49" charset="0"/>
                <a:ea typeface="HG丸ｺﾞｼｯｸM-PRO" panose="020F0600000000000000" pitchFamily="50" charset="-128"/>
              </a:rPr>
              <a:t>#include &lt;vector&gt;</a:t>
            </a:r>
          </a:p>
          <a:p>
            <a:r>
              <a:rPr lang="en-US" altLang="ja-JP" dirty="0">
                <a:latin typeface="Lucida Console" panose="020B0609040504020204" pitchFamily="49" charset="0"/>
                <a:ea typeface="HG丸ｺﾞｼｯｸM-PRO" panose="020F0600000000000000" pitchFamily="50" charset="-128"/>
              </a:rPr>
              <a:t>#include &lt;string&gt;</a:t>
            </a:r>
          </a:p>
          <a:p>
            <a:r>
              <a:rPr lang="en-US" altLang="ja-JP" dirty="0">
                <a:solidFill>
                  <a:srgbClr val="C00000"/>
                </a:solidFill>
                <a:latin typeface="Lucida Console" panose="020B0609040504020204" pitchFamily="49" charset="0"/>
                <a:ea typeface="HG丸ｺﾞｼｯｸM-PRO" panose="020F0600000000000000" pitchFamily="50" charset="-128"/>
              </a:rPr>
              <a:t>#include &lt;algorithm&gt;</a:t>
            </a:r>
          </a:p>
          <a:p>
            <a:r>
              <a:rPr lang="en-US" altLang="ja-JP" dirty="0">
                <a:latin typeface="Lucida Console" panose="020B0609040504020204" pitchFamily="49" charset="0"/>
                <a:ea typeface="HG丸ｺﾞｼｯｸM-PRO" panose="020F0600000000000000" pitchFamily="50" charset="-128"/>
              </a:rPr>
              <a:t>using namespace std;</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int main()</a:t>
            </a:r>
          </a:p>
          <a:p>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vector&lt;int&gt; </a:t>
            </a:r>
            <a:r>
              <a:rPr lang="en-US" altLang="ja-JP" dirty="0" err="1">
                <a:latin typeface="Lucida Console" panose="020B0609040504020204" pitchFamily="49" charset="0"/>
                <a:ea typeface="HG丸ｺﾞｼｯｸM-PRO" panose="020F0600000000000000" pitchFamily="50" charset="-128"/>
              </a:rPr>
              <a:t>vec</a:t>
            </a:r>
            <a:r>
              <a:rPr lang="en-US" altLang="ja-JP" dirty="0">
                <a:latin typeface="Lucida Console" panose="020B0609040504020204" pitchFamily="49" charset="0"/>
                <a:ea typeface="HG丸ｺﾞｼｯｸM-PRO" panose="020F0600000000000000" pitchFamily="50" charset="-128"/>
              </a:rPr>
              <a:t> = {5, 3, 8, 1, 4};</a:t>
            </a:r>
          </a:p>
          <a:p>
            <a:r>
              <a:rPr lang="ja-JP" altLang="en-US" dirty="0">
                <a:latin typeface="Lucida Console" panose="020B0609040504020204" pitchFamily="49" charset="0"/>
                <a:ea typeface="HG丸ｺﾞｼｯｸM-PRO" panose="020F0600000000000000" pitchFamily="50" charset="-128"/>
              </a:rPr>
              <a:t>    </a:t>
            </a:r>
            <a:r>
              <a:rPr lang="en-US" altLang="ja-JP" dirty="0">
                <a:solidFill>
                  <a:srgbClr val="C00000"/>
                </a:solidFill>
                <a:latin typeface="Lucida Console" panose="020B0609040504020204" pitchFamily="49" charset="0"/>
                <a:ea typeface="HG丸ｺﾞｼｯｸM-PRO" panose="020F0600000000000000" pitchFamily="50" charset="-128"/>
              </a:rPr>
              <a:t>sort(</a:t>
            </a:r>
            <a:r>
              <a:rPr lang="en-US" altLang="ja-JP" dirty="0" err="1">
                <a:solidFill>
                  <a:srgbClr val="C00000"/>
                </a:solidFill>
                <a:latin typeface="Lucida Console" panose="020B0609040504020204" pitchFamily="49" charset="0"/>
                <a:ea typeface="HG丸ｺﾞｼｯｸM-PRO" panose="020F0600000000000000" pitchFamily="50" charset="-128"/>
              </a:rPr>
              <a:t>vec.begin</a:t>
            </a:r>
            <a:r>
              <a:rPr lang="en-US" altLang="ja-JP" dirty="0">
                <a:solidFill>
                  <a:srgbClr val="C00000"/>
                </a:solidFill>
                <a:latin typeface="Lucida Console" panose="020B0609040504020204" pitchFamily="49" charset="0"/>
                <a:ea typeface="HG丸ｺﾞｼｯｸM-PRO" panose="020F0600000000000000" pitchFamily="50" charset="-128"/>
              </a:rPr>
              <a:t>(), </a:t>
            </a:r>
            <a:r>
              <a:rPr lang="en-US" altLang="ja-JP" dirty="0" err="1">
                <a:solidFill>
                  <a:srgbClr val="C00000"/>
                </a:solidFill>
                <a:latin typeface="Lucida Console" panose="020B0609040504020204" pitchFamily="49" charset="0"/>
                <a:ea typeface="HG丸ｺﾞｼｯｸM-PRO" panose="020F0600000000000000" pitchFamily="50" charset="-128"/>
              </a:rPr>
              <a:t>vec.end</a:t>
            </a:r>
            <a:r>
              <a:rPr lang="en-US" altLang="ja-JP" dirty="0">
                <a:solidFill>
                  <a:srgbClr val="C00000"/>
                </a:solidFill>
                <a:latin typeface="Lucida Console" panose="020B0609040504020204" pitchFamily="49" charset="0"/>
                <a:ea typeface="HG丸ｺﾞｼｯｸM-PRO" panose="020F0600000000000000" pitchFamily="50" charset="-128"/>
              </a:rPr>
              <a:t>());</a:t>
            </a:r>
          </a:p>
          <a:p>
            <a:endParaRPr lang="en-US" altLang="ja-JP" dirty="0">
              <a:latin typeface="Lucida Console" panose="020B0609040504020204" pitchFamily="49" charset="0"/>
              <a:ea typeface="HG丸ｺﾞｼｯｸM-PRO" panose="020F0600000000000000" pitchFamily="50" charset="-128"/>
            </a:endParaRP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for (int x : </a:t>
            </a:r>
            <a:r>
              <a:rPr lang="en-US" altLang="ja-JP" dirty="0" err="1">
                <a:latin typeface="Lucida Console" panose="020B0609040504020204" pitchFamily="49" charset="0"/>
                <a:ea typeface="HG丸ｺﾞｼｯｸM-PRO" panose="020F0600000000000000" pitchFamily="50" charset="-128"/>
              </a:rPr>
              <a:t>vec</a:t>
            </a:r>
            <a:r>
              <a:rPr lang="en-US" altLang="ja-JP" dirty="0">
                <a:latin typeface="Lucida Console" panose="020B0609040504020204" pitchFamily="49" charset="0"/>
                <a:ea typeface="HG丸ｺﾞｼｯｸM-PRO" panose="020F0600000000000000" pitchFamily="50" charset="-128"/>
              </a:rPr>
              <a:t>) {</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cout</a:t>
            </a:r>
            <a:r>
              <a:rPr lang="en-US" altLang="ja-JP" dirty="0">
                <a:latin typeface="Lucida Console" panose="020B0609040504020204" pitchFamily="49" charset="0"/>
                <a:ea typeface="HG丸ｺﾞｼｯｸM-PRO" panose="020F0600000000000000" pitchFamily="50" charset="-128"/>
              </a:rPr>
              <a:t> &lt;&lt; x &lt;&lt; " ";</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p:txBody>
      </p:sp>
      <p:sp>
        <p:nvSpPr>
          <p:cNvPr id="7" name="正方形/長方形 6">
            <a:extLst>
              <a:ext uri="{FF2B5EF4-FFF2-40B4-BE49-F238E27FC236}">
                <a16:creationId xmlns:a16="http://schemas.microsoft.com/office/drawing/2014/main" id="{96B462F7-8AE8-BE0D-491B-5184B4996771}"/>
              </a:ext>
            </a:extLst>
          </p:cNvPr>
          <p:cNvSpPr>
            <a:spLocks noChangeArrowheads="1"/>
          </p:cNvSpPr>
          <p:nvPr/>
        </p:nvSpPr>
        <p:spPr bwMode="auto">
          <a:xfrm>
            <a:off x="479377" y="6228020"/>
            <a:ext cx="1512167" cy="369332"/>
          </a:xfrm>
          <a:prstGeom prst="rect">
            <a:avLst/>
          </a:prstGeom>
          <a:solidFill>
            <a:schemeClr val="tx2">
              <a:lumMod val="20000"/>
              <a:lumOff val="80000"/>
            </a:schemeClr>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1 3 4 5 8</a:t>
            </a:r>
          </a:p>
        </p:txBody>
      </p:sp>
      <p:sp>
        <p:nvSpPr>
          <p:cNvPr id="9" name="コンテンツ プレースホルダー 2">
            <a:extLst>
              <a:ext uri="{FF2B5EF4-FFF2-40B4-BE49-F238E27FC236}">
                <a16:creationId xmlns:a16="http://schemas.microsoft.com/office/drawing/2014/main" id="{9A3F1A55-B3D7-12F1-2BCA-A69741A51448}"/>
              </a:ext>
            </a:extLst>
          </p:cNvPr>
          <p:cNvSpPr>
            <a:spLocks noGrp="1"/>
          </p:cNvSpPr>
          <p:nvPr>
            <p:ph idx="1"/>
          </p:nvPr>
        </p:nvSpPr>
        <p:spPr>
          <a:xfrm>
            <a:off x="6096000" y="1772816"/>
            <a:ext cx="5486400" cy="4320480"/>
          </a:xfrm>
        </p:spPr>
        <p:txBody>
          <a:bodyPr/>
          <a:lstStyle/>
          <a:p>
            <a:r>
              <a:rPr kumimoji="1" lang="en-US" altLang="ja-JP" sz="2000" dirty="0">
                <a:latin typeface="Lucida Console" panose="020B0609040504020204" pitchFamily="49" charset="0"/>
              </a:rPr>
              <a:t>sort</a:t>
            </a:r>
            <a:r>
              <a:rPr kumimoji="1" lang="ja-JP" altLang="en-US" sz="2000" dirty="0"/>
              <a:t>関数を用いて、コンテナ内の要素を値が小さい順、または大きい順に並べ替えることができる</a:t>
            </a:r>
            <a:endParaRPr kumimoji="1" lang="en-US" altLang="ja-JP" sz="2000" dirty="0"/>
          </a:p>
          <a:p>
            <a:endParaRPr kumimoji="1" lang="en-US" altLang="ja-JP" sz="2000" dirty="0"/>
          </a:p>
          <a:p>
            <a:r>
              <a:rPr kumimoji="1" lang="en-US" altLang="ja-JP" sz="2000" dirty="0">
                <a:latin typeface="Lucida Console" panose="020B0609040504020204" pitchFamily="49" charset="0"/>
              </a:rPr>
              <a:t>sort</a:t>
            </a:r>
            <a:r>
              <a:rPr kumimoji="1" lang="ja-JP" altLang="en-US" sz="2000" dirty="0"/>
              <a:t>関数には、</a:t>
            </a:r>
            <a:r>
              <a:rPr kumimoji="1" lang="en-US" altLang="ja-JP" sz="2000" dirty="0"/>
              <a:t>2 </a:t>
            </a:r>
            <a:r>
              <a:rPr kumimoji="1" lang="ja-JP" altLang="en-US" sz="2000" dirty="0"/>
              <a:t>つのイテレータを引数に渡すことで、</a:t>
            </a:r>
            <a:r>
              <a:rPr lang="ja-JP" altLang="en-US" sz="2000" dirty="0"/>
              <a:t>並べ替えを行う範囲の始まりと終わりを指定する</a:t>
            </a:r>
            <a:endParaRPr lang="en-US" altLang="ja-JP" sz="2000" dirty="0"/>
          </a:p>
          <a:p>
            <a:endParaRPr kumimoji="1" lang="en-US" altLang="ja-JP" sz="2000" dirty="0"/>
          </a:p>
          <a:p>
            <a:r>
              <a:rPr kumimoji="1" lang="ja-JP" altLang="en-US" sz="2000" dirty="0"/>
              <a:t>第</a:t>
            </a:r>
            <a:r>
              <a:rPr kumimoji="1" lang="en-US" altLang="ja-JP" sz="2000" dirty="0"/>
              <a:t>1</a:t>
            </a:r>
            <a:r>
              <a:rPr kumimoji="1" lang="ja-JP" altLang="en-US" sz="2000" dirty="0"/>
              <a:t>引数のイテレータが指す要素と、第</a:t>
            </a:r>
            <a:r>
              <a:rPr kumimoji="1" lang="en-US" altLang="ja-JP" sz="2000" dirty="0"/>
              <a:t>2</a:t>
            </a:r>
            <a:r>
              <a:rPr kumimoji="1" lang="ja-JP" altLang="en-US" sz="2000" dirty="0"/>
              <a:t>引数のイテレータの</a:t>
            </a:r>
            <a:r>
              <a:rPr kumimoji="1" lang="en-US" altLang="ja-JP" sz="2000" dirty="0"/>
              <a:t>1</a:t>
            </a:r>
            <a:r>
              <a:rPr kumimoji="1" lang="ja-JP" altLang="en-US" sz="2000" dirty="0"/>
              <a:t>つ手前の要素までが</a:t>
            </a:r>
            <a:r>
              <a:rPr lang="ja-JP" altLang="en-US" sz="2000" dirty="0"/>
              <a:t>並べ替えの対象となる</a:t>
            </a:r>
            <a:endParaRPr kumimoji="1" lang="ja-JP" altLang="en-US" sz="2000" dirty="0"/>
          </a:p>
        </p:txBody>
      </p:sp>
      <p:grpSp>
        <p:nvGrpSpPr>
          <p:cNvPr id="3" name="グループ化 2">
            <a:extLst>
              <a:ext uri="{FF2B5EF4-FFF2-40B4-BE49-F238E27FC236}">
                <a16:creationId xmlns:a16="http://schemas.microsoft.com/office/drawing/2014/main" id="{F4E85221-5A04-8465-2873-00A45882A57C}"/>
              </a:ext>
            </a:extLst>
          </p:cNvPr>
          <p:cNvGrpSpPr/>
          <p:nvPr/>
        </p:nvGrpSpPr>
        <p:grpSpPr>
          <a:xfrm>
            <a:off x="551384" y="5873041"/>
            <a:ext cx="748924" cy="261610"/>
            <a:chOff x="970824" y="5399638"/>
            <a:chExt cx="748924" cy="261610"/>
          </a:xfrm>
        </p:grpSpPr>
        <p:cxnSp>
          <p:nvCxnSpPr>
            <p:cNvPr id="10" name="直線矢印コネクタ 9">
              <a:extLst>
                <a:ext uri="{FF2B5EF4-FFF2-40B4-BE49-F238E27FC236}">
                  <a16:creationId xmlns:a16="http://schemas.microsoft.com/office/drawing/2014/main" id="{A962BC1E-9EDA-992D-AC33-DF8AF6CA15AF}"/>
                </a:ext>
              </a:extLst>
            </p:cNvPr>
            <p:cNvCxnSpPr>
              <a:cxnSpLocks/>
            </p:cNvCxnSpPr>
            <p:nvPr/>
          </p:nvCxnSpPr>
          <p:spPr>
            <a:xfrm>
              <a:off x="970824" y="540405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7D1FBDA-9E3F-D959-BD1D-34EA93B63361}"/>
                </a:ext>
              </a:extLst>
            </p:cNvPr>
            <p:cNvSpPr txBox="1"/>
            <p:nvPr/>
          </p:nvSpPr>
          <p:spPr>
            <a:xfrm>
              <a:off x="970825" y="5399638"/>
              <a:ext cx="748923" cy="261610"/>
            </a:xfrm>
            <a:prstGeom prst="rect">
              <a:avLst/>
            </a:prstGeom>
            <a:noFill/>
          </p:spPr>
          <p:txBody>
            <a:bodyPr wrap="none" rtlCol="0">
              <a:spAutoFit/>
            </a:bodyPr>
            <a:lstStyle/>
            <a:p>
              <a:r>
                <a:rPr lang="ja-JP" altLang="en-US" sz="1100" dirty="0"/>
                <a:t>実行結果</a:t>
              </a:r>
            </a:p>
          </p:txBody>
        </p:sp>
      </p:grpSp>
      <p:sp>
        <p:nvSpPr>
          <p:cNvPr id="12" name="テキスト ボックス 11">
            <a:extLst>
              <a:ext uri="{FF2B5EF4-FFF2-40B4-BE49-F238E27FC236}">
                <a16:creationId xmlns:a16="http://schemas.microsoft.com/office/drawing/2014/main" id="{2CA367C6-157D-2AE0-D76A-04EE8BF9AEFA}"/>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2662616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3374E-12AA-A9DB-AFA0-070DEC062939}"/>
              </a:ext>
            </a:extLst>
          </p:cNvPr>
          <p:cNvSpPr>
            <a:spLocks noGrp="1"/>
          </p:cNvSpPr>
          <p:nvPr>
            <p:ph type="title"/>
          </p:nvPr>
        </p:nvSpPr>
        <p:spPr/>
        <p:txBody>
          <a:bodyPr/>
          <a:lstStyle/>
          <a:p>
            <a:r>
              <a:rPr lang="ja-JP" altLang="en-US" dirty="0"/>
              <a:t>アルゴリズムの活用（</a:t>
            </a:r>
            <a:r>
              <a:rPr lang="en-US" altLang="ja-JP" dirty="0">
                <a:latin typeface="Lucida Console" panose="020B0609040504020204" pitchFamily="49" charset="0"/>
              </a:rPr>
              <a:t>find</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A87F6474-A3AB-2C4E-294D-F821FF012EBD}"/>
              </a:ext>
            </a:extLst>
          </p:cNvPr>
          <p:cNvSpPr>
            <a:spLocks noGrp="1"/>
          </p:cNvSpPr>
          <p:nvPr>
            <p:ph idx="1"/>
          </p:nvPr>
        </p:nvSpPr>
        <p:spPr>
          <a:xfrm>
            <a:off x="6384033" y="1214422"/>
            <a:ext cx="5198367" cy="5000660"/>
          </a:xfrm>
        </p:spPr>
        <p:txBody>
          <a:bodyPr/>
          <a:lstStyle/>
          <a:p>
            <a:r>
              <a:rPr kumimoji="1" lang="en-US" altLang="ja-JP" sz="2400" dirty="0">
                <a:latin typeface="Lucida Console" panose="020B0609040504020204" pitchFamily="49" charset="0"/>
              </a:rPr>
              <a:t>find</a:t>
            </a:r>
            <a:r>
              <a:rPr kumimoji="1" lang="ja-JP" altLang="en-US" sz="2400" dirty="0"/>
              <a:t>関数を使用して、コンテナの中に特定の要素が含まれるかどうか知ることができる</a:t>
            </a:r>
            <a:endParaRPr kumimoji="1" lang="en-US" altLang="ja-JP" sz="2400" dirty="0"/>
          </a:p>
          <a:p>
            <a:r>
              <a:rPr kumimoji="1" lang="ja-JP" altLang="en-US" sz="2400" dirty="0"/>
              <a:t>検索を行う範囲の始まりと終わりを指定する</a:t>
            </a:r>
            <a:r>
              <a:rPr kumimoji="1" lang="en-US" altLang="ja-JP" sz="2400" dirty="0"/>
              <a:t>2</a:t>
            </a:r>
            <a:r>
              <a:rPr kumimoji="1" lang="ja-JP" altLang="en-US" sz="2400" dirty="0"/>
              <a:t>つのイテレータと、検索したい値を引数にする</a:t>
            </a:r>
            <a:endParaRPr lang="en-US" altLang="ja-JP" sz="2400" dirty="0"/>
          </a:p>
          <a:p>
            <a:r>
              <a:rPr kumimoji="1" lang="ja-JP" altLang="en-US" sz="2400" dirty="0"/>
              <a:t>要素が見つかった場合は、その要素を指すイテレータが戻り値になる。要素が見つからなかった場合は、末尾の要素の次を指すイテレータ（コンテナの</a:t>
            </a:r>
            <a:r>
              <a:rPr kumimoji="1" lang="en-US" altLang="ja-JP" sz="2400" dirty="0">
                <a:latin typeface="Lucida Console" panose="020B0609040504020204" pitchFamily="49" charset="0"/>
              </a:rPr>
              <a:t>end</a:t>
            </a:r>
            <a:r>
              <a:rPr kumimoji="1" lang="ja-JP" altLang="en-US" sz="2400" dirty="0"/>
              <a:t>関数の戻り値）が戻り値になる</a:t>
            </a:r>
          </a:p>
        </p:txBody>
      </p:sp>
      <p:sp>
        <p:nvSpPr>
          <p:cNvPr id="4" name="スライド番号プレースホルダー 3">
            <a:extLst>
              <a:ext uri="{FF2B5EF4-FFF2-40B4-BE49-F238E27FC236}">
                <a16:creationId xmlns:a16="http://schemas.microsoft.com/office/drawing/2014/main" id="{E71BE36A-8E3F-C6C7-6035-10C0BB928570}"/>
              </a:ext>
            </a:extLst>
          </p:cNvPr>
          <p:cNvSpPr>
            <a:spLocks noGrp="1"/>
          </p:cNvSpPr>
          <p:nvPr>
            <p:ph type="sldNum" sz="quarter" idx="12"/>
          </p:nvPr>
        </p:nvSpPr>
        <p:spPr/>
        <p:txBody>
          <a:bodyPr/>
          <a:lstStyle/>
          <a:p>
            <a:fld id="{F9134F74-3BB4-4ADE-A554-892E3A208E77}" type="slidenum">
              <a:rPr lang="ja-JP" altLang="en-US" smtClean="0"/>
              <a:pPr/>
              <a:t>162</a:t>
            </a:fld>
            <a:endParaRPr lang="ja-JP" altLang="en-US"/>
          </a:p>
        </p:txBody>
      </p:sp>
      <p:sp>
        <p:nvSpPr>
          <p:cNvPr id="5" name="正方形/長方形 4">
            <a:extLst>
              <a:ext uri="{FF2B5EF4-FFF2-40B4-BE49-F238E27FC236}">
                <a16:creationId xmlns:a16="http://schemas.microsoft.com/office/drawing/2014/main" id="{624B38A7-87DB-FFB4-4017-31CF6AC76783}"/>
              </a:ext>
            </a:extLst>
          </p:cNvPr>
          <p:cNvSpPr>
            <a:spLocks noChangeArrowheads="1"/>
          </p:cNvSpPr>
          <p:nvPr/>
        </p:nvSpPr>
        <p:spPr bwMode="auto">
          <a:xfrm>
            <a:off x="191344" y="1196752"/>
            <a:ext cx="5976664" cy="4647426"/>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latin typeface="Lucida Console" panose="020B0609040504020204" pitchFamily="49" charset="0"/>
                <a:ea typeface="HG丸ｺﾞｼｯｸM-PRO" panose="020F0600000000000000" pitchFamily="50" charset="-128"/>
              </a:rPr>
              <a:t>#include &lt;vector&gt;</a:t>
            </a:r>
          </a:p>
          <a:p>
            <a:r>
              <a:rPr lang="en-US" altLang="ja-JP" sz="1600" dirty="0">
                <a:latin typeface="Lucida Console" panose="020B0609040504020204" pitchFamily="49" charset="0"/>
                <a:ea typeface="HG丸ｺﾞｼｯｸM-PRO" panose="020F0600000000000000" pitchFamily="50" charset="-128"/>
              </a:rPr>
              <a:t>#include &lt;string&gt;</a:t>
            </a:r>
          </a:p>
          <a:p>
            <a:r>
              <a:rPr lang="en-US" altLang="ja-JP" sz="1600" dirty="0">
                <a:solidFill>
                  <a:srgbClr val="C00000"/>
                </a:solidFill>
                <a:latin typeface="Lucida Console" panose="020B0609040504020204" pitchFamily="49" charset="0"/>
                <a:ea typeface="HG丸ｺﾞｼｯｸM-PRO" panose="020F0600000000000000" pitchFamily="50" charset="-128"/>
              </a:rPr>
              <a:t>#include &lt;algorithm&gt; </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 {</a:t>
            </a:r>
          </a:p>
          <a:p>
            <a:r>
              <a:rPr lang="en-US" altLang="ja-JP" sz="1600" dirty="0">
                <a:latin typeface="Lucida Console" panose="020B0609040504020204" pitchFamily="49" charset="0"/>
                <a:ea typeface="HG丸ｺﾞｼｯｸM-PRO" panose="020F0600000000000000" pitchFamily="50" charset="-128"/>
              </a:rPr>
              <a:t>    vector&lt;char&gt; data = {'A', 'D', 'Z', 'P'};</a:t>
            </a:r>
          </a:p>
          <a:p>
            <a:r>
              <a:rPr lang="en-US" altLang="ja-JP" sz="1600" dirty="0">
                <a:solidFill>
                  <a:srgbClr val="C00000"/>
                </a:solidFill>
                <a:latin typeface="Lucida Console" panose="020B0609040504020204" pitchFamily="49" charset="0"/>
                <a:ea typeface="HG丸ｺﾞｼｯｸM-PRO" panose="020F0600000000000000" pitchFamily="50" charset="-128"/>
              </a:rPr>
              <a:t>    vector&lt;char&gt;::iterator it = </a:t>
            </a:r>
            <a:br>
              <a:rPr lang="en-US" altLang="ja-JP" sz="1600" dirty="0">
                <a:solidFill>
                  <a:srgbClr val="C00000"/>
                </a:solidFill>
                <a:latin typeface="Lucida Console" panose="020B0609040504020204" pitchFamily="49" charset="0"/>
                <a:ea typeface="HG丸ｺﾞｼｯｸM-PRO" panose="020F0600000000000000" pitchFamily="50" charset="-128"/>
              </a:rPr>
            </a:br>
            <a:r>
              <a:rPr lang="en-US" altLang="ja-JP" sz="1600" dirty="0">
                <a:solidFill>
                  <a:srgbClr val="C00000"/>
                </a:solidFill>
                <a:latin typeface="Lucida Console" panose="020B0609040504020204" pitchFamily="49" charset="0"/>
                <a:ea typeface="HG丸ｺﾞｼｯｸM-PRO" panose="020F0600000000000000" pitchFamily="50" charset="-128"/>
              </a:rPr>
              <a:t>       find(</a:t>
            </a:r>
            <a:r>
              <a:rPr lang="en-US" altLang="ja-JP" sz="1600" dirty="0" err="1">
                <a:solidFill>
                  <a:srgbClr val="C00000"/>
                </a:solidFill>
                <a:latin typeface="Lucida Console" panose="020B0609040504020204" pitchFamily="49" charset="0"/>
                <a:ea typeface="HG丸ｺﾞｼｯｸM-PRO" panose="020F0600000000000000" pitchFamily="50" charset="-128"/>
              </a:rPr>
              <a:t>data.begin</a:t>
            </a:r>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err="1">
                <a:solidFill>
                  <a:srgbClr val="C00000"/>
                </a:solidFill>
                <a:latin typeface="Lucida Console" panose="020B0609040504020204" pitchFamily="49" charset="0"/>
                <a:ea typeface="HG丸ｺﾞｼｯｸM-PRO" panose="020F0600000000000000" pitchFamily="50" charset="-128"/>
              </a:rPr>
              <a:t>data.end</a:t>
            </a:r>
            <a:r>
              <a:rPr lang="en-US" altLang="ja-JP" sz="1600" dirty="0">
                <a:solidFill>
                  <a:srgbClr val="C00000"/>
                </a:solidFill>
                <a:latin typeface="Lucida Console" panose="020B0609040504020204" pitchFamily="49" charset="0"/>
                <a:ea typeface="HG丸ｺﾞｼｯｸM-PRO" panose="020F0600000000000000" pitchFamily="50" charset="-128"/>
              </a:rPr>
              <a:t>(), 'D');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if (</a:t>
            </a:r>
            <a:r>
              <a:rPr lang="en-US" altLang="ja-JP" sz="1600" dirty="0">
                <a:solidFill>
                  <a:srgbClr val="C00000"/>
                </a:solidFill>
                <a:latin typeface="Lucida Console" panose="020B0609040504020204" pitchFamily="49" charset="0"/>
                <a:ea typeface="HG丸ｺﾞｼｯｸM-PRO" panose="020F0600000000000000" pitchFamily="50" charset="-128"/>
              </a:rPr>
              <a:t>it != </a:t>
            </a:r>
            <a:r>
              <a:rPr lang="en-US" altLang="ja-JP" sz="1600" dirty="0" err="1">
                <a:solidFill>
                  <a:srgbClr val="C00000"/>
                </a:solidFill>
                <a:latin typeface="Lucida Console" panose="020B0609040504020204" pitchFamily="49" charset="0"/>
                <a:ea typeface="HG丸ｺﾞｼｯｸM-PRO" panose="020F0600000000000000" pitchFamily="50" charset="-128"/>
              </a:rPr>
              <a:t>data.end</a:t>
            </a:r>
            <a:r>
              <a:rPr lang="en-US" altLang="ja-JP" sz="1600" dirty="0">
                <a:solidFill>
                  <a:srgbClr val="C00000"/>
                </a:solidFill>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見つかりました</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    else {</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見つかりませんでした</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p>
          <a:p>
            <a:r>
              <a:rPr lang="en-US" altLang="ja-JP" sz="1600" dirty="0">
                <a:latin typeface="Lucida Console" panose="020B0609040504020204" pitchFamily="49" charset="0"/>
                <a:ea typeface="HG丸ｺﾞｼｯｸM-PRO" panose="020F0600000000000000" pitchFamily="50" charset="-128"/>
              </a:rPr>
              <a:t>}</a:t>
            </a:r>
          </a:p>
        </p:txBody>
      </p:sp>
      <p:sp>
        <p:nvSpPr>
          <p:cNvPr id="7" name="正方形/長方形 6">
            <a:extLst>
              <a:ext uri="{FF2B5EF4-FFF2-40B4-BE49-F238E27FC236}">
                <a16:creationId xmlns:a16="http://schemas.microsoft.com/office/drawing/2014/main" id="{940DA170-4319-4E02-9A3B-C9A52DF76208}"/>
              </a:ext>
            </a:extLst>
          </p:cNvPr>
          <p:cNvSpPr>
            <a:spLocks noChangeArrowheads="1"/>
          </p:cNvSpPr>
          <p:nvPr/>
        </p:nvSpPr>
        <p:spPr bwMode="auto">
          <a:xfrm>
            <a:off x="193429" y="6340990"/>
            <a:ext cx="1798116" cy="338554"/>
          </a:xfrm>
          <a:prstGeom prst="rect">
            <a:avLst/>
          </a:prstGeom>
          <a:solidFill>
            <a:schemeClr val="tx2">
              <a:lumMod val="20000"/>
              <a:lumOff val="80000"/>
            </a:schemeClr>
          </a:solidFill>
          <a:ln w="9525">
            <a:noFill/>
            <a:miter lim="800000"/>
            <a:headEnd/>
            <a:tailEnd/>
          </a:ln>
        </p:spPr>
        <p:txBody>
          <a:bodyPr wrap="square">
            <a:spAutoFit/>
          </a:bodyPr>
          <a:lstStyle/>
          <a:p>
            <a:r>
              <a:rPr lang="ja-JP" altLang="en-US" sz="1600" dirty="0">
                <a:latin typeface="Lucida Console" panose="020B0609040504020204" pitchFamily="49" charset="0"/>
                <a:ea typeface="HG丸ｺﾞｼｯｸM-PRO" panose="020F0600000000000000" pitchFamily="50" charset="-128"/>
              </a:rPr>
              <a:t>見つかりました</a:t>
            </a:r>
            <a:endParaRPr lang="en-US" altLang="ja-JP" sz="1600" dirty="0">
              <a:latin typeface="Lucida Console" panose="020B0609040504020204" pitchFamily="49" charset="0"/>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5B600437-8B66-FB34-362A-8577C6CCC21F}"/>
              </a:ext>
            </a:extLst>
          </p:cNvPr>
          <p:cNvGrpSpPr/>
          <p:nvPr/>
        </p:nvGrpSpPr>
        <p:grpSpPr>
          <a:xfrm>
            <a:off x="335360" y="5975702"/>
            <a:ext cx="748924" cy="261610"/>
            <a:chOff x="970824" y="5399638"/>
            <a:chExt cx="748924" cy="261610"/>
          </a:xfrm>
        </p:grpSpPr>
        <p:cxnSp>
          <p:nvCxnSpPr>
            <p:cNvPr id="10" name="直線矢印コネクタ 9">
              <a:extLst>
                <a:ext uri="{FF2B5EF4-FFF2-40B4-BE49-F238E27FC236}">
                  <a16:creationId xmlns:a16="http://schemas.microsoft.com/office/drawing/2014/main" id="{04E66C50-22B4-7485-5D03-DE887C0CB673}"/>
                </a:ext>
              </a:extLst>
            </p:cNvPr>
            <p:cNvCxnSpPr>
              <a:cxnSpLocks/>
            </p:cNvCxnSpPr>
            <p:nvPr/>
          </p:nvCxnSpPr>
          <p:spPr>
            <a:xfrm>
              <a:off x="970824" y="540405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CB77586-1B76-D7C8-4943-57B8B52238D6}"/>
                </a:ext>
              </a:extLst>
            </p:cNvPr>
            <p:cNvSpPr txBox="1"/>
            <p:nvPr/>
          </p:nvSpPr>
          <p:spPr>
            <a:xfrm>
              <a:off x="970825" y="5399638"/>
              <a:ext cx="748923" cy="261610"/>
            </a:xfrm>
            <a:prstGeom prst="rect">
              <a:avLst/>
            </a:prstGeom>
            <a:noFill/>
          </p:spPr>
          <p:txBody>
            <a:bodyPr wrap="none" rtlCol="0">
              <a:spAutoFit/>
            </a:bodyPr>
            <a:lstStyle/>
            <a:p>
              <a:r>
                <a:rPr lang="ja-JP" altLang="en-US" sz="1100" dirty="0"/>
                <a:t>実行結果</a:t>
              </a:r>
            </a:p>
          </p:txBody>
        </p:sp>
      </p:grpSp>
      <p:sp>
        <p:nvSpPr>
          <p:cNvPr id="12" name="テキスト ボックス 11">
            <a:extLst>
              <a:ext uri="{FF2B5EF4-FFF2-40B4-BE49-F238E27FC236}">
                <a16:creationId xmlns:a16="http://schemas.microsoft.com/office/drawing/2014/main" id="{48F460A4-EA87-4780-A6FC-3CDA40158545}"/>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1905817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2B5DA-66EB-0F06-FEB8-9E3B3C8589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6CEBF5-4A11-D1A0-923B-8B51D134BA6B}"/>
              </a:ext>
            </a:extLst>
          </p:cNvPr>
          <p:cNvSpPr>
            <a:spLocks noGrp="1"/>
          </p:cNvSpPr>
          <p:nvPr>
            <p:ph type="title"/>
          </p:nvPr>
        </p:nvSpPr>
        <p:spPr/>
        <p:txBody>
          <a:bodyPr/>
          <a:lstStyle/>
          <a:p>
            <a:r>
              <a:rPr lang="ja-JP" altLang="en-US" dirty="0"/>
              <a:t>代表的なアルゴリズム</a:t>
            </a:r>
            <a:endParaRPr kumimoji="1" lang="ja-JP" altLang="en-US" dirty="0"/>
          </a:p>
        </p:txBody>
      </p:sp>
      <p:sp>
        <p:nvSpPr>
          <p:cNvPr id="3" name="コンテンツ プレースホルダー 2">
            <a:extLst>
              <a:ext uri="{FF2B5EF4-FFF2-40B4-BE49-F238E27FC236}">
                <a16:creationId xmlns:a16="http://schemas.microsoft.com/office/drawing/2014/main" id="{3F45611F-C69B-C024-5FC7-205CEE4A4F67}"/>
              </a:ext>
            </a:extLst>
          </p:cNvPr>
          <p:cNvSpPr>
            <a:spLocks noGrp="1"/>
          </p:cNvSpPr>
          <p:nvPr>
            <p:ph idx="1"/>
          </p:nvPr>
        </p:nvSpPr>
        <p:spPr>
          <a:xfrm>
            <a:off x="479377" y="1214422"/>
            <a:ext cx="11103024" cy="5000660"/>
          </a:xfrm>
        </p:spPr>
        <p:txBody>
          <a:bodyPr/>
          <a:lstStyle/>
          <a:p>
            <a:r>
              <a:rPr kumimoji="1" lang="en-US" altLang="ja-JP" sz="2400" dirty="0">
                <a:latin typeface="Lucida Console" panose="020B0609040504020204" pitchFamily="49" charset="0"/>
              </a:rPr>
              <a:t>std::</a:t>
            </a:r>
            <a:r>
              <a:rPr kumimoji="1" lang="en-US" altLang="ja-JP" sz="2400" dirty="0" err="1">
                <a:latin typeface="Lucida Console" panose="020B0609040504020204" pitchFamily="49" charset="0"/>
              </a:rPr>
              <a:t>min_element</a:t>
            </a:r>
            <a:r>
              <a:rPr kumimoji="1" lang="en-US" altLang="ja-JP" sz="2400" dirty="0">
                <a:latin typeface="Lucida Console" panose="020B0609040504020204" pitchFamily="49" charset="0"/>
              </a:rPr>
              <a:t>   </a:t>
            </a:r>
            <a:r>
              <a:rPr kumimoji="1" lang="ja-JP" altLang="en-US" sz="2400" dirty="0"/>
              <a:t>範囲内の最小値を見つける</a:t>
            </a:r>
            <a:endParaRPr kumimoji="1" lang="en-US" altLang="ja-JP" sz="2400" dirty="0"/>
          </a:p>
          <a:p>
            <a:pPr marL="0" indent="0">
              <a:buNone/>
            </a:pPr>
            <a:endParaRPr kumimoji="1" lang="en-US" altLang="ja-JP" sz="2400" dirty="0"/>
          </a:p>
          <a:p>
            <a:endParaRPr lang="en-US" altLang="ja-JP" sz="2400" dirty="0">
              <a:latin typeface="Lucida Console" panose="020B0609040504020204" pitchFamily="49" charset="0"/>
            </a:endParaRPr>
          </a:p>
          <a:p>
            <a:r>
              <a:rPr lang="en-US" altLang="ja-JP" sz="2400" dirty="0">
                <a:latin typeface="Lucida Console" panose="020B0609040504020204" pitchFamily="49" charset="0"/>
              </a:rPr>
              <a:t>std::</a:t>
            </a:r>
            <a:r>
              <a:rPr kumimoji="1" lang="en-US" altLang="ja-JP" sz="2400" dirty="0" err="1">
                <a:latin typeface="Lucida Console" panose="020B0609040504020204" pitchFamily="49" charset="0"/>
              </a:rPr>
              <a:t>max_element</a:t>
            </a:r>
            <a:r>
              <a:rPr lang="en-US" altLang="ja-JP" sz="2400" dirty="0">
                <a:latin typeface="Lucida Console" panose="020B0609040504020204" pitchFamily="49" charset="0"/>
              </a:rPr>
              <a:t> </a:t>
            </a:r>
            <a:r>
              <a:rPr lang="ja-JP" altLang="en-US" sz="2400" dirty="0">
                <a:latin typeface="Lucida Console" panose="020B0609040504020204" pitchFamily="49" charset="0"/>
              </a:rPr>
              <a:t> </a:t>
            </a:r>
            <a:r>
              <a:rPr lang="ja-JP" altLang="en-US" sz="2400" dirty="0"/>
              <a:t>範囲内の最大値を見つける</a:t>
            </a:r>
            <a:endParaRPr kumimoji="1" lang="en-US" altLang="ja-JP" sz="2400" dirty="0"/>
          </a:p>
          <a:p>
            <a:pPr marL="0" indent="0">
              <a:buNone/>
            </a:pPr>
            <a:endParaRPr lang="en-US" altLang="ja-JP" sz="2400" dirty="0"/>
          </a:p>
          <a:p>
            <a:endParaRPr lang="en-US" altLang="ja-JP" sz="2400" dirty="0">
              <a:latin typeface="Lucida Console" panose="020B0609040504020204" pitchFamily="49" charset="0"/>
            </a:endParaRPr>
          </a:p>
          <a:p>
            <a:r>
              <a:rPr lang="en-US" altLang="ja-JP" sz="2400" dirty="0">
                <a:latin typeface="Lucida Console" panose="020B0609040504020204" pitchFamily="49" charset="0"/>
              </a:rPr>
              <a:t>std::count </a:t>
            </a:r>
            <a:r>
              <a:rPr lang="ja-JP" altLang="en-US" sz="2400" dirty="0"/>
              <a:t>指定した値が範囲内にいくつあるか数える</a:t>
            </a:r>
            <a:endParaRPr lang="en-US" altLang="ja-JP" sz="2400" dirty="0"/>
          </a:p>
          <a:p>
            <a:pPr marL="0" indent="0">
              <a:buNone/>
            </a:pPr>
            <a:r>
              <a:rPr lang="en-US" altLang="ja-JP" sz="2400" dirty="0"/>
              <a:t>	</a:t>
            </a:r>
          </a:p>
          <a:p>
            <a:pPr marL="0" indent="0">
              <a:buNone/>
            </a:pPr>
            <a:endParaRPr kumimoji="1" lang="en-US" altLang="ja-JP" sz="2400" dirty="0">
              <a:latin typeface="Lucida Console" panose="020B0609040504020204" pitchFamily="49" charset="0"/>
            </a:endParaRPr>
          </a:p>
          <a:p>
            <a:r>
              <a:rPr kumimoji="1" lang="en-US" altLang="ja-JP" sz="2400" dirty="0">
                <a:latin typeface="Lucida Console" panose="020B0609040504020204" pitchFamily="49" charset="0"/>
              </a:rPr>
              <a:t>std::reverse</a:t>
            </a:r>
            <a:r>
              <a:rPr kumimoji="1" lang="ja-JP" altLang="en-US" sz="2400" dirty="0">
                <a:latin typeface="Lucida Console" panose="020B0609040504020204" pitchFamily="49" charset="0"/>
              </a:rPr>
              <a:t> </a:t>
            </a:r>
            <a:r>
              <a:rPr kumimoji="1" lang="ja-JP" altLang="en-US" sz="2400" dirty="0"/>
              <a:t>範囲内の要素の並び順を逆にする</a:t>
            </a:r>
            <a:endParaRPr kumimoji="1" lang="en-US" altLang="ja-JP" sz="2000" dirty="0"/>
          </a:p>
          <a:p>
            <a:pPr marL="0" indent="0">
              <a:buNone/>
            </a:pPr>
            <a:r>
              <a:rPr lang="en-US" altLang="ja-JP" sz="2400" dirty="0"/>
              <a:t>	</a:t>
            </a:r>
          </a:p>
          <a:p>
            <a:endParaRPr kumimoji="1" lang="ja-JP" altLang="en-US" sz="2400" dirty="0"/>
          </a:p>
        </p:txBody>
      </p:sp>
      <p:sp>
        <p:nvSpPr>
          <p:cNvPr id="4" name="スライド番号プレースホルダー 3">
            <a:extLst>
              <a:ext uri="{FF2B5EF4-FFF2-40B4-BE49-F238E27FC236}">
                <a16:creationId xmlns:a16="http://schemas.microsoft.com/office/drawing/2014/main" id="{9499C110-93A6-0174-F5E1-2159BEF1121F}"/>
              </a:ext>
            </a:extLst>
          </p:cNvPr>
          <p:cNvSpPr>
            <a:spLocks noGrp="1"/>
          </p:cNvSpPr>
          <p:nvPr>
            <p:ph type="sldNum" sz="quarter" idx="12"/>
          </p:nvPr>
        </p:nvSpPr>
        <p:spPr/>
        <p:txBody>
          <a:bodyPr/>
          <a:lstStyle/>
          <a:p>
            <a:fld id="{F9134F74-3BB4-4ADE-A554-892E3A208E77}" type="slidenum">
              <a:rPr lang="ja-JP" altLang="en-US" smtClean="0"/>
              <a:pPr/>
              <a:t>163</a:t>
            </a:fld>
            <a:endParaRPr lang="ja-JP" altLang="en-US"/>
          </a:p>
        </p:txBody>
      </p:sp>
      <p:grpSp>
        <p:nvGrpSpPr>
          <p:cNvPr id="12" name="グループ化 11">
            <a:extLst>
              <a:ext uri="{FF2B5EF4-FFF2-40B4-BE49-F238E27FC236}">
                <a16:creationId xmlns:a16="http://schemas.microsoft.com/office/drawing/2014/main" id="{DF9991F3-C694-D0B4-CD71-DAC35FA46F2F}"/>
              </a:ext>
            </a:extLst>
          </p:cNvPr>
          <p:cNvGrpSpPr/>
          <p:nvPr/>
        </p:nvGrpSpPr>
        <p:grpSpPr>
          <a:xfrm>
            <a:off x="911424" y="1700808"/>
            <a:ext cx="10153127" cy="369332"/>
            <a:chOff x="1559496" y="1700808"/>
            <a:chExt cx="10153127" cy="369332"/>
          </a:xfrm>
        </p:grpSpPr>
        <p:sp>
          <p:nvSpPr>
            <p:cNvPr id="9" name="正方形/長方形 8">
              <a:extLst>
                <a:ext uri="{FF2B5EF4-FFF2-40B4-BE49-F238E27FC236}">
                  <a16:creationId xmlns:a16="http://schemas.microsoft.com/office/drawing/2014/main" id="{30884362-931A-A4B8-AA9E-2CAEDD26EEF4}"/>
                </a:ext>
              </a:extLst>
            </p:cNvPr>
            <p:cNvSpPr>
              <a:spLocks noChangeArrowheads="1"/>
            </p:cNvSpPr>
            <p:nvPr/>
          </p:nvSpPr>
          <p:spPr bwMode="auto">
            <a:xfrm>
              <a:off x="2135560" y="1700808"/>
              <a:ext cx="9577063"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vector&lt;int&gt;::iterator </a:t>
              </a:r>
              <a:r>
                <a:rPr lang="en-US" altLang="ja-JP" dirty="0" err="1">
                  <a:latin typeface="Lucida Console" panose="020B0609040504020204" pitchFamily="49" charset="0"/>
                  <a:ea typeface="HG丸ｺﾞｼｯｸM-PRO" panose="020F0600000000000000" pitchFamily="50" charset="-128"/>
                </a:rPr>
                <a:t>min_it</a:t>
              </a:r>
              <a:r>
                <a:rPr lang="en-US" altLang="ja-JP" dirty="0">
                  <a:latin typeface="Lucida Console" panose="020B0609040504020204" pitchFamily="49" charset="0"/>
                  <a:ea typeface="HG丸ｺﾞｼｯｸM-PRO" panose="020F0600000000000000" pitchFamily="50" charset="-128"/>
                </a:rPr>
                <a:t> = std::</a:t>
              </a:r>
              <a:r>
                <a:rPr lang="en-US" altLang="ja-JP" dirty="0" err="1">
                  <a:latin typeface="Lucida Console" panose="020B0609040504020204" pitchFamily="49" charset="0"/>
                  <a:ea typeface="HG丸ｺﾞｼｯｸM-PRO" panose="020F0600000000000000" pitchFamily="50" charset="-128"/>
                </a:rPr>
                <a:t>min_element</a:t>
              </a:r>
              <a:r>
                <a:rPr lang="en-US" altLang="ja-JP" dirty="0">
                  <a:latin typeface="Lucida Console" panose="020B0609040504020204" pitchFamily="49" charset="0"/>
                  <a:ea typeface="HG丸ｺﾞｼｯｸM-PRO" panose="020F0600000000000000" pitchFamily="50" charset="-128"/>
                </a:rPr>
                <a:t>(</a:t>
              </a:r>
              <a:r>
                <a:rPr lang="en-US" altLang="ja-JP" dirty="0" err="1">
                  <a:latin typeface="Lucida Console" panose="020B0609040504020204" pitchFamily="49" charset="0"/>
                  <a:ea typeface="HG丸ｺﾞｼｯｸM-PRO" panose="020F0600000000000000" pitchFamily="50" charset="-128"/>
                </a:rPr>
                <a:t>v.begin</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v.end</a:t>
              </a:r>
              <a:r>
                <a:rPr lang="en-US" altLang="ja-JP" dirty="0">
                  <a:latin typeface="Lucida Console" panose="020B0609040504020204" pitchFamily="49" charset="0"/>
                  <a:ea typeface="HG丸ｺﾞｼｯｸM-PRO" panose="020F0600000000000000" pitchFamily="50" charset="-128"/>
                </a:rPr>
                <a:t>());</a:t>
              </a:r>
            </a:p>
          </p:txBody>
        </p:sp>
        <p:sp>
          <p:nvSpPr>
            <p:cNvPr id="11" name="テキスト ボックス 10">
              <a:extLst>
                <a:ext uri="{FF2B5EF4-FFF2-40B4-BE49-F238E27FC236}">
                  <a16:creationId xmlns:a16="http://schemas.microsoft.com/office/drawing/2014/main" id="{E421C0B4-6C99-7BE9-CE05-C586C977325C}"/>
                </a:ext>
              </a:extLst>
            </p:cNvPr>
            <p:cNvSpPr txBox="1"/>
            <p:nvPr/>
          </p:nvSpPr>
          <p:spPr>
            <a:xfrm>
              <a:off x="1559496" y="1700808"/>
              <a:ext cx="887760" cy="369332"/>
            </a:xfrm>
            <a:prstGeom prst="rect">
              <a:avLst/>
            </a:prstGeom>
            <a:noFill/>
          </p:spPr>
          <p:txBody>
            <a:bodyPr wrap="square">
              <a:spAutoFit/>
            </a:bodyPr>
            <a:lstStyle/>
            <a:p>
              <a:pPr marL="0" indent="0">
                <a:buNone/>
              </a:pPr>
              <a:r>
                <a:rPr lang="ja-JP" altLang="en-US" sz="1800" dirty="0">
                  <a:latin typeface="+mn-ea"/>
                  <a:ea typeface="+mn-ea"/>
                </a:rPr>
                <a:t>例</a:t>
              </a:r>
              <a:endParaRPr lang="en-US" altLang="ja-JP" sz="1800" dirty="0">
                <a:latin typeface="+mn-ea"/>
                <a:ea typeface="+mn-ea"/>
              </a:endParaRPr>
            </a:p>
          </p:txBody>
        </p:sp>
      </p:grpSp>
      <p:grpSp>
        <p:nvGrpSpPr>
          <p:cNvPr id="15" name="グループ化 14">
            <a:extLst>
              <a:ext uri="{FF2B5EF4-FFF2-40B4-BE49-F238E27FC236}">
                <a16:creationId xmlns:a16="http://schemas.microsoft.com/office/drawing/2014/main" id="{B4D67C9D-A29A-133D-9DCD-5527DB1DDB89}"/>
              </a:ext>
            </a:extLst>
          </p:cNvPr>
          <p:cNvGrpSpPr/>
          <p:nvPr/>
        </p:nvGrpSpPr>
        <p:grpSpPr>
          <a:xfrm>
            <a:off x="911424" y="2996952"/>
            <a:ext cx="10153127" cy="369332"/>
            <a:chOff x="1559496" y="1700808"/>
            <a:chExt cx="10153127" cy="369332"/>
          </a:xfrm>
        </p:grpSpPr>
        <p:sp>
          <p:nvSpPr>
            <p:cNvPr id="16" name="正方形/長方形 15">
              <a:extLst>
                <a:ext uri="{FF2B5EF4-FFF2-40B4-BE49-F238E27FC236}">
                  <a16:creationId xmlns:a16="http://schemas.microsoft.com/office/drawing/2014/main" id="{32A61C63-C522-DEB1-2F4D-D3D2EC967D35}"/>
                </a:ext>
              </a:extLst>
            </p:cNvPr>
            <p:cNvSpPr>
              <a:spLocks noChangeArrowheads="1"/>
            </p:cNvSpPr>
            <p:nvPr/>
          </p:nvSpPr>
          <p:spPr bwMode="auto">
            <a:xfrm>
              <a:off x="2135560" y="1700808"/>
              <a:ext cx="9577063"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vector&lt;int&gt;::iterator </a:t>
              </a:r>
              <a:r>
                <a:rPr lang="en-US" altLang="ja-JP" dirty="0" err="1">
                  <a:latin typeface="Lucida Console" panose="020B0609040504020204" pitchFamily="49" charset="0"/>
                  <a:ea typeface="HG丸ｺﾞｼｯｸM-PRO" panose="020F0600000000000000" pitchFamily="50" charset="-128"/>
                </a:rPr>
                <a:t>max_it</a:t>
              </a:r>
              <a:r>
                <a:rPr lang="en-US" altLang="ja-JP" dirty="0">
                  <a:latin typeface="Lucida Console" panose="020B0609040504020204" pitchFamily="49" charset="0"/>
                  <a:ea typeface="HG丸ｺﾞｼｯｸM-PRO" panose="020F0600000000000000" pitchFamily="50" charset="-128"/>
                </a:rPr>
                <a:t> = std::</a:t>
              </a:r>
              <a:r>
                <a:rPr lang="en-US" altLang="ja-JP" dirty="0" err="1">
                  <a:latin typeface="Lucida Console" panose="020B0609040504020204" pitchFamily="49" charset="0"/>
                  <a:ea typeface="HG丸ｺﾞｼｯｸM-PRO" panose="020F0600000000000000" pitchFamily="50" charset="-128"/>
                </a:rPr>
                <a:t>max_element</a:t>
              </a:r>
              <a:r>
                <a:rPr lang="en-US" altLang="ja-JP" dirty="0">
                  <a:latin typeface="Lucida Console" panose="020B0609040504020204" pitchFamily="49" charset="0"/>
                  <a:ea typeface="HG丸ｺﾞｼｯｸM-PRO" panose="020F0600000000000000" pitchFamily="50" charset="-128"/>
                </a:rPr>
                <a:t>(</a:t>
              </a:r>
              <a:r>
                <a:rPr lang="en-US" altLang="ja-JP" dirty="0" err="1">
                  <a:latin typeface="Lucida Console" panose="020B0609040504020204" pitchFamily="49" charset="0"/>
                  <a:ea typeface="HG丸ｺﾞｼｯｸM-PRO" panose="020F0600000000000000" pitchFamily="50" charset="-128"/>
                </a:rPr>
                <a:t>v.begin</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v.end</a:t>
              </a:r>
              <a:r>
                <a:rPr lang="en-US" altLang="ja-JP" dirty="0">
                  <a:latin typeface="Lucida Console" panose="020B0609040504020204" pitchFamily="49" charset="0"/>
                  <a:ea typeface="HG丸ｺﾞｼｯｸM-PRO" panose="020F0600000000000000" pitchFamily="50" charset="-128"/>
                </a:rPr>
                <a:t>());</a:t>
              </a:r>
            </a:p>
          </p:txBody>
        </p:sp>
        <p:sp>
          <p:nvSpPr>
            <p:cNvPr id="17" name="テキスト ボックス 16">
              <a:extLst>
                <a:ext uri="{FF2B5EF4-FFF2-40B4-BE49-F238E27FC236}">
                  <a16:creationId xmlns:a16="http://schemas.microsoft.com/office/drawing/2014/main" id="{300D1275-1D70-0088-2469-AF09D83DF691}"/>
                </a:ext>
              </a:extLst>
            </p:cNvPr>
            <p:cNvSpPr txBox="1"/>
            <p:nvPr/>
          </p:nvSpPr>
          <p:spPr>
            <a:xfrm>
              <a:off x="1559496" y="1700808"/>
              <a:ext cx="887760" cy="369332"/>
            </a:xfrm>
            <a:prstGeom prst="rect">
              <a:avLst/>
            </a:prstGeom>
            <a:noFill/>
          </p:spPr>
          <p:txBody>
            <a:bodyPr wrap="square">
              <a:spAutoFit/>
            </a:bodyPr>
            <a:lstStyle/>
            <a:p>
              <a:pPr marL="0" indent="0">
                <a:buNone/>
              </a:pPr>
              <a:r>
                <a:rPr lang="ja-JP" altLang="en-US" sz="1800" dirty="0">
                  <a:latin typeface="+mn-ea"/>
                  <a:ea typeface="+mn-ea"/>
                </a:rPr>
                <a:t>例</a:t>
              </a:r>
              <a:endParaRPr lang="en-US" altLang="ja-JP" sz="1800" dirty="0">
                <a:latin typeface="+mn-ea"/>
                <a:ea typeface="+mn-ea"/>
              </a:endParaRPr>
            </a:p>
          </p:txBody>
        </p:sp>
      </p:grpSp>
      <p:grpSp>
        <p:nvGrpSpPr>
          <p:cNvPr id="18" name="グループ化 17">
            <a:extLst>
              <a:ext uri="{FF2B5EF4-FFF2-40B4-BE49-F238E27FC236}">
                <a16:creationId xmlns:a16="http://schemas.microsoft.com/office/drawing/2014/main" id="{024DE9B5-2B42-44D2-4BD9-6B7993F9B5D3}"/>
              </a:ext>
            </a:extLst>
          </p:cNvPr>
          <p:cNvGrpSpPr/>
          <p:nvPr/>
        </p:nvGrpSpPr>
        <p:grpSpPr>
          <a:xfrm>
            <a:off x="911425" y="4437112"/>
            <a:ext cx="10153127" cy="369332"/>
            <a:chOff x="1559496" y="1700808"/>
            <a:chExt cx="10153127" cy="369332"/>
          </a:xfrm>
        </p:grpSpPr>
        <p:sp>
          <p:nvSpPr>
            <p:cNvPr id="19" name="正方形/長方形 18">
              <a:extLst>
                <a:ext uri="{FF2B5EF4-FFF2-40B4-BE49-F238E27FC236}">
                  <a16:creationId xmlns:a16="http://schemas.microsoft.com/office/drawing/2014/main" id="{08855D80-E75A-DA9A-4A69-F85C45532F7D}"/>
                </a:ext>
              </a:extLst>
            </p:cNvPr>
            <p:cNvSpPr>
              <a:spLocks noChangeArrowheads="1"/>
            </p:cNvSpPr>
            <p:nvPr/>
          </p:nvSpPr>
          <p:spPr bwMode="auto">
            <a:xfrm>
              <a:off x="2135560" y="1700808"/>
              <a:ext cx="9577063"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int num = std::count(</a:t>
              </a:r>
              <a:r>
                <a:rPr lang="en-US" altLang="ja-JP" dirty="0" err="1">
                  <a:latin typeface="Lucida Console" panose="020B0609040504020204" pitchFamily="49" charset="0"/>
                  <a:ea typeface="HG丸ｺﾞｼｯｸM-PRO" panose="020F0600000000000000" pitchFamily="50" charset="-128"/>
                </a:rPr>
                <a:t>v.begin</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v.end</a:t>
              </a:r>
              <a:r>
                <a:rPr lang="en-US" altLang="ja-JP" dirty="0">
                  <a:latin typeface="Lucida Console" panose="020B0609040504020204" pitchFamily="49" charset="0"/>
                  <a:ea typeface="HG丸ｺﾞｼｯｸM-PRO" panose="020F0600000000000000" pitchFamily="50" charset="-128"/>
                </a:rPr>
                <a:t>(), 5);</a:t>
              </a:r>
            </a:p>
          </p:txBody>
        </p:sp>
        <p:sp>
          <p:nvSpPr>
            <p:cNvPr id="20" name="テキスト ボックス 19">
              <a:extLst>
                <a:ext uri="{FF2B5EF4-FFF2-40B4-BE49-F238E27FC236}">
                  <a16:creationId xmlns:a16="http://schemas.microsoft.com/office/drawing/2014/main" id="{7015C6DF-0A10-B827-7B8F-8C1E71E3DB7C}"/>
                </a:ext>
              </a:extLst>
            </p:cNvPr>
            <p:cNvSpPr txBox="1"/>
            <p:nvPr/>
          </p:nvSpPr>
          <p:spPr>
            <a:xfrm>
              <a:off x="1559496" y="1700808"/>
              <a:ext cx="887760" cy="369332"/>
            </a:xfrm>
            <a:prstGeom prst="rect">
              <a:avLst/>
            </a:prstGeom>
            <a:noFill/>
          </p:spPr>
          <p:txBody>
            <a:bodyPr wrap="square">
              <a:spAutoFit/>
            </a:bodyPr>
            <a:lstStyle/>
            <a:p>
              <a:pPr marL="0" indent="0">
                <a:buNone/>
              </a:pPr>
              <a:r>
                <a:rPr lang="ja-JP" altLang="en-US" sz="1800" dirty="0">
                  <a:latin typeface="+mn-ea"/>
                  <a:ea typeface="+mn-ea"/>
                </a:rPr>
                <a:t>例</a:t>
              </a:r>
              <a:endParaRPr lang="en-US" altLang="ja-JP" sz="1800" dirty="0">
                <a:latin typeface="+mn-ea"/>
                <a:ea typeface="+mn-ea"/>
              </a:endParaRPr>
            </a:p>
          </p:txBody>
        </p:sp>
      </p:grpSp>
      <p:grpSp>
        <p:nvGrpSpPr>
          <p:cNvPr id="21" name="グループ化 20">
            <a:extLst>
              <a:ext uri="{FF2B5EF4-FFF2-40B4-BE49-F238E27FC236}">
                <a16:creationId xmlns:a16="http://schemas.microsoft.com/office/drawing/2014/main" id="{DF0EF01D-9A70-EA5B-B8EE-C2D39654239D}"/>
              </a:ext>
            </a:extLst>
          </p:cNvPr>
          <p:cNvGrpSpPr/>
          <p:nvPr/>
        </p:nvGrpSpPr>
        <p:grpSpPr>
          <a:xfrm>
            <a:off x="911424" y="5733256"/>
            <a:ext cx="10153127" cy="369332"/>
            <a:chOff x="1559496" y="1700808"/>
            <a:chExt cx="10153127" cy="369332"/>
          </a:xfrm>
        </p:grpSpPr>
        <p:sp>
          <p:nvSpPr>
            <p:cNvPr id="22" name="正方形/長方形 21">
              <a:extLst>
                <a:ext uri="{FF2B5EF4-FFF2-40B4-BE49-F238E27FC236}">
                  <a16:creationId xmlns:a16="http://schemas.microsoft.com/office/drawing/2014/main" id="{38B9B55C-B7BB-17FE-088E-A665A6C80E09}"/>
                </a:ext>
              </a:extLst>
            </p:cNvPr>
            <p:cNvSpPr>
              <a:spLocks noChangeArrowheads="1"/>
            </p:cNvSpPr>
            <p:nvPr/>
          </p:nvSpPr>
          <p:spPr bwMode="auto">
            <a:xfrm>
              <a:off x="2135560" y="1700808"/>
              <a:ext cx="9577063"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std::reverse(</a:t>
              </a:r>
              <a:r>
                <a:rPr lang="en-US" altLang="ja-JP" dirty="0" err="1">
                  <a:latin typeface="Lucida Console" panose="020B0609040504020204" pitchFamily="49" charset="0"/>
                  <a:ea typeface="HG丸ｺﾞｼｯｸM-PRO" panose="020F0600000000000000" pitchFamily="50" charset="-128"/>
                </a:rPr>
                <a:t>v.begin</a:t>
              </a:r>
              <a:r>
                <a:rPr lang="en-US" altLang="ja-JP"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v.end</a:t>
              </a:r>
              <a:r>
                <a:rPr lang="en-US" altLang="ja-JP" dirty="0">
                  <a:latin typeface="Lucida Console" panose="020B0609040504020204" pitchFamily="49" charset="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3AF9B53A-A44A-0DF9-C19B-7210FBA42904}"/>
                </a:ext>
              </a:extLst>
            </p:cNvPr>
            <p:cNvSpPr txBox="1"/>
            <p:nvPr/>
          </p:nvSpPr>
          <p:spPr>
            <a:xfrm>
              <a:off x="1559496" y="1700808"/>
              <a:ext cx="887760" cy="369332"/>
            </a:xfrm>
            <a:prstGeom prst="rect">
              <a:avLst/>
            </a:prstGeom>
            <a:noFill/>
          </p:spPr>
          <p:txBody>
            <a:bodyPr wrap="square">
              <a:spAutoFit/>
            </a:bodyPr>
            <a:lstStyle/>
            <a:p>
              <a:pPr marL="0" indent="0">
                <a:buNone/>
              </a:pPr>
              <a:r>
                <a:rPr lang="ja-JP" altLang="en-US" sz="1800" dirty="0">
                  <a:latin typeface="+mn-ea"/>
                  <a:ea typeface="+mn-ea"/>
                </a:rPr>
                <a:t>例</a:t>
              </a:r>
              <a:endParaRPr lang="en-US" altLang="ja-JP" sz="1800" dirty="0">
                <a:latin typeface="+mn-ea"/>
                <a:ea typeface="+mn-ea"/>
              </a:endParaRPr>
            </a:p>
          </p:txBody>
        </p:sp>
      </p:grpSp>
    </p:spTree>
    <p:extLst>
      <p:ext uri="{BB962C8B-B14F-4D97-AF65-F5344CB8AC3E}">
        <p14:creationId xmlns:p14="http://schemas.microsoft.com/office/powerpoint/2010/main" val="29134020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7</a:t>
            </a:r>
            <a:r>
              <a:rPr lang="ja-JP" altLang="en-US" dirty="0"/>
              <a:t>章  アドレスとポインタ</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4625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325F7-A272-6517-FEFC-73B3447761DB}"/>
              </a:ext>
            </a:extLst>
          </p:cNvPr>
          <p:cNvSpPr>
            <a:spLocks noGrp="1"/>
          </p:cNvSpPr>
          <p:nvPr>
            <p:ph type="ctrTitle"/>
          </p:nvPr>
        </p:nvSpPr>
        <p:spPr/>
        <p:txBody>
          <a:bodyPr/>
          <a:lstStyle/>
          <a:p>
            <a:r>
              <a:rPr kumimoji="1" lang="ja-JP" altLang="en-US" dirty="0"/>
              <a:t>アドレスとポインタ</a:t>
            </a:r>
          </a:p>
        </p:txBody>
      </p:sp>
    </p:spTree>
    <p:extLst>
      <p:ext uri="{BB962C8B-B14F-4D97-AF65-F5344CB8AC3E}">
        <p14:creationId xmlns:p14="http://schemas.microsoft.com/office/powerpoint/2010/main" val="19339666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D47B4-16AE-5E65-AFA9-B1C8D5D37F56}"/>
              </a:ext>
            </a:extLst>
          </p:cNvPr>
          <p:cNvSpPr>
            <a:spLocks noGrp="1"/>
          </p:cNvSpPr>
          <p:nvPr>
            <p:ph type="title"/>
          </p:nvPr>
        </p:nvSpPr>
        <p:spPr/>
        <p:txBody>
          <a:bodyPr/>
          <a:lstStyle/>
          <a:p>
            <a:r>
              <a:rPr kumimoji="1" lang="ja-JP" altLang="en-US" dirty="0"/>
              <a:t>コンピューターのメモリー</a:t>
            </a:r>
          </a:p>
        </p:txBody>
      </p:sp>
      <p:sp>
        <p:nvSpPr>
          <p:cNvPr id="7" name="テキスト ボックス 6">
            <a:extLst>
              <a:ext uri="{FF2B5EF4-FFF2-40B4-BE49-F238E27FC236}">
                <a16:creationId xmlns:a16="http://schemas.microsoft.com/office/drawing/2014/main" id="{70327C05-E48C-9921-25A7-6C54BCDE911C}"/>
              </a:ext>
            </a:extLst>
          </p:cNvPr>
          <p:cNvSpPr txBox="1"/>
          <p:nvPr/>
        </p:nvSpPr>
        <p:spPr>
          <a:xfrm>
            <a:off x="609600" y="1484784"/>
            <a:ext cx="10598968"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latin typeface="+mn-ea"/>
                <a:ea typeface="+mn-ea"/>
              </a:rPr>
              <a:t>コンピューターがプログラムを実行している途中に扱う、さまざまな情報がメモリーに格納される</a:t>
            </a:r>
            <a:endParaRPr kumimoji="1" lang="en-US" altLang="ja-JP" sz="2400" dirty="0">
              <a:latin typeface="+mn-ea"/>
              <a:ea typeface="+mn-ea"/>
            </a:endParaRPr>
          </a:p>
          <a:p>
            <a:pPr marL="285750" indent="-285750">
              <a:buFont typeface="Arial" panose="020B0604020202020204" pitchFamily="34" charset="0"/>
              <a:buChar char="•"/>
            </a:pPr>
            <a:r>
              <a:rPr kumimoji="1" lang="ja-JP" altLang="en-US" sz="2400" dirty="0">
                <a:latin typeface="+mn-ea"/>
                <a:ea typeface="+mn-ea"/>
              </a:rPr>
              <a:t>メモリーを、</a:t>
            </a:r>
            <a:r>
              <a:rPr kumimoji="1" lang="en-US" altLang="ja-JP" sz="2400" dirty="0">
                <a:latin typeface="+mn-ea"/>
                <a:ea typeface="+mn-ea"/>
              </a:rPr>
              <a:t>1 </a:t>
            </a:r>
            <a:r>
              <a:rPr kumimoji="1" lang="ja-JP" altLang="en-US" sz="2400" dirty="0">
                <a:latin typeface="+mn-ea"/>
                <a:ea typeface="+mn-ea"/>
              </a:rPr>
              <a:t>バイト単位で区切れるように目盛りがついた、横に長い箱のようなものだとみなす</a:t>
            </a:r>
            <a:endParaRPr kumimoji="1" lang="en-US" altLang="ja-JP" sz="2400" dirty="0">
              <a:latin typeface="+mn-ea"/>
              <a:ea typeface="+mn-ea"/>
            </a:endParaRPr>
          </a:p>
          <a:p>
            <a:pPr marL="285750" indent="-285750">
              <a:buFont typeface="Arial" panose="020B0604020202020204" pitchFamily="34" charset="0"/>
              <a:buChar char="•"/>
            </a:pPr>
            <a:r>
              <a:rPr lang="ja-JP" altLang="en-US" sz="2400" dirty="0">
                <a:latin typeface="+mn-ea"/>
                <a:ea typeface="+mn-ea"/>
              </a:rPr>
              <a:t>目盛りに割り当てられた数字（番地）を</a:t>
            </a:r>
            <a:r>
              <a:rPr lang="ja-JP" altLang="en-US" sz="2400" b="1" dirty="0">
                <a:latin typeface="+mn-ea"/>
                <a:ea typeface="+mn-ea"/>
              </a:rPr>
              <a:t>アドレス</a:t>
            </a:r>
            <a:r>
              <a:rPr lang="ja-JP" altLang="en-US" sz="2400" dirty="0">
                <a:latin typeface="+mn-ea"/>
                <a:ea typeface="+mn-ea"/>
              </a:rPr>
              <a:t>という</a:t>
            </a:r>
            <a:endParaRPr kumimoji="1" lang="en-US" altLang="ja-JP" sz="2400" dirty="0">
              <a:latin typeface="+mn-ea"/>
              <a:ea typeface="+mn-ea"/>
            </a:endParaRPr>
          </a:p>
          <a:p>
            <a:endParaRPr kumimoji="1" lang="ja-JP" altLang="en-US" sz="2400" dirty="0">
              <a:latin typeface="+mn-ea"/>
              <a:ea typeface="+mn-ea"/>
            </a:endParaRPr>
          </a:p>
        </p:txBody>
      </p:sp>
      <p:pic>
        <p:nvPicPr>
          <p:cNvPr id="4" name="図 3">
            <a:extLst>
              <a:ext uri="{FF2B5EF4-FFF2-40B4-BE49-F238E27FC236}">
                <a16:creationId xmlns:a16="http://schemas.microsoft.com/office/drawing/2014/main" id="{A3B278E3-717D-8C24-D334-9DD27FBEBD48}"/>
              </a:ext>
            </a:extLst>
          </p:cNvPr>
          <p:cNvPicPr>
            <a:picLocks noChangeAspect="1"/>
          </p:cNvPicPr>
          <p:nvPr/>
        </p:nvPicPr>
        <p:blipFill>
          <a:blip r:embed="rId2"/>
          <a:stretch>
            <a:fillRect/>
          </a:stretch>
        </p:blipFill>
        <p:spPr>
          <a:xfrm>
            <a:off x="2063552" y="3736930"/>
            <a:ext cx="8427919" cy="2880320"/>
          </a:xfrm>
          <a:prstGeom prst="rect">
            <a:avLst/>
          </a:prstGeom>
        </p:spPr>
      </p:pic>
      <p:sp>
        <p:nvSpPr>
          <p:cNvPr id="3" name="スライド番号プレースホルダー 3">
            <a:extLst>
              <a:ext uri="{FF2B5EF4-FFF2-40B4-BE49-F238E27FC236}">
                <a16:creationId xmlns:a16="http://schemas.microsoft.com/office/drawing/2014/main" id="{86D9720E-B8DA-BDB4-D227-CF4316544272}"/>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166</a:t>
            </a:fld>
            <a:endParaRPr lang="ja-JP" altLang="en-US"/>
          </a:p>
        </p:txBody>
      </p:sp>
    </p:spTree>
    <p:extLst>
      <p:ext uri="{BB962C8B-B14F-4D97-AF65-F5344CB8AC3E}">
        <p14:creationId xmlns:p14="http://schemas.microsoft.com/office/powerpoint/2010/main" val="37482469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59441-63C9-331D-3B25-551D89B948FB}"/>
              </a:ext>
            </a:extLst>
          </p:cNvPr>
          <p:cNvSpPr>
            <a:spLocks noGrp="1"/>
          </p:cNvSpPr>
          <p:nvPr>
            <p:ph type="title"/>
          </p:nvPr>
        </p:nvSpPr>
        <p:spPr/>
        <p:txBody>
          <a:bodyPr/>
          <a:lstStyle/>
          <a:p>
            <a:r>
              <a:rPr kumimoji="1" lang="ja-JP" altLang="en-US" dirty="0"/>
              <a:t>アドレス</a:t>
            </a:r>
          </a:p>
        </p:txBody>
      </p:sp>
      <p:pic>
        <p:nvPicPr>
          <p:cNvPr id="6" name="図 5">
            <a:extLst>
              <a:ext uri="{FF2B5EF4-FFF2-40B4-BE49-F238E27FC236}">
                <a16:creationId xmlns:a16="http://schemas.microsoft.com/office/drawing/2014/main" id="{51FA9A62-A017-132B-EA96-8FD6B5FA7930}"/>
              </a:ext>
            </a:extLst>
          </p:cNvPr>
          <p:cNvPicPr>
            <a:picLocks noChangeAspect="1"/>
          </p:cNvPicPr>
          <p:nvPr/>
        </p:nvPicPr>
        <p:blipFill>
          <a:blip r:embed="rId2"/>
          <a:stretch>
            <a:fillRect/>
          </a:stretch>
        </p:blipFill>
        <p:spPr>
          <a:xfrm>
            <a:off x="5807968" y="1198836"/>
            <a:ext cx="5617226" cy="2196807"/>
          </a:xfrm>
          <a:prstGeom prst="rect">
            <a:avLst/>
          </a:prstGeom>
        </p:spPr>
      </p:pic>
      <p:sp>
        <p:nvSpPr>
          <p:cNvPr id="7" name="正方形/長方形 4">
            <a:extLst>
              <a:ext uri="{FF2B5EF4-FFF2-40B4-BE49-F238E27FC236}">
                <a16:creationId xmlns:a16="http://schemas.microsoft.com/office/drawing/2014/main" id="{2925926A-B8BB-1E46-C849-4A55CFD22F4E}"/>
              </a:ext>
            </a:extLst>
          </p:cNvPr>
          <p:cNvSpPr>
            <a:spLocks noChangeArrowheads="1"/>
          </p:cNvSpPr>
          <p:nvPr/>
        </p:nvSpPr>
        <p:spPr bwMode="auto">
          <a:xfrm>
            <a:off x="834323" y="1306910"/>
            <a:ext cx="3786187"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p:txBody>
      </p:sp>
      <p:sp>
        <p:nvSpPr>
          <p:cNvPr id="8" name="テキスト ボックス 7">
            <a:extLst>
              <a:ext uri="{FF2B5EF4-FFF2-40B4-BE49-F238E27FC236}">
                <a16:creationId xmlns:a16="http://schemas.microsoft.com/office/drawing/2014/main" id="{77E4AE30-9EFA-B66E-44C8-563B50349FED}"/>
              </a:ext>
            </a:extLst>
          </p:cNvPr>
          <p:cNvSpPr txBox="1"/>
          <p:nvPr/>
        </p:nvSpPr>
        <p:spPr>
          <a:xfrm>
            <a:off x="654898" y="1945782"/>
            <a:ext cx="5292080" cy="1323439"/>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Lucida Console" panose="020B0609040504020204" pitchFamily="49" charset="0"/>
                <a:ea typeface="+mn-ea"/>
              </a:rPr>
              <a:t>int</a:t>
            </a:r>
            <a:r>
              <a:rPr lang="ja-JP" altLang="en-US" sz="2000" dirty="0">
                <a:latin typeface="+mn-ea"/>
                <a:ea typeface="+mn-ea"/>
              </a:rPr>
              <a:t>型の箱（サイズ </a:t>
            </a:r>
            <a:r>
              <a:rPr lang="en-US" altLang="ja-JP" sz="2000" dirty="0">
                <a:latin typeface="+mn-ea"/>
                <a:ea typeface="+mn-ea"/>
              </a:rPr>
              <a:t>4</a:t>
            </a:r>
            <a:r>
              <a:rPr lang="ja-JP" altLang="en-US" sz="2000" dirty="0">
                <a:latin typeface="+mn-ea"/>
                <a:ea typeface="+mn-ea"/>
              </a:rPr>
              <a:t>バイト）がメモリー上に確保される</a:t>
            </a:r>
            <a:endParaRPr lang="en-US" altLang="ja-JP" sz="2000" dirty="0">
              <a:latin typeface="+mn-ea"/>
              <a:ea typeface="+mn-ea"/>
            </a:endParaRPr>
          </a:p>
          <a:p>
            <a:pPr marL="285750" indent="-285750">
              <a:buFont typeface="Arial" panose="020B0604020202020204" pitchFamily="34" charset="0"/>
              <a:buChar char="•"/>
            </a:pPr>
            <a:r>
              <a:rPr lang="ja-JP" altLang="en-US" sz="2000" dirty="0">
                <a:latin typeface="+mn-ea"/>
                <a:ea typeface="+mn-ea"/>
              </a:rPr>
              <a:t>その領域に、</a:t>
            </a:r>
            <a:r>
              <a:rPr lang="en-US" altLang="ja-JP" sz="2000" dirty="0">
                <a:latin typeface="+mn-ea"/>
                <a:ea typeface="+mn-ea"/>
              </a:rPr>
              <a:t>5</a:t>
            </a:r>
            <a:r>
              <a:rPr lang="ja-JP" altLang="en-US" sz="2000" dirty="0">
                <a:latin typeface="+mn-ea"/>
                <a:ea typeface="+mn-ea"/>
              </a:rPr>
              <a:t>という値のデータが格納される</a:t>
            </a:r>
          </a:p>
        </p:txBody>
      </p:sp>
      <p:sp>
        <p:nvSpPr>
          <p:cNvPr id="9" name="正方形/長方形 4">
            <a:extLst>
              <a:ext uri="{FF2B5EF4-FFF2-40B4-BE49-F238E27FC236}">
                <a16:creationId xmlns:a16="http://schemas.microsoft.com/office/drawing/2014/main" id="{A134B303-17AF-06CA-E295-772646752681}"/>
              </a:ext>
            </a:extLst>
          </p:cNvPr>
          <p:cNvSpPr>
            <a:spLocks noChangeArrowheads="1"/>
          </p:cNvSpPr>
          <p:nvPr/>
        </p:nvSpPr>
        <p:spPr bwMode="auto">
          <a:xfrm>
            <a:off x="864560" y="3841999"/>
            <a:ext cx="2589169" cy="400110"/>
          </a:xfrm>
          <a:prstGeom prst="rect">
            <a:avLst/>
          </a:prstGeom>
          <a:solidFill>
            <a:srgbClr val="EAF6FD"/>
          </a:solidFill>
          <a:ln w="9525">
            <a:noFill/>
            <a:miter lim="800000"/>
            <a:headEnd/>
            <a:tailEnd/>
          </a:ln>
        </p:spPr>
        <p:txBody>
          <a:bodyPr wrap="square">
            <a:spAutoFit/>
          </a:bodyPr>
          <a:lstStyle/>
          <a:p>
            <a:r>
              <a:rPr lang="en-US" altLang="ja-JP" sz="2000" dirty="0" err="1">
                <a:latin typeface="Lucida Console" panose="020B0609040504020204" pitchFamily="49" charset="0"/>
              </a:rPr>
              <a:t>cout</a:t>
            </a:r>
            <a:r>
              <a:rPr lang="en-US" altLang="ja-JP" sz="2000" dirty="0">
                <a:latin typeface="Lucida Console" panose="020B0609040504020204" pitchFamily="49" charset="0"/>
              </a:rPr>
              <a:t> &lt;&lt; </a:t>
            </a:r>
            <a:r>
              <a:rPr lang="en-US" altLang="ja-JP" sz="2000" dirty="0">
                <a:solidFill>
                  <a:srgbClr val="C00000"/>
                </a:solidFill>
                <a:latin typeface="Lucida Console" panose="020B0609040504020204" pitchFamily="49" charset="0"/>
              </a:rPr>
              <a:t>&amp;</a:t>
            </a:r>
            <a:r>
              <a:rPr lang="en-US" altLang="ja-JP" sz="2000" dirty="0" err="1">
                <a:solidFill>
                  <a:srgbClr val="C00000"/>
                </a:solidFill>
                <a:latin typeface="Lucida Console" panose="020B0609040504020204" pitchFamily="49" charset="0"/>
              </a:rPr>
              <a:t>i</a:t>
            </a:r>
            <a:r>
              <a:rPr lang="en-US" altLang="ja-JP" sz="2000" dirty="0">
                <a:latin typeface="Lucida Console" panose="020B0609040504020204" pitchFamily="49" charset="0"/>
              </a:rPr>
              <a:t>;</a:t>
            </a:r>
            <a:endParaRPr lang="en-US" altLang="ja-JP" sz="2400" dirty="0">
              <a:latin typeface="Lucida Console" panose="020B0609040504020204" pitchFamily="49" charset="0"/>
            </a:endParaRPr>
          </a:p>
        </p:txBody>
      </p:sp>
      <p:sp>
        <p:nvSpPr>
          <p:cNvPr id="10" name="テキスト ボックス 9">
            <a:extLst>
              <a:ext uri="{FF2B5EF4-FFF2-40B4-BE49-F238E27FC236}">
                <a16:creationId xmlns:a16="http://schemas.microsoft.com/office/drawing/2014/main" id="{DE4CA3D5-75D2-2BFB-BEF2-56B0F520A085}"/>
              </a:ext>
            </a:extLst>
          </p:cNvPr>
          <p:cNvSpPr txBox="1"/>
          <p:nvPr/>
        </p:nvSpPr>
        <p:spPr>
          <a:xfrm>
            <a:off x="864559" y="4814888"/>
            <a:ext cx="2589170" cy="36933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ea typeface="+mn-ea"/>
              </a:rPr>
              <a:t>000000A7046FF6E4</a:t>
            </a:r>
            <a:endParaRPr lang="ja-JP" altLang="en-US" sz="1800" dirty="0">
              <a:ea typeface="+mn-ea"/>
            </a:endParaRPr>
          </a:p>
        </p:txBody>
      </p:sp>
      <p:cxnSp>
        <p:nvCxnSpPr>
          <p:cNvPr id="11" name="直線矢印コネクタ 10">
            <a:extLst>
              <a:ext uri="{FF2B5EF4-FFF2-40B4-BE49-F238E27FC236}">
                <a16:creationId xmlns:a16="http://schemas.microsoft.com/office/drawing/2014/main" id="{4AE68778-B57E-CD5D-0CEC-4BCC468B9622}"/>
              </a:ext>
            </a:extLst>
          </p:cNvPr>
          <p:cNvCxnSpPr>
            <a:cxnSpLocks/>
          </p:cNvCxnSpPr>
          <p:nvPr/>
        </p:nvCxnSpPr>
        <p:spPr>
          <a:xfrm>
            <a:off x="980370" y="441859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550ABCF-4ECF-9A2F-220E-9DC99837FB94}"/>
              </a:ext>
            </a:extLst>
          </p:cNvPr>
          <p:cNvSpPr txBox="1"/>
          <p:nvPr/>
        </p:nvSpPr>
        <p:spPr>
          <a:xfrm>
            <a:off x="1093512" y="4414179"/>
            <a:ext cx="800219" cy="276999"/>
          </a:xfrm>
          <a:prstGeom prst="rect">
            <a:avLst/>
          </a:prstGeom>
          <a:noFill/>
        </p:spPr>
        <p:txBody>
          <a:bodyPr wrap="none" rtlCol="0">
            <a:spAutoFit/>
          </a:bodyPr>
          <a:lstStyle/>
          <a:p>
            <a:r>
              <a:rPr lang="ja-JP" altLang="en-US" sz="1200" b="1" dirty="0"/>
              <a:t>実行結果</a:t>
            </a:r>
          </a:p>
        </p:txBody>
      </p:sp>
      <p:sp>
        <p:nvSpPr>
          <p:cNvPr id="15" name="テキスト ボックス 14">
            <a:extLst>
              <a:ext uri="{FF2B5EF4-FFF2-40B4-BE49-F238E27FC236}">
                <a16:creationId xmlns:a16="http://schemas.microsoft.com/office/drawing/2014/main" id="{2CCE1D77-617A-BFD3-84E3-4288E83B635C}"/>
              </a:ext>
            </a:extLst>
          </p:cNvPr>
          <p:cNvSpPr txBox="1"/>
          <p:nvPr/>
        </p:nvSpPr>
        <p:spPr>
          <a:xfrm>
            <a:off x="3900264" y="3873226"/>
            <a:ext cx="5292080" cy="369332"/>
          </a:xfrm>
          <a:prstGeom prst="rect">
            <a:avLst/>
          </a:prstGeom>
          <a:noFill/>
        </p:spPr>
        <p:txBody>
          <a:bodyPr wrap="square" rtlCol="0">
            <a:spAutoFit/>
          </a:bodyPr>
          <a:lstStyle/>
          <a:p>
            <a:r>
              <a:rPr kumimoji="1" lang="ja-JP" altLang="en-US" dirty="0">
                <a:latin typeface="+mn-ea"/>
                <a:ea typeface="+mn-ea"/>
              </a:rPr>
              <a:t>メモリー上の変数</a:t>
            </a:r>
            <a:r>
              <a:rPr kumimoji="1" lang="en-US" altLang="ja-JP" dirty="0" err="1">
                <a:latin typeface="Lucida Console" panose="020B0609040504020204" pitchFamily="49" charset="0"/>
                <a:ea typeface="+mn-ea"/>
              </a:rPr>
              <a:t>i</a:t>
            </a:r>
            <a:r>
              <a:rPr kumimoji="1" lang="ja-JP" altLang="en-US" dirty="0">
                <a:latin typeface="+mn-ea"/>
                <a:ea typeface="+mn-ea"/>
              </a:rPr>
              <a:t>の位置（</a:t>
            </a:r>
            <a:r>
              <a:rPr kumimoji="1" lang="ja-JP" altLang="en-US" dirty="0">
                <a:solidFill>
                  <a:srgbClr val="C00000"/>
                </a:solidFill>
                <a:latin typeface="+mn-ea"/>
                <a:ea typeface="+mn-ea"/>
              </a:rPr>
              <a:t>アドレス</a:t>
            </a:r>
            <a:r>
              <a:rPr kumimoji="1" lang="ja-JP" altLang="en-US" dirty="0">
                <a:latin typeface="+mn-ea"/>
                <a:ea typeface="+mn-ea"/>
              </a:rPr>
              <a:t>）を知る</a:t>
            </a:r>
          </a:p>
        </p:txBody>
      </p:sp>
      <p:cxnSp>
        <p:nvCxnSpPr>
          <p:cNvPr id="16" name="直線矢印コネクタ 15">
            <a:extLst>
              <a:ext uri="{FF2B5EF4-FFF2-40B4-BE49-F238E27FC236}">
                <a16:creationId xmlns:a16="http://schemas.microsoft.com/office/drawing/2014/main" id="{7D10283A-70A5-75C1-2D38-E69CF96B84F3}"/>
              </a:ext>
            </a:extLst>
          </p:cNvPr>
          <p:cNvCxnSpPr>
            <a:cxnSpLocks/>
          </p:cNvCxnSpPr>
          <p:nvPr/>
        </p:nvCxnSpPr>
        <p:spPr>
          <a:xfrm flipH="1">
            <a:off x="3594650" y="4057892"/>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9012BA4-A979-6AC1-814C-7A45C5261D6C}"/>
              </a:ext>
            </a:extLst>
          </p:cNvPr>
          <p:cNvSpPr txBox="1"/>
          <p:nvPr/>
        </p:nvSpPr>
        <p:spPr>
          <a:xfrm>
            <a:off x="4044280" y="4720141"/>
            <a:ext cx="5292080" cy="646331"/>
          </a:xfrm>
          <a:prstGeom prst="rect">
            <a:avLst/>
          </a:prstGeom>
          <a:solidFill>
            <a:schemeClr val="bg1"/>
          </a:solidFill>
          <a:ln>
            <a:solidFill>
              <a:schemeClr val="tx2"/>
            </a:solidFill>
          </a:ln>
        </p:spPr>
        <p:txBody>
          <a:bodyPr wrap="square" rtlCol="0">
            <a:spAutoFit/>
          </a:bodyPr>
          <a:lstStyle/>
          <a:p>
            <a:r>
              <a:rPr kumimoji="1" lang="en-US" altLang="ja-JP" dirty="0">
                <a:latin typeface="+mn-ea"/>
                <a:ea typeface="+mn-ea"/>
              </a:rPr>
              <a:t>16</a:t>
            </a:r>
            <a:r>
              <a:rPr kumimoji="1" lang="ja-JP" altLang="en-US" dirty="0">
                <a:latin typeface="+mn-ea"/>
                <a:ea typeface="+mn-ea"/>
              </a:rPr>
              <a:t>進数表現（実行のたびに変化する。具体的な値にあまり意味はない）</a:t>
            </a:r>
          </a:p>
        </p:txBody>
      </p:sp>
      <p:cxnSp>
        <p:nvCxnSpPr>
          <p:cNvPr id="19" name="直線矢印コネクタ 18">
            <a:extLst>
              <a:ext uri="{FF2B5EF4-FFF2-40B4-BE49-F238E27FC236}">
                <a16:creationId xmlns:a16="http://schemas.microsoft.com/office/drawing/2014/main" id="{5F06C07E-E21A-2AB4-390C-6709017277CD}"/>
              </a:ext>
            </a:extLst>
          </p:cNvPr>
          <p:cNvCxnSpPr>
            <a:cxnSpLocks/>
          </p:cNvCxnSpPr>
          <p:nvPr/>
        </p:nvCxnSpPr>
        <p:spPr>
          <a:xfrm flipH="1">
            <a:off x="3570626" y="4984165"/>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7917544-4646-83BA-8D89-17BD3CC427E2}"/>
              </a:ext>
            </a:extLst>
          </p:cNvPr>
          <p:cNvSpPr txBox="1"/>
          <p:nvPr/>
        </p:nvSpPr>
        <p:spPr>
          <a:xfrm>
            <a:off x="864560" y="5963001"/>
            <a:ext cx="1193899"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defRPr>
            </a:lvl1pPr>
          </a:lstStyle>
          <a:p>
            <a:r>
              <a:rPr lang="en-US" altLang="ja-JP" dirty="0"/>
              <a:t>&amp;</a:t>
            </a:r>
            <a:r>
              <a:rPr lang="ja-JP" altLang="en-US" dirty="0"/>
              <a:t>変数名</a:t>
            </a:r>
          </a:p>
        </p:txBody>
      </p:sp>
      <p:sp>
        <p:nvSpPr>
          <p:cNvPr id="21" name="テキスト ボックス 20">
            <a:extLst>
              <a:ext uri="{FF2B5EF4-FFF2-40B4-BE49-F238E27FC236}">
                <a16:creationId xmlns:a16="http://schemas.microsoft.com/office/drawing/2014/main" id="{4624488C-9EF5-A3FF-8472-A95F8C885971}"/>
              </a:ext>
            </a:extLst>
          </p:cNvPr>
          <p:cNvSpPr txBox="1"/>
          <p:nvPr/>
        </p:nvSpPr>
        <p:spPr>
          <a:xfrm>
            <a:off x="2279576" y="6018891"/>
            <a:ext cx="8079118" cy="369332"/>
          </a:xfrm>
          <a:prstGeom prst="rect">
            <a:avLst/>
          </a:prstGeom>
          <a:noFill/>
        </p:spPr>
        <p:txBody>
          <a:bodyPr wrap="square" rtlCol="0">
            <a:spAutoFit/>
          </a:bodyPr>
          <a:lstStyle/>
          <a:p>
            <a:r>
              <a:rPr kumimoji="1" lang="ja-JP" altLang="en-US" dirty="0">
                <a:latin typeface="+mn-ea"/>
                <a:ea typeface="+mn-ea"/>
              </a:rPr>
              <a:t>変数のアドレスを参照するための記号「</a:t>
            </a:r>
            <a:r>
              <a:rPr kumimoji="1" lang="en-US" altLang="ja-JP" dirty="0">
                <a:latin typeface="Lucida Console" panose="020B0609040504020204" pitchFamily="49" charset="0"/>
                <a:ea typeface="+mn-ea"/>
              </a:rPr>
              <a:t>&amp;</a:t>
            </a:r>
            <a:r>
              <a:rPr kumimoji="1" lang="ja-JP" altLang="en-US" dirty="0">
                <a:latin typeface="+mn-ea"/>
                <a:ea typeface="+mn-ea"/>
              </a:rPr>
              <a:t>」は</a:t>
            </a:r>
            <a:r>
              <a:rPr kumimoji="1" lang="ja-JP" altLang="en-US" b="1" dirty="0">
                <a:solidFill>
                  <a:srgbClr val="C00000"/>
                </a:solidFill>
                <a:latin typeface="+mn-ea"/>
                <a:ea typeface="+mn-ea"/>
              </a:rPr>
              <a:t>アドレス演算子</a:t>
            </a:r>
            <a:r>
              <a:rPr kumimoji="1" lang="ja-JP" altLang="en-US" dirty="0">
                <a:latin typeface="+mn-ea"/>
                <a:ea typeface="+mn-ea"/>
              </a:rPr>
              <a:t>と呼ばれる。</a:t>
            </a:r>
          </a:p>
        </p:txBody>
      </p:sp>
      <p:sp>
        <p:nvSpPr>
          <p:cNvPr id="3" name="スライド番号プレースホルダー 3">
            <a:extLst>
              <a:ext uri="{FF2B5EF4-FFF2-40B4-BE49-F238E27FC236}">
                <a16:creationId xmlns:a16="http://schemas.microsoft.com/office/drawing/2014/main" id="{D53112D3-F0B1-96EB-F39B-E730DC1CF73E}"/>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167</a:t>
            </a:fld>
            <a:endParaRPr lang="ja-JP" altLang="en-US"/>
          </a:p>
        </p:txBody>
      </p:sp>
    </p:spTree>
    <p:extLst>
      <p:ext uri="{BB962C8B-B14F-4D97-AF65-F5344CB8AC3E}">
        <p14:creationId xmlns:p14="http://schemas.microsoft.com/office/powerpoint/2010/main" val="6942910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5EF54-E41D-4AB2-41A7-9DDC3DD0E579}"/>
              </a:ext>
            </a:extLst>
          </p:cNvPr>
          <p:cNvSpPr>
            <a:spLocks noGrp="1"/>
          </p:cNvSpPr>
          <p:nvPr>
            <p:ph type="title"/>
          </p:nvPr>
        </p:nvSpPr>
        <p:spPr/>
        <p:txBody>
          <a:bodyPr/>
          <a:lstStyle/>
          <a:p>
            <a:r>
              <a:rPr kumimoji="1" lang="ja-JP" altLang="en-US" dirty="0"/>
              <a:t>ポインタ</a:t>
            </a:r>
          </a:p>
        </p:txBody>
      </p:sp>
      <p:sp>
        <p:nvSpPr>
          <p:cNvPr id="3" name="コンテンツ プレースホルダー 2">
            <a:extLst>
              <a:ext uri="{FF2B5EF4-FFF2-40B4-BE49-F238E27FC236}">
                <a16:creationId xmlns:a16="http://schemas.microsoft.com/office/drawing/2014/main" id="{BE651D84-2D81-CA0C-6C11-5EECE78FC7AF}"/>
              </a:ext>
            </a:extLst>
          </p:cNvPr>
          <p:cNvSpPr>
            <a:spLocks noGrp="1"/>
          </p:cNvSpPr>
          <p:nvPr>
            <p:ph idx="1"/>
          </p:nvPr>
        </p:nvSpPr>
        <p:spPr>
          <a:xfrm>
            <a:off x="919336" y="1220381"/>
            <a:ext cx="8229600" cy="630402"/>
          </a:xfrm>
        </p:spPr>
        <p:txBody>
          <a:bodyPr/>
          <a:lstStyle/>
          <a:p>
            <a:pPr marL="0" indent="0">
              <a:buNone/>
            </a:pPr>
            <a:r>
              <a:rPr lang="ja-JP" altLang="en-US" sz="2400" dirty="0"/>
              <a:t>アドレスは</a:t>
            </a:r>
            <a:r>
              <a:rPr lang="ja-JP" altLang="en-US" sz="2400" b="1" dirty="0">
                <a:solidFill>
                  <a:srgbClr val="C00000"/>
                </a:solidFill>
              </a:rPr>
              <a:t>ポインタ変数</a:t>
            </a:r>
            <a:r>
              <a:rPr lang="ja-JP" altLang="en-US" sz="2400" dirty="0"/>
              <a:t>に代入できる</a:t>
            </a:r>
          </a:p>
        </p:txBody>
      </p:sp>
      <p:sp>
        <p:nvSpPr>
          <p:cNvPr id="5" name="正方形/長方形 4">
            <a:extLst>
              <a:ext uri="{FF2B5EF4-FFF2-40B4-BE49-F238E27FC236}">
                <a16:creationId xmlns:a16="http://schemas.microsoft.com/office/drawing/2014/main" id="{FB3163A0-8EF6-5B24-5B6C-A20D512F2D5F}"/>
              </a:ext>
            </a:extLst>
          </p:cNvPr>
          <p:cNvSpPr>
            <a:spLocks noChangeArrowheads="1"/>
          </p:cNvSpPr>
          <p:nvPr/>
        </p:nvSpPr>
        <p:spPr bwMode="auto">
          <a:xfrm>
            <a:off x="944171" y="1850783"/>
            <a:ext cx="2649806" cy="707886"/>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a:p>
            <a:r>
              <a:rPr lang="en-US" altLang="ja-JP" sz="2000" dirty="0">
                <a:latin typeface="Lucida Console" panose="020B0609040504020204" pitchFamily="49" charset="0"/>
              </a:rPr>
              <a:t>int*</a:t>
            </a:r>
            <a:r>
              <a:rPr lang="ja-JP" altLang="en-US" sz="2000" dirty="0">
                <a:latin typeface="Lucida Console" panose="020B0609040504020204" pitchFamily="49" charset="0"/>
              </a:rPr>
              <a:t> </a:t>
            </a:r>
            <a:r>
              <a:rPr lang="en-US" altLang="ja-JP" sz="2000" dirty="0">
                <a:latin typeface="Lucida Console" panose="020B0609040504020204" pitchFamily="49" charset="0"/>
              </a:rPr>
              <a:t>p = &amp;</a:t>
            </a:r>
            <a:r>
              <a:rPr lang="en-US" altLang="ja-JP" sz="2000" dirty="0" err="1">
                <a:latin typeface="Lucida Console" panose="020B0609040504020204" pitchFamily="49" charset="0"/>
              </a:rPr>
              <a:t>i</a:t>
            </a:r>
            <a:r>
              <a:rPr lang="en-US" altLang="ja-JP" sz="2000" dirty="0">
                <a:latin typeface="Lucida Console" panose="020B0609040504020204" pitchFamily="49" charset="0"/>
              </a:rPr>
              <a:t>;</a:t>
            </a:r>
          </a:p>
        </p:txBody>
      </p:sp>
      <p:sp>
        <p:nvSpPr>
          <p:cNvPr id="9" name="テキスト ボックス 8">
            <a:extLst>
              <a:ext uri="{FF2B5EF4-FFF2-40B4-BE49-F238E27FC236}">
                <a16:creationId xmlns:a16="http://schemas.microsoft.com/office/drawing/2014/main" id="{B1B759C7-9221-2D51-7910-F164DC4C07BE}"/>
              </a:ext>
            </a:extLst>
          </p:cNvPr>
          <p:cNvSpPr txBox="1"/>
          <p:nvPr/>
        </p:nvSpPr>
        <p:spPr>
          <a:xfrm>
            <a:off x="3732919" y="6262089"/>
            <a:ext cx="6120679" cy="307777"/>
          </a:xfrm>
          <a:prstGeom prst="rect">
            <a:avLst/>
          </a:prstGeom>
          <a:noFill/>
        </p:spPr>
        <p:txBody>
          <a:bodyPr wrap="square">
            <a:spAutoFit/>
          </a:bodyPr>
          <a:lstStyle/>
          <a:p>
            <a:r>
              <a:rPr lang="en-US" altLang="ja-JP" sz="1400" dirty="0">
                <a:solidFill>
                  <a:srgbClr val="000000"/>
                </a:solidFill>
                <a:latin typeface="游ゴシック" panose="020B0400000000000000" pitchFamily="50" charset="-128"/>
                <a:ea typeface="游ゴシック" panose="020B0400000000000000" pitchFamily="50" charset="-128"/>
              </a:rPr>
              <a:t>※</a:t>
            </a:r>
            <a:r>
              <a:rPr lang="ja-JP" altLang="en-US" sz="1400" dirty="0">
                <a:solidFill>
                  <a:srgbClr val="000000"/>
                </a:solidFill>
                <a:latin typeface="游ゴシック" panose="020B0400000000000000" pitchFamily="50" charset="-128"/>
                <a:ea typeface="游ゴシック" panose="020B0400000000000000" pitchFamily="50" charset="-128"/>
              </a:rPr>
              <a:t> 図では、ポインタ変数の入れ物のサイズを</a:t>
            </a:r>
            <a:r>
              <a:rPr lang="en-US" altLang="ja-JP" sz="1400" dirty="0">
                <a:solidFill>
                  <a:srgbClr val="000000"/>
                </a:solidFill>
                <a:latin typeface="游ゴシック" panose="020B0400000000000000" pitchFamily="50" charset="-128"/>
                <a:ea typeface="游ゴシック" panose="020B0400000000000000" pitchFamily="50" charset="-128"/>
              </a:rPr>
              <a:t>8</a:t>
            </a:r>
            <a:r>
              <a:rPr lang="ja-JP" altLang="en-US" sz="1400" dirty="0">
                <a:solidFill>
                  <a:srgbClr val="000000"/>
                </a:solidFill>
                <a:latin typeface="游ゴシック" panose="020B0400000000000000" pitchFamily="50" charset="-128"/>
                <a:ea typeface="游ゴシック" panose="020B0400000000000000" pitchFamily="50" charset="-128"/>
              </a:rPr>
              <a:t>バイトで表している</a:t>
            </a:r>
            <a:endParaRPr lang="ja-JP" altLang="en-US" sz="1400" dirty="0"/>
          </a:p>
        </p:txBody>
      </p:sp>
      <p:sp>
        <p:nvSpPr>
          <p:cNvPr id="10" name="テキスト ボックス 9">
            <a:extLst>
              <a:ext uri="{FF2B5EF4-FFF2-40B4-BE49-F238E27FC236}">
                <a16:creationId xmlns:a16="http://schemas.microsoft.com/office/drawing/2014/main" id="{35D940B2-5B50-03A2-9C09-C428B5AC8F70}"/>
              </a:ext>
            </a:extLst>
          </p:cNvPr>
          <p:cNvSpPr txBox="1"/>
          <p:nvPr/>
        </p:nvSpPr>
        <p:spPr>
          <a:xfrm>
            <a:off x="3449960" y="2204864"/>
            <a:ext cx="5292080" cy="369332"/>
          </a:xfrm>
          <a:prstGeom prst="rect">
            <a:avLst/>
          </a:prstGeom>
          <a:noFill/>
        </p:spPr>
        <p:txBody>
          <a:bodyPr wrap="square" rtlCol="0">
            <a:spAutoFit/>
          </a:bodyPr>
          <a:lstStyle/>
          <a:p>
            <a:r>
              <a:rPr kumimoji="1" lang="ja-JP" altLang="en-US" dirty="0">
                <a:latin typeface="+mn-ea"/>
                <a:ea typeface="+mn-ea"/>
              </a:rPr>
              <a:t>ポインタ変数（変数名の前に</a:t>
            </a:r>
            <a:r>
              <a:rPr kumimoji="1" lang="en-US" altLang="ja-JP" dirty="0">
                <a:latin typeface="Lucida Console" panose="020B0609040504020204" pitchFamily="49" charset="0"/>
                <a:ea typeface="+mn-ea"/>
              </a:rPr>
              <a:t>*</a:t>
            </a:r>
            <a:r>
              <a:rPr kumimoji="1" lang="ja-JP" altLang="en-US" dirty="0">
                <a:latin typeface="+mn-ea"/>
                <a:ea typeface="+mn-ea"/>
              </a:rPr>
              <a:t>記号をつける）</a:t>
            </a:r>
          </a:p>
        </p:txBody>
      </p:sp>
      <p:cxnSp>
        <p:nvCxnSpPr>
          <p:cNvPr id="11" name="直線矢印コネクタ 10">
            <a:extLst>
              <a:ext uri="{FF2B5EF4-FFF2-40B4-BE49-F238E27FC236}">
                <a16:creationId xmlns:a16="http://schemas.microsoft.com/office/drawing/2014/main" id="{EA007551-5047-51AF-6B8C-04BFA9468AFE}"/>
              </a:ext>
            </a:extLst>
          </p:cNvPr>
          <p:cNvCxnSpPr>
            <a:cxnSpLocks/>
          </p:cNvCxnSpPr>
          <p:nvPr/>
        </p:nvCxnSpPr>
        <p:spPr>
          <a:xfrm flipH="1">
            <a:off x="3144346" y="2389530"/>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DCA78136-B046-0FB2-BAEA-70E30F26C97B}"/>
              </a:ext>
            </a:extLst>
          </p:cNvPr>
          <p:cNvPicPr>
            <a:picLocks noChangeAspect="1"/>
          </p:cNvPicPr>
          <p:nvPr/>
        </p:nvPicPr>
        <p:blipFill>
          <a:blip r:embed="rId2"/>
          <a:stretch>
            <a:fillRect/>
          </a:stretch>
        </p:blipFill>
        <p:spPr>
          <a:xfrm>
            <a:off x="2829948" y="3033083"/>
            <a:ext cx="7048926" cy="2989246"/>
          </a:xfrm>
          <a:prstGeom prst="rect">
            <a:avLst/>
          </a:prstGeom>
        </p:spPr>
      </p:pic>
      <p:sp>
        <p:nvSpPr>
          <p:cNvPr id="4" name="スライド番号プレースホルダー 3">
            <a:extLst>
              <a:ext uri="{FF2B5EF4-FFF2-40B4-BE49-F238E27FC236}">
                <a16:creationId xmlns:a16="http://schemas.microsoft.com/office/drawing/2014/main" id="{EB0ACE9E-F424-59CC-9B71-E5F3D5AAC067}"/>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168</a:t>
            </a:fld>
            <a:endParaRPr lang="ja-JP" altLang="en-US"/>
          </a:p>
        </p:txBody>
      </p:sp>
    </p:spTree>
    <p:extLst>
      <p:ext uri="{BB962C8B-B14F-4D97-AF65-F5344CB8AC3E}">
        <p14:creationId xmlns:p14="http://schemas.microsoft.com/office/powerpoint/2010/main" val="15425485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783ED-260C-50A4-B155-DC7FB52C3B8F}"/>
              </a:ext>
            </a:extLst>
          </p:cNvPr>
          <p:cNvSpPr>
            <a:spLocks noGrp="1"/>
          </p:cNvSpPr>
          <p:nvPr>
            <p:ph type="title"/>
          </p:nvPr>
        </p:nvSpPr>
        <p:spPr/>
        <p:txBody>
          <a:bodyPr/>
          <a:lstStyle/>
          <a:p>
            <a:r>
              <a:rPr kumimoji="1" lang="ja-JP" altLang="en-US" dirty="0"/>
              <a:t>ポインタを使った値の参照</a:t>
            </a:r>
          </a:p>
        </p:txBody>
      </p:sp>
      <p:sp>
        <p:nvSpPr>
          <p:cNvPr id="5" name="正方形/長方形 4">
            <a:extLst>
              <a:ext uri="{FF2B5EF4-FFF2-40B4-BE49-F238E27FC236}">
                <a16:creationId xmlns:a16="http://schemas.microsoft.com/office/drawing/2014/main" id="{185F07FD-D78F-6E82-1B93-A98A602937B6}"/>
              </a:ext>
            </a:extLst>
          </p:cNvPr>
          <p:cNvSpPr>
            <a:spLocks noChangeArrowheads="1"/>
          </p:cNvSpPr>
          <p:nvPr/>
        </p:nvSpPr>
        <p:spPr bwMode="auto">
          <a:xfrm>
            <a:off x="479376" y="2786413"/>
            <a:ext cx="5184575" cy="1754326"/>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int </a:t>
            </a:r>
            <a:r>
              <a:rPr lang="en-US" altLang="ja-JP" dirty="0" err="1">
                <a:latin typeface="Lucida Console" panose="020B0609040504020204" pitchFamily="49" charset="0"/>
              </a:rPr>
              <a:t>i</a:t>
            </a:r>
            <a:r>
              <a:rPr lang="en-US" altLang="ja-JP" dirty="0">
                <a:latin typeface="Lucida Console" panose="020B0609040504020204" pitchFamily="49" charset="0"/>
              </a:rPr>
              <a:t> = 5;</a:t>
            </a:r>
          </a:p>
          <a:p>
            <a:r>
              <a:rPr lang="en-US" altLang="ja-JP" dirty="0">
                <a:solidFill>
                  <a:srgbClr val="C00000"/>
                </a:solidFill>
                <a:latin typeface="Lucida Console" panose="020B0609040504020204" pitchFamily="49" charset="0"/>
              </a:rPr>
              <a:t>int*</a:t>
            </a:r>
            <a:r>
              <a:rPr lang="ja-JP" altLang="en-US" dirty="0">
                <a:solidFill>
                  <a:srgbClr val="C00000"/>
                </a:solidFill>
                <a:latin typeface="Lucida Console" panose="020B0609040504020204" pitchFamily="49" charset="0"/>
              </a:rPr>
              <a:t> </a:t>
            </a:r>
            <a:r>
              <a:rPr lang="en-US" altLang="ja-JP" dirty="0">
                <a:solidFill>
                  <a:srgbClr val="C00000"/>
                </a:solidFill>
                <a:latin typeface="Lucida Console" panose="020B0609040504020204" pitchFamily="49" charset="0"/>
              </a:rPr>
              <a:t>p = &amp;</a:t>
            </a:r>
            <a:r>
              <a:rPr lang="en-US" altLang="ja-JP" dirty="0" err="1">
                <a:solidFill>
                  <a:srgbClr val="C00000"/>
                </a:solidFill>
                <a:latin typeface="Lucida Console" panose="020B0609040504020204" pitchFamily="49" charset="0"/>
              </a:rPr>
              <a:t>i</a:t>
            </a:r>
            <a:r>
              <a:rPr lang="en-US" altLang="ja-JP" dirty="0">
                <a:solidFill>
                  <a:srgbClr val="C00000"/>
                </a:solidFill>
                <a:latin typeface="Lucida Console" panose="020B0609040504020204" pitchFamily="49" charset="0"/>
              </a:rPr>
              <a:t>;</a:t>
            </a:r>
          </a:p>
          <a:p>
            <a:r>
              <a:rPr lang="en-US" altLang="ja-JP" dirty="0" err="1">
                <a:latin typeface="Lucida Console" panose="020B0609040504020204" pitchFamily="49" charset="0"/>
              </a:rPr>
              <a:t>cout</a:t>
            </a:r>
            <a:r>
              <a:rPr lang="en-US" altLang="ja-JP" dirty="0">
                <a:latin typeface="Lucida Console" panose="020B0609040504020204" pitchFamily="49" charset="0"/>
              </a:rPr>
              <a:t> &lt;&lt; "</a:t>
            </a:r>
            <a:r>
              <a:rPr lang="en-US" altLang="ja-JP" dirty="0" err="1">
                <a:latin typeface="Lucida Console" panose="020B0609040504020204" pitchFamily="49" charset="0"/>
              </a:rPr>
              <a:t>i</a:t>
            </a:r>
            <a:r>
              <a:rPr lang="ja-JP" altLang="en-US" dirty="0">
                <a:latin typeface="Lucida Console" panose="020B0609040504020204" pitchFamily="49" charset="0"/>
              </a:rPr>
              <a:t>のアドレスは</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&amp;</a:t>
            </a:r>
            <a:r>
              <a:rPr lang="en-US" altLang="ja-JP" dirty="0" err="1">
                <a:solidFill>
                  <a:srgbClr val="C00000"/>
                </a:solidFill>
                <a:latin typeface="Lucida Console" panose="020B0609040504020204" pitchFamily="49" charset="0"/>
              </a:rPr>
              <a:t>i</a:t>
            </a:r>
            <a:r>
              <a:rPr lang="en-US" altLang="ja-JP" dirty="0">
                <a:solidFill>
                  <a:srgbClr val="C00000"/>
                </a:solidFill>
                <a:latin typeface="Lucida Console" panose="020B0609040504020204" pitchFamily="49" charset="0"/>
              </a:rPr>
              <a:t> </a:t>
            </a:r>
            <a:r>
              <a:rPr lang="en-US" altLang="ja-JP" dirty="0">
                <a:latin typeface="Lucida Console" panose="020B0609040504020204" pitchFamily="49" charset="0"/>
              </a:rPr>
              <a:t>&lt;&lt; </a:t>
            </a:r>
            <a:r>
              <a:rPr lang="en-US" altLang="ja-JP" dirty="0" err="1">
                <a:latin typeface="Lucida Console" panose="020B0609040504020204" pitchFamily="49" charset="0"/>
              </a:rPr>
              <a:t>endl</a:t>
            </a:r>
            <a:r>
              <a:rPr lang="en-US" altLang="ja-JP" dirty="0">
                <a:latin typeface="Lucida Console" panose="020B0609040504020204" pitchFamily="49" charset="0"/>
              </a:rPr>
              <a:t>;</a:t>
            </a:r>
          </a:p>
          <a:p>
            <a:r>
              <a:rPr lang="en-US" altLang="ja-JP" dirty="0" err="1">
                <a:latin typeface="Lucida Console" panose="020B0609040504020204" pitchFamily="49" charset="0"/>
              </a:rPr>
              <a:t>cout</a:t>
            </a:r>
            <a:r>
              <a:rPr lang="en-US" altLang="ja-JP" dirty="0">
                <a:latin typeface="Lucida Console" panose="020B0609040504020204" pitchFamily="49" charset="0"/>
              </a:rPr>
              <a:t> &lt;&lt; "p</a:t>
            </a:r>
            <a:r>
              <a:rPr lang="ja-JP" altLang="en-US" dirty="0">
                <a:latin typeface="Lucida Console" panose="020B0609040504020204" pitchFamily="49" charset="0"/>
              </a:rPr>
              <a:t>の値は</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p </a:t>
            </a:r>
            <a:r>
              <a:rPr lang="en-US" altLang="ja-JP" dirty="0">
                <a:latin typeface="Lucida Console" panose="020B0609040504020204" pitchFamily="49" charset="0"/>
              </a:rPr>
              <a:t>&lt;&lt; </a:t>
            </a:r>
            <a:r>
              <a:rPr lang="en-US" altLang="ja-JP" dirty="0" err="1">
                <a:latin typeface="Lucida Console" panose="020B0609040504020204" pitchFamily="49" charset="0"/>
              </a:rPr>
              <a:t>endl</a:t>
            </a:r>
            <a:r>
              <a:rPr lang="en-US" altLang="ja-JP" dirty="0">
                <a:latin typeface="Lucida Console" panose="020B0609040504020204" pitchFamily="49" charset="0"/>
              </a:rPr>
              <a:t>;</a:t>
            </a:r>
          </a:p>
          <a:p>
            <a:r>
              <a:rPr lang="en-US" altLang="ja-JP" dirty="0" err="1">
                <a:latin typeface="Lucida Console" panose="020B0609040504020204" pitchFamily="49" charset="0"/>
              </a:rPr>
              <a:t>cout</a:t>
            </a:r>
            <a:r>
              <a:rPr lang="en-US" altLang="ja-JP" dirty="0">
                <a:latin typeface="Lucida Console" panose="020B0609040504020204" pitchFamily="49" charset="0"/>
              </a:rPr>
              <a:t> &lt;&lt; "</a:t>
            </a:r>
            <a:r>
              <a:rPr lang="en-US" altLang="ja-JP" dirty="0" err="1">
                <a:latin typeface="Lucida Console" panose="020B0609040504020204" pitchFamily="49" charset="0"/>
              </a:rPr>
              <a:t>i</a:t>
            </a:r>
            <a:r>
              <a:rPr lang="ja-JP" altLang="en-US" dirty="0">
                <a:latin typeface="Lucida Console" panose="020B0609040504020204" pitchFamily="49" charset="0"/>
              </a:rPr>
              <a:t>の値は</a:t>
            </a:r>
            <a:r>
              <a:rPr lang="en-US" altLang="ja-JP" dirty="0">
                <a:latin typeface="Lucida Console" panose="020B0609040504020204" pitchFamily="49" charset="0"/>
              </a:rPr>
              <a:t>" </a:t>
            </a:r>
            <a:r>
              <a:rPr lang="en-US" altLang="ja-JP" dirty="0" err="1">
                <a:solidFill>
                  <a:srgbClr val="C00000"/>
                </a:solidFill>
                <a:latin typeface="Lucida Console" panose="020B0609040504020204" pitchFamily="49" charset="0"/>
              </a:rPr>
              <a:t>i</a:t>
            </a:r>
            <a:r>
              <a:rPr lang="en-US" altLang="ja-JP" dirty="0">
                <a:solidFill>
                  <a:srgbClr val="C00000"/>
                </a:solidFill>
                <a:latin typeface="Lucida Console" panose="020B0609040504020204" pitchFamily="49" charset="0"/>
              </a:rPr>
              <a:t> </a:t>
            </a:r>
            <a:r>
              <a:rPr lang="en-US" altLang="ja-JP" dirty="0">
                <a:latin typeface="Lucida Console" panose="020B0609040504020204" pitchFamily="49" charset="0"/>
              </a:rPr>
              <a:t>&lt;&lt; </a:t>
            </a:r>
            <a:r>
              <a:rPr lang="en-US" altLang="ja-JP" dirty="0" err="1">
                <a:latin typeface="Lucida Console" panose="020B0609040504020204" pitchFamily="49" charset="0"/>
              </a:rPr>
              <a:t>endl</a:t>
            </a:r>
            <a:r>
              <a:rPr lang="en-US" altLang="ja-JP" dirty="0">
                <a:latin typeface="Lucida Console" panose="020B0609040504020204" pitchFamily="49" charset="0"/>
              </a:rPr>
              <a:t>;</a:t>
            </a:r>
          </a:p>
          <a:p>
            <a:r>
              <a:rPr lang="en-US" altLang="ja-JP" dirty="0" err="1">
                <a:latin typeface="Lucida Console" panose="020B0609040504020204" pitchFamily="49" charset="0"/>
              </a:rPr>
              <a:t>cout</a:t>
            </a:r>
            <a:r>
              <a:rPr lang="en-US" altLang="ja-JP" dirty="0">
                <a:latin typeface="Lucida Console" panose="020B0609040504020204" pitchFamily="49" charset="0"/>
              </a:rPr>
              <a:t> &lt;&lt; "*p</a:t>
            </a:r>
            <a:r>
              <a:rPr lang="ja-JP" altLang="en-US" dirty="0">
                <a:latin typeface="Lucida Console" panose="020B0609040504020204" pitchFamily="49" charset="0"/>
              </a:rPr>
              <a:t>の値は</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*p </a:t>
            </a:r>
            <a:r>
              <a:rPr lang="en-US" altLang="ja-JP" dirty="0">
                <a:latin typeface="Lucida Console" panose="020B0609040504020204" pitchFamily="49" charset="0"/>
              </a:rPr>
              <a:t>&lt;&lt; </a:t>
            </a:r>
            <a:r>
              <a:rPr lang="en-US" altLang="ja-JP" dirty="0" err="1">
                <a:latin typeface="Lucida Console" panose="020B0609040504020204" pitchFamily="49" charset="0"/>
              </a:rPr>
              <a:t>endl</a:t>
            </a:r>
            <a:r>
              <a:rPr lang="en-US" altLang="ja-JP"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DF16C547-5C36-2671-393E-3545C5BFC8D7}"/>
              </a:ext>
            </a:extLst>
          </p:cNvPr>
          <p:cNvSpPr txBox="1"/>
          <p:nvPr/>
        </p:nvSpPr>
        <p:spPr>
          <a:xfrm>
            <a:off x="489247" y="5129483"/>
            <a:ext cx="3634049" cy="107721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err="1">
                <a:ea typeface="+mn-ea"/>
              </a:rPr>
              <a:t>i</a:t>
            </a:r>
            <a:r>
              <a:rPr lang="ja-JP" altLang="en-US" sz="1600" dirty="0">
                <a:ea typeface="+mn-ea"/>
              </a:rPr>
              <a:t>のアドレスは</a:t>
            </a:r>
            <a:r>
              <a:rPr lang="en-US" altLang="ja-JP" sz="1600" dirty="0">
                <a:ea typeface="+mn-ea"/>
              </a:rPr>
              <a:t>0000002376EFFD24</a:t>
            </a:r>
          </a:p>
          <a:p>
            <a:pPr algn="l"/>
            <a:r>
              <a:rPr lang="en-US" altLang="ja-JP" sz="1600" dirty="0">
                <a:ea typeface="+mn-ea"/>
              </a:rPr>
              <a:t>p</a:t>
            </a:r>
            <a:r>
              <a:rPr lang="ja-JP" altLang="en-US" sz="1600" dirty="0">
                <a:ea typeface="+mn-ea"/>
              </a:rPr>
              <a:t>の値は</a:t>
            </a:r>
            <a:r>
              <a:rPr lang="en-US" altLang="ja-JP" sz="1600" dirty="0">
                <a:ea typeface="+mn-ea"/>
              </a:rPr>
              <a:t>0000002376EFFD24</a:t>
            </a:r>
          </a:p>
          <a:p>
            <a:pPr algn="l"/>
            <a:r>
              <a:rPr lang="en-US" altLang="ja-JP" sz="1600" dirty="0" err="1">
                <a:ea typeface="+mn-ea"/>
              </a:rPr>
              <a:t>i</a:t>
            </a:r>
            <a:r>
              <a:rPr lang="ja-JP" altLang="en-US" sz="1600" dirty="0">
                <a:ea typeface="+mn-ea"/>
              </a:rPr>
              <a:t>の値は</a:t>
            </a:r>
            <a:r>
              <a:rPr lang="en-US" altLang="ja-JP" sz="1600" dirty="0">
                <a:ea typeface="+mn-ea"/>
              </a:rPr>
              <a:t>5</a:t>
            </a:r>
          </a:p>
          <a:p>
            <a:pPr algn="l"/>
            <a:r>
              <a:rPr lang="en-US" altLang="ja-JP" sz="1600" dirty="0">
                <a:ea typeface="+mn-ea"/>
              </a:rPr>
              <a:t>*p</a:t>
            </a:r>
            <a:r>
              <a:rPr lang="ja-JP" altLang="en-US" sz="1600" dirty="0">
                <a:ea typeface="+mn-ea"/>
              </a:rPr>
              <a:t>の値は</a:t>
            </a:r>
            <a:r>
              <a:rPr lang="en-US" altLang="ja-JP" sz="1600" dirty="0">
                <a:ea typeface="+mn-ea"/>
              </a:rPr>
              <a:t>5</a:t>
            </a:r>
            <a:endParaRPr lang="ja-JP" altLang="en-US" sz="1600" dirty="0">
              <a:ea typeface="+mn-ea"/>
            </a:endParaRPr>
          </a:p>
        </p:txBody>
      </p:sp>
      <p:cxnSp>
        <p:nvCxnSpPr>
          <p:cNvPr id="7" name="直線矢印コネクタ 6">
            <a:extLst>
              <a:ext uri="{FF2B5EF4-FFF2-40B4-BE49-F238E27FC236}">
                <a16:creationId xmlns:a16="http://schemas.microsoft.com/office/drawing/2014/main" id="{D8C843B6-C1FF-7C63-E22E-DAD65AE2902A}"/>
              </a:ext>
            </a:extLst>
          </p:cNvPr>
          <p:cNvCxnSpPr>
            <a:cxnSpLocks/>
          </p:cNvCxnSpPr>
          <p:nvPr/>
        </p:nvCxnSpPr>
        <p:spPr>
          <a:xfrm>
            <a:off x="605059" y="4733187"/>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D77C72D-CE63-2936-920F-CCADFC410904}"/>
              </a:ext>
            </a:extLst>
          </p:cNvPr>
          <p:cNvSpPr txBox="1"/>
          <p:nvPr/>
        </p:nvSpPr>
        <p:spPr>
          <a:xfrm>
            <a:off x="605060" y="4728774"/>
            <a:ext cx="800219" cy="276999"/>
          </a:xfrm>
          <a:prstGeom prst="rect">
            <a:avLst/>
          </a:prstGeom>
          <a:noFill/>
        </p:spPr>
        <p:txBody>
          <a:bodyPr wrap="none" rtlCol="0">
            <a:spAutoFit/>
          </a:bodyPr>
          <a:lstStyle/>
          <a:p>
            <a:r>
              <a:rPr lang="ja-JP" altLang="en-US" sz="1200" b="1" dirty="0"/>
              <a:t>実行結果</a:t>
            </a:r>
          </a:p>
        </p:txBody>
      </p:sp>
      <p:sp>
        <p:nvSpPr>
          <p:cNvPr id="16" name="テキスト ボックス 15">
            <a:extLst>
              <a:ext uri="{FF2B5EF4-FFF2-40B4-BE49-F238E27FC236}">
                <a16:creationId xmlns:a16="http://schemas.microsoft.com/office/drawing/2014/main" id="{B6FA68B5-39E3-CA16-92CF-2B79414039F0}"/>
              </a:ext>
            </a:extLst>
          </p:cNvPr>
          <p:cNvSpPr txBox="1"/>
          <p:nvPr/>
        </p:nvSpPr>
        <p:spPr>
          <a:xfrm>
            <a:off x="767408" y="1196752"/>
            <a:ext cx="9793088" cy="1200329"/>
          </a:xfrm>
          <a:prstGeom prst="rect">
            <a:avLst/>
          </a:prstGeom>
          <a:noFill/>
        </p:spPr>
        <p:txBody>
          <a:bodyPr wrap="square">
            <a:spAutoFit/>
          </a:bodyPr>
          <a:lstStyle/>
          <a:p>
            <a:pPr marL="342900" indent="-342900">
              <a:buFont typeface="Arial" panose="020B0604020202020204" pitchFamily="34" charset="0"/>
              <a:buChar char="•"/>
            </a:pPr>
            <a:r>
              <a:rPr lang="ja-JP" altLang="en-US" sz="2400" dirty="0">
                <a:latin typeface="Lucida Console" panose="020B0609040504020204" pitchFamily="49" charset="0"/>
                <a:ea typeface="+mn-ea"/>
              </a:rPr>
              <a:t>ポインタ変数</a:t>
            </a:r>
            <a:r>
              <a:rPr lang="en-US" altLang="ja-JP" sz="2400" dirty="0">
                <a:latin typeface="Lucida Console" panose="020B0609040504020204" pitchFamily="49" charset="0"/>
                <a:ea typeface="+mn-ea"/>
              </a:rPr>
              <a:t>p</a:t>
            </a:r>
            <a:r>
              <a:rPr lang="ja-JP" altLang="en-US" sz="2000" dirty="0">
                <a:latin typeface="+mn-ea"/>
                <a:ea typeface="+mn-ea"/>
              </a:rPr>
              <a:t>に入っているアドレスの場所に存在する値にアクセスするには、プログラムコードの中で「</a:t>
            </a:r>
            <a:r>
              <a:rPr lang="ja-JP" altLang="en-US" sz="2400" dirty="0">
                <a:latin typeface="Lucida Console" panose="020B0609040504020204" pitchFamily="49" charset="0"/>
                <a:ea typeface="+mn-ea"/>
              </a:rPr>
              <a:t>*</a:t>
            </a:r>
            <a:r>
              <a:rPr lang="en-US" altLang="ja-JP" sz="2400" dirty="0">
                <a:latin typeface="Lucida Console" panose="020B0609040504020204" pitchFamily="49" charset="0"/>
                <a:ea typeface="+mn-ea"/>
              </a:rPr>
              <a:t>p</a:t>
            </a:r>
            <a:r>
              <a:rPr lang="ja-JP" altLang="en-US" sz="2000" dirty="0">
                <a:latin typeface="+mn-ea"/>
                <a:ea typeface="+mn-ea"/>
              </a:rPr>
              <a:t>」と書く</a:t>
            </a:r>
          </a:p>
          <a:p>
            <a:pPr marL="285750" indent="-285750">
              <a:buFont typeface="Arial" panose="020B0604020202020204" pitchFamily="34" charset="0"/>
              <a:buChar char="•"/>
            </a:pPr>
            <a:r>
              <a:rPr lang="ja-JP" altLang="en-US" sz="2000" dirty="0">
                <a:latin typeface="+mn-ea"/>
                <a:ea typeface="+mn-ea"/>
              </a:rPr>
              <a:t>「</a:t>
            </a:r>
            <a:r>
              <a:rPr lang="en-US" altLang="ja-JP" sz="2400" dirty="0" err="1">
                <a:latin typeface="Lucida Console" panose="020B0609040504020204" pitchFamily="49" charset="0"/>
                <a:ea typeface="+mn-ea"/>
              </a:rPr>
              <a:t>i</a:t>
            </a:r>
            <a:r>
              <a:rPr lang="ja-JP" altLang="en-US" sz="2400" dirty="0">
                <a:latin typeface="+mn-ea"/>
                <a:ea typeface="+mn-ea"/>
              </a:rPr>
              <a:t>」と「</a:t>
            </a:r>
            <a:r>
              <a:rPr lang="ja-JP" altLang="en-US" sz="2400" dirty="0">
                <a:latin typeface="Lucida Console" panose="020B0609040504020204" pitchFamily="49" charset="0"/>
                <a:ea typeface="+mn-ea"/>
              </a:rPr>
              <a:t>*</a:t>
            </a:r>
            <a:r>
              <a:rPr lang="en-US" altLang="ja-JP" sz="2400" dirty="0">
                <a:latin typeface="Lucida Console" panose="020B0609040504020204" pitchFamily="49" charset="0"/>
                <a:ea typeface="+mn-ea"/>
              </a:rPr>
              <a:t>p</a:t>
            </a:r>
            <a:r>
              <a:rPr lang="ja-JP" altLang="en-US" sz="2400" dirty="0">
                <a:latin typeface="+mn-ea"/>
                <a:ea typeface="+mn-ea"/>
              </a:rPr>
              <a:t>」は、</a:t>
            </a:r>
            <a:r>
              <a:rPr lang="ja-JP" altLang="en-US" sz="2000" dirty="0">
                <a:latin typeface="+mn-ea"/>
                <a:ea typeface="+mn-ea"/>
              </a:rPr>
              <a:t>メモリー上の同じ値を参照する</a:t>
            </a:r>
          </a:p>
        </p:txBody>
      </p:sp>
      <p:pic>
        <p:nvPicPr>
          <p:cNvPr id="4" name="図 3">
            <a:extLst>
              <a:ext uri="{FF2B5EF4-FFF2-40B4-BE49-F238E27FC236}">
                <a16:creationId xmlns:a16="http://schemas.microsoft.com/office/drawing/2014/main" id="{3A2BD4BF-699D-FCFB-2AC3-98E3E3DCA05A}"/>
              </a:ext>
            </a:extLst>
          </p:cNvPr>
          <p:cNvPicPr>
            <a:picLocks noChangeAspect="1"/>
          </p:cNvPicPr>
          <p:nvPr/>
        </p:nvPicPr>
        <p:blipFill>
          <a:blip r:embed="rId2"/>
          <a:stretch>
            <a:fillRect/>
          </a:stretch>
        </p:blipFill>
        <p:spPr>
          <a:xfrm>
            <a:off x="6096000" y="3212976"/>
            <a:ext cx="5581648" cy="2652901"/>
          </a:xfrm>
          <a:prstGeom prst="rect">
            <a:avLst/>
          </a:prstGeom>
        </p:spPr>
      </p:pic>
      <p:sp>
        <p:nvSpPr>
          <p:cNvPr id="3" name="スライド番号プレースホルダー 3">
            <a:extLst>
              <a:ext uri="{FF2B5EF4-FFF2-40B4-BE49-F238E27FC236}">
                <a16:creationId xmlns:a16="http://schemas.microsoft.com/office/drawing/2014/main" id="{5E2E7496-C1E6-22DE-CC57-C8C996BCAEA9}"/>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169</a:t>
            </a:fld>
            <a:endParaRPr lang="ja-JP" altLang="en-US"/>
          </a:p>
        </p:txBody>
      </p:sp>
      <p:sp>
        <p:nvSpPr>
          <p:cNvPr id="9" name="テキスト ボックス 8">
            <a:extLst>
              <a:ext uri="{FF2B5EF4-FFF2-40B4-BE49-F238E27FC236}">
                <a16:creationId xmlns:a16="http://schemas.microsoft.com/office/drawing/2014/main" id="{6A22FDB3-9268-99BF-A33C-66E6D94366E4}"/>
              </a:ext>
            </a:extLst>
          </p:cNvPr>
          <p:cNvSpPr txBox="1">
            <a:spLocks noChangeArrowheads="1"/>
          </p:cNvSpPr>
          <p:nvPr/>
        </p:nvSpPr>
        <p:spPr bwMode="auto">
          <a:xfrm>
            <a:off x="7896200" y="62326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94196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6AF95-1245-DAC3-5AC8-7671CB8E934E}"/>
              </a:ext>
            </a:extLst>
          </p:cNvPr>
          <p:cNvSpPr>
            <a:spLocks noGrp="1"/>
          </p:cNvSpPr>
          <p:nvPr>
            <p:ph type="title"/>
          </p:nvPr>
        </p:nvSpPr>
        <p:spPr/>
        <p:txBody>
          <a:bodyPr/>
          <a:lstStyle/>
          <a:p>
            <a:r>
              <a:rPr lang="en-US" altLang="ja-JP" dirty="0"/>
              <a:t>Visual Studio </a:t>
            </a:r>
            <a:r>
              <a:rPr lang="ja-JP" altLang="en-US" dirty="0"/>
              <a:t>とは</a:t>
            </a:r>
            <a:endParaRPr kumimoji="1" lang="ja-JP" altLang="en-US" dirty="0"/>
          </a:p>
        </p:txBody>
      </p:sp>
      <p:sp>
        <p:nvSpPr>
          <p:cNvPr id="3" name="コンテンツ プレースホルダー 2">
            <a:extLst>
              <a:ext uri="{FF2B5EF4-FFF2-40B4-BE49-F238E27FC236}">
                <a16:creationId xmlns:a16="http://schemas.microsoft.com/office/drawing/2014/main" id="{3BDC1957-1495-7C45-8471-B25C234E1396}"/>
              </a:ext>
            </a:extLst>
          </p:cNvPr>
          <p:cNvSpPr>
            <a:spLocks noGrp="1"/>
          </p:cNvSpPr>
          <p:nvPr>
            <p:ph idx="1"/>
          </p:nvPr>
        </p:nvSpPr>
        <p:spPr/>
        <p:txBody>
          <a:bodyPr/>
          <a:lstStyle/>
          <a:p>
            <a:pPr marL="0" indent="0">
              <a:buNone/>
            </a:pPr>
            <a:r>
              <a:rPr lang="en-US" altLang="ja-JP" sz="2800" dirty="0"/>
              <a:t>Visual Studio </a:t>
            </a:r>
            <a:r>
              <a:rPr lang="ja-JP" altLang="en-US" sz="2800" dirty="0"/>
              <a:t>は以下のものを含む統合開発環境の</a:t>
            </a:r>
            <a:r>
              <a:rPr lang="en-US" altLang="ja-JP" sz="2800" dirty="0"/>
              <a:t>1</a:t>
            </a:r>
            <a:r>
              <a:rPr lang="ja-JP" altLang="en-US" sz="2800" dirty="0"/>
              <a:t>つ</a:t>
            </a:r>
            <a:endParaRPr lang="en-US" altLang="ja-JP" sz="2800" dirty="0"/>
          </a:p>
          <a:p>
            <a:endParaRPr lang="en-US" altLang="ja-JP" sz="2800" dirty="0"/>
          </a:p>
          <a:p>
            <a:pPr marL="457200" lvl="1" indent="0">
              <a:buNone/>
            </a:pPr>
            <a:r>
              <a:rPr lang="ja-JP" altLang="en-US" sz="2400" b="1" dirty="0"/>
              <a:t>エディタ</a:t>
            </a:r>
            <a:r>
              <a:rPr lang="ja-JP" altLang="en-US" sz="2400" dirty="0"/>
              <a:t>：プログラムコードを記述する</a:t>
            </a:r>
            <a:endParaRPr lang="en-US" altLang="ja-JP" sz="2400" dirty="0"/>
          </a:p>
          <a:p>
            <a:pPr lvl="1"/>
            <a:endParaRPr lang="en-US" altLang="ja-JP" sz="2400" dirty="0"/>
          </a:p>
          <a:p>
            <a:pPr marL="457200" lvl="1" indent="0">
              <a:buNone/>
            </a:pPr>
            <a:r>
              <a:rPr lang="ja-JP" altLang="en-US" sz="2400" b="1" dirty="0"/>
              <a:t>コンパイラ</a:t>
            </a:r>
            <a:r>
              <a:rPr lang="ja-JP" altLang="en-US" sz="2400" dirty="0"/>
              <a:t>：コンパイルを行う（オブジェクトファイルを生成する）</a:t>
            </a:r>
            <a:endParaRPr lang="en-US" altLang="ja-JP" sz="2400" dirty="0"/>
          </a:p>
          <a:p>
            <a:pPr lvl="1"/>
            <a:endParaRPr lang="en-US" altLang="ja-JP" sz="2400" dirty="0"/>
          </a:p>
          <a:p>
            <a:pPr marL="457200" lvl="1" indent="0">
              <a:buNone/>
            </a:pPr>
            <a:r>
              <a:rPr lang="ja-JP" altLang="en-US" sz="2400" b="1" dirty="0"/>
              <a:t>リンカ</a:t>
            </a:r>
            <a:r>
              <a:rPr lang="ja-JP" altLang="en-US" sz="2400" dirty="0"/>
              <a:t>：リンクを行う（実行ファイルを生成する）</a:t>
            </a:r>
          </a:p>
        </p:txBody>
      </p:sp>
    </p:spTree>
    <p:extLst>
      <p:ext uri="{BB962C8B-B14F-4D97-AF65-F5344CB8AC3E}">
        <p14:creationId xmlns:p14="http://schemas.microsoft.com/office/powerpoint/2010/main" val="45066255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30CEF-586E-C84A-DA7E-8FE778FF685B}"/>
              </a:ext>
            </a:extLst>
          </p:cNvPr>
          <p:cNvSpPr>
            <a:spLocks noGrp="1"/>
          </p:cNvSpPr>
          <p:nvPr>
            <p:ph type="ctrTitle"/>
          </p:nvPr>
        </p:nvSpPr>
        <p:spPr/>
        <p:txBody>
          <a:bodyPr/>
          <a:lstStyle/>
          <a:p>
            <a:r>
              <a:rPr kumimoji="1" lang="ja-JP" altLang="en-US" dirty="0"/>
              <a:t>ポインタの活用</a:t>
            </a:r>
          </a:p>
        </p:txBody>
      </p:sp>
    </p:spTree>
    <p:extLst>
      <p:ext uri="{BB962C8B-B14F-4D97-AF65-F5344CB8AC3E}">
        <p14:creationId xmlns:p14="http://schemas.microsoft.com/office/powerpoint/2010/main" val="9074460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5C1C7-6E1C-B026-2C2D-22DC3AE57A97}"/>
              </a:ext>
            </a:extLst>
          </p:cNvPr>
          <p:cNvSpPr>
            <a:spLocks noGrp="1"/>
          </p:cNvSpPr>
          <p:nvPr>
            <p:ph type="title"/>
          </p:nvPr>
        </p:nvSpPr>
        <p:spPr/>
        <p:txBody>
          <a:bodyPr/>
          <a:lstStyle/>
          <a:p>
            <a:r>
              <a:rPr kumimoji="1" lang="ja-JP" altLang="en-US" dirty="0"/>
              <a:t>ポインタを使って値を変更する</a:t>
            </a:r>
          </a:p>
        </p:txBody>
      </p:sp>
      <p:sp>
        <p:nvSpPr>
          <p:cNvPr id="5" name="正方形/長方形 4">
            <a:extLst>
              <a:ext uri="{FF2B5EF4-FFF2-40B4-BE49-F238E27FC236}">
                <a16:creationId xmlns:a16="http://schemas.microsoft.com/office/drawing/2014/main" id="{66823318-9DBC-F003-3ADE-7D8CA10B03D9}"/>
              </a:ext>
            </a:extLst>
          </p:cNvPr>
          <p:cNvSpPr>
            <a:spLocks noChangeArrowheads="1"/>
          </p:cNvSpPr>
          <p:nvPr/>
        </p:nvSpPr>
        <p:spPr bwMode="auto">
          <a:xfrm>
            <a:off x="766872" y="1457201"/>
            <a:ext cx="2649806" cy="830997"/>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rPr>
              <a:t>int </a:t>
            </a:r>
            <a:r>
              <a:rPr lang="en-US" altLang="ja-JP" sz="2400" dirty="0" err="1">
                <a:latin typeface="Lucida Console" panose="020B0609040504020204" pitchFamily="49" charset="0"/>
              </a:rPr>
              <a:t>i</a:t>
            </a:r>
            <a:r>
              <a:rPr lang="en-US" altLang="ja-JP" sz="2400" dirty="0">
                <a:latin typeface="Lucida Console" panose="020B0609040504020204" pitchFamily="49" charset="0"/>
              </a:rPr>
              <a:t> = 5;</a:t>
            </a:r>
          </a:p>
          <a:p>
            <a:r>
              <a:rPr lang="en-US" altLang="ja-JP" sz="2400" dirty="0">
                <a:latin typeface="Lucida Console" panose="020B0609040504020204" pitchFamily="49" charset="0"/>
              </a:rPr>
              <a:t>int* p = &amp;</a:t>
            </a:r>
            <a:r>
              <a:rPr lang="en-US" altLang="ja-JP" sz="2400" dirty="0" err="1">
                <a:latin typeface="Lucida Console" panose="020B0609040504020204" pitchFamily="49" charset="0"/>
              </a:rPr>
              <a:t>i</a:t>
            </a:r>
            <a:r>
              <a:rPr lang="en-US" altLang="ja-JP" sz="2400"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7CBDF63D-6FC3-1229-9BE5-6B1E5D5FFCEF}"/>
              </a:ext>
            </a:extLst>
          </p:cNvPr>
          <p:cNvSpPr txBox="1"/>
          <p:nvPr/>
        </p:nvSpPr>
        <p:spPr>
          <a:xfrm>
            <a:off x="767408" y="2492896"/>
            <a:ext cx="11305256" cy="4154984"/>
          </a:xfrm>
          <a:prstGeom prst="rect">
            <a:avLst/>
          </a:prstGeom>
          <a:noFill/>
        </p:spPr>
        <p:txBody>
          <a:bodyPr wrap="square">
            <a:spAutoFit/>
          </a:bodyPr>
          <a:lstStyle/>
          <a:p>
            <a:pPr marL="342900" indent="-342900">
              <a:buFont typeface="Arial" panose="020B0604020202020204" pitchFamily="34" charset="0"/>
              <a:buChar char="•"/>
            </a:pPr>
            <a:r>
              <a:rPr lang="ja-JP" altLang="en-US" sz="2400" dirty="0">
                <a:latin typeface="Lucida Console" panose="020B0609040504020204" pitchFamily="49" charset="0"/>
                <a:ea typeface="+mn-ea"/>
              </a:rPr>
              <a:t>*</a:t>
            </a:r>
            <a:r>
              <a:rPr lang="en-US" altLang="ja-JP" sz="2400" dirty="0">
                <a:latin typeface="Lucida Console" panose="020B0609040504020204" pitchFamily="49" charset="0"/>
                <a:ea typeface="+mn-ea"/>
              </a:rPr>
              <a:t>p</a:t>
            </a:r>
            <a:r>
              <a:rPr lang="ja-JP" altLang="en-US" sz="2400" dirty="0">
                <a:latin typeface="Lucida Console" panose="020B0609040504020204" pitchFamily="49" charset="0"/>
                <a:ea typeface="+mn-ea"/>
              </a:rPr>
              <a:t> </a:t>
            </a:r>
            <a:r>
              <a:rPr lang="ja-JP" altLang="en-US" sz="2400" dirty="0">
                <a:latin typeface="+mn-ea"/>
                <a:ea typeface="+mn-ea"/>
              </a:rPr>
              <a:t>は変数 </a:t>
            </a:r>
            <a:r>
              <a:rPr lang="en-US" altLang="ja-JP" sz="2400" dirty="0" err="1">
                <a:latin typeface="Lucida Console" panose="020B0609040504020204" pitchFamily="49" charset="0"/>
                <a:ea typeface="+mn-ea"/>
              </a:rPr>
              <a:t>i</a:t>
            </a:r>
            <a:r>
              <a:rPr lang="ja-JP" altLang="en-US" sz="2400" dirty="0">
                <a:latin typeface="Lucida Console" panose="020B0609040504020204" pitchFamily="49" charset="0"/>
                <a:ea typeface="+mn-ea"/>
              </a:rPr>
              <a:t> </a:t>
            </a:r>
            <a:r>
              <a:rPr lang="ja-JP" altLang="en-US" sz="2400" dirty="0">
                <a:latin typeface="+mn-ea"/>
                <a:ea typeface="+mn-ea"/>
              </a:rPr>
              <a:t>の別名としてふるまう</a:t>
            </a:r>
            <a:endParaRPr lang="en-US" altLang="ja-JP" sz="2400" dirty="0">
              <a:latin typeface="+mn-ea"/>
              <a:ea typeface="+mn-ea"/>
            </a:endParaRPr>
          </a:p>
          <a:p>
            <a:pPr marL="342900" indent="-342900">
              <a:buFont typeface="Arial" panose="020B0604020202020204" pitchFamily="34" charset="0"/>
              <a:buChar char="•"/>
            </a:pPr>
            <a:r>
              <a:rPr lang="ja-JP" altLang="en-US" sz="2400" dirty="0">
                <a:latin typeface="+mn-ea"/>
                <a:ea typeface="+mn-ea"/>
              </a:rPr>
              <a:t>これ以降のプログラムコードに</a:t>
            </a:r>
            <a:r>
              <a:rPr lang="ja-JP" altLang="en-US" sz="2400" dirty="0">
                <a:latin typeface="Lucida Console" panose="020B0609040504020204" pitchFamily="49" charset="0"/>
                <a:ea typeface="+mn-ea"/>
              </a:rPr>
              <a:t>*</a:t>
            </a:r>
            <a:r>
              <a:rPr lang="en-US" altLang="ja-JP" sz="2400" dirty="0">
                <a:latin typeface="Lucida Console" panose="020B0609040504020204" pitchFamily="49" charset="0"/>
                <a:ea typeface="+mn-ea"/>
              </a:rPr>
              <a:t>p</a:t>
            </a:r>
            <a:r>
              <a:rPr lang="ja-JP" altLang="en-US" sz="2400" dirty="0">
                <a:latin typeface="+mn-ea"/>
                <a:ea typeface="+mn-ea"/>
              </a:rPr>
              <a:t>が登場したときには、これを変数</a:t>
            </a:r>
            <a:r>
              <a:rPr lang="en-US" altLang="ja-JP" sz="2400" dirty="0" err="1">
                <a:latin typeface="Lucida Console" panose="020B0609040504020204" pitchFamily="49" charset="0"/>
                <a:ea typeface="+mn-ea"/>
              </a:rPr>
              <a:t>i</a:t>
            </a:r>
            <a:r>
              <a:rPr lang="ja-JP" altLang="en-US" sz="2400" dirty="0">
                <a:latin typeface="+mn-ea"/>
                <a:ea typeface="+mn-ea"/>
              </a:rPr>
              <a:t>に置き換えて読むと理解しやすくなる</a:t>
            </a:r>
            <a:endParaRPr lang="en-US" altLang="ja-JP" sz="2400" dirty="0">
              <a:latin typeface="+mn-ea"/>
              <a:ea typeface="+mn-ea"/>
            </a:endParaRPr>
          </a:p>
          <a:p>
            <a:pPr marL="342900" indent="-342900">
              <a:buFont typeface="Arial" panose="020B0604020202020204" pitchFamily="34" charset="0"/>
              <a:buChar char="•"/>
            </a:pPr>
            <a:endParaRPr lang="en-US" altLang="ja-JP" sz="2400" dirty="0">
              <a:latin typeface="+mn-ea"/>
              <a:ea typeface="+mn-ea"/>
            </a:endParaRPr>
          </a:p>
          <a:p>
            <a:pPr marL="342900" indent="-342900">
              <a:buFont typeface="Arial" panose="020B0604020202020204" pitchFamily="34" charset="0"/>
              <a:buChar char="•"/>
            </a:pPr>
            <a:r>
              <a:rPr lang="ja-JP" altLang="en-US" sz="2400" dirty="0">
                <a:latin typeface="+mn-ea"/>
                <a:ea typeface="+mn-ea"/>
              </a:rPr>
              <a:t>「</a:t>
            </a:r>
            <a:r>
              <a:rPr lang="en-US" altLang="ja-JP" sz="2400" dirty="0">
                <a:latin typeface="Lucida Console" panose="020B0609040504020204" pitchFamily="49" charset="0"/>
                <a:ea typeface="+mn-ea"/>
              </a:rPr>
              <a:t>int j = *p;</a:t>
            </a:r>
            <a:r>
              <a:rPr lang="ja-JP" altLang="en-US" sz="2400" dirty="0">
                <a:latin typeface="+mn-ea"/>
                <a:ea typeface="+mn-ea"/>
              </a:rPr>
              <a:t>」は、「</a:t>
            </a:r>
            <a:r>
              <a:rPr lang="en-US" altLang="ja-JP" sz="2400" dirty="0">
                <a:latin typeface="Lucida Console" panose="020B0609040504020204" pitchFamily="49" charset="0"/>
                <a:ea typeface="+mn-ea"/>
              </a:rPr>
              <a:t>int j = </a:t>
            </a:r>
            <a:r>
              <a:rPr lang="en-US" altLang="ja-JP" sz="2400" dirty="0" err="1">
                <a:latin typeface="Lucida Console" panose="020B0609040504020204" pitchFamily="49" charset="0"/>
                <a:ea typeface="+mn-ea"/>
              </a:rPr>
              <a:t>i</a:t>
            </a:r>
            <a:r>
              <a:rPr lang="en-US" altLang="ja-JP" sz="2400" dirty="0">
                <a:latin typeface="Lucida Console" panose="020B0609040504020204" pitchFamily="49" charset="0"/>
                <a:ea typeface="+mn-ea"/>
              </a:rPr>
              <a:t>;</a:t>
            </a:r>
            <a:r>
              <a:rPr lang="ja-JP" altLang="en-US" sz="2400" dirty="0">
                <a:latin typeface="+mn-ea"/>
                <a:ea typeface="+mn-ea"/>
              </a:rPr>
              <a:t>」と同じように働き、変数</a:t>
            </a:r>
            <a:r>
              <a:rPr lang="en-US" altLang="ja-JP" sz="2400" dirty="0">
                <a:latin typeface="Lucida Console" panose="020B0609040504020204" pitchFamily="49" charset="0"/>
                <a:ea typeface="+mn-ea"/>
              </a:rPr>
              <a:t>j</a:t>
            </a:r>
            <a:r>
              <a:rPr lang="ja-JP" altLang="en-US" sz="2400" dirty="0">
                <a:latin typeface="+mn-ea"/>
                <a:ea typeface="+mn-ea"/>
              </a:rPr>
              <a:t>に変数</a:t>
            </a:r>
            <a:r>
              <a:rPr lang="en-US" altLang="ja-JP" sz="2400" dirty="0" err="1">
                <a:latin typeface="Lucida Console" panose="020B0609040504020204" pitchFamily="49" charset="0"/>
                <a:ea typeface="+mn-ea"/>
              </a:rPr>
              <a:t>i</a:t>
            </a:r>
            <a:r>
              <a:rPr lang="ja-JP" altLang="en-US" sz="2400" dirty="0">
                <a:latin typeface="+mn-ea"/>
                <a:ea typeface="+mn-ea"/>
              </a:rPr>
              <a:t>の値が代入される</a:t>
            </a:r>
            <a:endParaRPr lang="en-US" altLang="ja-JP" sz="2400" dirty="0">
              <a:latin typeface="+mn-ea"/>
              <a:ea typeface="+mn-ea"/>
            </a:endParaRPr>
          </a:p>
          <a:p>
            <a:pPr marL="342900" indent="-342900">
              <a:buFont typeface="Arial" panose="020B0604020202020204" pitchFamily="34" charset="0"/>
              <a:buChar char="•"/>
            </a:pPr>
            <a:endParaRPr lang="en-US" altLang="ja-JP" sz="2400" dirty="0">
              <a:latin typeface="+mn-ea"/>
              <a:ea typeface="+mn-ea"/>
            </a:endParaRPr>
          </a:p>
          <a:p>
            <a:pPr marL="342900" indent="-342900">
              <a:buFont typeface="Arial" panose="020B0604020202020204" pitchFamily="34" charset="0"/>
              <a:buChar char="•"/>
            </a:pPr>
            <a:r>
              <a:rPr lang="ja-JP" altLang="en-US" sz="2400" dirty="0">
                <a:latin typeface="+mn-ea"/>
                <a:ea typeface="+mn-ea"/>
              </a:rPr>
              <a:t>「</a:t>
            </a:r>
            <a:r>
              <a:rPr lang="ja-JP" altLang="en-US" sz="2400" dirty="0">
                <a:latin typeface="Lucida Console" panose="020B0609040504020204" pitchFamily="49" charset="0"/>
                <a:ea typeface="+mn-ea"/>
              </a:rPr>
              <a:t>*</a:t>
            </a:r>
            <a:r>
              <a:rPr lang="en-US" altLang="ja-JP" sz="2400" dirty="0">
                <a:latin typeface="Lucida Console" panose="020B0609040504020204" pitchFamily="49" charset="0"/>
                <a:ea typeface="+mn-ea"/>
              </a:rPr>
              <a:t>p = 10;</a:t>
            </a:r>
            <a:r>
              <a:rPr lang="ja-JP" altLang="en-US" sz="2400" dirty="0">
                <a:latin typeface="+mn-ea"/>
                <a:ea typeface="+mn-ea"/>
              </a:rPr>
              <a:t>」は「</a:t>
            </a:r>
            <a:r>
              <a:rPr lang="en-US" altLang="ja-JP" sz="2400" dirty="0" err="1">
                <a:latin typeface="Lucida Console" panose="020B0609040504020204" pitchFamily="49" charset="0"/>
                <a:ea typeface="+mn-ea"/>
              </a:rPr>
              <a:t>i</a:t>
            </a:r>
            <a:r>
              <a:rPr lang="en-US" altLang="ja-JP" sz="2400" dirty="0">
                <a:latin typeface="Lucida Console" panose="020B0609040504020204" pitchFamily="49" charset="0"/>
                <a:ea typeface="+mn-ea"/>
              </a:rPr>
              <a:t> = 10;</a:t>
            </a:r>
            <a:r>
              <a:rPr lang="ja-JP" altLang="en-US" sz="2400" dirty="0">
                <a:latin typeface="+mn-ea"/>
                <a:ea typeface="+mn-ea"/>
              </a:rPr>
              <a:t>」と同じように働き、変数</a:t>
            </a:r>
            <a:r>
              <a:rPr lang="en-US" altLang="ja-JP" sz="2400" dirty="0" err="1">
                <a:latin typeface="Lucida Console" panose="020B0609040504020204" pitchFamily="49" charset="0"/>
                <a:ea typeface="+mn-ea"/>
              </a:rPr>
              <a:t>i</a:t>
            </a:r>
            <a:r>
              <a:rPr lang="ja-JP" altLang="en-US" sz="2400" dirty="0">
                <a:latin typeface="+mn-ea"/>
                <a:ea typeface="+mn-ea"/>
              </a:rPr>
              <a:t>の値が</a:t>
            </a:r>
            <a:r>
              <a:rPr lang="en-US" altLang="ja-JP" sz="2400" dirty="0">
                <a:latin typeface="+mn-ea"/>
                <a:ea typeface="+mn-ea"/>
              </a:rPr>
              <a:t>10</a:t>
            </a:r>
            <a:r>
              <a:rPr lang="ja-JP" altLang="en-US" sz="2400" dirty="0">
                <a:latin typeface="+mn-ea"/>
                <a:ea typeface="+mn-ea"/>
              </a:rPr>
              <a:t>になる。</a:t>
            </a:r>
            <a:endParaRPr lang="en-US" altLang="ja-JP" sz="2400" dirty="0">
              <a:latin typeface="+mn-ea"/>
              <a:ea typeface="+mn-ea"/>
            </a:endParaRPr>
          </a:p>
          <a:p>
            <a:pPr marL="342900" indent="-342900">
              <a:buFont typeface="Arial" panose="020B0604020202020204" pitchFamily="34" charset="0"/>
              <a:buChar char="•"/>
            </a:pPr>
            <a:endParaRPr lang="en-US" altLang="ja-JP" sz="2400" dirty="0">
              <a:latin typeface="+mn-ea"/>
            </a:endParaRPr>
          </a:p>
          <a:p>
            <a:pPr marL="342900" indent="-342900">
              <a:buFont typeface="Arial" panose="020B0604020202020204" pitchFamily="34" charset="0"/>
              <a:buChar char="•"/>
            </a:pPr>
            <a:r>
              <a:rPr lang="ja-JP" altLang="en-US" sz="2400" dirty="0">
                <a:latin typeface="+mn-ea"/>
              </a:rPr>
              <a:t>つまり、</a:t>
            </a:r>
            <a:r>
              <a:rPr lang="ja-JP" altLang="en-US" sz="2400" b="1" dirty="0">
                <a:solidFill>
                  <a:srgbClr val="C00000"/>
                </a:solidFill>
                <a:latin typeface="+mn-ea"/>
              </a:rPr>
              <a:t>ポインタを使って、変数の値を変更できる</a:t>
            </a:r>
          </a:p>
          <a:p>
            <a:endParaRPr lang="ja-JP" altLang="en-US" sz="2400" b="1" dirty="0">
              <a:solidFill>
                <a:srgbClr val="C00000"/>
              </a:solidFill>
              <a:latin typeface="+mn-ea"/>
              <a:ea typeface="+mn-ea"/>
            </a:endParaRPr>
          </a:p>
        </p:txBody>
      </p:sp>
      <p:sp>
        <p:nvSpPr>
          <p:cNvPr id="3" name="スライド番号プレースホルダー 3">
            <a:extLst>
              <a:ext uri="{FF2B5EF4-FFF2-40B4-BE49-F238E27FC236}">
                <a16:creationId xmlns:a16="http://schemas.microsoft.com/office/drawing/2014/main" id="{DC50FE2F-41EF-625D-10A4-BB833AE3FF04}"/>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171</a:t>
            </a:fld>
            <a:endParaRPr lang="ja-JP" altLang="en-US"/>
          </a:p>
        </p:txBody>
      </p:sp>
    </p:spTree>
    <p:extLst>
      <p:ext uri="{BB962C8B-B14F-4D97-AF65-F5344CB8AC3E}">
        <p14:creationId xmlns:p14="http://schemas.microsoft.com/office/powerpoint/2010/main" val="13677218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53F366-4398-ADFB-89D8-30A80BCA25B7}"/>
              </a:ext>
            </a:extLst>
          </p:cNvPr>
          <p:cNvSpPr>
            <a:spLocks noGrp="1"/>
          </p:cNvSpPr>
          <p:nvPr>
            <p:ph type="title"/>
          </p:nvPr>
        </p:nvSpPr>
        <p:spPr/>
        <p:txBody>
          <a:bodyPr/>
          <a:lstStyle/>
          <a:p>
            <a:r>
              <a:rPr kumimoji="1" lang="ja-JP" altLang="en-US" dirty="0"/>
              <a:t>ポインタを使って値を変更する</a:t>
            </a:r>
          </a:p>
        </p:txBody>
      </p:sp>
      <p:sp>
        <p:nvSpPr>
          <p:cNvPr id="5" name="正方形/長方形 4">
            <a:extLst>
              <a:ext uri="{FF2B5EF4-FFF2-40B4-BE49-F238E27FC236}">
                <a16:creationId xmlns:a16="http://schemas.microsoft.com/office/drawing/2014/main" id="{B380492D-1228-6095-2B04-D637060A59CA}"/>
              </a:ext>
            </a:extLst>
          </p:cNvPr>
          <p:cNvSpPr>
            <a:spLocks noChangeArrowheads="1"/>
          </p:cNvSpPr>
          <p:nvPr/>
        </p:nvSpPr>
        <p:spPr bwMode="auto">
          <a:xfrm>
            <a:off x="767408" y="1340768"/>
            <a:ext cx="6203032" cy="2677656"/>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rPr>
              <a:t>int </a:t>
            </a:r>
            <a:r>
              <a:rPr lang="en-US" altLang="ja-JP" sz="2400" dirty="0" err="1">
                <a:latin typeface="Lucida Console" panose="020B0609040504020204" pitchFamily="49" charset="0"/>
              </a:rPr>
              <a:t>i</a:t>
            </a:r>
            <a:r>
              <a:rPr lang="en-US" altLang="ja-JP" sz="2400" dirty="0">
                <a:latin typeface="Lucida Console" panose="020B0609040504020204" pitchFamily="49" charset="0"/>
              </a:rPr>
              <a:t> = 5;</a:t>
            </a:r>
          </a:p>
          <a:p>
            <a:r>
              <a:rPr lang="en-US" altLang="ja-JP" sz="2400" dirty="0">
                <a:solidFill>
                  <a:srgbClr val="C00000"/>
                </a:solidFill>
                <a:latin typeface="Lucida Console" panose="020B0609040504020204" pitchFamily="49" charset="0"/>
              </a:rPr>
              <a:t>int* p = &amp;</a:t>
            </a:r>
            <a:r>
              <a:rPr lang="en-US" altLang="ja-JP" sz="2400" dirty="0" err="1">
                <a:solidFill>
                  <a:srgbClr val="C00000"/>
                </a:solidFill>
                <a:latin typeface="Lucida Console" panose="020B0609040504020204" pitchFamily="49" charset="0"/>
              </a:rPr>
              <a:t>i</a:t>
            </a:r>
            <a:r>
              <a:rPr lang="en-US" altLang="ja-JP" sz="2400" dirty="0">
                <a:solidFill>
                  <a:srgbClr val="C00000"/>
                </a:solidFill>
                <a:latin typeface="Lucida Console" panose="020B0609040504020204" pitchFamily="49" charset="0"/>
              </a:rPr>
              <a:t>;</a:t>
            </a:r>
          </a:p>
          <a:p>
            <a:endParaRPr lang="en-US" altLang="ja-JP" sz="2400" dirty="0">
              <a:latin typeface="Lucida Console" panose="020B0609040504020204" pitchFamily="49" charset="0"/>
            </a:endParaRPr>
          </a:p>
          <a:p>
            <a:r>
              <a:rPr lang="en-US" altLang="ja-JP" sz="2400" dirty="0">
                <a:solidFill>
                  <a:srgbClr val="C00000"/>
                </a:solidFill>
                <a:latin typeface="Lucida Console" panose="020B0609040504020204" pitchFamily="49" charset="0"/>
              </a:rPr>
              <a:t>int j = *p;</a:t>
            </a:r>
          </a:p>
          <a:p>
            <a:r>
              <a:rPr lang="en-US" altLang="ja-JP" sz="2400" dirty="0" err="1">
                <a:latin typeface="Lucida Console" panose="020B0609040504020204" pitchFamily="49" charset="0"/>
              </a:rPr>
              <a:t>cout</a:t>
            </a:r>
            <a:r>
              <a:rPr lang="en-US" altLang="ja-JP" sz="2400" dirty="0">
                <a:latin typeface="Lucida Console" panose="020B0609040504020204" pitchFamily="49" charset="0"/>
              </a:rPr>
              <a:t> &lt;&lt; "j</a:t>
            </a:r>
            <a:r>
              <a:rPr lang="ja-JP" altLang="en-US" sz="2400" dirty="0">
                <a:latin typeface="Lucida Console" panose="020B0609040504020204" pitchFamily="49" charset="0"/>
              </a:rPr>
              <a:t>の値は</a:t>
            </a:r>
            <a:r>
              <a:rPr lang="en-US" altLang="ja-JP" sz="2400" dirty="0">
                <a:latin typeface="Lucida Console" panose="020B0609040504020204" pitchFamily="49" charset="0"/>
              </a:rPr>
              <a:t>" &lt;&lt; j &lt;&lt; </a:t>
            </a:r>
            <a:r>
              <a:rPr lang="en-US" altLang="ja-JP" sz="2400" dirty="0" err="1">
                <a:latin typeface="Lucida Console" panose="020B0609040504020204" pitchFamily="49" charset="0"/>
              </a:rPr>
              <a:t>endl</a:t>
            </a:r>
            <a:r>
              <a:rPr lang="en-US" altLang="ja-JP" sz="2400" dirty="0">
                <a:latin typeface="Lucida Console" panose="020B0609040504020204" pitchFamily="49" charset="0"/>
              </a:rPr>
              <a:t>;</a:t>
            </a:r>
          </a:p>
          <a:p>
            <a:r>
              <a:rPr lang="en-US" altLang="ja-JP" sz="2400" dirty="0">
                <a:solidFill>
                  <a:srgbClr val="C00000"/>
                </a:solidFill>
                <a:latin typeface="Lucida Console" panose="020B0609040504020204" pitchFamily="49" charset="0"/>
              </a:rPr>
              <a:t>*p = 10;</a:t>
            </a:r>
          </a:p>
          <a:p>
            <a:r>
              <a:rPr lang="en-US" altLang="ja-JP" sz="2400" dirty="0" err="1">
                <a:latin typeface="Lucida Console" panose="020B0609040504020204" pitchFamily="49" charset="0"/>
              </a:rPr>
              <a:t>cout</a:t>
            </a:r>
            <a:r>
              <a:rPr lang="en-US" altLang="ja-JP" sz="2400" dirty="0">
                <a:latin typeface="Lucida Console" panose="020B0609040504020204" pitchFamily="49" charset="0"/>
              </a:rPr>
              <a:t> &lt;&lt; "</a:t>
            </a:r>
            <a:r>
              <a:rPr lang="en-US" altLang="ja-JP" sz="2400" dirty="0" err="1">
                <a:latin typeface="Lucida Console" panose="020B0609040504020204" pitchFamily="49" charset="0"/>
              </a:rPr>
              <a:t>i</a:t>
            </a:r>
            <a:r>
              <a:rPr lang="ja-JP" altLang="en-US" sz="2400" dirty="0">
                <a:latin typeface="Lucida Console" panose="020B0609040504020204" pitchFamily="49" charset="0"/>
              </a:rPr>
              <a:t>の値は</a:t>
            </a:r>
            <a:r>
              <a:rPr lang="en-US" altLang="ja-JP" sz="2400" dirty="0">
                <a:latin typeface="Lucida Console" panose="020B0609040504020204" pitchFamily="49" charset="0"/>
              </a:rPr>
              <a:t>" &lt;&lt; </a:t>
            </a:r>
            <a:r>
              <a:rPr lang="en-US" altLang="ja-JP" sz="2400" dirty="0" err="1">
                <a:latin typeface="Lucida Console" panose="020B0609040504020204" pitchFamily="49" charset="0"/>
              </a:rPr>
              <a:t>i</a:t>
            </a:r>
            <a:r>
              <a:rPr lang="en-US" altLang="ja-JP" sz="2400" dirty="0">
                <a:latin typeface="Lucida Console" panose="020B0609040504020204" pitchFamily="49" charset="0"/>
              </a:rPr>
              <a:t>;</a:t>
            </a:r>
          </a:p>
        </p:txBody>
      </p:sp>
      <p:sp>
        <p:nvSpPr>
          <p:cNvPr id="7" name="テキスト ボックス 6">
            <a:extLst>
              <a:ext uri="{FF2B5EF4-FFF2-40B4-BE49-F238E27FC236}">
                <a16:creationId xmlns:a16="http://schemas.microsoft.com/office/drawing/2014/main" id="{DA94B19B-F6AD-0A13-09CB-A9247B43DBDE}"/>
              </a:ext>
            </a:extLst>
          </p:cNvPr>
          <p:cNvSpPr txBox="1"/>
          <p:nvPr/>
        </p:nvSpPr>
        <p:spPr>
          <a:xfrm>
            <a:off x="767408" y="4453187"/>
            <a:ext cx="3250704" cy="830997"/>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dirty="0">
                <a:ea typeface="+mn-ea"/>
              </a:rPr>
              <a:t>j</a:t>
            </a:r>
            <a:r>
              <a:rPr lang="ja-JP" altLang="en-US" dirty="0">
                <a:ea typeface="+mn-ea"/>
              </a:rPr>
              <a:t>の値は</a:t>
            </a:r>
            <a:r>
              <a:rPr lang="en-US" altLang="ja-JP" dirty="0">
                <a:ea typeface="+mn-ea"/>
              </a:rPr>
              <a:t>5</a:t>
            </a:r>
          </a:p>
          <a:p>
            <a:pPr algn="l"/>
            <a:r>
              <a:rPr lang="en-US" altLang="ja-JP" dirty="0" err="1">
                <a:ea typeface="+mn-ea"/>
              </a:rPr>
              <a:t>i</a:t>
            </a:r>
            <a:r>
              <a:rPr lang="ja-JP" altLang="en-US" dirty="0">
                <a:ea typeface="+mn-ea"/>
              </a:rPr>
              <a:t>の値は</a:t>
            </a:r>
            <a:r>
              <a:rPr lang="en-US" altLang="ja-JP" dirty="0">
                <a:ea typeface="+mn-ea"/>
              </a:rPr>
              <a:t>10</a:t>
            </a:r>
            <a:endParaRPr lang="ja-JP" altLang="en-US" dirty="0">
              <a:ea typeface="+mn-ea"/>
            </a:endParaRPr>
          </a:p>
        </p:txBody>
      </p:sp>
      <p:cxnSp>
        <p:nvCxnSpPr>
          <p:cNvPr id="8" name="直線矢印コネクタ 7">
            <a:extLst>
              <a:ext uri="{FF2B5EF4-FFF2-40B4-BE49-F238E27FC236}">
                <a16:creationId xmlns:a16="http://schemas.microsoft.com/office/drawing/2014/main" id="{5089AF06-62D6-D3B5-3C72-B5390E378574}"/>
              </a:ext>
            </a:extLst>
          </p:cNvPr>
          <p:cNvCxnSpPr>
            <a:cxnSpLocks/>
          </p:cNvCxnSpPr>
          <p:nvPr/>
        </p:nvCxnSpPr>
        <p:spPr>
          <a:xfrm>
            <a:off x="911423" y="4109869"/>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43B029C-FC06-1970-20E6-550EC8C5422F}"/>
              </a:ext>
            </a:extLst>
          </p:cNvPr>
          <p:cNvSpPr txBox="1"/>
          <p:nvPr/>
        </p:nvSpPr>
        <p:spPr>
          <a:xfrm>
            <a:off x="911424" y="4105456"/>
            <a:ext cx="748923" cy="261610"/>
          </a:xfrm>
          <a:prstGeom prst="rect">
            <a:avLst/>
          </a:prstGeom>
          <a:noFill/>
        </p:spPr>
        <p:txBody>
          <a:bodyPr wrap="none" rtlCol="0">
            <a:spAutoFit/>
          </a:bodyPr>
          <a:lstStyle/>
          <a:p>
            <a:r>
              <a:rPr lang="ja-JP" altLang="en-US" sz="1100" b="1" dirty="0"/>
              <a:t>実行結果</a:t>
            </a:r>
          </a:p>
        </p:txBody>
      </p:sp>
      <p:sp>
        <p:nvSpPr>
          <p:cNvPr id="10" name="テキスト ボックス 9">
            <a:extLst>
              <a:ext uri="{FF2B5EF4-FFF2-40B4-BE49-F238E27FC236}">
                <a16:creationId xmlns:a16="http://schemas.microsoft.com/office/drawing/2014/main" id="{14E9E3AF-3BF7-4C8B-AAB0-BDE04278DB7C}"/>
              </a:ext>
            </a:extLst>
          </p:cNvPr>
          <p:cNvSpPr txBox="1"/>
          <p:nvPr/>
        </p:nvSpPr>
        <p:spPr>
          <a:xfrm>
            <a:off x="767408" y="5606332"/>
            <a:ext cx="9648795" cy="830997"/>
          </a:xfrm>
          <a:prstGeom prst="rect">
            <a:avLst/>
          </a:prstGeom>
          <a:noFill/>
        </p:spPr>
        <p:txBody>
          <a:bodyPr wrap="none" rtlCol="0">
            <a:spAutoFit/>
          </a:bodyPr>
          <a:lstStyle/>
          <a:p>
            <a:pPr marL="285750" indent="-285750">
              <a:buFont typeface="Arial" panose="020B0604020202020204" pitchFamily="34" charset="0"/>
              <a:buChar char="•"/>
            </a:pPr>
            <a:r>
              <a:rPr lang="ja-JP" altLang="en-US" sz="2400" dirty="0">
                <a:solidFill>
                  <a:srgbClr val="000000"/>
                </a:solidFill>
                <a:latin typeface="+mn-ea"/>
                <a:ea typeface="+mn-ea"/>
              </a:rPr>
              <a:t>変数</a:t>
            </a:r>
            <a:r>
              <a:rPr lang="en-US" altLang="ja-JP" sz="2400" dirty="0" err="1">
                <a:solidFill>
                  <a:srgbClr val="000000"/>
                </a:solidFill>
                <a:latin typeface="Lucida Console" panose="020B0609040504020204" pitchFamily="49" charset="0"/>
                <a:ea typeface="+mn-ea"/>
              </a:rPr>
              <a:t>i</a:t>
            </a:r>
            <a:r>
              <a:rPr lang="ja-JP" altLang="en-US" sz="2400" dirty="0">
                <a:solidFill>
                  <a:srgbClr val="000000"/>
                </a:solidFill>
                <a:latin typeface="+mn-ea"/>
                <a:ea typeface="+mn-ea"/>
              </a:rPr>
              <a:t>と</a:t>
            </a:r>
            <a:r>
              <a:rPr lang="ja-JP" altLang="en-US" sz="2400" dirty="0">
                <a:solidFill>
                  <a:srgbClr val="000000"/>
                </a:solidFill>
                <a:latin typeface="Lucida Console" panose="020B0609040504020204" pitchFamily="49" charset="0"/>
                <a:ea typeface="+mn-ea"/>
              </a:rPr>
              <a:t>*</a:t>
            </a:r>
            <a:r>
              <a:rPr lang="en-US" altLang="ja-JP" sz="2400" dirty="0">
                <a:solidFill>
                  <a:srgbClr val="000000"/>
                </a:solidFill>
                <a:latin typeface="Lucida Console" panose="020B0609040504020204" pitchFamily="49" charset="0"/>
                <a:ea typeface="+mn-ea"/>
              </a:rPr>
              <a:t>p</a:t>
            </a:r>
            <a:r>
              <a:rPr lang="ja-JP" altLang="en-US" sz="2400" dirty="0">
                <a:solidFill>
                  <a:srgbClr val="000000"/>
                </a:solidFill>
                <a:latin typeface="+mn-ea"/>
                <a:ea typeface="+mn-ea"/>
              </a:rPr>
              <a:t>は、名前が違うだけで、まったく同じようにふるまう。</a:t>
            </a:r>
            <a:endParaRPr lang="en-US" altLang="ja-JP" sz="2400" dirty="0">
              <a:solidFill>
                <a:srgbClr val="000000"/>
              </a:solidFill>
              <a:latin typeface="+mn-ea"/>
              <a:ea typeface="+mn-ea"/>
            </a:endParaRPr>
          </a:p>
          <a:p>
            <a:pPr marL="285750" indent="-285750">
              <a:buFont typeface="Arial" panose="020B0604020202020204" pitchFamily="34" charset="0"/>
              <a:buChar char="•"/>
            </a:pPr>
            <a:r>
              <a:rPr lang="ja-JP" altLang="en-US" sz="2400" dirty="0">
                <a:solidFill>
                  <a:srgbClr val="000000"/>
                </a:solidFill>
                <a:latin typeface="Lucida Console" panose="020B0609040504020204" pitchFamily="49" charset="0"/>
                <a:ea typeface="+mn-ea"/>
              </a:rPr>
              <a:t>*</a:t>
            </a:r>
            <a:r>
              <a:rPr lang="en-US" altLang="ja-JP" sz="2400" dirty="0">
                <a:solidFill>
                  <a:srgbClr val="000000"/>
                </a:solidFill>
                <a:latin typeface="Lucida Console" panose="020B0609040504020204" pitchFamily="49" charset="0"/>
                <a:ea typeface="+mn-ea"/>
              </a:rPr>
              <a:t>p</a:t>
            </a:r>
            <a:r>
              <a:rPr lang="ja-JP" altLang="en-US" sz="2400" dirty="0">
                <a:solidFill>
                  <a:srgbClr val="000000"/>
                </a:solidFill>
                <a:latin typeface="+mn-ea"/>
                <a:ea typeface="+mn-ea"/>
              </a:rPr>
              <a:t>は</a:t>
            </a:r>
            <a:r>
              <a:rPr lang="en-US" altLang="ja-JP" sz="2400" dirty="0" err="1">
                <a:solidFill>
                  <a:srgbClr val="000000"/>
                </a:solidFill>
                <a:latin typeface="Lucida Console" panose="020B0609040504020204" pitchFamily="49" charset="0"/>
                <a:ea typeface="+mn-ea"/>
              </a:rPr>
              <a:t>i</a:t>
            </a:r>
            <a:r>
              <a:rPr lang="ja-JP" altLang="en-US" sz="2400" dirty="0">
                <a:solidFill>
                  <a:srgbClr val="000000"/>
                </a:solidFill>
                <a:latin typeface="+mn-ea"/>
                <a:ea typeface="+mn-ea"/>
              </a:rPr>
              <a:t>の</a:t>
            </a:r>
            <a:r>
              <a:rPr lang="ja-JP" altLang="en-US" sz="2400" b="1" dirty="0">
                <a:solidFill>
                  <a:srgbClr val="C00000"/>
                </a:solidFill>
                <a:latin typeface="+mn-ea"/>
                <a:ea typeface="+mn-ea"/>
              </a:rPr>
              <a:t>エイリアス（別名）</a:t>
            </a:r>
            <a:r>
              <a:rPr lang="ja-JP" altLang="en-US" sz="2400" dirty="0">
                <a:solidFill>
                  <a:srgbClr val="000000"/>
                </a:solidFill>
                <a:latin typeface="+mn-ea"/>
                <a:ea typeface="+mn-ea"/>
              </a:rPr>
              <a:t>である</a:t>
            </a:r>
            <a:endParaRPr kumimoji="1" lang="ja-JP" altLang="en-US" sz="2400" dirty="0">
              <a:latin typeface="+mn-ea"/>
              <a:ea typeface="+mn-ea"/>
            </a:endParaRPr>
          </a:p>
        </p:txBody>
      </p:sp>
      <p:sp>
        <p:nvSpPr>
          <p:cNvPr id="3" name="テキスト ボックス 2">
            <a:extLst>
              <a:ext uri="{FF2B5EF4-FFF2-40B4-BE49-F238E27FC236}">
                <a16:creationId xmlns:a16="http://schemas.microsoft.com/office/drawing/2014/main" id="{06E19276-8D3A-A09C-1CA3-651C1198D453}"/>
              </a:ext>
            </a:extLst>
          </p:cNvPr>
          <p:cNvSpPr txBox="1">
            <a:spLocks noChangeArrowheads="1"/>
          </p:cNvSpPr>
          <p:nvPr/>
        </p:nvSpPr>
        <p:spPr bwMode="auto">
          <a:xfrm>
            <a:off x="7321761" y="3556759"/>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4" name="スライド番号プレースホルダー 3">
            <a:extLst>
              <a:ext uri="{FF2B5EF4-FFF2-40B4-BE49-F238E27FC236}">
                <a16:creationId xmlns:a16="http://schemas.microsoft.com/office/drawing/2014/main" id="{D123F15E-497C-790F-F676-C5BB5CBBB049}"/>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172</a:t>
            </a:fld>
            <a:endParaRPr lang="ja-JP" altLang="en-US"/>
          </a:p>
        </p:txBody>
      </p:sp>
    </p:spTree>
    <p:extLst>
      <p:ext uri="{BB962C8B-B14F-4D97-AF65-F5344CB8AC3E}">
        <p14:creationId xmlns:p14="http://schemas.microsoft.com/office/powerpoint/2010/main" val="9929176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CCE4EE6-EF54-EB62-9BD1-042E4A345BD7}"/>
              </a:ext>
            </a:extLst>
          </p:cNvPr>
          <p:cNvPicPr>
            <a:picLocks noChangeAspect="1"/>
          </p:cNvPicPr>
          <p:nvPr/>
        </p:nvPicPr>
        <p:blipFill>
          <a:blip r:embed="rId2"/>
          <a:stretch>
            <a:fillRect/>
          </a:stretch>
        </p:blipFill>
        <p:spPr>
          <a:xfrm>
            <a:off x="6565983" y="4084983"/>
            <a:ext cx="4992300" cy="2454594"/>
          </a:xfrm>
          <a:prstGeom prst="rect">
            <a:avLst/>
          </a:prstGeom>
        </p:spPr>
      </p:pic>
      <p:sp>
        <p:nvSpPr>
          <p:cNvPr id="2" name="タイトル 1">
            <a:extLst>
              <a:ext uri="{FF2B5EF4-FFF2-40B4-BE49-F238E27FC236}">
                <a16:creationId xmlns:a16="http://schemas.microsoft.com/office/drawing/2014/main" id="{D5247345-5655-374C-9007-CE5951B269A3}"/>
              </a:ext>
            </a:extLst>
          </p:cNvPr>
          <p:cNvSpPr>
            <a:spLocks noGrp="1"/>
          </p:cNvSpPr>
          <p:nvPr>
            <p:ph type="title"/>
          </p:nvPr>
        </p:nvSpPr>
        <p:spPr/>
        <p:txBody>
          <a:bodyPr/>
          <a:lstStyle/>
          <a:p>
            <a:r>
              <a:rPr kumimoji="1" lang="ja-JP" altLang="en-US" dirty="0"/>
              <a:t>ポインタが指す先を変更する</a:t>
            </a:r>
          </a:p>
        </p:txBody>
      </p:sp>
      <p:sp>
        <p:nvSpPr>
          <p:cNvPr id="5" name="正方形/長方形 4">
            <a:extLst>
              <a:ext uri="{FF2B5EF4-FFF2-40B4-BE49-F238E27FC236}">
                <a16:creationId xmlns:a16="http://schemas.microsoft.com/office/drawing/2014/main" id="{AF3B057C-B163-5FB3-60EF-D31396D67B88}"/>
              </a:ext>
            </a:extLst>
          </p:cNvPr>
          <p:cNvSpPr>
            <a:spLocks noChangeArrowheads="1"/>
          </p:cNvSpPr>
          <p:nvPr/>
        </p:nvSpPr>
        <p:spPr bwMode="auto">
          <a:xfrm>
            <a:off x="469031" y="1553155"/>
            <a:ext cx="6096952" cy="3046988"/>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rPr>
              <a:t>int </a:t>
            </a:r>
            <a:r>
              <a:rPr lang="en-US" altLang="ja-JP" sz="2400" dirty="0" err="1">
                <a:latin typeface="Lucida Console" panose="020B0609040504020204" pitchFamily="49" charset="0"/>
              </a:rPr>
              <a:t>i</a:t>
            </a:r>
            <a:r>
              <a:rPr lang="en-US" altLang="ja-JP" sz="2400" dirty="0">
                <a:latin typeface="Lucida Console" panose="020B0609040504020204" pitchFamily="49" charset="0"/>
              </a:rPr>
              <a:t> = 5;</a:t>
            </a:r>
          </a:p>
          <a:p>
            <a:r>
              <a:rPr lang="en-US" altLang="ja-JP" sz="2400" dirty="0">
                <a:latin typeface="Lucida Console" panose="020B0609040504020204" pitchFamily="49" charset="0"/>
              </a:rPr>
              <a:t>int j = 8;</a:t>
            </a:r>
          </a:p>
          <a:p>
            <a:endParaRPr lang="en-US" altLang="ja-JP" sz="2400" dirty="0">
              <a:latin typeface="Lucida Console" panose="020B0609040504020204" pitchFamily="49" charset="0"/>
            </a:endParaRPr>
          </a:p>
          <a:p>
            <a:r>
              <a:rPr lang="en-US" altLang="ja-JP" sz="2400" dirty="0">
                <a:solidFill>
                  <a:srgbClr val="C00000"/>
                </a:solidFill>
                <a:latin typeface="Lucida Console" panose="020B0609040504020204" pitchFamily="49" charset="0"/>
              </a:rPr>
              <a:t>int* p = &amp;</a:t>
            </a:r>
            <a:r>
              <a:rPr lang="en-US" altLang="ja-JP" sz="2400" dirty="0" err="1">
                <a:solidFill>
                  <a:srgbClr val="C00000"/>
                </a:solidFill>
                <a:latin typeface="Lucida Console" panose="020B0609040504020204" pitchFamily="49" charset="0"/>
              </a:rPr>
              <a:t>i</a:t>
            </a:r>
            <a:r>
              <a:rPr lang="en-US" altLang="ja-JP" sz="2400" dirty="0">
                <a:solidFill>
                  <a:srgbClr val="C00000"/>
                </a:solidFill>
                <a:latin typeface="Lucida Console" panose="020B0609040504020204" pitchFamily="49" charset="0"/>
              </a:rPr>
              <a:t>;</a:t>
            </a:r>
          </a:p>
          <a:p>
            <a:r>
              <a:rPr lang="en-US" altLang="ja-JP" sz="2400" dirty="0" err="1">
                <a:latin typeface="Lucida Console" panose="020B0609040504020204" pitchFamily="49" charset="0"/>
              </a:rPr>
              <a:t>cout</a:t>
            </a:r>
            <a:r>
              <a:rPr lang="en-US" altLang="ja-JP" sz="2400" dirty="0">
                <a:latin typeface="Lucida Console" panose="020B0609040504020204" pitchFamily="49" charset="0"/>
              </a:rPr>
              <a:t> &lt;&lt; "*p</a:t>
            </a:r>
            <a:r>
              <a:rPr lang="ja-JP" altLang="en-US" sz="2400" dirty="0">
                <a:latin typeface="Lucida Console" panose="020B0609040504020204" pitchFamily="49" charset="0"/>
              </a:rPr>
              <a:t>の値は</a:t>
            </a:r>
            <a:r>
              <a:rPr lang="en-US" altLang="ja-JP" sz="2400" dirty="0">
                <a:latin typeface="Lucida Console" panose="020B0609040504020204" pitchFamily="49" charset="0"/>
              </a:rPr>
              <a:t>" &lt;&lt; *p &lt;&lt; </a:t>
            </a:r>
            <a:r>
              <a:rPr lang="en-US" altLang="ja-JP" sz="2400" dirty="0" err="1">
                <a:latin typeface="Lucida Console" panose="020B0609040504020204" pitchFamily="49" charset="0"/>
              </a:rPr>
              <a:t>endl</a:t>
            </a:r>
            <a:r>
              <a:rPr lang="en-US" altLang="ja-JP" sz="2400" dirty="0">
                <a:latin typeface="Lucida Console" panose="020B0609040504020204" pitchFamily="49" charset="0"/>
              </a:rPr>
              <a:t>;</a:t>
            </a:r>
          </a:p>
          <a:p>
            <a:endParaRPr lang="en-US" altLang="ja-JP" sz="2400" dirty="0">
              <a:latin typeface="Lucida Console" panose="020B0609040504020204" pitchFamily="49" charset="0"/>
            </a:endParaRPr>
          </a:p>
          <a:p>
            <a:r>
              <a:rPr lang="en-US" altLang="ja-JP" sz="2400" dirty="0">
                <a:solidFill>
                  <a:srgbClr val="C00000"/>
                </a:solidFill>
                <a:latin typeface="Lucida Console" panose="020B0609040504020204" pitchFamily="49" charset="0"/>
              </a:rPr>
              <a:t>p = &amp;j;</a:t>
            </a:r>
          </a:p>
          <a:p>
            <a:r>
              <a:rPr lang="en-US" altLang="ja-JP" sz="2400" dirty="0" err="1">
                <a:latin typeface="Lucida Console" panose="020B0609040504020204" pitchFamily="49" charset="0"/>
              </a:rPr>
              <a:t>cout</a:t>
            </a:r>
            <a:r>
              <a:rPr lang="en-US" altLang="ja-JP" sz="2400" dirty="0">
                <a:latin typeface="Lucida Console" panose="020B0609040504020204" pitchFamily="49" charset="0"/>
              </a:rPr>
              <a:t> &lt;&lt; "*p</a:t>
            </a:r>
            <a:r>
              <a:rPr lang="ja-JP" altLang="en-US" sz="2400" dirty="0">
                <a:latin typeface="Lucida Console" panose="020B0609040504020204" pitchFamily="49" charset="0"/>
              </a:rPr>
              <a:t>の値は</a:t>
            </a:r>
            <a:r>
              <a:rPr lang="en-US" altLang="ja-JP" sz="2400" dirty="0">
                <a:latin typeface="Lucida Console" panose="020B0609040504020204" pitchFamily="49" charset="0"/>
              </a:rPr>
              <a:t>" &lt;&lt; *p;</a:t>
            </a:r>
          </a:p>
        </p:txBody>
      </p:sp>
      <p:sp>
        <p:nvSpPr>
          <p:cNvPr id="6" name="テキスト ボックス 5">
            <a:extLst>
              <a:ext uri="{FF2B5EF4-FFF2-40B4-BE49-F238E27FC236}">
                <a16:creationId xmlns:a16="http://schemas.microsoft.com/office/drawing/2014/main" id="{7A0954B8-657F-E18D-07AF-D6CD064EC449}"/>
              </a:ext>
            </a:extLst>
          </p:cNvPr>
          <p:cNvSpPr txBox="1"/>
          <p:nvPr/>
        </p:nvSpPr>
        <p:spPr>
          <a:xfrm>
            <a:off x="469032" y="5248558"/>
            <a:ext cx="3250704" cy="70788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2000" dirty="0">
                <a:ea typeface="+mn-ea"/>
              </a:rPr>
              <a:t>*</a:t>
            </a:r>
            <a:r>
              <a:rPr lang="en-US" altLang="ja-JP" sz="2000" dirty="0">
                <a:ea typeface="+mn-ea"/>
              </a:rPr>
              <a:t>p</a:t>
            </a:r>
            <a:r>
              <a:rPr lang="ja-JP" altLang="en-US" sz="2000" dirty="0">
                <a:ea typeface="+mn-ea"/>
              </a:rPr>
              <a:t>の値は</a:t>
            </a:r>
            <a:r>
              <a:rPr lang="en-US" altLang="ja-JP" sz="2000" dirty="0">
                <a:ea typeface="+mn-ea"/>
              </a:rPr>
              <a:t>5</a:t>
            </a:r>
          </a:p>
          <a:p>
            <a:pPr algn="l"/>
            <a:r>
              <a:rPr lang="en-US" altLang="ja-JP" sz="2000" dirty="0">
                <a:ea typeface="+mn-ea"/>
              </a:rPr>
              <a:t>*p</a:t>
            </a:r>
            <a:r>
              <a:rPr lang="ja-JP" altLang="en-US" sz="2000" dirty="0">
                <a:ea typeface="+mn-ea"/>
              </a:rPr>
              <a:t>の値は</a:t>
            </a:r>
            <a:r>
              <a:rPr lang="en-US" altLang="ja-JP" sz="2000" dirty="0">
                <a:ea typeface="+mn-ea"/>
              </a:rPr>
              <a:t>8</a:t>
            </a:r>
            <a:endParaRPr lang="ja-JP" altLang="en-US" sz="2000" dirty="0">
              <a:ea typeface="+mn-ea"/>
            </a:endParaRPr>
          </a:p>
        </p:txBody>
      </p:sp>
      <p:cxnSp>
        <p:nvCxnSpPr>
          <p:cNvPr id="7" name="直線矢印コネクタ 6">
            <a:extLst>
              <a:ext uri="{FF2B5EF4-FFF2-40B4-BE49-F238E27FC236}">
                <a16:creationId xmlns:a16="http://schemas.microsoft.com/office/drawing/2014/main" id="{9251148F-3474-1E8F-0D84-26A872EE1A4B}"/>
              </a:ext>
            </a:extLst>
          </p:cNvPr>
          <p:cNvCxnSpPr>
            <a:cxnSpLocks/>
          </p:cNvCxnSpPr>
          <p:nvPr/>
        </p:nvCxnSpPr>
        <p:spPr>
          <a:xfrm>
            <a:off x="597475" y="4790264"/>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5DD76F9-AC6D-2890-A099-34AF79125086}"/>
              </a:ext>
            </a:extLst>
          </p:cNvPr>
          <p:cNvSpPr txBox="1"/>
          <p:nvPr/>
        </p:nvSpPr>
        <p:spPr>
          <a:xfrm>
            <a:off x="597476" y="4785851"/>
            <a:ext cx="800219" cy="276999"/>
          </a:xfrm>
          <a:prstGeom prst="rect">
            <a:avLst/>
          </a:prstGeom>
          <a:noFill/>
        </p:spPr>
        <p:txBody>
          <a:bodyPr wrap="none" rtlCol="0">
            <a:spAutoFit/>
          </a:bodyPr>
          <a:lstStyle/>
          <a:p>
            <a:r>
              <a:rPr lang="ja-JP" altLang="en-US" sz="1200" b="1" dirty="0"/>
              <a:t>実行結果</a:t>
            </a:r>
          </a:p>
        </p:txBody>
      </p:sp>
      <p:sp>
        <p:nvSpPr>
          <p:cNvPr id="9" name="テキスト ボックス 8">
            <a:extLst>
              <a:ext uri="{FF2B5EF4-FFF2-40B4-BE49-F238E27FC236}">
                <a16:creationId xmlns:a16="http://schemas.microsoft.com/office/drawing/2014/main" id="{F9DE03F7-AAAC-439C-42BF-985644C588AE}"/>
              </a:ext>
            </a:extLst>
          </p:cNvPr>
          <p:cNvSpPr txBox="1"/>
          <p:nvPr/>
        </p:nvSpPr>
        <p:spPr>
          <a:xfrm>
            <a:off x="2207568" y="3715651"/>
            <a:ext cx="4680520" cy="369332"/>
          </a:xfrm>
          <a:prstGeom prst="rect">
            <a:avLst/>
          </a:prstGeom>
          <a:solidFill>
            <a:schemeClr val="bg1"/>
          </a:solidFill>
          <a:ln>
            <a:solidFill>
              <a:schemeClr val="tx2"/>
            </a:solidFill>
          </a:ln>
        </p:spPr>
        <p:txBody>
          <a:bodyPr wrap="square" rtlCol="0">
            <a:spAutoFit/>
          </a:bodyPr>
          <a:lstStyle/>
          <a:p>
            <a:r>
              <a:rPr lang="ja-JP" altLang="en-US" dirty="0">
                <a:latin typeface="+mn-ea"/>
                <a:ea typeface="+mn-ea"/>
              </a:rPr>
              <a:t>ポインタ変数</a:t>
            </a:r>
            <a:r>
              <a:rPr lang="en-US" altLang="ja-JP" dirty="0">
                <a:latin typeface="Lucida Console" panose="020B0609040504020204" pitchFamily="49" charset="0"/>
                <a:ea typeface="+mn-ea"/>
              </a:rPr>
              <a:t>p</a:t>
            </a:r>
            <a:r>
              <a:rPr lang="ja-JP" altLang="en-US" dirty="0">
                <a:latin typeface="+mn-ea"/>
                <a:ea typeface="+mn-ea"/>
              </a:rPr>
              <a:t>に変数</a:t>
            </a:r>
            <a:r>
              <a:rPr lang="en-US" altLang="ja-JP" dirty="0">
                <a:latin typeface="Lucida Console" panose="020B0609040504020204" pitchFamily="49" charset="0"/>
                <a:ea typeface="+mn-ea"/>
              </a:rPr>
              <a:t>j</a:t>
            </a:r>
            <a:r>
              <a:rPr lang="ja-JP" altLang="en-US" dirty="0">
                <a:latin typeface="+mn-ea"/>
                <a:ea typeface="+mn-ea"/>
              </a:rPr>
              <a:t>のアドレスを代入</a:t>
            </a:r>
          </a:p>
        </p:txBody>
      </p:sp>
      <p:cxnSp>
        <p:nvCxnSpPr>
          <p:cNvPr id="10" name="直線矢印コネクタ 9">
            <a:extLst>
              <a:ext uri="{FF2B5EF4-FFF2-40B4-BE49-F238E27FC236}">
                <a16:creationId xmlns:a16="http://schemas.microsoft.com/office/drawing/2014/main" id="{E261A86B-CA1B-07EC-70A0-DFFCBCFB9C7D}"/>
              </a:ext>
            </a:extLst>
          </p:cNvPr>
          <p:cNvCxnSpPr>
            <a:cxnSpLocks/>
          </p:cNvCxnSpPr>
          <p:nvPr/>
        </p:nvCxnSpPr>
        <p:spPr>
          <a:xfrm flipH="1">
            <a:off x="1901954" y="3926344"/>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A58DB0A4-1443-DDD6-0B2E-9281638456FB}"/>
              </a:ext>
            </a:extLst>
          </p:cNvPr>
          <p:cNvPicPr>
            <a:picLocks noChangeAspect="1"/>
          </p:cNvPicPr>
          <p:nvPr/>
        </p:nvPicPr>
        <p:blipFill>
          <a:blip r:embed="rId3"/>
          <a:stretch>
            <a:fillRect/>
          </a:stretch>
        </p:blipFill>
        <p:spPr>
          <a:xfrm>
            <a:off x="6672063" y="1338193"/>
            <a:ext cx="5010191" cy="2090807"/>
          </a:xfrm>
          <a:prstGeom prst="rect">
            <a:avLst/>
          </a:prstGeom>
        </p:spPr>
      </p:pic>
      <p:sp>
        <p:nvSpPr>
          <p:cNvPr id="3" name="矢印: 下 2">
            <a:extLst>
              <a:ext uri="{FF2B5EF4-FFF2-40B4-BE49-F238E27FC236}">
                <a16:creationId xmlns:a16="http://schemas.microsoft.com/office/drawing/2014/main" id="{E529F613-A264-795C-522E-634DED1F4798}"/>
              </a:ext>
            </a:extLst>
          </p:cNvPr>
          <p:cNvSpPr/>
          <p:nvPr/>
        </p:nvSpPr>
        <p:spPr>
          <a:xfrm>
            <a:off x="8738553" y="3653625"/>
            <a:ext cx="484632" cy="2894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76AF0793-666A-A686-83AD-CA6946E162A7}"/>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173</a:t>
            </a:fld>
            <a:endParaRPr lang="ja-JP" altLang="en-US"/>
          </a:p>
        </p:txBody>
      </p:sp>
    </p:spTree>
    <p:extLst>
      <p:ext uri="{BB962C8B-B14F-4D97-AF65-F5344CB8AC3E}">
        <p14:creationId xmlns:p14="http://schemas.microsoft.com/office/powerpoint/2010/main" val="38804451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7895-BFB1-B30B-57FA-7BA5B84238B6}"/>
              </a:ext>
            </a:extLst>
          </p:cNvPr>
          <p:cNvSpPr>
            <a:spLocks noGrp="1"/>
          </p:cNvSpPr>
          <p:nvPr>
            <p:ph type="title"/>
          </p:nvPr>
        </p:nvSpPr>
        <p:spPr/>
        <p:txBody>
          <a:bodyPr/>
          <a:lstStyle/>
          <a:p>
            <a:r>
              <a:rPr kumimoji="1" lang="ja-JP" altLang="en-US" dirty="0"/>
              <a:t>ポインタを引数とする関数</a:t>
            </a:r>
          </a:p>
        </p:txBody>
      </p:sp>
      <p:sp>
        <p:nvSpPr>
          <p:cNvPr id="5" name="正方形/長方形 4">
            <a:extLst>
              <a:ext uri="{FF2B5EF4-FFF2-40B4-BE49-F238E27FC236}">
                <a16:creationId xmlns:a16="http://schemas.microsoft.com/office/drawing/2014/main" id="{940363B2-E21E-20B7-13AD-CAAAB91976BB}"/>
              </a:ext>
            </a:extLst>
          </p:cNvPr>
          <p:cNvSpPr>
            <a:spLocks noChangeArrowheads="1"/>
          </p:cNvSpPr>
          <p:nvPr/>
        </p:nvSpPr>
        <p:spPr bwMode="auto">
          <a:xfrm>
            <a:off x="479376" y="1206832"/>
            <a:ext cx="4402832" cy="3970318"/>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&lt;iostream&gt;</a:t>
            </a:r>
          </a:p>
          <a:p>
            <a:r>
              <a:rPr lang="en-US" altLang="ja-JP" dirty="0">
                <a:latin typeface="Lucida Console" panose="020B0609040504020204" pitchFamily="49" charset="0"/>
              </a:rPr>
              <a:t>using namespace std;</a:t>
            </a:r>
          </a:p>
          <a:p>
            <a:endParaRPr lang="en-US" altLang="ja-JP" dirty="0">
              <a:latin typeface="Lucida Console" panose="020B0609040504020204" pitchFamily="49" charset="0"/>
            </a:endParaRPr>
          </a:p>
          <a:p>
            <a:r>
              <a:rPr lang="en-US" altLang="ja-JP" dirty="0">
                <a:latin typeface="Lucida Console" panose="020B0609040504020204" pitchFamily="49" charset="0"/>
              </a:rPr>
              <a:t>void </a:t>
            </a:r>
            <a:r>
              <a:rPr lang="en-US" altLang="ja-JP" dirty="0" err="1">
                <a:latin typeface="Lucida Console" panose="020B0609040504020204" pitchFamily="49" charset="0"/>
              </a:rPr>
              <a:t>func</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int* p</a:t>
            </a:r>
            <a:r>
              <a:rPr lang="en-US" altLang="ja-JP" dirty="0">
                <a:latin typeface="Lucida Console" panose="020B0609040504020204" pitchFamily="49" charset="0"/>
              </a:rPr>
              <a:t>)</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*p = 10;</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int </a:t>
            </a:r>
            <a:r>
              <a:rPr lang="en-US" altLang="ja-JP" dirty="0" err="1">
                <a:latin typeface="Lucida Console" panose="020B0609040504020204" pitchFamily="49" charset="0"/>
              </a:rPr>
              <a:t>i</a:t>
            </a:r>
            <a:r>
              <a:rPr lang="en-US" altLang="ja-JP" dirty="0">
                <a:latin typeface="Lucida Console" panose="020B0609040504020204" pitchFamily="49" charset="0"/>
              </a:rPr>
              <a:t> = 5;</a:t>
            </a:r>
          </a:p>
          <a:p>
            <a:r>
              <a:rPr lang="ja-JP" altLang="en-US" dirty="0">
                <a:latin typeface="Lucida Console" panose="020B0609040504020204" pitchFamily="49" charset="0"/>
              </a:rPr>
              <a:t>    </a:t>
            </a:r>
            <a:r>
              <a:rPr lang="en-US" altLang="ja-JP" dirty="0" err="1">
                <a:latin typeface="Lucida Console" panose="020B0609040504020204" pitchFamily="49" charset="0"/>
              </a:rPr>
              <a:t>func</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&amp;</a:t>
            </a:r>
            <a:r>
              <a:rPr lang="en-US" altLang="ja-JP" dirty="0" err="1">
                <a:solidFill>
                  <a:srgbClr val="C00000"/>
                </a:solidFill>
                <a:latin typeface="Lucida Console" panose="020B0609040504020204" pitchFamily="49" charset="0"/>
              </a:rPr>
              <a:t>i</a:t>
            </a:r>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err="1">
                <a:latin typeface="Lucida Console" panose="020B0609040504020204" pitchFamily="49" charset="0"/>
              </a:rPr>
              <a:t>cout</a:t>
            </a:r>
            <a:r>
              <a:rPr lang="en-US" altLang="ja-JP" dirty="0">
                <a:latin typeface="Lucida Console" panose="020B0609040504020204" pitchFamily="49" charset="0"/>
              </a:rPr>
              <a:t> &lt;&lt; "</a:t>
            </a:r>
            <a:r>
              <a:rPr lang="en-US" altLang="ja-JP" dirty="0" err="1">
                <a:latin typeface="Lucida Console" panose="020B0609040504020204" pitchFamily="49" charset="0"/>
              </a:rPr>
              <a:t>i</a:t>
            </a:r>
            <a:r>
              <a:rPr lang="ja-JP" altLang="en-US" dirty="0">
                <a:latin typeface="Lucida Console" panose="020B0609040504020204" pitchFamily="49" charset="0"/>
              </a:rPr>
              <a:t>の値は</a:t>
            </a:r>
            <a:r>
              <a:rPr lang="en-US" altLang="ja-JP" dirty="0">
                <a:latin typeface="Lucida Console" panose="020B0609040504020204" pitchFamily="49" charset="0"/>
              </a:rPr>
              <a:t>" &lt;&lt; </a:t>
            </a:r>
            <a:r>
              <a:rPr lang="en-US" altLang="ja-JP" dirty="0" err="1">
                <a:latin typeface="Lucida Console" panose="020B0609040504020204" pitchFamily="49" charset="0"/>
              </a:rPr>
              <a:t>i</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EF6DC973-86F2-73CF-6A85-47A8AA97D326}"/>
              </a:ext>
            </a:extLst>
          </p:cNvPr>
          <p:cNvSpPr txBox="1"/>
          <p:nvPr/>
        </p:nvSpPr>
        <p:spPr>
          <a:xfrm>
            <a:off x="1631504" y="6207203"/>
            <a:ext cx="9649072" cy="369332"/>
          </a:xfrm>
          <a:prstGeom prst="rect">
            <a:avLst/>
          </a:prstGeom>
          <a:noFill/>
        </p:spPr>
        <p:txBody>
          <a:bodyPr wrap="square" rtlCol="0">
            <a:spAutoFit/>
          </a:bodyPr>
          <a:lstStyle/>
          <a:p>
            <a:pPr algn="l"/>
            <a:r>
              <a:rPr lang="en-US" altLang="ja-JP" dirty="0">
                <a:latin typeface="+mn-ea"/>
                <a:ea typeface="+mn-ea"/>
              </a:rPr>
              <a:t>※</a:t>
            </a:r>
            <a:r>
              <a:rPr lang="ja-JP" altLang="en-US" dirty="0">
                <a:latin typeface="+mn-ea"/>
                <a:ea typeface="+mn-ea"/>
              </a:rPr>
              <a:t> 関数にアドレスを渡すと、そのアドレスに格納されている値を、関数の中で変更できる</a:t>
            </a:r>
            <a:endParaRPr kumimoji="1" lang="ja-JP" altLang="en-US" dirty="0">
              <a:latin typeface="+mn-ea"/>
              <a:ea typeface="+mn-ea"/>
            </a:endParaRPr>
          </a:p>
        </p:txBody>
      </p:sp>
      <p:sp>
        <p:nvSpPr>
          <p:cNvPr id="7" name="テキスト ボックス 6">
            <a:extLst>
              <a:ext uri="{FF2B5EF4-FFF2-40B4-BE49-F238E27FC236}">
                <a16:creationId xmlns:a16="http://schemas.microsoft.com/office/drawing/2014/main" id="{BB568ED8-0DDF-3D11-4E17-AE8045B3E296}"/>
              </a:ext>
            </a:extLst>
          </p:cNvPr>
          <p:cNvSpPr txBox="1"/>
          <p:nvPr/>
        </p:nvSpPr>
        <p:spPr>
          <a:xfrm>
            <a:off x="479376" y="5524683"/>
            <a:ext cx="2170584" cy="369332"/>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err="1">
                <a:ea typeface="+mn-ea"/>
              </a:rPr>
              <a:t>i</a:t>
            </a:r>
            <a:r>
              <a:rPr lang="ja-JP" altLang="en-US" sz="1800" dirty="0">
                <a:ea typeface="+mn-ea"/>
              </a:rPr>
              <a:t>の値は</a:t>
            </a:r>
            <a:r>
              <a:rPr lang="en-US" altLang="ja-JP" sz="1800" dirty="0">
                <a:ea typeface="+mn-ea"/>
              </a:rPr>
              <a:t>100</a:t>
            </a:r>
          </a:p>
        </p:txBody>
      </p:sp>
      <p:cxnSp>
        <p:nvCxnSpPr>
          <p:cNvPr id="8" name="直線矢印コネクタ 7">
            <a:extLst>
              <a:ext uri="{FF2B5EF4-FFF2-40B4-BE49-F238E27FC236}">
                <a16:creationId xmlns:a16="http://schemas.microsoft.com/office/drawing/2014/main" id="{4F5F560B-12EA-427E-9AEF-3D33FEFAE2CD}"/>
              </a:ext>
            </a:extLst>
          </p:cNvPr>
          <p:cNvCxnSpPr>
            <a:cxnSpLocks/>
          </p:cNvCxnSpPr>
          <p:nvPr/>
        </p:nvCxnSpPr>
        <p:spPr>
          <a:xfrm>
            <a:off x="579183" y="5177150"/>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8AE0D51-59B2-4767-799F-9FFE998A0C11}"/>
              </a:ext>
            </a:extLst>
          </p:cNvPr>
          <p:cNvSpPr txBox="1"/>
          <p:nvPr/>
        </p:nvSpPr>
        <p:spPr>
          <a:xfrm>
            <a:off x="608152" y="5240422"/>
            <a:ext cx="748923" cy="261610"/>
          </a:xfrm>
          <a:prstGeom prst="rect">
            <a:avLst/>
          </a:prstGeom>
          <a:noFill/>
        </p:spPr>
        <p:txBody>
          <a:bodyPr wrap="none" rtlCol="0">
            <a:spAutoFit/>
          </a:bodyPr>
          <a:lstStyle/>
          <a:p>
            <a:r>
              <a:rPr lang="ja-JP" altLang="en-US" sz="1100" dirty="0"/>
              <a:t>実行結果</a:t>
            </a:r>
          </a:p>
        </p:txBody>
      </p:sp>
      <p:sp>
        <p:nvSpPr>
          <p:cNvPr id="3" name="テキスト ボックス 2">
            <a:extLst>
              <a:ext uri="{FF2B5EF4-FFF2-40B4-BE49-F238E27FC236}">
                <a16:creationId xmlns:a16="http://schemas.microsoft.com/office/drawing/2014/main" id="{E4CF9589-4FE2-A6FD-726D-BEED2EF3C436}"/>
              </a:ext>
            </a:extLst>
          </p:cNvPr>
          <p:cNvSpPr txBox="1">
            <a:spLocks noChangeArrowheads="1"/>
          </p:cNvSpPr>
          <p:nvPr/>
        </p:nvSpPr>
        <p:spPr bwMode="auto">
          <a:xfrm>
            <a:off x="8904312" y="529132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10" name="図 9">
            <a:extLst>
              <a:ext uri="{FF2B5EF4-FFF2-40B4-BE49-F238E27FC236}">
                <a16:creationId xmlns:a16="http://schemas.microsoft.com/office/drawing/2014/main" id="{796762E1-B680-F047-E576-BF361D763BC5}"/>
              </a:ext>
            </a:extLst>
          </p:cNvPr>
          <p:cNvPicPr>
            <a:picLocks noChangeAspect="1"/>
          </p:cNvPicPr>
          <p:nvPr/>
        </p:nvPicPr>
        <p:blipFill>
          <a:blip r:embed="rId2"/>
          <a:stretch>
            <a:fillRect/>
          </a:stretch>
        </p:blipFill>
        <p:spPr>
          <a:xfrm>
            <a:off x="5303912" y="1511199"/>
            <a:ext cx="6792473" cy="3219674"/>
          </a:xfrm>
          <a:prstGeom prst="rect">
            <a:avLst/>
          </a:prstGeom>
        </p:spPr>
      </p:pic>
      <p:sp>
        <p:nvSpPr>
          <p:cNvPr id="4" name="スライド番号プレースホルダー 3">
            <a:extLst>
              <a:ext uri="{FF2B5EF4-FFF2-40B4-BE49-F238E27FC236}">
                <a16:creationId xmlns:a16="http://schemas.microsoft.com/office/drawing/2014/main" id="{A47E9070-1AA6-66EE-BC81-F16B1F16CE8C}"/>
              </a:ext>
            </a:extLst>
          </p:cNvPr>
          <p:cNvSpPr>
            <a:spLocks noGrp="1"/>
          </p:cNvSpPr>
          <p:nvPr>
            <p:ph type="sldNum" sz="quarter" idx="12"/>
          </p:nvPr>
        </p:nvSpPr>
        <p:spPr>
          <a:xfrm>
            <a:off x="8737600" y="6356351"/>
            <a:ext cx="2844800" cy="365125"/>
          </a:xfrm>
        </p:spPr>
        <p:txBody>
          <a:bodyPr/>
          <a:lstStyle/>
          <a:p>
            <a:fld id="{F9134F74-3BB4-4ADE-A554-892E3A208E77}" type="slidenum">
              <a:rPr lang="ja-JP" altLang="en-US" smtClean="0"/>
              <a:pPr/>
              <a:t>174</a:t>
            </a:fld>
            <a:endParaRPr lang="ja-JP" altLang="en-US"/>
          </a:p>
        </p:txBody>
      </p:sp>
    </p:spTree>
    <p:extLst>
      <p:ext uri="{BB962C8B-B14F-4D97-AF65-F5344CB8AC3E}">
        <p14:creationId xmlns:p14="http://schemas.microsoft.com/office/powerpoint/2010/main" val="6425061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7895-BFB1-B30B-57FA-7BA5B84238B6}"/>
              </a:ext>
            </a:extLst>
          </p:cNvPr>
          <p:cNvSpPr>
            <a:spLocks noGrp="1"/>
          </p:cNvSpPr>
          <p:nvPr>
            <p:ph type="title"/>
          </p:nvPr>
        </p:nvSpPr>
        <p:spPr/>
        <p:txBody>
          <a:bodyPr>
            <a:normAutofit/>
          </a:bodyPr>
          <a:lstStyle/>
          <a:p>
            <a:r>
              <a:rPr kumimoji="1" lang="ja-JP" altLang="en-US" dirty="0"/>
              <a:t>値の交換をする </a:t>
            </a:r>
            <a:r>
              <a:rPr kumimoji="1" lang="en-US" altLang="ja-JP" dirty="0">
                <a:latin typeface="Lucida Console" panose="020B0609040504020204" pitchFamily="49" charset="0"/>
              </a:rPr>
              <a:t>swap</a:t>
            </a:r>
            <a:r>
              <a:rPr kumimoji="1" lang="en-US" altLang="ja-JP" dirty="0"/>
              <a:t> </a:t>
            </a:r>
            <a:r>
              <a:rPr kumimoji="1" lang="ja-JP" altLang="en-US" dirty="0"/>
              <a:t>関数</a:t>
            </a:r>
          </a:p>
        </p:txBody>
      </p:sp>
      <p:sp>
        <p:nvSpPr>
          <p:cNvPr id="5" name="正方形/長方形 4">
            <a:extLst>
              <a:ext uri="{FF2B5EF4-FFF2-40B4-BE49-F238E27FC236}">
                <a16:creationId xmlns:a16="http://schemas.microsoft.com/office/drawing/2014/main" id="{940363B2-E21E-20B7-13AD-CAAAB91976BB}"/>
              </a:ext>
            </a:extLst>
          </p:cNvPr>
          <p:cNvSpPr>
            <a:spLocks noChangeArrowheads="1"/>
          </p:cNvSpPr>
          <p:nvPr/>
        </p:nvSpPr>
        <p:spPr bwMode="auto">
          <a:xfrm>
            <a:off x="622136" y="1253067"/>
            <a:ext cx="6264695" cy="4524315"/>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&lt;iostream&gt;</a:t>
            </a:r>
          </a:p>
          <a:p>
            <a:r>
              <a:rPr lang="en-US" altLang="ja-JP" sz="1600" dirty="0">
                <a:latin typeface="Lucida Console" panose="020B0609040504020204" pitchFamily="49" charset="0"/>
              </a:rPr>
              <a:t>using namespace std;</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swap(</a:t>
            </a:r>
            <a:r>
              <a:rPr lang="en-US" altLang="ja-JP" sz="1600" dirty="0">
                <a:solidFill>
                  <a:srgbClr val="C00000"/>
                </a:solidFill>
                <a:latin typeface="Lucida Console" panose="020B0609040504020204" pitchFamily="49" charset="0"/>
              </a:rPr>
              <a:t>int* a, int* b</a:t>
            </a:r>
            <a:r>
              <a:rPr lang="en-US" altLang="ja-JP" sz="1600" dirty="0">
                <a:latin typeface="Lucida Console" panose="020B0609040504020204" pitchFamily="49" charset="0"/>
              </a:rPr>
              <a:t>) {</a:t>
            </a:r>
          </a:p>
          <a:p>
            <a:r>
              <a:rPr lang="en-US" altLang="ja-JP" sz="1600" dirty="0">
                <a:latin typeface="Lucida Console" panose="020B0609040504020204" pitchFamily="49" charset="0"/>
              </a:rPr>
              <a:t>    int </a:t>
            </a:r>
            <a:r>
              <a:rPr lang="en-US" altLang="ja-JP" sz="1600" dirty="0" err="1">
                <a:latin typeface="Lucida Console" panose="020B0609040504020204" pitchFamily="49" charset="0"/>
              </a:rPr>
              <a:t>tmp</a:t>
            </a:r>
            <a:r>
              <a:rPr lang="en-US" altLang="ja-JP" sz="1600" dirty="0">
                <a:latin typeface="Lucida Console" panose="020B0609040504020204" pitchFamily="49" charset="0"/>
              </a:rPr>
              <a:t> = *a;</a:t>
            </a:r>
          </a:p>
          <a:p>
            <a:r>
              <a:rPr lang="en-US" altLang="ja-JP" sz="1600" dirty="0">
                <a:latin typeface="Lucida Console" panose="020B0609040504020204" pitchFamily="49" charset="0"/>
              </a:rPr>
              <a:t>    *a = *b;</a:t>
            </a:r>
          </a:p>
          <a:p>
            <a:r>
              <a:rPr lang="en-US" altLang="ja-JP" sz="1600" dirty="0">
                <a:latin typeface="Lucida Console" panose="020B0609040504020204" pitchFamily="49" charset="0"/>
              </a:rPr>
              <a:t>    *b = </a:t>
            </a:r>
            <a:r>
              <a:rPr lang="en-US" altLang="ja-JP" sz="1600" dirty="0" err="1">
                <a:latin typeface="Lucida Console" panose="020B0609040504020204" pitchFamily="49" charset="0"/>
              </a:rPr>
              <a:t>tmp</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 {</a:t>
            </a:r>
          </a:p>
          <a:p>
            <a:r>
              <a:rPr lang="en-US" altLang="ja-JP" sz="1600" dirty="0">
                <a:latin typeface="Lucida Console" panose="020B0609040504020204" pitchFamily="49" charset="0"/>
              </a:rPr>
              <a:t>    int a = 2;</a:t>
            </a:r>
          </a:p>
          <a:p>
            <a:r>
              <a:rPr lang="en-US" altLang="ja-JP" sz="1600" dirty="0">
                <a:latin typeface="Lucida Console" panose="020B0609040504020204" pitchFamily="49" charset="0"/>
              </a:rPr>
              <a:t>    int b = 3;</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 &lt;&lt; a &lt;&lt; ", b=" &lt;&lt; b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"swap</a:t>
            </a:r>
            <a:r>
              <a:rPr lang="ja-JP" altLang="en-US" sz="1600" dirty="0">
                <a:latin typeface="Lucida Console" panose="020B0609040504020204" pitchFamily="49" charset="0"/>
              </a:rPr>
              <a:t>関数を呼び出します</a:t>
            </a:r>
            <a:r>
              <a:rPr lang="en-US" altLang="ja-JP" sz="1600" dirty="0">
                <a:latin typeface="Lucida Console" panose="020B0609040504020204" pitchFamily="49" charset="0"/>
              </a:rPr>
              <a:t>"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    swap(</a:t>
            </a:r>
            <a:r>
              <a:rPr lang="en-US" altLang="ja-JP" sz="1600" dirty="0">
                <a:solidFill>
                  <a:srgbClr val="C00000"/>
                </a:solidFill>
                <a:latin typeface="Lucida Console" panose="020B0609040504020204" pitchFamily="49" charset="0"/>
              </a:rPr>
              <a:t>&amp;a, &amp;b</a:t>
            </a:r>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 &lt;&lt; a &lt;&lt; ", b=" &lt;&lt; b;</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p:txBody>
      </p:sp>
      <p:sp>
        <p:nvSpPr>
          <p:cNvPr id="7" name="テキスト ボックス 6">
            <a:extLst>
              <a:ext uri="{FF2B5EF4-FFF2-40B4-BE49-F238E27FC236}">
                <a16:creationId xmlns:a16="http://schemas.microsoft.com/office/drawing/2014/main" id="{BB568ED8-0DDF-3D11-4E17-AE8045B3E296}"/>
              </a:ext>
            </a:extLst>
          </p:cNvPr>
          <p:cNvSpPr txBox="1"/>
          <p:nvPr/>
        </p:nvSpPr>
        <p:spPr>
          <a:xfrm>
            <a:off x="7248128" y="1700808"/>
            <a:ext cx="2866392" cy="923330"/>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t>a=2, b=3</a:t>
            </a:r>
          </a:p>
          <a:p>
            <a:pPr algn="l"/>
            <a:r>
              <a:rPr lang="en-US" altLang="ja-JP" sz="1800" dirty="0">
                <a:ea typeface="游ゴシック" panose="020B0400000000000000" pitchFamily="50" charset="-128"/>
              </a:rPr>
              <a:t>swap</a:t>
            </a:r>
            <a:r>
              <a:rPr lang="ja-JP" altLang="en-US" sz="1800" dirty="0">
                <a:latin typeface="ＭＳ Ｐゴシック" panose="020B0600070205080204" pitchFamily="50" charset="-128"/>
                <a:ea typeface="ＭＳ Ｐゴシック" panose="020B0600070205080204" pitchFamily="50" charset="-128"/>
              </a:rPr>
              <a:t>関数を呼び出します</a:t>
            </a:r>
          </a:p>
          <a:p>
            <a:pPr algn="l"/>
            <a:r>
              <a:rPr lang="en-US" altLang="ja-JP" sz="1800" dirty="0"/>
              <a:t>a=3, b=2</a:t>
            </a:r>
            <a:endParaRPr lang="en-US" altLang="ja-JP" sz="1800" dirty="0">
              <a:ea typeface="+mn-ea"/>
            </a:endParaRPr>
          </a:p>
        </p:txBody>
      </p:sp>
      <p:sp>
        <p:nvSpPr>
          <p:cNvPr id="9" name="テキスト ボックス 8">
            <a:extLst>
              <a:ext uri="{FF2B5EF4-FFF2-40B4-BE49-F238E27FC236}">
                <a16:creationId xmlns:a16="http://schemas.microsoft.com/office/drawing/2014/main" id="{98AE0D51-59B2-4767-799F-9FFE998A0C11}"/>
              </a:ext>
            </a:extLst>
          </p:cNvPr>
          <p:cNvSpPr txBox="1"/>
          <p:nvPr/>
        </p:nvSpPr>
        <p:spPr>
          <a:xfrm>
            <a:off x="7104112" y="1422960"/>
            <a:ext cx="748923" cy="261610"/>
          </a:xfrm>
          <a:prstGeom prst="rect">
            <a:avLst/>
          </a:prstGeom>
          <a:noFill/>
        </p:spPr>
        <p:txBody>
          <a:bodyPr wrap="none" rtlCol="0">
            <a:spAutoFit/>
          </a:bodyPr>
          <a:lstStyle/>
          <a:p>
            <a:r>
              <a:rPr lang="ja-JP" altLang="en-US" sz="1100" dirty="0"/>
              <a:t>実行結果</a:t>
            </a:r>
          </a:p>
        </p:txBody>
      </p:sp>
      <p:sp>
        <p:nvSpPr>
          <p:cNvPr id="3" name="テキスト ボックス 2">
            <a:extLst>
              <a:ext uri="{FF2B5EF4-FFF2-40B4-BE49-F238E27FC236}">
                <a16:creationId xmlns:a16="http://schemas.microsoft.com/office/drawing/2014/main" id="{667CCE4A-DFA2-DCE9-08C9-BFBD658E3553}"/>
              </a:ext>
            </a:extLst>
          </p:cNvPr>
          <p:cNvSpPr txBox="1">
            <a:spLocks noChangeArrowheads="1"/>
          </p:cNvSpPr>
          <p:nvPr/>
        </p:nvSpPr>
        <p:spPr bwMode="auto">
          <a:xfrm>
            <a:off x="7497230" y="600973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4" name="スライド番号プレースホルダー 3">
            <a:extLst>
              <a:ext uri="{FF2B5EF4-FFF2-40B4-BE49-F238E27FC236}">
                <a16:creationId xmlns:a16="http://schemas.microsoft.com/office/drawing/2014/main" id="{9CE1F47B-D5EB-4997-E10E-00594C37CA8E}"/>
              </a:ext>
            </a:extLst>
          </p:cNvPr>
          <p:cNvSpPr>
            <a:spLocks noGrp="1"/>
          </p:cNvSpPr>
          <p:nvPr>
            <p:ph type="sldNum" sz="quarter" idx="12"/>
          </p:nvPr>
        </p:nvSpPr>
        <p:spPr/>
        <p:txBody>
          <a:bodyPr/>
          <a:lstStyle/>
          <a:p>
            <a:fld id="{F9134F74-3BB4-4ADE-A554-892E3A208E77}" type="slidenum">
              <a:rPr lang="ja-JP" altLang="en-US" smtClean="0"/>
              <a:pPr/>
              <a:t>175</a:t>
            </a:fld>
            <a:endParaRPr lang="ja-JP" altLang="en-US"/>
          </a:p>
        </p:txBody>
      </p:sp>
    </p:spTree>
    <p:extLst>
      <p:ext uri="{BB962C8B-B14F-4D97-AF65-F5344CB8AC3E}">
        <p14:creationId xmlns:p14="http://schemas.microsoft.com/office/powerpoint/2010/main" val="39080785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99E-EBAD-E516-5C9B-3A5B1B6E645B}"/>
              </a:ext>
            </a:extLst>
          </p:cNvPr>
          <p:cNvSpPr>
            <a:spLocks noGrp="1"/>
          </p:cNvSpPr>
          <p:nvPr>
            <p:ph type="ctrTitle"/>
          </p:nvPr>
        </p:nvSpPr>
        <p:spPr/>
        <p:txBody>
          <a:bodyPr/>
          <a:lstStyle/>
          <a:p>
            <a:r>
              <a:rPr kumimoji="1" lang="ja-JP" altLang="en-US" dirty="0"/>
              <a:t>配列とポインタ</a:t>
            </a:r>
          </a:p>
        </p:txBody>
      </p:sp>
    </p:spTree>
    <p:extLst>
      <p:ext uri="{BB962C8B-B14F-4D97-AF65-F5344CB8AC3E}">
        <p14:creationId xmlns:p14="http://schemas.microsoft.com/office/powerpoint/2010/main" val="19847758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7B3C1-3418-4B80-67C9-05331AEA3523}"/>
              </a:ext>
            </a:extLst>
          </p:cNvPr>
          <p:cNvSpPr>
            <a:spLocks noGrp="1"/>
          </p:cNvSpPr>
          <p:nvPr>
            <p:ph type="title"/>
          </p:nvPr>
        </p:nvSpPr>
        <p:spPr/>
        <p:txBody>
          <a:bodyPr/>
          <a:lstStyle/>
          <a:p>
            <a:r>
              <a:rPr kumimoji="1" lang="ja-JP" altLang="en-US" dirty="0"/>
              <a:t>配列の要素のアドレス</a:t>
            </a:r>
          </a:p>
        </p:txBody>
      </p:sp>
      <p:sp>
        <p:nvSpPr>
          <p:cNvPr id="7" name="正方形/長方形 6">
            <a:extLst>
              <a:ext uri="{FF2B5EF4-FFF2-40B4-BE49-F238E27FC236}">
                <a16:creationId xmlns:a16="http://schemas.microsoft.com/office/drawing/2014/main" id="{664808B0-032F-182B-577A-CEAB01EEADD2}"/>
              </a:ext>
            </a:extLst>
          </p:cNvPr>
          <p:cNvSpPr>
            <a:spLocks noChangeArrowheads="1"/>
          </p:cNvSpPr>
          <p:nvPr/>
        </p:nvSpPr>
        <p:spPr bwMode="auto">
          <a:xfrm>
            <a:off x="541040" y="1340768"/>
            <a:ext cx="7571184" cy="107721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scores[3] = {10, 20, 30};</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"scores[0]</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&lt;&lt; </a:t>
            </a:r>
            <a:r>
              <a:rPr lang="en-US" altLang="ja-JP" sz="1600" dirty="0">
                <a:solidFill>
                  <a:srgbClr val="C00000"/>
                </a:solidFill>
                <a:latin typeface="Lucida Console" panose="020B0609040504020204" pitchFamily="49" charset="0"/>
              </a:rPr>
              <a:t>&amp;scores[0] </a:t>
            </a:r>
            <a:r>
              <a:rPr lang="en-US" altLang="ja-JP" sz="1600" dirty="0">
                <a:latin typeface="Lucida Console" panose="020B0609040504020204" pitchFamily="49" charset="0"/>
              </a:rPr>
              <a:t>&lt;&lt;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"scores[1]</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&lt;&lt; </a:t>
            </a:r>
            <a:r>
              <a:rPr lang="en-US" altLang="ja-JP" sz="1600" dirty="0">
                <a:solidFill>
                  <a:srgbClr val="C00000"/>
                </a:solidFill>
                <a:latin typeface="Lucida Console" panose="020B0609040504020204" pitchFamily="49" charset="0"/>
              </a:rPr>
              <a:t>&amp;scores[1]</a:t>
            </a:r>
            <a:r>
              <a:rPr lang="en-US" altLang="ja-JP" sz="1600" dirty="0">
                <a:latin typeface="Lucida Console" panose="020B0609040504020204" pitchFamily="49" charset="0"/>
              </a:rPr>
              <a:t>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"scores[2]</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&lt;&lt; </a:t>
            </a:r>
            <a:r>
              <a:rPr lang="en-US" altLang="ja-JP" sz="1600" dirty="0">
                <a:solidFill>
                  <a:srgbClr val="C00000"/>
                </a:solidFill>
                <a:latin typeface="Lucida Console" panose="020B0609040504020204" pitchFamily="49" charset="0"/>
              </a:rPr>
              <a:t>&amp;scores[2]</a:t>
            </a:r>
            <a:r>
              <a:rPr lang="en-US" altLang="ja-JP" sz="1600" dirty="0">
                <a:latin typeface="Lucida Console" panose="020B0609040504020204" pitchFamily="49" charset="0"/>
              </a:rPr>
              <a:t>;</a:t>
            </a:r>
          </a:p>
        </p:txBody>
      </p:sp>
      <p:cxnSp>
        <p:nvCxnSpPr>
          <p:cNvPr id="9" name="直線矢印コネクタ 8">
            <a:extLst>
              <a:ext uri="{FF2B5EF4-FFF2-40B4-BE49-F238E27FC236}">
                <a16:creationId xmlns:a16="http://schemas.microsoft.com/office/drawing/2014/main" id="{A176F6D7-91B2-6D6C-DDB1-763681B0FA8C}"/>
              </a:ext>
            </a:extLst>
          </p:cNvPr>
          <p:cNvCxnSpPr>
            <a:cxnSpLocks/>
          </p:cNvCxnSpPr>
          <p:nvPr/>
        </p:nvCxnSpPr>
        <p:spPr>
          <a:xfrm>
            <a:off x="654865" y="2489637"/>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74884E8-7C11-582C-F83A-F95B348AA984}"/>
              </a:ext>
            </a:extLst>
          </p:cNvPr>
          <p:cNvSpPr txBox="1"/>
          <p:nvPr/>
        </p:nvSpPr>
        <p:spPr>
          <a:xfrm>
            <a:off x="654866" y="2485224"/>
            <a:ext cx="748923" cy="261610"/>
          </a:xfrm>
          <a:prstGeom prst="rect">
            <a:avLst/>
          </a:prstGeom>
          <a:noFill/>
        </p:spPr>
        <p:txBody>
          <a:bodyPr wrap="none" rtlCol="0">
            <a:spAutoFit/>
          </a:bodyPr>
          <a:lstStyle/>
          <a:p>
            <a:r>
              <a:rPr lang="ja-JP" altLang="en-US" sz="1100" dirty="0"/>
              <a:t>実行結果</a:t>
            </a:r>
          </a:p>
        </p:txBody>
      </p:sp>
      <p:sp>
        <p:nvSpPr>
          <p:cNvPr id="13" name="テキスト ボックス 12">
            <a:extLst>
              <a:ext uri="{FF2B5EF4-FFF2-40B4-BE49-F238E27FC236}">
                <a16:creationId xmlns:a16="http://schemas.microsoft.com/office/drawing/2014/main" id="{224E1DAD-F6C4-2E60-B986-EF0030526BAE}"/>
              </a:ext>
            </a:extLst>
          </p:cNvPr>
          <p:cNvSpPr txBox="1"/>
          <p:nvPr/>
        </p:nvSpPr>
        <p:spPr>
          <a:xfrm>
            <a:off x="2351584" y="6348774"/>
            <a:ext cx="5544617" cy="400110"/>
          </a:xfrm>
          <a:prstGeom prst="rect">
            <a:avLst/>
          </a:prstGeom>
          <a:noFill/>
        </p:spPr>
        <p:txBody>
          <a:bodyPr wrap="square" rtlCol="0">
            <a:spAutoFit/>
          </a:bodyPr>
          <a:lstStyle/>
          <a:p>
            <a:r>
              <a:rPr lang="ja-JP" altLang="en-US" sz="2000" dirty="0">
                <a:latin typeface="+mn-ea"/>
                <a:ea typeface="+mn-ea"/>
              </a:rPr>
              <a:t>配列の要素は、メモリ上に連続して格納される</a:t>
            </a:r>
            <a:endParaRPr lang="en-US" altLang="ja-JP" sz="2000" dirty="0">
              <a:latin typeface="+mn-ea"/>
              <a:ea typeface="+mn-ea"/>
            </a:endParaRPr>
          </a:p>
        </p:txBody>
      </p:sp>
      <p:pic>
        <p:nvPicPr>
          <p:cNvPr id="4" name="図 3">
            <a:extLst>
              <a:ext uri="{FF2B5EF4-FFF2-40B4-BE49-F238E27FC236}">
                <a16:creationId xmlns:a16="http://schemas.microsoft.com/office/drawing/2014/main" id="{8896883D-5527-7C5E-0E35-55BFC613E0E7}"/>
              </a:ext>
            </a:extLst>
          </p:cNvPr>
          <p:cNvPicPr>
            <a:picLocks noChangeAspect="1"/>
          </p:cNvPicPr>
          <p:nvPr/>
        </p:nvPicPr>
        <p:blipFill>
          <a:blip r:embed="rId2"/>
          <a:stretch>
            <a:fillRect/>
          </a:stretch>
        </p:blipFill>
        <p:spPr>
          <a:xfrm>
            <a:off x="541040" y="2934466"/>
            <a:ext cx="5159896" cy="694935"/>
          </a:xfrm>
          <a:prstGeom prst="rect">
            <a:avLst/>
          </a:prstGeom>
        </p:spPr>
      </p:pic>
      <p:pic>
        <p:nvPicPr>
          <p:cNvPr id="6" name="図 5">
            <a:extLst>
              <a:ext uri="{FF2B5EF4-FFF2-40B4-BE49-F238E27FC236}">
                <a16:creationId xmlns:a16="http://schemas.microsoft.com/office/drawing/2014/main" id="{8AB63C5A-B326-2AC0-063D-015EAB69F738}"/>
              </a:ext>
            </a:extLst>
          </p:cNvPr>
          <p:cNvPicPr>
            <a:picLocks noChangeAspect="1"/>
          </p:cNvPicPr>
          <p:nvPr/>
        </p:nvPicPr>
        <p:blipFill>
          <a:blip r:embed="rId3"/>
          <a:stretch>
            <a:fillRect/>
          </a:stretch>
        </p:blipFill>
        <p:spPr>
          <a:xfrm>
            <a:off x="1847528" y="3841612"/>
            <a:ext cx="5800476" cy="2294951"/>
          </a:xfrm>
          <a:prstGeom prst="rect">
            <a:avLst/>
          </a:prstGeom>
        </p:spPr>
      </p:pic>
    </p:spTree>
    <p:extLst>
      <p:ext uri="{BB962C8B-B14F-4D97-AF65-F5344CB8AC3E}">
        <p14:creationId xmlns:p14="http://schemas.microsoft.com/office/powerpoint/2010/main" val="355138736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CD547-99CB-848E-B584-882016AF6986}"/>
              </a:ext>
            </a:extLst>
          </p:cNvPr>
          <p:cNvSpPr>
            <a:spLocks noGrp="1"/>
          </p:cNvSpPr>
          <p:nvPr>
            <p:ph type="title"/>
          </p:nvPr>
        </p:nvSpPr>
        <p:spPr/>
        <p:txBody>
          <a:bodyPr/>
          <a:lstStyle/>
          <a:p>
            <a:r>
              <a:rPr kumimoji="1" lang="ja-JP" altLang="en-US" dirty="0"/>
              <a:t>配列とポインタ</a:t>
            </a:r>
          </a:p>
        </p:txBody>
      </p:sp>
      <p:sp>
        <p:nvSpPr>
          <p:cNvPr id="5" name="正方形/長方形 4">
            <a:extLst>
              <a:ext uri="{FF2B5EF4-FFF2-40B4-BE49-F238E27FC236}">
                <a16:creationId xmlns:a16="http://schemas.microsoft.com/office/drawing/2014/main" id="{1FA73D57-A618-9A8F-A282-1D1132DA2488}"/>
              </a:ext>
            </a:extLst>
          </p:cNvPr>
          <p:cNvSpPr>
            <a:spLocks noChangeArrowheads="1"/>
          </p:cNvSpPr>
          <p:nvPr/>
        </p:nvSpPr>
        <p:spPr bwMode="auto">
          <a:xfrm>
            <a:off x="613047" y="1323279"/>
            <a:ext cx="5842992" cy="400110"/>
          </a:xfrm>
          <a:prstGeom prst="rect">
            <a:avLst/>
          </a:prstGeom>
          <a:solidFill>
            <a:srgbClr val="EAF6FD"/>
          </a:solidFill>
          <a:ln w="9525">
            <a:noFill/>
            <a:miter lim="800000"/>
            <a:headEnd/>
            <a:tailEnd/>
          </a:ln>
        </p:spPr>
        <p:txBody>
          <a:bodyPr wrap="square">
            <a:spAutoFit/>
          </a:bodyPr>
          <a:lstStyle/>
          <a:p>
            <a:r>
              <a:rPr lang="fr-FR" altLang="ja-JP" sz="2000" dirty="0">
                <a:latin typeface="Lucida Console" panose="020B0609040504020204" pitchFamily="49" charset="0"/>
              </a:rPr>
              <a:t>int scores[3] = {10, 20, 30};</a:t>
            </a:r>
            <a:endParaRPr lang="en-US" altLang="ja-JP" sz="2000" dirty="0">
              <a:latin typeface="Lucida Console" panose="020B0609040504020204" pitchFamily="49" charset="0"/>
            </a:endParaRPr>
          </a:p>
        </p:txBody>
      </p:sp>
      <p:sp>
        <p:nvSpPr>
          <p:cNvPr id="6" name="正方形/長方形 5">
            <a:extLst>
              <a:ext uri="{FF2B5EF4-FFF2-40B4-BE49-F238E27FC236}">
                <a16:creationId xmlns:a16="http://schemas.microsoft.com/office/drawing/2014/main" id="{156C761F-498C-9111-A274-B617E8B05E1D}"/>
              </a:ext>
            </a:extLst>
          </p:cNvPr>
          <p:cNvSpPr>
            <a:spLocks noChangeArrowheads="1"/>
          </p:cNvSpPr>
          <p:nvPr/>
        </p:nvSpPr>
        <p:spPr bwMode="auto">
          <a:xfrm>
            <a:off x="628110" y="2564904"/>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p = scores;</a:t>
            </a:r>
          </a:p>
        </p:txBody>
      </p:sp>
      <p:sp>
        <p:nvSpPr>
          <p:cNvPr id="7" name="正方形/長方形 6">
            <a:extLst>
              <a:ext uri="{FF2B5EF4-FFF2-40B4-BE49-F238E27FC236}">
                <a16:creationId xmlns:a16="http://schemas.microsoft.com/office/drawing/2014/main" id="{01CBB74C-2EA6-1C6F-5E4F-8A6F19945744}"/>
              </a:ext>
            </a:extLst>
          </p:cNvPr>
          <p:cNvSpPr>
            <a:spLocks noChangeArrowheads="1"/>
          </p:cNvSpPr>
          <p:nvPr/>
        </p:nvSpPr>
        <p:spPr bwMode="auto">
          <a:xfrm>
            <a:off x="613047" y="1988840"/>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p = &amp;scores[0];</a:t>
            </a:r>
          </a:p>
        </p:txBody>
      </p:sp>
      <p:sp>
        <p:nvSpPr>
          <p:cNvPr id="8" name="右中かっこ 7">
            <a:extLst>
              <a:ext uri="{FF2B5EF4-FFF2-40B4-BE49-F238E27FC236}">
                <a16:creationId xmlns:a16="http://schemas.microsoft.com/office/drawing/2014/main" id="{0989BE4F-2AEC-211F-2A79-F6BCFF6D71EB}"/>
              </a:ext>
            </a:extLst>
          </p:cNvPr>
          <p:cNvSpPr/>
          <p:nvPr/>
        </p:nvSpPr>
        <p:spPr>
          <a:xfrm>
            <a:off x="4079775" y="2060848"/>
            <a:ext cx="216024" cy="87058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DD03301-975F-33ED-5E4D-6F7A2E6BDADA}"/>
              </a:ext>
            </a:extLst>
          </p:cNvPr>
          <p:cNvSpPr txBox="1"/>
          <p:nvPr/>
        </p:nvSpPr>
        <p:spPr>
          <a:xfrm>
            <a:off x="4583831" y="2009663"/>
            <a:ext cx="4258816" cy="1015663"/>
          </a:xfrm>
          <a:prstGeom prst="rect">
            <a:avLst/>
          </a:prstGeom>
          <a:noFill/>
          <a:ln>
            <a:noFill/>
          </a:ln>
        </p:spPr>
        <p:txBody>
          <a:bodyPr wrap="square" rtlCol="0">
            <a:spAutoFit/>
          </a:bodyPr>
          <a:lstStyle/>
          <a:p>
            <a:pPr marL="342900" indent="-342900">
              <a:buFont typeface="Arial" panose="020B0604020202020204" pitchFamily="34" charset="0"/>
              <a:buChar char="•"/>
            </a:pPr>
            <a:r>
              <a:rPr lang="ja-JP" altLang="en-US" sz="2000" dirty="0">
                <a:latin typeface="+mn-ea"/>
                <a:ea typeface="+mn-ea"/>
              </a:rPr>
              <a:t>どちらの表記も同じ意味</a:t>
            </a:r>
            <a:endParaRPr lang="en-US" altLang="ja-JP" sz="2000" dirty="0">
              <a:latin typeface="+mn-ea"/>
              <a:ea typeface="+mn-ea"/>
            </a:endParaRPr>
          </a:p>
          <a:p>
            <a:pPr marL="342900" indent="-342900">
              <a:buFont typeface="Arial" panose="020B0604020202020204" pitchFamily="34" charset="0"/>
              <a:buChar char="•"/>
            </a:pPr>
            <a:r>
              <a:rPr lang="ja-JP" altLang="en-US" sz="2000" b="1" dirty="0">
                <a:latin typeface="+mn-ea"/>
                <a:ea typeface="+mn-ea"/>
              </a:rPr>
              <a:t>配列名だけの表記は、先頭要素のアドレスを表す</a:t>
            </a:r>
            <a:endParaRPr lang="en-US" altLang="ja-JP" sz="2000" b="1" dirty="0">
              <a:latin typeface="+mn-ea"/>
              <a:ea typeface="+mn-ea"/>
            </a:endParaRPr>
          </a:p>
        </p:txBody>
      </p:sp>
      <p:sp>
        <p:nvSpPr>
          <p:cNvPr id="10" name="正方形/長方形 9">
            <a:extLst>
              <a:ext uri="{FF2B5EF4-FFF2-40B4-BE49-F238E27FC236}">
                <a16:creationId xmlns:a16="http://schemas.microsoft.com/office/drawing/2014/main" id="{972E246A-3132-75EF-A864-0ADC642AF581}"/>
              </a:ext>
            </a:extLst>
          </p:cNvPr>
          <p:cNvSpPr>
            <a:spLocks noChangeArrowheads="1"/>
          </p:cNvSpPr>
          <p:nvPr/>
        </p:nvSpPr>
        <p:spPr bwMode="auto">
          <a:xfrm>
            <a:off x="628110" y="3905878"/>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*p = 5;</a:t>
            </a:r>
          </a:p>
        </p:txBody>
      </p:sp>
      <p:sp>
        <p:nvSpPr>
          <p:cNvPr id="11" name="正方形/長方形 10">
            <a:extLst>
              <a:ext uri="{FF2B5EF4-FFF2-40B4-BE49-F238E27FC236}">
                <a16:creationId xmlns:a16="http://schemas.microsoft.com/office/drawing/2014/main" id="{5DC2BFB1-14ED-9188-B126-56157430E90A}"/>
              </a:ext>
            </a:extLst>
          </p:cNvPr>
          <p:cNvSpPr>
            <a:spLocks noChangeArrowheads="1"/>
          </p:cNvSpPr>
          <p:nvPr/>
        </p:nvSpPr>
        <p:spPr bwMode="auto">
          <a:xfrm>
            <a:off x="613047" y="3356992"/>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scores[0] = 5;</a:t>
            </a:r>
          </a:p>
        </p:txBody>
      </p:sp>
      <p:sp>
        <p:nvSpPr>
          <p:cNvPr id="12" name="右中かっこ 11">
            <a:extLst>
              <a:ext uri="{FF2B5EF4-FFF2-40B4-BE49-F238E27FC236}">
                <a16:creationId xmlns:a16="http://schemas.microsoft.com/office/drawing/2014/main" id="{2B4BED1B-301D-FFB8-55ED-2CA531C199CD}"/>
              </a:ext>
            </a:extLst>
          </p:cNvPr>
          <p:cNvSpPr/>
          <p:nvPr/>
        </p:nvSpPr>
        <p:spPr>
          <a:xfrm>
            <a:off x="4079775" y="3429000"/>
            <a:ext cx="216024" cy="87058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AE1346A-653D-0EA9-D781-AF669A7BC1BB}"/>
              </a:ext>
            </a:extLst>
          </p:cNvPr>
          <p:cNvSpPr txBox="1"/>
          <p:nvPr/>
        </p:nvSpPr>
        <p:spPr>
          <a:xfrm>
            <a:off x="4583832" y="3635335"/>
            <a:ext cx="4096329" cy="400110"/>
          </a:xfrm>
          <a:prstGeom prst="rect">
            <a:avLst/>
          </a:prstGeom>
          <a:noFill/>
          <a:ln>
            <a:noFill/>
          </a:ln>
        </p:spPr>
        <p:txBody>
          <a:bodyPr wrap="square" rtlCol="0">
            <a:spAutoFit/>
          </a:bodyPr>
          <a:lstStyle/>
          <a:p>
            <a:pPr algn="l"/>
            <a:r>
              <a:rPr lang="ja-JP" altLang="en-US" sz="2000" dirty="0">
                <a:latin typeface="+mn-ea"/>
                <a:ea typeface="+mn-ea"/>
              </a:rPr>
              <a:t>どちらの表記も同じ意味</a:t>
            </a:r>
            <a:endParaRPr lang="en-US" altLang="ja-JP" sz="2000" dirty="0">
              <a:latin typeface="+mn-ea"/>
              <a:ea typeface="+mn-ea"/>
            </a:endParaRPr>
          </a:p>
        </p:txBody>
      </p:sp>
      <p:sp>
        <p:nvSpPr>
          <p:cNvPr id="16" name="テキスト ボックス 15">
            <a:extLst>
              <a:ext uri="{FF2B5EF4-FFF2-40B4-BE49-F238E27FC236}">
                <a16:creationId xmlns:a16="http://schemas.microsoft.com/office/drawing/2014/main" id="{F500878C-F4F4-DFD8-8293-983646C9402A}"/>
              </a:ext>
            </a:extLst>
          </p:cNvPr>
          <p:cNvSpPr txBox="1"/>
          <p:nvPr/>
        </p:nvSpPr>
        <p:spPr>
          <a:xfrm>
            <a:off x="7824192" y="5917187"/>
            <a:ext cx="3682752" cy="646331"/>
          </a:xfrm>
          <a:prstGeom prst="rect">
            <a:avLst/>
          </a:prstGeom>
          <a:noFill/>
          <a:ln>
            <a:noFill/>
          </a:ln>
        </p:spPr>
        <p:txBody>
          <a:bodyPr wrap="square" rtlCol="0">
            <a:spAutoFit/>
          </a:bodyPr>
          <a:lstStyle/>
          <a:p>
            <a:pPr algn="l"/>
            <a:r>
              <a:rPr lang="en-US" altLang="ja-JP" dirty="0">
                <a:latin typeface="+mn-ea"/>
                <a:ea typeface="+mn-ea"/>
              </a:rPr>
              <a:t>※</a:t>
            </a:r>
            <a:r>
              <a:rPr lang="ja-JP" altLang="en-US" dirty="0">
                <a:latin typeface="+mn-ea"/>
                <a:ea typeface="+mn-ea"/>
              </a:rPr>
              <a:t> 配列の要素には、</a:t>
            </a:r>
            <a:r>
              <a:rPr lang="ja-JP" altLang="en-US" b="0" i="0" u="none" strike="noStrike" baseline="0" dirty="0">
                <a:latin typeface="+mn-ea"/>
                <a:ea typeface="+mn-ea"/>
              </a:rPr>
              <a:t>異なる表記（別名）でアクセスできる</a:t>
            </a:r>
            <a:endParaRPr lang="en-US" altLang="ja-JP" b="0" i="0" u="none" strike="noStrike" baseline="0" dirty="0">
              <a:latin typeface="+mn-ea"/>
              <a:ea typeface="+mn-ea"/>
            </a:endParaRPr>
          </a:p>
        </p:txBody>
      </p:sp>
      <p:pic>
        <p:nvPicPr>
          <p:cNvPr id="4" name="図 3">
            <a:extLst>
              <a:ext uri="{FF2B5EF4-FFF2-40B4-BE49-F238E27FC236}">
                <a16:creationId xmlns:a16="http://schemas.microsoft.com/office/drawing/2014/main" id="{2FE19954-6C2A-D26F-564E-26A2B9B99A09}"/>
              </a:ext>
            </a:extLst>
          </p:cNvPr>
          <p:cNvPicPr>
            <a:picLocks noChangeAspect="1"/>
          </p:cNvPicPr>
          <p:nvPr/>
        </p:nvPicPr>
        <p:blipFill>
          <a:blip r:embed="rId2"/>
          <a:stretch>
            <a:fillRect/>
          </a:stretch>
        </p:blipFill>
        <p:spPr>
          <a:xfrm>
            <a:off x="1199456" y="4550398"/>
            <a:ext cx="5940659" cy="2240638"/>
          </a:xfrm>
          <a:prstGeom prst="rect">
            <a:avLst/>
          </a:prstGeom>
        </p:spPr>
      </p:pic>
    </p:spTree>
    <p:extLst>
      <p:ext uri="{BB962C8B-B14F-4D97-AF65-F5344CB8AC3E}">
        <p14:creationId xmlns:p14="http://schemas.microsoft.com/office/powerpoint/2010/main" val="35134632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374DA-47DF-857B-0204-2E329A3304AE}"/>
              </a:ext>
            </a:extLst>
          </p:cNvPr>
          <p:cNvSpPr>
            <a:spLocks noGrp="1"/>
          </p:cNvSpPr>
          <p:nvPr>
            <p:ph type="title"/>
          </p:nvPr>
        </p:nvSpPr>
        <p:spPr/>
        <p:txBody>
          <a:bodyPr/>
          <a:lstStyle/>
          <a:p>
            <a:r>
              <a:rPr kumimoji="1" lang="ja-JP" altLang="en-US" dirty="0"/>
              <a:t>ポインタに対する加算</a:t>
            </a:r>
          </a:p>
        </p:txBody>
      </p:sp>
      <p:sp>
        <p:nvSpPr>
          <p:cNvPr id="5" name="正方形/長方形 4">
            <a:extLst>
              <a:ext uri="{FF2B5EF4-FFF2-40B4-BE49-F238E27FC236}">
                <a16:creationId xmlns:a16="http://schemas.microsoft.com/office/drawing/2014/main" id="{79BC5129-8C06-1C7C-DAF5-00B176C8300C}"/>
              </a:ext>
            </a:extLst>
          </p:cNvPr>
          <p:cNvSpPr>
            <a:spLocks noChangeArrowheads="1"/>
          </p:cNvSpPr>
          <p:nvPr/>
        </p:nvSpPr>
        <p:spPr bwMode="auto">
          <a:xfrm>
            <a:off x="767408" y="1245208"/>
            <a:ext cx="5698975" cy="1569660"/>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 = {10, 20, 30};</a:t>
            </a:r>
          </a:p>
          <a:p>
            <a:r>
              <a:rPr lang="en-US" altLang="ja-JP" sz="1600" dirty="0">
                <a:latin typeface="Lucida Console" panose="020B0609040504020204" pitchFamily="49" charset="0"/>
              </a:rPr>
              <a:t>int* p = scores;</a:t>
            </a:r>
          </a:p>
          <a:p>
            <a:endParaRPr lang="en-US" altLang="ja-JP" sz="1600" dirty="0">
              <a:latin typeface="Lucida Console" panose="020B0609040504020204" pitchFamily="49" charset="0"/>
            </a:endParaRP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 &lt;&lt; *p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 + 1)</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 &lt;&lt; </a:t>
            </a:r>
            <a:r>
              <a:rPr lang="en-US" altLang="ja-JP" sz="1600" dirty="0">
                <a:solidFill>
                  <a:srgbClr val="C00000"/>
                </a:solidFill>
                <a:latin typeface="Lucida Console" panose="020B0609040504020204" pitchFamily="49" charset="0"/>
              </a:rPr>
              <a:t>*(p + 1) </a:t>
            </a:r>
            <a:r>
              <a:rPr lang="en-US" altLang="ja-JP" sz="1600" dirty="0">
                <a:latin typeface="Lucida Console" panose="020B0609040504020204" pitchFamily="49" charset="0"/>
              </a:rPr>
              <a:t>&lt;&lt;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 + 2)</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 &lt;&lt; </a:t>
            </a:r>
            <a:r>
              <a:rPr lang="en-US" altLang="ja-JP" sz="1600" dirty="0">
                <a:solidFill>
                  <a:srgbClr val="C00000"/>
                </a:solidFill>
                <a:latin typeface="Lucida Console" panose="020B0609040504020204" pitchFamily="49" charset="0"/>
              </a:rPr>
              <a:t>*(p + 2)</a:t>
            </a:r>
            <a:r>
              <a:rPr lang="en-US" altLang="ja-JP" sz="1600"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BD8E28D7-8F8B-8612-CC43-726F47F39005}"/>
              </a:ext>
            </a:extLst>
          </p:cNvPr>
          <p:cNvCxnSpPr>
            <a:cxnSpLocks/>
          </p:cNvCxnSpPr>
          <p:nvPr/>
        </p:nvCxnSpPr>
        <p:spPr>
          <a:xfrm>
            <a:off x="911423" y="290325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268C9D9-2993-BB2B-D2E7-10D0C0BBC125}"/>
              </a:ext>
            </a:extLst>
          </p:cNvPr>
          <p:cNvSpPr txBox="1"/>
          <p:nvPr/>
        </p:nvSpPr>
        <p:spPr>
          <a:xfrm>
            <a:off x="911424" y="2898843"/>
            <a:ext cx="748923" cy="261610"/>
          </a:xfrm>
          <a:prstGeom prst="rect">
            <a:avLst/>
          </a:prstGeom>
          <a:noFill/>
        </p:spPr>
        <p:txBody>
          <a:bodyPr wrap="none" rtlCol="0">
            <a:spAutoFit/>
          </a:bodyPr>
          <a:lstStyle/>
          <a:p>
            <a:r>
              <a:rPr lang="ja-JP" altLang="en-US" sz="1100" dirty="0"/>
              <a:t>実行結果</a:t>
            </a:r>
          </a:p>
        </p:txBody>
      </p:sp>
      <p:sp>
        <p:nvSpPr>
          <p:cNvPr id="8" name="テキスト ボックス 7">
            <a:extLst>
              <a:ext uri="{FF2B5EF4-FFF2-40B4-BE49-F238E27FC236}">
                <a16:creationId xmlns:a16="http://schemas.microsoft.com/office/drawing/2014/main" id="{57DC36BA-BF0B-AD73-57E7-9C22BC274B55}"/>
              </a:ext>
            </a:extLst>
          </p:cNvPr>
          <p:cNvSpPr txBox="1"/>
          <p:nvPr/>
        </p:nvSpPr>
        <p:spPr>
          <a:xfrm>
            <a:off x="767408" y="3194392"/>
            <a:ext cx="3993518" cy="738664"/>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400" dirty="0"/>
              <a:t>*</a:t>
            </a:r>
            <a:r>
              <a:rPr lang="en-US" altLang="ja-JP" sz="1400" dirty="0"/>
              <a:t>p</a:t>
            </a:r>
            <a:r>
              <a:rPr lang="ja-JP" altLang="en-US" sz="1400" dirty="0"/>
              <a:t>の値は</a:t>
            </a:r>
            <a:r>
              <a:rPr lang="en-US" altLang="ja-JP" sz="1400" dirty="0"/>
              <a:t>10</a:t>
            </a:r>
          </a:p>
          <a:p>
            <a:pPr algn="l"/>
            <a:r>
              <a:rPr lang="en-US" altLang="ja-JP" sz="1400" dirty="0"/>
              <a:t>*(p + 1)</a:t>
            </a:r>
            <a:r>
              <a:rPr lang="ja-JP" altLang="en-US" sz="1400" dirty="0"/>
              <a:t>の値は</a:t>
            </a:r>
            <a:r>
              <a:rPr lang="en-US" altLang="ja-JP" sz="1400" dirty="0"/>
              <a:t>20</a:t>
            </a:r>
          </a:p>
          <a:p>
            <a:pPr algn="l"/>
            <a:r>
              <a:rPr lang="en-US" altLang="ja-JP" sz="1400" dirty="0"/>
              <a:t>*(p + 2)</a:t>
            </a:r>
            <a:r>
              <a:rPr lang="ja-JP" altLang="en-US" sz="1400" dirty="0"/>
              <a:t>の値は</a:t>
            </a:r>
            <a:r>
              <a:rPr lang="en-US" altLang="ja-JP" sz="1400" dirty="0"/>
              <a:t>30</a:t>
            </a:r>
            <a:endParaRPr lang="en-US" altLang="ja-JP" sz="1400" dirty="0">
              <a:ea typeface="+mn-ea"/>
            </a:endParaRPr>
          </a:p>
        </p:txBody>
      </p:sp>
      <p:sp>
        <p:nvSpPr>
          <p:cNvPr id="9" name="テキスト ボックス 8">
            <a:extLst>
              <a:ext uri="{FF2B5EF4-FFF2-40B4-BE49-F238E27FC236}">
                <a16:creationId xmlns:a16="http://schemas.microsoft.com/office/drawing/2014/main" id="{062D8F06-2E55-1468-E892-DAAC94BCC08D}"/>
              </a:ext>
            </a:extLst>
          </p:cNvPr>
          <p:cNvSpPr txBox="1"/>
          <p:nvPr/>
        </p:nvSpPr>
        <p:spPr>
          <a:xfrm>
            <a:off x="6096000" y="3250141"/>
            <a:ext cx="5616624" cy="923330"/>
          </a:xfrm>
          <a:prstGeom prst="rect">
            <a:avLst/>
          </a:prstGeom>
          <a:noFill/>
        </p:spPr>
        <p:txBody>
          <a:bodyPr wrap="square" rtlCol="0">
            <a:spAutoFit/>
          </a:bodyPr>
          <a:lstStyle/>
          <a:p>
            <a:r>
              <a:rPr lang="en-US" altLang="ja-JP" dirty="0">
                <a:latin typeface="+mn-ea"/>
                <a:ea typeface="+mn-ea"/>
              </a:rPr>
              <a:t>※</a:t>
            </a:r>
            <a:r>
              <a:rPr lang="ja-JP" altLang="en-US" dirty="0">
                <a:latin typeface="+mn-ea"/>
                <a:ea typeface="+mn-ea"/>
              </a:rPr>
              <a:t> ポインタ変数に対して</a:t>
            </a:r>
            <a:r>
              <a:rPr lang="en-US" altLang="ja-JP" dirty="0">
                <a:latin typeface="+mn-ea"/>
                <a:ea typeface="+mn-ea"/>
              </a:rPr>
              <a:t>1</a:t>
            </a:r>
            <a:r>
              <a:rPr lang="ja-JP" altLang="en-US" dirty="0">
                <a:latin typeface="+mn-ea"/>
                <a:ea typeface="+mn-ea"/>
              </a:rPr>
              <a:t>だけ加算すると、型のサイズ分だけ、アドレスの値が増える</a:t>
            </a:r>
            <a:endParaRPr lang="en-US" altLang="ja-JP" dirty="0">
              <a:latin typeface="+mn-ea"/>
              <a:ea typeface="+mn-ea"/>
            </a:endParaRPr>
          </a:p>
          <a:p>
            <a:pPr marL="285750" indent="-285750">
              <a:buFont typeface="Arial" panose="020B0604020202020204" pitchFamily="34" charset="0"/>
              <a:buChar char="•"/>
            </a:pPr>
            <a:endParaRPr lang="en-US" altLang="ja-JP" dirty="0">
              <a:latin typeface="+mn-ea"/>
              <a:ea typeface="+mn-ea"/>
            </a:endParaRPr>
          </a:p>
        </p:txBody>
      </p:sp>
      <p:pic>
        <p:nvPicPr>
          <p:cNvPr id="4" name="図 3">
            <a:extLst>
              <a:ext uri="{FF2B5EF4-FFF2-40B4-BE49-F238E27FC236}">
                <a16:creationId xmlns:a16="http://schemas.microsoft.com/office/drawing/2014/main" id="{0AC4264D-1251-6A72-401E-9220D215852D}"/>
              </a:ext>
            </a:extLst>
          </p:cNvPr>
          <p:cNvPicPr>
            <a:picLocks noChangeAspect="1"/>
          </p:cNvPicPr>
          <p:nvPr/>
        </p:nvPicPr>
        <p:blipFill>
          <a:blip r:embed="rId2"/>
          <a:stretch>
            <a:fillRect/>
          </a:stretch>
        </p:blipFill>
        <p:spPr>
          <a:xfrm>
            <a:off x="2999656" y="4111915"/>
            <a:ext cx="6217304" cy="2629453"/>
          </a:xfrm>
          <a:prstGeom prst="rect">
            <a:avLst/>
          </a:prstGeom>
        </p:spPr>
      </p:pic>
    </p:spTree>
    <p:extLst>
      <p:ext uri="{BB962C8B-B14F-4D97-AF65-F5344CB8AC3E}">
        <p14:creationId xmlns:p14="http://schemas.microsoft.com/office/powerpoint/2010/main" val="425656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874F786-DD90-9571-3037-2F771B5B1C16}"/>
              </a:ext>
            </a:extLst>
          </p:cNvPr>
          <p:cNvPicPr>
            <a:picLocks noChangeAspect="1"/>
          </p:cNvPicPr>
          <p:nvPr/>
        </p:nvPicPr>
        <p:blipFill>
          <a:blip r:embed="rId2"/>
          <a:stretch>
            <a:fillRect/>
          </a:stretch>
        </p:blipFill>
        <p:spPr>
          <a:xfrm>
            <a:off x="2279576" y="2129560"/>
            <a:ext cx="6624736" cy="4302778"/>
          </a:xfrm>
          <a:prstGeom prst="rect">
            <a:avLst/>
          </a:prstGeom>
        </p:spPr>
      </p:pic>
      <p:sp>
        <p:nvSpPr>
          <p:cNvPr id="2" name="タイトル 1">
            <a:extLst>
              <a:ext uri="{FF2B5EF4-FFF2-40B4-BE49-F238E27FC236}">
                <a16:creationId xmlns:a16="http://schemas.microsoft.com/office/drawing/2014/main" id="{018D0C65-D33D-4D2A-F0AC-B4F7DB9C1FA5}"/>
              </a:ext>
            </a:extLst>
          </p:cNvPr>
          <p:cNvSpPr>
            <a:spLocks noGrp="1"/>
          </p:cNvSpPr>
          <p:nvPr>
            <p:ph type="title"/>
          </p:nvPr>
        </p:nvSpPr>
        <p:spPr/>
        <p:txBody>
          <a:bodyPr>
            <a:normAutofit/>
          </a:bodyPr>
          <a:lstStyle/>
          <a:p>
            <a:r>
              <a:rPr kumimoji="1" lang="en-US" altLang="ja-JP" dirty="0"/>
              <a:t>Visual Studio </a:t>
            </a:r>
            <a:r>
              <a:rPr kumimoji="1" lang="ja-JP" altLang="en-US" dirty="0"/>
              <a:t>のインストール（</a:t>
            </a:r>
            <a:r>
              <a:rPr kumimoji="1" lang="en-US" altLang="ja-JP" dirty="0"/>
              <a:t>Windows</a:t>
            </a:r>
            <a:r>
              <a:rPr kumimoji="1" lang="ja-JP" altLang="en-US" dirty="0"/>
              <a:t>）</a:t>
            </a:r>
          </a:p>
        </p:txBody>
      </p:sp>
      <p:sp>
        <p:nvSpPr>
          <p:cNvPr id="3" name="コンテンツ プレースホルダー 2">
            <a:extLst>
              <a:ext uri="{FF2B5EF4-FFF2-40B4-BE49-F238E27FC236}">
                <a16:creationId xmlns:a16="http://schemas.microsoft.com/office/drawing/2014/main" id="{2BCF0AAF-37F0-CB34-BC80-87A5BA49F582}"/>
              </a:ext>
            </a:extLst>
          </p:cNvPr>
          <p:cNvSpPr>
            <a:spLocks noGrp="1"/>
          </p:cNvSpPr>
          <p:nvPr>
            <p:ph idx="1"/>
          </p:nvPr>
        </p:nvSpPr>
        <p:spPr>
          <a:xfrm>
            <a:off x="1981200" y="1214422"/>
            <a:ext cx="8229600" cy="4446826"/>
          </a:xfrm>
        </p:spPr>
        <p:txBody>
          <a:bodyPr/>
          <a:lstStyle/>
          <a:p>
            <a:pPr marL="0" indent="0">
              <a:buNone/>
            </a:pPr>
            <a:r>
              <a:rPr lang="en-US" altLang="ja-JP" sz="2400" dirty="0"/>
              <a:t>Visual Studio (Community) </a:t>
            </a:r>
            <a:r>
              <a:rPr lang="ja-JP" altLang="en-US" sz="2400" dirty="0"/>
              <a:t>の入手</a:t>
            </a:r>
            <a:endParaRPr lang="en-US" altLang="ja-JP" sz="2400" dirty="0"/>
          </a:p>
          <a:p>
            <a:pPr marL="457200" lvl="1" indent="0">
              <a:buNone/>
            </a:pPr>
            <a:r>
              <a:rPr lang="en-US" altLang="ja-JP" sz="1800" dirty="0"/>
              <a:t>https://visualstudio.microsoft.com/ja/downloads/</a:t>
            </a:r>
          </a:p>
          <a:p>
            <a:endParaRPr lang="ja-JP" altLang="en-US" sz="2400" dirty="0"/>
          </a:p>
        </p:txBody>
      </p:sp>
      <p:sp>
        <p:nvSpPr>
          <p:cNvPr id="5" name="テキスト ボックス 4">
            <a:extLst>
              <a:ext uri="{FF2B5EF4-FFF2-40B4-BE49-F238E27FC236}">
                <a16:creationId xmlns:a16="http://schemas.microsoft.com/office/drawing/2014/main" id="{CA88D678-628D-1238-FE02-211D1C13BDBF}"/>
              </a:ext>
            </a:extLst>
          </p:cNvPr>
          <p:cNvSpPr txBox="1"/>
          <p:nvPr/>
        </p:nvSpPr>
        <p:spPr>
          <a:xfrm>
            <a:off x="1981200" y="6453337"/>
            <a:ext cx="3711272" cy="307777"/>
          </a:xfrm>
          <a:prstGeom prst="rect">
            <a:avLst/>
          </a:prstGeom>
          <a:noFill/>
        </p:spPr>
        <p:txBody>
          <a:bodyPr wrap="none" rtlCol="0">
            <a:spAutoFit/>
          </a:bodyPr>
          <a:lstStyle/>
          <a:p>
            <a:r>
              <a:rPr lang="en-US" altLang="ja-JP" sz="1400" dirty="0">
                <a:latin typeface="+mn-ea"/>
                <a:ea typeface="+mn-ea"/>
              </a:rPr>
              <a:t>※</a:t>
            </a:r>
            <a:r>
              <a:rPr lang="ja-JP" altLang="en-US" sz="1400" dirty="0">
                <a:latin typeface="+mn-ea"/>
                <a:ea typeface="+mn-ea"/>
              </a:rPr>
              <a:t> </a:t>
            </a:r>
            <a:r>
              <a:rPr lang="en-US" altLang="ja-JP" sz="1400" dirty="0">
                <a:latin typeface="+mn-ea"/>
                <a:ea typeface="+mn-ea"/>
              </a:rPr>
              <a:t>MacOS</a:t>
            </a:r>
            <a:r>
              <a:rPr lang="ja-JP" altLang="en-US" sz="1400" dirty="0">
                <a:latin typeface="+mn-ea"/>
                <a:ea typeface="+mn-ea"/>
              </a:rPr>
              <a:t>での開発環境の構築は付録を参照</a:t>
            </a:r>
          </a:p>
        </p:txBody>
      </p:sp>
      <p:sp>
        <p:nvSpPr>
          <p:cNvPr id="8" name="四角形: 角を丸くする 7">
            <a:extLst>
              <a:ext uri="{FF2B5EF4-FFF2-40B4-BE49-F238E27FC236}">
                <a16:creationId xmlns:a16="http://schemas.microsoft.com/office/drawing/2014/main" id="{9FE977DD-6141-73AC-3CD2-5931D3E708C2}"/>
              </a:ext>
            </a:extLst>
          </p:cNvPr>
          <p:cNvSpPr/>
          <p:nvPr/>
        </p:nvSpPr>
        <p:spPr>
          <a:xfrm>
            <a:off x="2855640" y="5433112"/>
            <a:ext cx="1512168" cy="3721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24910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BBCD2-AA47-7347-7ABF-391F0F1790F3}"/>
              </a:ext>
            </a:extLst>
          </p:cNvPr>
          <p:cNvSpPr>
            <a:spLocks noGrp="1"/>
          </p:cNvSpPr>
          <p:nvPr>
            <p:ph type="title"/>
          </p:nvPr>
        </p:nvSpPr>
        <p:spPr/>
        <p:txBody>
          <a:bodyPr/>
          <a:lstStyle/>
          <a:p>
            <a:r>
              <a:rPr kumimoji="1" lang="ja-JP" altLang="en-US" dirty="0"/>
              <a:t>ポインタのインクリメント</a:t>
            </a:r>
          </a:p>
        </p:txBody>
      </p:sp>
      <p:sp>
        <p:nvSpPr>
          <p:cNvPr id="7" name="テキスト ボックス 6">
            <a:extLst>
              <a:ext uri="{FF2B5EF4-FFF2-40B4-BE49-F238E27FC236}">
                <a16:creationId xmlns:a16="http://schemas.microsoft.com/office/drawing/2014/main" id="{7E96A998-1C77-0BAA-B569-1332F5AF3B98}"/>
              </a:ext>
            </a:extLst>
          </p:cNvPr>
          <p:cNvSpPr txBox="1"/>
          <p:nvPr/>
        </p:nvSpPr>
        <p:spPr>
          <a:xfrm>
            <a:off x="191344" y="1196752"/>
            <a:ext cx="4536504" cy="1200329"/>
          </a:xfrm>
          <a:prstGeom prst="rect">
            <a:avLst/>
          </a:prstGeom>
          <a:noFill/>
        </p:spPr>
        <p:txBody>
          <a:bodyPr wrap="square" rtlCol="0">
            <a:spAutoFit/>
          </a:bodyPr>
          <a:lstStyle/>
          <a:p>
            <a:pPr algn="l"/>
            <a:r>
              <a:rPr lang="ja-JP" altLang="en-US" dirty="0">
                <a:latin typeface="+mn-ea"/>
                <a:ea typeface="+mn-ea"/>
              </a:rPr>
              <a:t>ポインタが配列の先頭の要素を指しているとき、ポインタ変数の値を</a:t>
            </a:r>
            <a:r>
              <a:rPr lang="en-US" altLang="ja-JP" dirty="0">
                <a:latin typeface="+mn-ea"/>
                <a:ea typeface="+mn-ea"/>
              </a:rPr>
              <a:t>1</a:t>
            </a:r>
            <a:r>
              <a:rPr lang="ja-JP" altLang="en-US" dirty="0">
                <a:latin typeface="+mn-ea"/>
                <a:ea typeface="+mn-ea"/>
              </a:rPr>
              <a:t>だけ増やすと、配列の次の要素を指すようになる。</a:t>
            </a:r>
            <a:endParaRPr lang="en-US" altLang="ja-JP" dirty="0">
              <a:latin typeface="+mn-ea"/>
              <a:ea typeface="+mn-ea"/>
            </a:endParaRPr>
          </a:p>
          <a:p>
            <a:pPr algn="l"/>
            <a:endParaRPr lang="en-US" altLang="ja-JP" dirty="0">
              <a:latin typeface="+mn-ea"/>
              <a:ea typeface="+mn-ea"/>
            </a:endParaRPr>
          </a:p>
        </p:txBody>
      </p:sp>
      <p:sp>
        <p:nvSpPr>
          <p:cNvPr id="8" name="正方形/長方形 7">
            <a:extLst>
              <a:ext uri="{FF2B5EF4-FFF2-40B4-BE49-F238E27FC236}">
                <a16:creationId xmlns:a16="http://schemas.microsoft.com/office/drawing/2014/main" id="{F95CCB19-87D2-8D64-46B6-4B5870448E0C}"/>
              </a:ext>
            </a:extLst>
          </p:cNvPr>
          <p:cNvSpPr>
            <a:spLocks noChangeArrowheads="1"/>
          </p:cNvSpPr>
          <p:nvPr/>
        </p:nvSpPr>
        <p:spPr bwMode="auto">
          <a:xfrm>
            <a:off x="426018" y="2554314"/>
            <a:ext cx="3888431" cy="2062103"/>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 = {10, 20, 30};</a:t>
            </a:r>
          </a:p>
          <a:p>
            <a:r>
              <a:rPr lang="en-US" altLang="ja-JP" sz="1600" dirty="0">
                <a:latin typeface="Lucida Console" panose="020B0609040504020204" pitchFamily="49" charset="0"/>
              </a:rPr>
              <a:t>int *p = scores;</a:t>
            </a:r>
          </a:p>
          <a:p>
            <a:endParaRPr lang="en-US" altLang="ja-JP" sz="1600" dirty="0">
              <a:latin typeface="Lucida Console" panose="020B0609040504020204" pitchFamily="49" charset="0"/>
            </a:endParaRP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solidFill>
                  <a:srgbClr val="C00000"/>
                </a:solidFill>
                <a:latin typeface="Lucida Console" panose="020B0609040504020204" pitchFamily="49" charset="0"/>
              </a:rPr>
              <a:t>p++;</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solidFill>
                  <a:srgbClr val="C00000"/>
                </a:solidFill>
                <a:latin typeface="Lucida Console" panose="020B0609040504020204" pitchFamily="49" charset="0"/>
              </a:rPr>
              <a:t>p++;</a:t>
            </a:r>
          </a:p>
          <a:p>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*p ;</a:t>
            </a:r>
          </a:p>
        </p:txBody>
      </p:sp>
      <p:cxnSp>
        <p:nvCxnSpPr>
          <p:cNvPr id="9" name="直線矢印コネクタ 8">
            <a:extLst>
              <a:ext uri="{FF2B5EF4-FFF2-40B4-BE49-F238E27FC236}">
                <a16:creationId xmlns:a16="http://schemas.microsoft.com/office/drawing/2014/main" id="{B1A94EF7-7ABE-5D94-E119-C6D53C5EBD62}"/>
              </a:ext>
            </a:extLst>
          </p:cNvPr>
          <p:cNvCxnSpPr>
            <a:cxnSpLocks/>
          </p:cNvCxnSpPr>
          <p:nvPr/>
        </p:nvCxnSpPr>
        <p:spPr>
          <a:xfrm>
            <a:off x="548369" y="4784709"/>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C32431F-5B05-445A-E788-0B01C7B59171}"/>
              </a:ext>
            </a:extLst>
          </p:cNvPr>
          <p:cNvSpPr txBox="1"/>
          <p:nvPr/>
        </p:nvSpPr>
        <p:spPr>
          <a:xfrm>
            <a:off x="548370" y="4780296"/>
            <a:ext cx="1237494" cy="261610"/>
          </a:xfrm>
          <a:prstGeom prst="rect">
            <a:avLst/>
          </a:prstGeom>
          <a:noFill/>
        </p:spPr>
        <p:txBody>
          <a:bodyPr wrap="square" rtlCol="0">
            <a:spAutoFit/>
          </a:bodyPr>
          <a:lstStyle/>
          <a:p>
            <a:r>
              <a:rPr lang="ja-JP" altLang="en-US" sz="1100" dirty="0"/>
              <a:t>実行結果</a:t>
            </a:r>
          </a:p>
        </p:txBody>
      </p:sp>
      <p:sp>
        <p:nvSpPr>
          <p:cNvPr id="11" name="テキスト ボックス 10">
            <a:extLst>
              <a:ext uri="{FF2B5EF4-FFF2-40B4-BE49-F238E27FC236}">
                <a16:creationId xmlns:a16="http://schemas.microsoft.com/office/drawing/2014/main" id="{8B5BAC01-B16F-C3D9-B709-73DE3331E37E}"/>
              </a:ext>
            </a:extLst>
          </p:cNvPr>
          <p:cNvSpPr txBox="1"/>
          <p:nvPr/>
        </p:nvSpPr>
        <p:spPr>
          <a:xfrm>
            <a:off x="407368" y="5138608"/>
            <a:ext cx="3024333" cy="738664"/>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t>10</a:t>
            </a:r>
          </a:p>
          <a:p>
            <a:pPr algn="l"/>
            <a:r>
              <a:rPr lang="en-US" altLang="ja-JP" sz="1400" dirty="0"/>
              <a:t>20</a:t>
            </a:r>
          </a:p>
          <a:p>
            <a:pPr algn="l"/>
            <a:r>
              <a:rPr lang="en-US" altLang="ja-JP" sz="1400" dirty="0"/>
              <a:t>30</a:t>
            </a:r>
            <a:endParaRPr lang="en-US" altLang="ja-JP" sz="1400" dirty="0">
              <a:ea typeface="+mn-ea"/>
            </a:endParaRPr>
          </a:p>
        </p:txBody>
      </p:sp>
      <p:sp>
        <p:nvSpPr>
          <p:cNvPr id="3" name="テキスト ボックス 2">
            <a:extLst>
              <a:ext uri="{FF2B5EF4-FFF2-40B4-BE49-F238E27FC236}">
                <a16:creationId xmlns:a16="http://schemas.microsoft.com/office/drawing/2014/main" id="{CBDAE8A5-534C-3AFD-F1C0-9BF57004AC17}"/>
              </a:ext>
            </a:extLst>
          </p:cNvPr>
          <p:cNvSpPr txBox="1">
            <a:spLocks noChangeArrowheads="1"/>
          </p:cNvSpPr>
          <p:nvPr/>
        </p:nvSpPr>
        <p:spPr bwMode="auto">
          <a:xfrm>
            <a:off x="1920487" y="6245563"/>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5" name="図 4">
            <a:extLst>
              <a:ext uri="{FF2B5EF4-FFF2-40B4-BE49-F238E27FC236}">
                <a16:creationId xmlns:a16="http://schemas.microsoft.com/office/drawing/2014/main" id="{D46703F2-5352-E156-A7C6-7CB0FB805965}"/>
              </a:ext>
            </a:extLst>
          </p:cNvPr>
          <p:cNvPicPr>
            <a:picLocks noChangeAspect="1"/>
          </p:cNvPicPr>
          <p:nvPr/>
        </p:nvPicPr>
        <p:blipFill>
          <a:blip r:embed="rId2"/>
          <a:stretch>
            <a:fillRect/>
          </a:stretch>
        </p:blipFill>
        <p:spPr>
          <a:xfrm>
            <a:off x="5981649" y="1124744"/>
            <a:ext cx="5018541" cy="5733256"/>
          </a:xfrm>
          <a:prstGeom prst="rect">
            <a:avLst/>
          </a:prstGeom>
        </p:spPr>
      </p:pic>
    </p:spTree>
    <p:extLst>
      <p:ext uri="{BB962C8B-B14F-4D97-AF65-F5344CB8AC3E}">
        <p14:creationId xmlns:p14="http://schemas.microsoft.com/office/powerpoint/2010/main" val="424490756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E6E97-06A2-2F63-A7B7-5F6EB9D15C0C}"/>
              </a:ext>
            </a:extLst>
          </p:cNvPr>
          <p:cNvSpPr>
            <a:spLocks noGrp="1"/>
          </p:cNvSpPr>
          <p:nvPr>
            <p:ph type="title"/>
          </p:nvPr>
        </p:nvSpPr>
        <p:spPr/>
        <p:txBody>
          <a:bodyPr/>
          <a:lstStyle/>
          <a:p>
            <a:r>
              <a:rPr kumimoji="1" lang="en-US" altLang="ja-JP" dirty="0">
                <a:latin typeface="Lucida Console" panose="020B0609040504020204" pitchFamily="49" charset="0"/>
              </a:rPr>
              <a:t>new</a:t>
            </a:r>
            <a:r>
              <a:rPr kumimoji="1" lang="ja-JP" altLang="en-US" dirty="0"/>
              <a:t>を用いた動的なメモリー確保</a:t>
            </a:r>
          </a:p>
        </p:txBody>
      </p:sp>
      <p:sp>
        <p:nvSpPr>
          <p:cNvPr id="3" name="正方形/長方形 2">
            <a:extLst>
              <a:ext uri="{FF2B5EF4-FFF2-40B4-BE49-F238E27FC236}">
                <a16:creationId xmlns:a16="http://schemas.microsoft.com/office/drawing/2014/main" id="{08119BCA-1B66-5573-E78C-F0ABECE3CBC9}"/>
              </a:ext>
            </a:extLst>
          </p:cNvPr>
          <p:cNvSpPr>
            <a:spLocks noChangeArrowheads="1"/>
          </p:cNvSpPr>
          <p:nvPr/>
        </p:nvSpPr>
        <p:spPr bwMode="auto">
          <a:xfrm>
            <a:off x="263352" y="1206669"/>
            <a:ext cx="5904656" cy="5632311"/>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&lt;iostream&gt;</a:t>
            </a:r>
          </a:p>
          <a:p>
            <a:r>
              <a:rPr lang="en-US" altLang="ja-JP" dirty="0">
                <a:latin typeface="Lucida Console" panose="020B0609040504020204" pitchFamily="49" charset="0"/>
              </a:rPr>
              <a:t>using namespace std;</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 {</a:t>
            </a:r>
          </a:p>
          <a:p>
            <a:r>
              <a:rPr lang="en-US" altLang="ja-JP" dirty="0">
                <a:latin typeface="Lucida Console" panose="020B0609040504020204" pitchFamily="49" charset="0"/>
              </a:rPr>
              <a:t>    int size;</a:t>
            </a:r>
          </a:p>
          <a:p>
            <a:r>
              <a:rPr lang="en-US" altLang="ja-JP" dirty="0">
                <a:latin typeface="Lucida Console" panose="020B0609040504020204" pitchFamily="49" charset="0"/>
              </a:rPr>
              <a:t>    </a:t>
            </a:r>
            <a:r>
              <a:rPr lang="en-US" altLang="ja-JP" dirty="0" err="1">
                <a:latin typeface="Lucida Console" panose="020B0609040504020204" pitchFamily="49" charset="0"/>
              </a:rPr>
              <a:t>cout</a:t>
            </a:r>
            <a:r>
              <a:rPr lang="en-US" altLang="ja-JP" dirty="0">
                <a:latin typeface="Lucida Console" panose="020B0609040504020204" pitchFamily="49" charset="0"/>
              </a:rPr>
              <a:t> &lt;&lt; "</a:t>
            </a:r>
            <a:r>
              <a:rPr lang="ja-JP" altLang="en-US" dirty="0">
                <a:latin typeface="Lucida Console" panose="020B0609040504020204" pitchFamily="49" charset="0"/>
              </a:rPr>
              <a:t>配列のサイズを入力してください</a:t>
            </a:r>
            <a:r>
              <a:rPr lang="en-US" altLang="ja-JP" dirty="0">
                <a:latin typeface="Lucida Console" panose="020B0609040504020204" pitchFamily="49" charset="0"/>
              </a:rPr>
              <a:t>: ";</a:t>
            </a:r>
          </a:p>
          <a:p>
            <a:r>
              <a:rPr lang="en-US" altLang="ja-JP" dirty="0">
                <a:latin typeface="Lucida Console" panose="020B0609040504020204" pitchFamily="49" charset="0"/>
              </a:rPr>
              <a:t>    </a:t>
            </a:r>
            <a:r>
              <a:rPr lang="en-US" altLang="ja-JP" dirty="0" err="1">
                <a:latin typeface="Lucida Console" panose="020B0609040504020204" pitchFamily="49" charset="0"/>
              </a:rPr>
              <a:t>cin</a:t>
            </a:r>
            <a:r>
              <a:rPr lang="en-US" altLang="ja-JP" dirty="0">
                <a:latin typeface="Lucida Console" panose="020B0609040504020204" pitchFamily="49" charset="0"/>
              </a:rPr>
              <a:t> &gt;&gt; size;</a:t>
            </a:r>
          </a:p>
          <a:p>
            <a:endParaRPr lang="en-US" altLang="ja-JP" dirty="0">
              <a:latin typeface="Lucida Console" panose="020B0609040504020204" pitchFamily="49" charset="0"/>
            </a:endParaRPr>
          </a:p>
          <a:p>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int* a = new int[size];</a:t>
            </a:r>
          </a:p>
          <a:p>
            <a:endParaRPr lang="en-US" altLang="ja-JP" dirty="0">
              <a:latin typeface="Lucida Console" panose="020B0609040504020204" pitchFamily="49" charset="0"/>
            </a:endParaRPr>
          </a:p>
          <a:p>
            <a:r>
              <a:rPr lang="en-US" altLang="ja-JP" dirty="0">
                <a:latin typeface="Lucida Console" panose="020B0609040504020204" pitchFamily="49" charset="0"/>
              </a:rPr>
              <a:t>    for (int </a:t>
            </a:r>
            <a:r>
              <a:rPr lang="en-US" altLang="ja-JP" dirty="0" err="1">
                <a:latin typeface="Lucida Console" panose="020B0609040504020204" pitchFamily="49" charset="0"/>
              </a:rPr>
              <a:t>i</a:t>
            </a:r>
            <a:r>
              <a:rPr lang="en-US" altLang="ja-JP" dirty="0">
                <a:latin typeface="Lucida Console" panose="020B0609040504020204" pitchFamily="49" charset="0"/>
              </a:rPr>
              <a:t> = 0; </a:t>
            </a:r>
            <a:r>
              <a:rPr lang="en-US" altLang="ja-JP" dirty="0" err="1">
                <a:latin typeface="Lucida Console" panose="020B0609040504020204" pitchFamily="49" charset="0"/>
              </a:rPr>
              <a:t>i</a:t>
            </a:r>
            <a:r>
              <a:rPr lang="en-US" altLang="ja-JP" dirty="0">
                <a:latin typeface="Lucida Console" panose="020B0609040504020204" pitchFamily="49" charset="0"/>
              </a:rPr>
              <a:t> &lt; size; </a:t>
            </a:r>
            <a:r>
              <a:rPr lang="en-US" altLang="ja-JP" dirty="0" err="1">
                <a:latin typeface="Lucida Console" panose="020B0609040504020204" pitchFamily="49" charset="0"/>
              </a:rPr>
              <a:t>i</a:t>
            </a:r>
            <a:r>
              <a:rPr lang="en-US" altLang="ja-JP" dirty="0">
                <a:latin typeface="Lucida Console" panose="020B0609040504020204" pitchFamily="49" charset="0"/>
              </a:rPr>
              <a:t>++) {</a:t>
            </a:r>
          </a:p>
          <a:p>
            <a:r>
              <a:rPr lang="en-US" altLang="ja-JP" dirty="0">
                <a:latin typeface="Lucida Console" panose="020B0609040504020204" pitchFamily="49" charset="0"/>
              </a:rPr>
              <a:t>        a[</a:t>
            </a:r>
            <a:r>
              <a:rPr lang="en-US" altLang="ja-JP" dirty="0" err="1">
                <a:latin typeface="Lucida Console" panose="020B0609040504020204" pitchFamily="49" charset="0"/>
              </a:rPr>
              <a:t>i</a:t>
            </a:r>
            <a:r>
              <a:rPr lang="en-US" altLang="ja-JP" dirty="0">
                <a:latin typeface="Lucida Console" panose="020B0609040504020204" pitchFamily="49" charset="0"/>
              </a:rPr>
              <a:t>] = </a:t>
            </a:r>
            <a:r>
              <a:rPr lang="en-US" altLang="ja-JP" dirty="0" err="1">
                <a:latin typeface="Lucida Console" panose="020B0609040504020204" pitchFamily="49" charset="0"/>
              </a:rPr>
              <a:t>i</a:t>
            </a:r>
            <a:r>
              <a:rPr lang="en-US" altLang="ja-JP" dirty="0">
                <a:latin typeface="Lucida Console" panose="020B0609040504020204" pitchFamily="49" charset="0"/>
              </a:rPr>
              <a:t> + 1;</a:t>
            </a:r>
          </a:p>
          <a:p>
            <a:r>
              <a:rPr lang="en-US" altLang="ja-JP" dirty="0">
                <a:latin typeface="Lucida Console" panose="020B0609040504020204" pitchFamily="49" charset="0"/>
              </a:rPr>
              <a:t>    }</a:t>
            </a:r>
          </a:p>
          <a:p>
            <a:endParaRPr lang="en-US" altLang="ja-JP" dirty="0">
              <a:latin typeface="Lucida Console" panose="020B0609040504020204" pitchFamily="49" charset="0"/>
            </a:endParaRPr>
          </a:p>
          <a:p>
            <a:r>
              <a:rPr lang="en-US" altLang="ja-JP" dirty="0">
                <a:latin typeface="Lucida Console" panose="020B0609040504020204" pitchFamily="49" charset="0"/>
              </a:rPr>
              <a:t>    for (int </a:t>
            </a:r>
            <a:r>
              <a:rPr lang="en-US" altLang="ja-JP" dirty="0" err="1">
                <a:latin typeface="Lucida Console" panose="020B0609040504020204" pitchFamily="49" charset="0"/>
              </a:rPr>
              <a:t>i</a:t>
            </a:r>
            <a:r>
              <a:rPr lang="en-US" altLang="ja-JP" dirty="0">
                <a:latin typeface="Lucida Console" panose="020B0609040504020204" pitchFamily="49" charset="0"/>
              </a:rPr>
              <a:t> = 0; </a:t>
            </a:r>
            <a:r>
              <a:rPr lang="en-US" altLang="ja-JP" dirty="0" err="1">
                <a:latin typeface="Lucida Console" panose="020B0609040504020204" pitchFamily="49" charset="0"/>
              </a:rPr>
              <a:t>i</a:t>
            </a:r>
            <a:r>
              <a:rPr lang="en-US" altLang="ja-JP" dirty="0">
                <a:latin typeface="Lucida Console" panose="020B0609040504020204" pitchFamily="49" charset="0"/>
              </a:rPr>
              <a:t> &lt; size; </a:t>
            </a:r>
            <a:r>
              <a:rPr lang="en-US" altLang="ja-JP" dirty="0" err="1">
                <a:latin typeface="Lucida Console" panose="020B0609040504020204" pitchFamily="49" charset="0"/>
              </a:rPr>
              <a:t>i</a:t>
            </a:r>
            <a:r>
              <a:rPr lang="en-US" altLang="ja-JP" dirty="0">
                <a:latin typeface="Lucida Console" panose="020B0609040504020204" pitchFamily="49" charset="0"/>
              </a:rPr>
              <a:t>++) {</a:t>
            </a:r>
          </a:p>
          <a:p>
            <a:r>
              <a:rPr lang="en-US" altLang="ja-JP" dirty="0">
                <a:latin typeface="Lucida Console" panose="020B0609040504020204" pitchFamily="49" charset="0"/>
              </a:rPr>
              <a:t>        </a:t>
            </a:r>
            <a:r>
              <a:rPr lang="en-US" altLang="ja-JP" dirty="0" err="1">
                <a:latin typeface="Lucida Console" panose="020B0609040504020204" pitchFamily="49" charset="0"/>
              </a:rPr>
              <a:t>cout</a:t>
            </a:r>
            <a:r>
              <a:rPr lang="en-US" altLang="ja-JP" dirty="0">
                <a:latin typeface="Lucida Console" panose="020B0609040504020204" pitchFamily="49" charset="0"/>
              </a:rPr>
              <a:t> &lt;&lt; a[</a:t>
            </a:r>
            <a:r>
              <a:rPr lang="en-US" altLang="ja-JP" dirty="0" err="1">
                <a:latin typeface="Lucida Console" panose="020B0609040504020204" pitchFamily="49" charset="0"/>
              </a:rPr>
              <a:t>i</a:t>
            </a:r>
            <a:r>
              <a:rPr lang="en-US" altLang="ja-JP" dirty="0">
                <a:latin typeface="Lucida Console" panose="020B0609040504020204" pitchFamily="49" charset="0"/>
              </a:rPr>
              <a:t>] &lt;&lt; " ";</a:t>
            </a:r>
          </a:p>
          <a:p>
            <a:r>
              <a:rPr lang="en-US" altLang="ja-JP" dirty="0">
                <a:latin typeface="Lucida Console" panose="020B0609040504020204" pitchFamily="49" charset="0"/>
              </a:rPr>
              <a:t>    }</a:t>
            </a:r>
          </a:p>
          <a:p>
            <a:endParaRPr lang="en-US" altLang="ja-JP" dirty="0">
              <a:latin typeface="Lucida Console" panose="020B0609040504020204" pitchFamily="49" charset="0"/>
            </a:endParaRPr>
          </a:p>
          <a:p>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delete[] a</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
        <p:nvSpPr>
          <p:cNvPr id="16" name="テキスト ボックス 15">
            <a:extLst>
              <a:ext uri="{FF2B5EF4-FFF2-40B4-BE49-F238E27FC236}">
                <a16:creationId xmlns:a16="http://schemas.microsoft.com/office/drawing/2014/main" id="{41F4DB43-447E-748C-A78B-6807A5A55766}"/>
              </a:ext>
            </a:extLst>
          </p:cNvPr>
          <p:cNvSpPr txBox="1"/>
          <p:nvPr/>
        </p:nvSpPr>
        <p:spPr>
          <a:xfrm>
            <a:off x="6312023" y="1484784"/>
            <a:ext cx="5904655" cy="3970318"/>
          </a:xfrm>
          <a:prstGeom prst="rect">
            <a:avLst/>
          </a:prstGeom>
          <a:noFill/>
        </p:spPr>
        <p:txBody>
          <a:bodyPr wrap="square">
            <a:spAutoFit/>
          </a:bodyPr>
          <a:lstStyle/>
          <a:p>
            <a:pPr marL="342900" indent="-342900">
              <a:buFont typeface="Arial" panose="020B0604020202020204" pitchFamily="34" charset="0"/>
              <a:buChar char="•"/>
            </a:pPr>
            <a:r>
              <a:rPr lang="ja-JP" altLang="en-US" sz="1800" dirty="0">
                <a:latin typeface="Lucida Console" panose="020B0609040504020204" pitchFamily="49" charset="0"/>
                <a:ea typeface="+mn-ea"/>
              </a:rPr>
              <a:t>配列ははじめに要素の数が決まっている必要がある</a:t>
            </a: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r>
              <a:rPr lang="en-US" altLang="ja-JP" sz="1800" dirty="0">
                <a:latin typeface="Lucida Console" panose="020B0609040504020204" pitchFamily="49" charset="0"/>
                <a:ea typeface="+mn-ea"/>
              </a:rPr>
              <a:t>new</a:t>
            </a:r>
            <a:r>
              <a:rPr lang="ja-JP" altLang="en-US" sz="1800" dirty="0">
                <a:latin typeface="Lucida Console" panose="020B0609040504020204" pitchFamily="49" charset="0"/>
                <a:ea typeface="+mn-ea"/>
              </a:rPr>
              <a:t> キーワードを使うとプログラム実行時に必要な大きさのメモリーを確保できる（</a:t>
            </a:r>
            <a:r>
              <a:rPr lang="ja-JP" altLang="en-US" sz="1800" b="1" dirty="0">
                <a:solidFill>
                  <a:srgbClr val="C00000"/>
                </a:solidFill>
                <a:latin typeface="Lucida Console" panose="020B0609040504020204" pitchFamily="49" charset="0"/>
                <a:ea typeface="+mn-ea"/>
              </a:rPr>
              <a:t>動的なメモリー確保</a:t>
            </a:r>
            <a:r>
              <a:rPr lang="ja-JP" altLang="en-US" sz="1800" dirty="0">
                <a:latin typeface="Lucida Console" panose="020B0609040504020204" pitchFamily="49" charset="0"/>
                <a:ea typeface="+mn-ea"/>
              </a:rPr>
              <a:t>という）</a:t>
            </a: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r>
              <a:rPr lang="en-US" altLang="ja-JP" sz="1800" dirty="0">
                <a:latin typeface="Lucida Console" panose="020B0609040504020204" pitchFamily="49" charset="0"/>
                <a:ea typeface="+mn-ea"/>
              </a:rPr>
              <a:t>int* a = new int[size];</a:t>
            </a:r>
            <a:r>
              <a:rPr lang="ja-JP" altLang="en-US" sz="1800" dirty="0">
                <a:latin typeface="Lucida Console" panose="020B0609040504020204" pitchFamily="49" charset="0"/>
                <a:ea typeface="+mn-ea"/>
              </a:rPr>
              <a:t> と書くとプログラム実行時の</a:t>
            </a:r>
            <a:r>
              <a:rPr lang="en-US" altLang="ja-JP" sz="1800" dirty="0">
                <a:latin typeface="Lucida Console" panose="020B0609040504020204" pitchFamily="49" charset="0"/>
                <a:ea typeface="+mn-ea"/>
              </a:rPr>
              <a:t>size</a:t>
            </a:r>
            <a:r>
              <a:rPr lang="ja-JP" altLang="en-US" sz="1800" dirty="0">
                <a:latin typeface="Lucida Console" panose="020B0609040504020204" pitchFamily="49" charset="0"/>
                <a:ea typeface="+mn-ea"/>
              </a:rPr>
              <a:t>の値で配列を生成できる</a:t>
            </a: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endParaRPr lang="en-US" altLang="ja-JP" dirty="0">
              <a:latin typeface="Lucida Console" panose="020B0609040504020204" pitchFamily="49" charset="0"/>
              <a:ea typeface="+mn-ea"/>
            </a:endParaRPr>
          </a:p>
          <a:p>
            <a:pPr marL="342900" indent="-342900">
              <a:buFont typeface="Arial" panose="020B0604020202020204" pitchFamily="34" charset="0"/>
              <a:buChar char="•"/>
            </a:pPr>
            <a:r>
              <a:rPr lang="en-US" altLang="ja-JP" dirty="0">
                <a:latin typeface="Lucida Console" panose="020B0609040504020204" pitchFamily="49" charset="0"/>
                <a:ea typeface="+mn-ea"/>
              </a:rPr>
              <a:t>a[0] = 5; </a:t>
            </a:r>
            <a:r>
              <a:rPr lang="ja-JP" altLang="en-US" dirty="0">
                <a:latin typeface="Lucida Console" panose="020B0609040504020204" pitchFamily="49" charset="0"/>
                <a:ea typeface="+mn-ea"/>
              </a:rPr>
              <a:t>のように、通常の配列と同じように使用できる</a:t>
            </a:r>
            <a:endParaRPr lang="en-US" altLang="ja-JP" dirty="0">
              <a:latin typeface="Lucida Console" panose="020B0609040504020204" pitchFamily="49" charset="0"/>
              <a:ea typeface="+mn-ea"/>
            </a:endParaRPr>
          </a:p>
          <a:p>
            <a:pPr marL="342900" indent="-342900">
              <a:buFont typeface="Arial" panose="020B0604020202020204" pitchFamily="34" charset="0"/>
              <a:buChar char="•"/>
            </a:pPr>
            <a:endParaRPr lang="en-US" altLang="ja-JP" sz="1800" dirty="0">
              <a:latin typeface="Lucida Console" panose="020B0609040504020204" pitchFamily="49" charset="0"/>
              <a:ea typeface="+mn-ea"/>
            </a:endParaRPr>
          </a:p>
          <a:p>
            <a:pPr marL="342900" indent="-342900">
              <a:buFont typeface="Arial" panose="020B0604020202020204" pitchFamily="34" charset="0"/>
              <a:buChar char="•"/>
            </a:pPr>
            <a:r>
              <a:rPr lang="ja-JP" altLang="en-US" sz="1800" dirty="0">
                <a:latin typeface="Lucida Console" panose="020B0609040504020204" pitchFamily="49" charset="0"/>
                <a:ea typeface="+mn-ea"/>
              </a:rPr>
              <a:t>使用する必要がなくなったときには </a:t>
            </a:r>
            <a:r>
              <a:rPr lang="en-US" altLang="ja-JP" dirty="0">
                <a:solidFill>
                  <a:srgbClr val="C00000"/>
                </a:solidFill>
                <a:latin typeface="Lucida Console" panose="020B0609040504020204" pitchFamily="49" charset="0"/>
                <a:ea typeface="+mn-ea"/>
              </a:rPr>
              <a:t>delete[] a;</a:t>
            </a:r>
            <a:r>
              <a:rPr lang="en-US" altLang="ja-JP" dirty="0">
                <a:latin typeface="Lucida Console" panose="020B0609040504020204" pitchFamily="49" charset="0"/>
                <a:ea typeface="+mn-ea"/>
              </a:rPr>
              <a:t> </a:t>
            </a:r>
            <a:r>
              <a:rPr lang="ja-JP" altLang="en-US" dirty="0">
                <a:latin typeface="Lucida Console" panose="020B0609040504020204" pitchFamily="49" charset="0"/>
                <a:ea typeface="+mn-ea"/>
              </a:rPr>
              <a:t>で、メモリーを解放する</a:t>
            </a:r>
            <a:endParaRPr lang="en-US" altLang="ja-JP" sz="1800" dirty="0">
              <a:latin typeface="Lucida Console" panose="020B0609040504020204" pitchFamily="49" charset="0"/>
              <a:ea typeface="+mn-ea"/>
            </a:endParaRPr>
          </a:p>
        </p:txBody>
      </p:sp>
      <p:sp>
        <p:nvSpPr>
          <p:cNvPr id="18" name="テキスト ボックス 17">
            <a:extLst>
              <a:ext uri="{FF2B5EF4-FFF2-40B4-BE49-F238E27FC236}">
                <a16:creationId xmlns:a16="http://schemas.microsoft.com/office/drawing/2014/main" id="{69FBEFD8-3FEF-BF28-D1F3-0A8D217FDEC6}"/>
              </a:ext>
            </a:extLst>
          </p:cNvPr>
          <p:cNvSpPr txBox="1"/>
          <p:nvPr/>
        </p:nvSpPr>
        <p:spPr>
          <a:xfrm>
            <a:off x="5375920" y="5687670"/>
            <a:ext cx="1237494" cy="261610"/>
          </a:xfrm>
          <a:prstGeom prst="rect">
            <a:avLst/>
          </a:prstGeom>
          <a:noFill/>
        </p:spPr>
        <p:txBody>
          <a:bodyPr wrap="square" rtlCol="0">
            <a:spAutoFit/>
          </a:bodyPr>
          <a:lstStyle/>
          <a:p>
            <a:r>
              <a:rPr lang="ja-JP" altLang="en-US" sz="1100" dirty="0"/>
              <a:t>実行結果</a:t>
            </a:r>
          </a:p>
        </p:txBody>
      </p:sp>
      <p:sp>
        <p:nvSpPr>
          <p:cNvPr id="19" name="テキスト ボックス 18">
            <a:extLst>
              <a:ext uri="{FF2B5EF4-FFF2-40B4-BE49-F238E27FC236}">
                <a16:creationId xmlns:a16="http://schemas.microsoft.com/office/drawing/2014/main" id="{8F501305-9F44-14AF-17AE-3512FE13BB9D}"/>
              </a:ext>
            </a:extLst>
          </p:cNvPr>
          <p:cNvSpPr txBox="1"/>
          <p:nvPr/>
        </p:nvSpPr>
        <p:spPr>
          <a:xfrm>
            <a:off x="5375920" y="6021288"/>
            <a:ext cx="3024333" cy="738664"/>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400" dirty="0">
                <a:ea typeface="+mn-ea"/>
              </a:rPr>
              <a:t>配列のサイズを入力してください</a:t>
            </a:r>
            <a:r>
              <a:rPr lang="en-US" altLang="ja-JP" sz="1400" dirty="0">
                <a:ea typeface="+mn-ea"/>
              </a:rPr>
              <a:t>: 5</a:t>
            </a:r>
          </a:p>
          <a:p>
            <a:pPr algn="l"/>
            <a:r>
              <a:rPr lang="en-US" altLang="ja-JP" sz="1400" dirty="0">
                <a:ea typeface="+mn-ea"/>
              </a:rPr>
              <a:t>1 2 3 4 5</a:t>
            </a:r>
          </a:p>
        </p:txBody>
      </p:sp>
      <p:sp>
        <p:nvSpPr>
          <p:cNvPr id="4" name="テキスト ボックス 3">
            <a:extLst>
              <a:ext uri="{FF2B5EF4-FFF2-40B4-BE49-F238E27FC236}">
                <a16:creationId xmlns:a16="http://schemas.microsoft.com/office/drawing/2014/main" id="{6E1A9714-F5F7-9BFC-4A6C-71293852CC8E}"/>
              </a:ext>
            </a:extLst>
          </p:cNvPr>
          <p:cNvSpPr txBox="1">
            <a:spLocks noChangeArrowheads="1"/>
          </p:cNvSpPr>
          <p:nvPr/>
        </p:nvSpPr>
        <p:spPr bwMode="auto">
          <a:xfrm>
            <a:off x="8817388" y="6159787"/>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40188920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sz="3200" dirty="0"/>
              <a:t>第</a:t>
            </a:r>
            <a:r>
              <a:rPr lang="en-US" altLang="ja-JP" sz="3200" dirty="0"/>
              <a:t>8</a:t>
            </a:r>
            <a:r>
              <a:rPr lang="ja-JP" altLang="en-US" sz="3200" dirty="0"/>
              <a:t>章  一歩進んだ</a:t>
            </a:r>
            <a:r>
              <a:rPr lang="en-US" altLang="ja-JP" sz="3200" dirty="0"/>
              <a:t>C++</a:t>
            </a:r>
            <a:r>
              <a:rPr lang="ja-JP" altLang="en-US" sz="3200" dirty="0"/>
              <a:t>プログラミング</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62349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F5A97-DD2A-4E30-804C-4073EC5D4F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7356C0-F0D4-70D5-8DE3-DA9FE8548B08}"/>
              </a:ext>
            </a:extLst>
          </p:cNvPr>
          <p:cNvSpPr>
            <a:spLocks noGrp="1"/>
          </p:cNvSpPr>
          <p:nvPr>
            <p:ph type="ctrTitle"/>
          </p:nvPr>
        </p:nvSpPr>
        <p:spPr/>
        <p:txBody>
          <a:bodyPr/>
          <a:lstStyle/>
          <a:p>
            <a:r>
              <a:rPr kumimoji="1" lang="ja-JP" altLang="en-US" dirty="0"/>
              <a:t>複数ファイルへの分割</a:t>
            </a:r>
          </a:p>
        </p:txBody>
      </p:sp>
    </p:spTree>
    <p:extLst>
      <p:ext uri="{BB962C8B-B14F-4D97-AF65-F5344CB8AC3E}">
        <p14:creationId xmlns:p14="http://schemas.microsoft.com/office/powerpoint/2010/main" val="8698610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0836-DF18-5BDF-4228-F330EDBCEBB4}"/>
              </a:ext>
            </a:extLst>
          </p:cNvPr>
          <p:cNvSpPr>
            <a:spLocks noGrp="1"/>
          </p:cNvSpPr>
          <p:nvPr>
            <p:ph type="title"/>
          </p:nvPr>
        </p:nvSpPr>
        <p:spPr/>
        <p:txBody>
          <a:bodyPr/>
          <a:lstStyle/>
          <a:p>
            <a:r>
              <a:rPr kumimoji="1" lang="ja-JP" altLang="en-US" dirty="0"/>
              <a:t>関数の定義を別のファイルで行う</a:t>
            </a:r>
          </a:p>
        </p:txBody>
      </p:sp>
      <p:sp>
        <p:nvSpPr>
          <p:cNvPr id="4" name="スライド番号プレースホルダー 3">
            <a:extLst>
              <a:ext uri="{FF2B5EF4-FFF2-40B4-BE49-F238E27FC236}">
                <a16:creationId xmlns:a16="http://schemas.microsoft.com/office/drawing/2014/main" id="{FEC7C77D-9A5F-759F-CD95-6EB394D59D18}"/>
              </a:ext>
            </a:extLst>
          </p:cNvPr>
          <p:cNvSpPr>
            <a:spLocks noGrp="1"/>
          </p:cNvSpPr>
          <p:nvPr>
            <p:ph type="sldNum" sz="quarter" idx="12"/>
          </p:nvPr>
        </p:nvSpPr>
        <p:spPr/>
        <p:txBody>
          <a:bodyPr/>
          <a:lstStyle/>
          <a:p>
            <a:fld id="{F9134F74-3BB4-4ADE-A554-892E3A208E77}" type="slidenum">
              <a:rPr lang="ja-JP" altLang="en-US" smtClean="0"/>
              <a:pPr/>
              <a:t>184</a:t>
            </a:fld>
            <a:endParaRPr lang="ja-JP" altLang="en-US"/>
          </a:p>
        </p:txBody>
      </p:sp>
      <p:pic>
        <p:nvPicPr>
          <p:cNvPr id="6" name="図 5">
            <a:extLst>
              <a:ext uri="{FF2B5EF4-FFF2-40B4-BE49-F238E27FC236}">
                <a16:creationId xmlns:a16="http://schemas.microsoft.com/office/drawing/2014/main" id="{CBF996AF-A14B-EADB-0A72-E537F5B6FCEC}"/>
              </a:ext>
            </a:extLst>
          </p:cNvPr>
          <p:cNvPicPr>
            <a:picLocks noChangeAspect="1"/>
          </p:cNvPicPr>
          <p:nvPr/>
        </p:nvPicPr>
        <p:blipFill>
          <a:blip r:embed="rId2"/>
          <a:stretch>
            <a:fillRect/>
          </a:stretch>
        </p:blipFill>
        <p:spPr>
          <a:xfrm>
            <a:off x="1354224" y="1196753"/>
            <a:ext cx="9570087" cy="5554068"/>
          </a:xfrm>
          <a:prstGeom prst="rect">
            <a:avLst/>
          </a:prstGeom>
        </p:spPr>
      </p:pic>
    </p:spTree>
    <p:extLst>
      <p:ext uri="{BB962C8B-B14F-4D97-AF65-F5344CB8AC3E}">
        <p14:creationId xmlns:p14="http://schemas.microsoft.com/office/powerpoint/2010/main" val="24069567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3F3C1-7930-0E1D-4A62-CF652C35CE8F}"/>
              </a:ext>
            </a:extLst>
          </p:cNvPr>
          <p:cNvSpPr>
            <a:spLocks noGrp="1"/>
          </p:cNvSpPr>
          <p:nvPr>
            <p:ph type="title"/>
          </p:nvPr>
        </p:nvSpPr>
        <p:spPr/>
        <p:txBody>
          <a:bodyPr/>
          <a:lstStyle/>
          <a:p>
            <a:r>
              <a:rPr kumimoji="1" lang="ja-JP" altLang="en-US" dirty="0"/>
              <a:t>クラスの定義を別のファイルに分ける</a:t>
            </a:r>
          </a:p>
        </p:txBody>
      </p:sp>
      <p:sp>
        <p:nvSpPr>
          <p:cNvPr id="4" name="スライド番号プレースホルダー 3">
            <a:extLst>
              <a:ext uri="{FF2B5EF4-FFF2-40B4-BE49-F238E27FC236}">
                <a16:creationId xmlns:a16="http://schemas.microsoft.com/office/drawing/2014/main" id="{5FA8C843-2EAC-5133-59E1-AF0DA18E835D}"/>
              </a:ext>
            </a:extLst>
          </p:cNvPr>
          <p:cNvSpPr>
            <a:spLocks noGrp="1"/>
          </p:cNvSpPr>
          <p:nvPr>
            <p:ph type="sldNum" sz="quarter" idx="12"/>
          </p:nvPr>
        </p:nvSpPr>
        <p:spPr/>
        <p:txBody>
          <a:bodyPr/>
          <a:lstStyle/>
          <a:p>
            <a:fld id="{F9134F74-3BB4-4ADE-A554-892E3A208E77}" type="slidenum">
              <a:rPr lang="ja-JP" altLang="en-US" smtClean="0"/>
              <a:pPr/>
              <a:t>185</a:t>
            </a:fld>
            <a:endParaRPr lang="ja-JP" altLang="en-US"/>
          </a:p>
        </p:txBody>
      </p:sp>
      <p:sp>
        <p:nvSpPr>
          <p:cNvPr id="5" name="正方形/長方形 4">
            <a:extLst>
              <a:ext uri="{FF2B5EF4-FFF2-40B4-BE49-F238E27FC236}">
                <a16:creationId xmlns:a16="http://schemas.microsoft.com/office/drawing/2014/main" id="{07881028-1883-E983-B898-F6431FC45D7A}"/>
              </a:ext>
            </a:extLst>
          </p:cNvPr>
          <p:cNvSpPr>
            <a:spLocks noChangeArrowheads="1"/>
          </p:cNvSpPr>
          <p:nvPr/>
        </p:nvSpPr>
        <p:spPr bwMode="auto">
          <a:xfrm>
            <a:off x="623392" y="1412776"/>
            <a:ext cx="4536504" cy="2800767"/>
          </a:xfrm>
          <a:prstGeom prst="rect">
            <a:avLst/>
          </a:prstGeom>
          <a:solidFill>
            <a:srgbClr val="EAF6FD"/>
          </a:solidFill>
          <a:ln w="9525">
            <a:noFill/>
            <a:miter lim="800000"/>
            <a:headEnd/>
            <a:tailEnd/>
          </a:ln>
        </p:spPr>
        <p:txBody>
          <a:bodyPr wrap="square">
            <a:spAutoFit/>
          </a:bodyPr>
          <a:lstStyle/>
          <a:p>
            <a:r>
              <a:rPr lang="en-US" altLang="ja-JP" sz="1600" dirty="0">
                <a:solidFill>
                  <a:srgbClr val="C00000"/>
                </a:solidFill>
                <a:latin typeface="Lucida Console" panose="020B0609040504020204" pitchFamily="49" charset="0"/>
              </a:rPr>
              <a:t>#pragma once</a:t>
            </a:r>
          </a:p>
          <a:p>
            <a:r>
              <a:rPr lang="en-US" altLang="ja-JP" sz="1600" dirty="0">
                <a:latin typeface="Lucida Console" panose="020B0609040504020204" pitchFamily="49" charset="0"/>
              </a:rPr>
              <a:t>#include &lt;string&gt;</a:t>
            </a:r>
          </a:p>
          <a:p>
            <a:r>
              <a:rPr lang="en-US" altLang="ja-JP" sz="1600" dirty="0">
                <a:latin typeface="Lucida Console" panose="020B0609040504020204" pitchFamily="49" charset="0"/>
              </a:rPr>
              <a:t>using namespace std;</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class </a:t>
            </a:r>
            <a:r>
              <a:rPr lang="en-US" altLang="ja-JP" sz="1600" dirty="0" err="1">
                <a:latin typeface="Lucida Console" panose="020B0609040504020204" pitchFamily="49" charset="0"/>
              </a:rPr>
              <a:t>StudentCard</a:t>
            </a:r>
            <a:r>
              <a:rPr lang="en-US" altLang="ja-JP" sz="1600" dirty="0">
                <a:latin typeface="Lucida Console" panose="020B0609040504020204" pitchFamily="49" charset="0"/>
              </a:rPr>
              <a:t> {</a:t>
            </a:r>
          </a:p>
          <a:p>
            <a:r>
              <a:rPr lang="en-US" altLang="ja-JP" sz="1600" dirty="0">
                <a:latin typeface="Lucida Console" panose="020B0609040504020204" pitchFamily="49" charset="0"/>
              </a:rPr>
              <a:t>public:</a:t>
            </a:r>
          </a:p>
          <a:p>
            <a:r>
              <a:rPr lang="en-US" altLang="ja-JP" sz="1600" dirty="0">
                <a:latin typeface="Lucida Console" panose="020B0609040504020204" pitchFamily="49" charset="0"/>
              </a:rPr>
              <a:t>    int id = 0; </a:t>
            </a:r>
            <a:endParaRPr lang="ja-JP" altLang="en-US" sz="1600" dirty="0">
              <a:latin typeface="Lucida Console" panose="020B0609040504020204" pitchFamily="49" charset="0"/>
            </a:endParaRPr>
          </a:p>
          <a:p>
            <a:r>
              <a:rPr lang="ja-JP" altLang="en-US" sz="1600" dirty="0">
                <a:latin typeface="Lucida Console" panose="020B0609040504020204" pitchFamily="49" charset="0"/>
              </a:rPr>
              <a:t>    </a:t>
            </a:r>
            <a:r>
              <a:rPr lang="en-US" altLang="ja-JP" sz="1600" dirty="0">
                <a:latin typeface="Lucida Console" panose="020B0609040504020204" pitchFamily="49" charset="0"/>
              </a:rPr>
              <a:t>string name = "</a:t>
            </a:r>
            <a:r>
              <a:rPr lang="ja-JP" altLang="en-US" sz="1600" dirty="0">
                <a:latin typeface="Lucida Console" panose="020B0609040504020204" pitchFamily="49" charset="0"/>
              </a:rPr>
              <a:t>未定</a:t>
            </a:r>
            <a:r>
              <a:rPr lang="en-US" altLang="ja-JP" sz="1600" dirty="0">
                <a:latin typeface="Lucida Console" panose="020B0609040504020204" pitchFamily="49" charset="0"/>
              </a:rPr>
              <a:t>"; </a:t>
            </a:r>
            <a:endParaRPr lang="ja-JP" altLang="en-US" sz="1600" dirty="0">
              <a:latin typeface="Lucida Console" panose="020B0609040504020204" pitchFamily="49" charset="0"/>
            </a:endParaRPr>
          </a:p>
          <a:p>
            <a:endParaRPr lang="ja-JP" altLang="en-US" sz="1600" dirty="0">
              <a:latin typeface="Lucida Console" panose="020B0609040504020204" pitchFamily="49" charset="0"/>
            </a:endParaRPr>
          </a:p>
          <a:p>
            <a:r>
              <a:rPr lang="ja-JP" altLang="en-US" sz="1600" dirty="0">
                <a:latin typeface="Lucida Console" panose="020B0609040504020204" pitchFamily="49" charset="0"/>
              </a:rPr>
              <a:t>    </a:t>
            </a:r>
            <a:r>
              <a:rPr lang="en-US" altLang="ja-JP" sz="1600" dirty="0">
                <a:latin typeface="Lucida Console" panose="020B0609040504020204" pitchFamily="49" charset="0"/>
              </a:rPr>
              <a:t>void </a:t>
            </a:r>
            <a:r>
              <a:rPr lang="en-US" altLang="ja-JP" sz="1600" dirty="0" err="1">
                <a:latin typeface="Lucida Console" panose="020B0609040504020204" pitchFamily="49" charset="0"/>
              </a:rPr>
              <a:t>printInfo</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sp>
        <p:nvSpPr>
          <p:cNvPr id="6" name="正方形/長方形 5">
            <a:extLst>
              <a:ext uri="{FF2B5EF4-FFF2-40B4-BE49-F238E27FC236}">
                <a16:creationId xmlns:a16="http://schemas.microsoft.com/office/drawing/2014/main" id="{A4A0BF7D-DB82-943F-8A6C-C2055E186ECD}"/>
              </a:ext>
            </a:extLst>
          </p:cNvPr>
          <p:cNvSpPr>
            <a:spLocks noChangeArrowheads="1"/>
          </p:cNvSpPr>
          <p:nvPr/>
        </p:nvSpPr>
        <p:spPr bwMode="auto">
          <a:xfrm>
            <a:off x="623392" y="4589502"/>
            <a:ext cx="4896544" cy="212365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&lt;iostream&gt;</a:t>
            </a:r>
          </a:p>
          <a:p>
            <a:r>
              <a:rPr lang="en-US" altLang="ja-JP" sz="1600" dirty="0">
                <a:solidFill>
                  <a:srgbClr val="C00000"/>
                </a:solidFill>
                <a:latin typeface="Lucida Console" panose="020B0609040504020204" pitchFamily="49" charset="0"/>
              </a:rPr>
              <a:t>#include "</a:t>
            </a:r>
            <a:r>
              <a:rPr lang="en-US" altLang="ja-JP" sz="1600" dirty="0" err="1">
                <a:solidFill>
                  <a:srgbClr val="C00000"/>
                </a:solidFill>
                <a:latin typeface="Lucida Console" panose="020B0609040504020204" pitchFamily="49" charset="0"/>
              </a:rPr>
              <a:t>StudentCard.h</a:t>
            </a:r>
            <a:r>
              <a:rPr lang="en-US" altLang="ja-JP" sz="1600" dirty="0">
                <a:solidFill>
                  <a:srgbClr val="C00000"/>
                </a:solidFill>
                <a:latin typeface="Lucida Console" panose="020B0609040504020204" pitchFamily="49" charset="0"/>
              </a:rPr>
              <a:t>"</a:t>
            </a:r>
          </a:p>
          <a:p>
            <a:r>
              <a:rPr lang="en-US" altLang="ja-JP" sz="1600" dirty="0">
                <a:latin typeface="Lucida Console" panose="020B0609040504020204" pitchFamily="49" charset="0"/>
              </a:rPr>
              <a:t>using namespace std;</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StudentCard</a:t>
            </a:r>
            <a:r>
              <a:rPr lang="en-US" altLang="ja-JP" sz="1600" dirty="0">
                <a:latin typeface="Lucida Console" panose="020B0609040504020204" pitchFamily="49" charset="0"/>
              </a:rPr>
              <a:t>::</a:t>
            </a:r>
            <a:r>
              <a:rPr lang="en-US" altLang="ja-JP" sz="1600" dirty="0" err="1">
                <a:latin typeface="Lucida Console" panose="020B0609040504020204" pitchFamily="49" charset="0"/>
              </a:rPr>
              <a:t>printInfo</a:t>
            </a:r>
            <a:r>
              <a:rPr lang="en-US" altLang="ja-JP" sz="1600" dirty="0">
                <a:latin typeface="Lucida Console" panose="020B0609040504020204" pitchFamily="49" charset="0"/>
              </a:rPr>
              <a:t>() {</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t>
            </a:r>
            <a:r>
              <a:rPr lang="ja-JP" altLang="en-US" sz="1600" dirty="0">
                <a:latin typeface="Lucida Console" panose="020B0609040504020204" pitchFamily="49" charset="0"/>
              </a:rPr>
              <a:t>学籍番号：</a:t>
            </a:r>
            <a:r>
              <a:rPr lang="en-US" altLang="ja-JP" sz="1600" dirty="0">
                <a:latin typeface="Lucida Console" panose="020B0609040504020204" pitchFamily="49" charset="0"/>
              </a:rPr>
              <a:t>" &lt;&lt; id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t>
            </a:r>
            <a:r>
              <a:rPr lang="ja-JP" altLang="en-US" sz="1600" dirty="0">
                <a:latin typeface="Lucida Console" panose="020B0609040504020204" pitchFamily="49" charset="0"/>
              </a:rPr>
              <a:t>氏名：</a:t>
            </a:r>
            <a:r>
              <a:rPr lang="en-US" altLang="ja-JP" sz="1600" dirty="0">
                <a:latin typeface="Lucida Console" panose="020B0609040504020204" pitchFamily="49" charset="0"/>
              </a:rPr>
              <a:t>" &lt;&lt; name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sp>
        <p:nvSpPr>
          <p:cNvPr id="7" name="正方形/長方形 6">
            <a:extLst>
              <a:ext uri="{FF2B5EF4-FFF2-40B4-BE49-F238E27FC236}">
                <a16:creationId xmlns:a16="http://schemas.microsoft.com/office/drawing/2014/main" id="{C7B10BBF-8E86-F32A-3F9B-C35E259DF7BA}"/>
              </a:ext>
            </a:extLst>
          </p:cNvPr>
          <p:cNvSpPr>
            <a:spLocks noChangeArrowheads="1"/>
          </p:cNvSpPr>
          <p:nvPr/>
        </p:nvSpPr>
        <p:spPr bwMode="auto">
          <a:xfrm>
            <a:off x="6600056" y="1412776"/>
            <a:ext cx="3730624" cy="2616101"/>
          </a:xfrm>
          <a:prstGeom prst="rect">
            <a:avLst/>
          </a:prstGeom>
          <a:solidFill>
            <a:srgbClr val="EAF6FD"/>
          </a:solidFill>
          <a:ln w="9525">
            <a:noFill/>
            <a:miter lim="800000"/>
            <a:headEnd/>
            <a:tailEnd/>
          </a:ln>
        </p:spPr>
        <p:txBody>
          <a:bodyPr wrap="square">
            <a:spAutoFit/>
          </a:bodyPr>
          <a:lstStyle/>
          <a:p>
            <a:r>
              <a:rPr lang="en-US" altLang="ja-JP" sz="1600" dirty="0">
                <a:solidFill>
                  <a:srgbClr val="C00000"/>
                </a:solidFill>
                <a:latin typeface="Lucida Console" panose="020B0609040504020204" pitchFamily="49" charset="0"/>
              </a:rPr>
              <a:t>#include "</a:t>
            </a:r>
            <a:r>
              <a:rPr lang="en-US" altLang="ja-JP" sz="1600" dirty="0" err="1">
                <a:solidFill>
                  <a:srgbClr val="C00000"/>
                </a:solidFill>
                <a:latin typeface="Lucida Console" panose="020B0609040504020204" pitchFamily="49" charset="0"/>
              </a:rPr>
              <a:t>StudentCard.h</a:t>
            </a:r>
            <a:r>
              <a:rPr lang="en-US" altLang="ja-JP" sz="1600" dirty="0">
                <a:solidFill>
                  <a:srgbClr val="C00000"/>
                </a:solidFill>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a:t>
            </a:r>
          </a:p>
          <a:p>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StudentCard</a:t>
            </a:r>
            <a:r>
              <a:rPr lang="en-US" altLang="ja-JP" sz="1600" dirty="0">
                <a:latin typeface="Lucida Console" panose="020B0609040504020204" pitchFamily="49" charset="0"/>
              </a:rPr>
              <a:t> a;</a:t>
            </a:r>
          </a:p>
          <a:p>
            <a:r>
              <a:rPr lang="en-US" altLang="ja-JP" sz="1600" dirty="0">
                <a:latin typeface="Lucida Console" panose="020B0609040504020204" pitchFamily="49" charset="0"/>
              </a:rPr>
              <a:t>    a.id = 1234;</a:t>
            </a:r>
          </a:p>
          <a:p>
            <a:r>
              <a:rPr lang="en-US" altLang="ja-JP" sz="1600" dirty="0">
                <a:latin typeface="Lucida Console" panose="020B0609040504020204" pitchFamily="49" charset="0"/>
              </a:rPr>
              <a:t>    a.name = "</a:t>
            </a:r>
            <a:r>
              <a:rPr lang="ja-JP" altLang="en-US" sz="1600" dirty="0">
                <a:latin typeface="Lucida Console" panose="020B0609040504020204" pitchFamily="49" charset="0"/>
              </a:rPr>
              <a:t>鈴木太郎</a:t>
            </a:r>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a.printInfo</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sp>
        <p:nvSpPr>
          <p:cNvPr id="8" name="テキスト ボックス 7">
            <a:extLst>
              <a:ext uri="{FF2B5EF4-FFF2-40B4-BE49-F238E27FC236}">
                <a16:creationId xmlns:a16="http://schemas.microsoft.com/office/drawing/2014/main" id="{1ECB8DC4-C2AC-738A-7636-B3DCC176FF9E}"/>
              </a:ext>
            </a:extLst>
          </p:cNvPr>
          <p:cNvSpPr txBox="1"/>
          <p:nvPr/>
        </p:nvSpPr>
        <p:spPr>
          <a:xfrm>
            <a:off x="263352" y="1124744"/>
            <a:ext cx="1173719" cy="276999"/>
          </a:xfrm>
          <a:prstGeom prst="rect">
            <a:avLst/>
          </a:prstGeom>
          <a:noFill/>
        </p:spPr>
        <p:txBody>
          <a:bodyPr wrap="none" rtlCol="0">
            <a:spAutoFit/>
          </a:bodyPr>
          <a:lstStyle/>
          <a:p>
            <a:r>
              <a:rPr lang="en-US" altLang="ja-JP" sz="1200" dirty="0" err="1"/>
              <a:t>StudentCard.h</a:t>
            </a:r>
            <a:endParaRPr lang="ja-JP" altLang="en-US" sz="1200" dirty="0"/>
          </a:p>
        </p:txBody>
      </p:sp>
      <p:sp>
        <p:nvSpPr>
          <p:cNvPr id="9" name="テキスト ボックス 8">
            <a:extLst>
              <a:ext uri="{FF2B5EF4-FFF2-40B4-BE49-F238E27FC236}">
                <a16:creationId xmlns:a16="http://schemas.microsoft.com/office/drawing/2014/main" id="{3C6F2035-DD34-1555-715B-D13875695D45}"/>
              </a:ext>
            </a:extLst>
          </p:cNvPr>
          <p:cNvSpPr txBox="1"/>
          <p:nvPr/>
        </p:nvSpPr>
        <p:spPr>
          <a:xfrm>
            <a:off x="191344" y="4293096"/>
            <a:ext cx="1335622" cy="276999"/>
          </a:xfrm>
          <a:prstGeom prst="rect">
            <a:avLst/>
          </a:prstGeom>
          <a:noFill/>
        </p:spPr>
        <p:txBody>
          <a:bodyPr wrap="none" rtlCol="0">
            <a:spAutoFit/>
          </a:bodyPr>
          <a:lstStyle/>
          <a:p>
            <a:r>
              <a:rPr lang="en-US" altLang="ja-JP" sz="1200" dirty="0"/>
              <a:t>StudentCard.cpp</a:t>
            </a:r>
            <a:endParaRPr lang="ja-JP" altLang="en-US" sz="1200" dirty="0"/>
          </a:p>
        </p:txBody>
      </p:sp>
      <p:sp>
        <p:nvSpPr>
          <p:cNvPr id="10" name="テキスト ボックス 9">
            <a:extLst>
              <a:ext uri="{FF2B5EF4-FFF2-40B4-BE49-F238E27FC236}">
                <a16:creationId xmlns:a16="http://schemas.microsoft.com/office/drawing/2014/main" id="{EA22BF1A-6880-A9BC-D994-7A9C83B43469}"/>
              </a:ext>
            </a:extLst>
          </p:cNvPr>
          <p:cNvSpPr txBox="1"/>
          <p:nvPr/>
        </p:nvSpPr>
        <p:spPr>
          <a:xfrm>
            <a:off x="6312024" y="1104122"/>
            <a:ext cx="806631" cy="276999"/>
          </a:xfrm>
          <a:prstGeom prst="rect">
            <a:avLst/>
          </a:prstGeom>
          <a:noFill/>
        </p:spPr>
        <p:txBody>
          <a:bodyPr wrap="none" rtlCol="0">
            <a:spAutoFit/>
          </a:bodyPr>
          <a:lstStyle/>
          <a:p>
            <a:r>
              <a:rPr lang="en-US" altLang="ja-JP" sz="1200" dirty="0"/>
              <a:t>main.cpp</a:t>
            </a:r>
            <a:endParaRPr lang="ja-JP" altLang="en-US" sz="1200" dirty="0"/>
          </a:p>
        </p:txBody>
      </p:sp>
      <p:sp>
        <p:nvSpPr>
          <p:cNvPr id="11" name="テキスト ボックス 10">
            <a:extLst>
              <a:ext uri="{FF2B5EF4-FFF2-40B4-BE49-F238E27FC236}">
                <a16:creationId xmlns:a16="http://schemas.microsoft.com/office/drawing/2014/main" id="{1C2D62E6-35FC-A76F-D52C-8C4FAE6B4558}"/>
              </a:ext>
            </a:extLst>
          </p:cNvPr>
          <p:cNvSpPr txBox="1"/>
          <p:nvPr/>
        </p:nvSpPr>
        <p:spPr>
          <a:xfrm>
            <a:off x="6168008" y="4371192"/>
            <a:ext cx="5904655" cy="2031325"/>
          </a:xfrm>
          <a:prstGeom prst="rect">
            <a:avLst/>
          </a:prstGeom>
          <a:noFill/>
        </p:spPr>
        <p:txBody>
          <a:bodyPr wrap="square">
            <a:spAutoFit/>
          </a:bodyPr>
          <a:lstStyle/>
          <a:p>
            <a:pPr marL="342900" indent="-342900">
              <a:buFont typeface="Arial" panose="020B0604020202020204" pitchFamily="34" charset="0"/>
              <a:buChar char="•"/>
            </a:pPr>
            <a:r>
              <a:rPr lang="ja-JP" altLang="en-US" dirty="0">
                <a:latin typeface="Lucida Console" panose="020B0609040504020204" pitchFamily="49" charset="0"/>
                <a:ea typeface="+mn-ea"/>
              </a:rPr>
              <a:t>ファイルを分けることでプログラムコードの管理がしやすくなる</a:t>
            </a:r>
          </a:p>
          <a:p>
            <a:pPr marL="342900" indent="-342900">
              <a:buFont typeface="Arial" panose="020B0604020202020204" pitchFamily="34" charset="0"/>
              <a:buChar char="•"/>
            </a:pPr>
            <a:r>
              <a:rPr lang="ja-JP" altLang="en-US" dirty="0">
                <a:latin typeface="Lucida Console" panose="020B0609040504020204" pitchFamily="49" charset="0"/>
                <a:ea typeface="+mn-ea"/>
              </a:rPr>
              <a:t>クラス単位での再利用がしやすくなる</a:t>
            </a:r>
            <a:endParaRPr lang="en-US" altLang="ja-JP" dirty="0">
              <a:latin typeface="Lucida Console" panose="020B0609040504020204" pitchFamily="49" charset="0"/>
              <a:ea typeface="+mn-ea"/>
            </a:endParaRPr>
          </a:p>
          <a:p>
            <a:pPr marL="342900" indent="-342900">
              <a:buFont typeface="Arial" panose="020B0604020202020204" pitchFamily="34" charset="0"/>
              <a:buChar char="•"/>
            </a:pPr>
            <a:endParaRPr lang="en-US" altLang="ja-JP" dirty="0">
              <a:latin typeface="Lucida Console" panose="020B0609040504020204" pitchFamily="49" charset="0"/>
              <a:ea typeface="+mn-ea"/>
            </a:endParaRPr>
          </a:p>
          <a:p>
            <a:pPr marL="342900" indent="-342900">
              <a:buFont typeface="Arial" panose="020B0604020202020204" pitchFamily="34" charset="0"/>
              <a:buChar char="•"/>
            </a:pPr>
            <a:r>
              <a:rPr lang="ja-JP" altLang="en-US" dirty="0">
                <a:latin typeface="Lucida Console" panose="020B0609040504020204" pitchFamily="49" charset="0"/>
                <a:ea typeface="+mn-ea"/>
              </a:rPr>
              <a:t>ヘッダーファイルの冒頭にと </a:t>
            </a:r>
            <a:r>
              <a:rPr lang="en-US" altLang="ja-JP" dirty="0">
                <a:solidFill>
                  <a:srgbClr val="C00000"/>
                </a:solidFill>
                <a:latin typeface="Lucida Console" panose="020B0609040504020204" pitchFamily="49" charset="0"/>
              </a:rPr>
              <a:t>#pragma once</a:t>
            </a:r>
            <a:r>
              <a:rPr lang="ja-JP" altLang="en-US" dirty="0">
                <a:latin typeface="Lucida Console" panose="020B0609040504020204" pitchFamily="49" charset="0"/>
                <a:ea typeface="+mn-ea"/>
              </a:rPr>
              <a:t> 書く。（複数回インクルードされるのを防ぐ） </a:t>
            </a:r>
            <a:endParaRPr lang="en-US" altLang="ja-JP" dirty="0">
              <a:solidFill>
                <a:srgbClr val="C00000"/>
              </a:solidFill>
              <a:latin typeface="Lucida Console" panose="020B0609040504020204" pitchFamily="49" charset="0"/>
            </a:endParaRPr>
          </a:p>
          <a:p>
            <a:pPr marL="342900" indent="-342900">
              <a:buFont typeface="Arial" panose="020B0604020202020204" pitchFamily="34" charset="0"/>
              <a:buChar char="•"/>
            </a:pPr>
            <a:endParaRPr lang="en-US" altLang="ja-JP" dirty="0">
              <a:latin typeface="Lucida Console" panose="020B0609040504020204" pitchFamily="49" charset="0"/>
              <a:ea typeface="+mn-ea"/>
            </a:endParaRPr>
          </a:p>
        </p:txBody>
      </p:sp>
    </p:spTree>
    <p:extLst>
      <p:ext uri="{BB962C8B-B14F-4D97-AF65-F5344CB8AC3E}">
        <p14:creationId xmlns:p14="http://schemas.microsoft.com/office/powerpoint/2010/main" val="6450404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2B36E-B164-9CAA-8D15-7963BA68DFF6}"/>
              </a:ext>
            </a:extLst>
          </p:cNvPr>
          <p:cNvSpPr>
            <a:spLocks noGrp="1"/>
          </p:cNvSpPr>
          <p:nvPr>
            <p:ph type="title"/>
          </p:nvPr>
        </p:nvSpPr>
        <p:spPr/>
        <p:txBody>
          <a:bodyPr/>
          <a:lstStyle/>
          <a:p>
            <a:r>
              <a:rPr kumimoji="1" lang="ja-JP" altLang="en-US" dirty="0"/>
              <a:t>ローカル変数とグローバル変数</a:t>
            </a:r>
          </a:p>
        </p:txBody>
      </p:sp>
      <p:sp>
        <p:nvSpPr>
          <p:cNvPr id="3" name="コンテンツ プレースホルダー 2">
            <a:extLst>
              <a:ext uri="{FF2B5EF4-FFF2-40B4-BE49-F238E27FC236}">
                <a16:creationId xmlns:a16="http://schemas.microsoft.com/office/drawing/2014/main" id="{43ED8731-C8EE-6036-4D05-7B211F5DC751}"/>
              </a:ext>
            </a:extLst>
          </p:cNvPr>
          <p:cNvSpPr>
            <a:spLocks noGrp="1"/>
          </p:cNvSpPr>
          <p:nvPr>
            <p:ph idx="1"/>
          </p:nvPr>
        </p:nvSpPr>
        <p:spPr>
          <a:xfrm>
            <a:off x="6174420" y="1355691"/>
            <a:ext cx="5754228" cy="5000660"/>
          </a:xfrm>
        </p:spPr>
        <p:txBody>
          <a:bodyPr/>
          <a:lstStyle/>
          <a:p>
            <a:r>
              <a:rPr kumimoji="1" lang="ja-JP" altLang="en-US" sz="2400" dirty="0"/>
              <a:t>変数は、宣言されたブロックの内部だけで使用できる（</a:t>
            </a:r>
            <a:r>
              <a:rPr kumimoji="1" lang="ja-JP" altLang="en-US" sz="2400" b="1" dirty="0">
                <a:solidFill>
                  <a:srgbClr val="C00000"/>
                </a:solidFill>
              </a:rPr>
              <a:t>ローカル変数</a:t>
            </a:r>
            <a:r>
              <a:rPr kumimoji="1" lang="ja-JP" altLang="en-US" sz="2400" dirty="0"/>
              <a:t>）</a:t>
            </a:r>
            <a:endParaRPr kumimoji="1" lang="en-US" altLang="ja-JP" sz="2400" dirty="0"/>
          </a:p>
          <a:p>
            <a:endParaRPr kumimoji="1" lang="en-US" altLang="ja-JP" sz="2400" dirty="0"/>
          </a:p>
          <a:p>
            <a:r>
              <a:rPr kumimoji="1" lang="ja-JP" altLang="en-US" sz="2400" dirty="0"/>
              <a:t>すべてのブロックの外側で宣言された変数は、どの関数でも使用できる（</a:t>
            </a:r>
            <a:r>
              <a:rPr kumimoji="1" lang="ja-JP" altLang="en-US" sz="2400" b="1" dirty="0">
                <a:solidFill>
                  <a:srgbClr val="C00000"/>
                </a:solidFill>
              </a:rPr>
              <a:t>グローバル変数</a:t>
            </a:r>
            <a:r>
              <a:rPr kumimoji="1" lang="ja-JP" altLang="en-US" sz="2400" dirty="0"/>
              <a:t>）</a:t>
            </a:r>
            <a:endParaRPr kumimoji="1" lang="en-US" altLang="ja-JP" sz="2400" dirty="0"/>
          </a:p>
          <a:p>
            <a:endParaRPr lang="en-US" altLang="ja-JP" sz="2400" dirty="0"/>
          </a:p>
          <a:p>
            <a:r>
              <a:rPr kumimoji="1" lang="ja-JP" altLang="en-US" sz="2400" dirty="0"/>
              <a:t>同じ名前が使用された場合はローカル変数が優先される</a:t>
            </a:r>
            <a:endParaRPr kumimoji="1" lang="en-US" altLang="ja-JP" sz="2400" dirty="0"/>
          </a:p>
          <a:p>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D3FC00E7-35C4-4489-16EC-A0A1D9FF4818}"/>
              </a:ext>
            </a:extLst>
          </p:cNvPr>
          <p:cNvSpPr>
            <a:spLocks noGrp="1"/>
          </p:cNvSpPr>
          <p:nvPr>
            <p:ph type="sldNum" sz="quarter" idx="12"/>
          </p:nvPr>
        </p:nvSpPr>
        <p:spPr/>
        <p:txBody>
          <a:bodyPr/>
          <a:lstStyle/>
          <a:p>
            <a:fld id="{F9134F74-3BB4-4ADE-A554-892E3A208E77}" type="slidenum">
              <a:rPr lang="ja-JP" altLang="en-US" smtClean="0"/>
              <a:pPr/>
              <a:t>186</a:t>
            </a:fld>
            <a:endParaRPr lang="ja-JP" altLang="en-US"/>
          </a:p>
        </p:txBody>
      </p:sp>
      <p:pic>
        <p:nvPicPr>
          <p:cNvPr id="6" name="図 5">
            <a:extLst>
              <a:ext uri="{FF2B5EF4-FFF2-40B4-BE49-F238E27FC236}">
                <a16:creationId xmlns:a16="http://schemas.microsoft.com/office/drawing/2014/main" id="{160BCB33-855A-896A-98B0-B334AD6069B7}"/>
              </a:ext>
            </a:extLst>
          </p:cNvPr>
          <p:cNvPicPr>
            <a:picLocks noChangeAspect="1"/>
          </p:cNvPicPr>
          <p:nvPr/>
        </p:nvPicPr>
        <p:blipFill>
          <a:blip r:embed="rId2"/>
          <a:stretch>
            <a:fillRect/>
          </a:stretch>
        </p:blipFill>
        <p:spPr>
          <a:xfrm>
            <a:off x="191345" y="1628800"/>
            <a:ext cx="5616624" cy="3925744"/>
          </a:xfrm>
          <a:prstGeom prst="rect">
            <a:avLst/>
          </a:prstGeom>
        </p:spPr>
      </p:pic>
      <p:sp>
        <p:nvSpPr>
          <p:cNvPr id="5" name="テキスト ボックス 4">
            <a:extLst>
              <a:ext uri="{FF2B5EF4-FFF2-40B4-BE49-F238E27FC236}">
                <a16:creationId xmlns:a16="http://schemas.microsoft.com/office/drawing/2014/main" id="{75918475-8DD4-8AEA-DD8B-CBEB262CF2FC}"/>
              </a:ext>
            </a:extLst>
          </p:cNvPr>
          <p:cNvSpPr txBox="1">
            <a:spLocks noChangeArrowheads="1"/>
          </p:cNvSpPr>
          <p:nvPr/>
        </p:nvSpPr>
        <p:spPr bwMode="auto">
          <a:xfrm>
            <a:off x="8112224" y="591211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64515261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28DB2-86F8-3859-FCBD-EC4E995401CC}"/>
              </a:ext>
            </a:extLst>
          </p:cNvPr>
          <p:cNvSpPr>
            <a:spLocks noGrp="1"/>
          </p:cNvSpPr>
          <p:nvPr>
            <p:ph type="ctrTitle"/>
          </p:nvPr>
        </p:nvSpPr>
        <p:spPr/>
        <p:txBody>
          <a:bodyPr/>
          <a:lstStyle/>
          <a:p>
            <a:r>
              <a:rPr kumimoji="1" lang="ja-JP" altLang="en-US" dirty="0"/>
              <a:t>グローバル変数と</a:t>
            </a:r>
            <a:br>
              <a:rPr kumimoji="1" lang="ja-JP" altLang="en-US" dirty="0"/>
            </a:br>
            <a:r>
              <a:rPr kumimoji="1" lang="ja-JP" altLang="en-US" dirty="0"/>
              <a:t>複数ファイルへの分割</a:t>
            </a:r>
          </a:p>
        </p:txBody>
      </p:sp>
    </p:spTree>
    <p:extLst>
      <p:ext uri="{BB962C8B-B14F-4D97-AF65-F5344CB8AC3E}">
        <p14:creationId xmlns:p14="http://schemas.microsoft.com/office/powerpoint/2010/main" val="41369615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3AAA7-3561-C6CB-453D-F2B3660653BE}"/>
              </a:ext>
            </a:extLst>
          </p:cNvPr>
          <p:cNvSpPr>
            <a:spLocks noGrp="1"/>
          </p:cNvSpPr>
          <p:nvPr>
            <p:ph type="title"/>
          </p:nvPr>
        </p:nvSpPr>
        <p:spPr/>
        <p:txBody>
          <a:bodyPr/>
          <a:lstStyle/>
          <a:p>
            <a:r>
              <a:rPr kumimoji="1" lang="ja-JP" altLang="en-US" dirty="0"/>
              <a:t>グローバル変数</a:t>
            </a:r>
          </a:p>
        </p:txBody>
      </p:sp>
      <p:sp>
        <p:nvSpPr>
          <p:cNvPr id="3" name="コンテンツ プレースホルダー 2">
            <a:extLst>
              <a:ext uri="{FF2B5EF4-FFF2-40B4-BE49-F238E27FC236}">
                <a16:creationId xmlns:a16="http://schemas.microsoft.com/office/drawing/2014/main" id="{C2BCF1CA-29D7-889A-51B9-086042FAA621}"/>
              </a:ext>
            </a:extLst>
          </p:cNvPr>
          <p:cNvSpPr>
            <a:spLocks noGrp="1"/>
          </p:cNvSpPr>
          <p:nvPr>
            <p:ph idx="1"/>
          </p:nvPr>
        </p:nvSpPr>
        <p:spPr>
          <a:xfrm>
            <a:off x="191344" y="1070406"/>
            <a:ext cx="11953328" cy="2646626"/>
          </a:xfrm>
        </p:spPr>
        <p:txBody>
          <a:bodyPr/>
          <a:lstStyle/>
          <a:p>
            <a:r>
              <a:rPr lang="ja-JP" altLang="en-US" sz="2400" dirty="0"/>
              <a:t>変数が使用できる範囲は、宣言されたブロックの中に限られる（</a:t>
            </a:r>
            <a:r>
              <a:rPr lang="ja-JP" altLang="en-US" sz="2400" b="1" dirty="0">
                <a:solidFill>
                  <a:srgbClr val="C00000"/>
                </a:solidFill>
              </a:rPr>
              <a:t>変数のスコープ</a:t>
            </a:r>
            <a:r>
              <a:rPr lang="ja-JP" altLang="en-US" sz="2400" dirty="0"/>
              <a:t>）</a:t>
            </a:r>
            <a:endParaRPr lang="ja-JP" altLang="en-US" sz="1800" dirty="0"/>
          </a:p>
          <a:p>
            <a:r>
              <a:rPr lang="ja-JP" altLang="en-US" sz="2400" dirty="0"/>
              <a:t>関数の中で宣言した変数、または引数の受け取りのために使用する変数を</a:t>
            </a:r>
            <a:r>
              <a:rPr lang="ja-JP" altLang="en-US" sz="2400" b="1" dirty="0">
                <a:solidFill>
                  <a:srgbClr val="C00000"/>
                </a:solidFill>
              </a:rPr>
              <a:t>ローカル変数</a:t>
            </a:r>
            <a:r>
              <a:rPr lang="ja-JP" altLang="en-US" sz="2400" dirty="0"/>
              <a:t>とよぶ</a:t>
            </a:r>
            <a:endParaRPr lang="en-US" altLang="ja-JP" sz="2400" dirty="0"/>
          </a:p>
          <a:p>
            <a:r>
              <a:rPr lang="ja-JP" altLang="en-US" sz="2400" dirty="0"/>
              <a:t>プログラム全体で使用できる</a:t>
            </a:r>
            <a:r>
              <a:rPr lang="ja-JP" altLang="en-US" sz="2400" b="1" dirty="0">
                <a:solidFill>
                  <a:srgbClr val="C00000"/>
                </a:solidFill>
              </a:rPr>
              <a:t>グローバル変数</a:t>
            </a:r>
            <a:r>
              <a:rPr lang="ja-JP" altLang="en-US" sz="2400" dirty="0"/>
              <a:t>というものがある</a:t>
            </a:r>
          </a:p>
          <a:p>
            <a:r>
              <a:rPr lang="ja-JP" altLang="en-US" sz="2400" dirty="0"/>
              <a:t>グローバル変数は、関数の外側で宣言し、どの関数の中からも使用できる</a:t>
            </a:r>
          </a:p>
        </p:txBody>
      </p:sp>
      <p:sp>
        <p:nvSpPr>
          <p:cNvPr id="5" name="テキスト ボックス 4">
            <a:extLst>
              <a:ext uri="{FF2B5EF4-FFF2-40B4-BE49-F238E27FC236}">
                <a16:creationId xmlns:a16="http://schemas.microsoft.com/office/drawing/2014/main" id="{CDE53BDC-9023-3E83-990B-74210E8AC3F6}"/>
              </a:ext>
            </a:extLst>
          </p:cNvPr>
          <p:cNvSpPr txBox="1"/>
          <p:nvPr/>
        </p:nvSpPr>
        <p:spPr>
          <a:xfrm>
            <a:off x="551384" y="3573016"/>
            <a:ext cx="6363478" cy="280076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#include &lt;</a:t>
            </a:r>
            <a:r>
              <a:rPr lang="en-US" altLang="ja-JP" sz="1600" dirty="0" err="1">
                <a:ea typeface="ＭＳ ゴシック" panose="020B0609070205080204" pitchFamily="49" charset="-128"/>
              </a:rPr>
              <a:t>stdio.h</a:t>
            </a:r>
            <a:r>
              <a:rPr lang="en-US" altLang="ja-JP" sz="1600" dirty="0">
                <a:ea typeface="ＭＳ ゴシック" panose="020B0609070205080204" pitchFamily="49" charset="-128"/>
              </a:rPr>
              <a:t>&gt;</a:t>
            </a:r>
          </a:p>
          <a:p>
            <a:pPr algn="l"/>
            <a:endParaRPr lang="en-US" altLang="ja-JP" sz="1600" dirty="0">
              <a:ea typeface="ＭＳ ゴシック" panose="020B0609070205080204" pitchFamily="49" charset="-128"/>
            </a:endParaRPr>
          </a:p>
          <a:p>
            <a:pPr algn="l"/>
            <a:r>
              <a:rPr lang="en-US" altLang="ja-JP" sz="1600" dirty="0">
                <a:solidFill>
                  <a:srgbClr val="C00000"/>
                </a:solidFill>
                <a:ea typeface="ＭＳ ゴシック" panose="020B0609070205080204" pitchFamily="49" charset="-128"/>
              </a:rPr>
              <a:t>int a = 10;</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void </a:t>
            </a:r>
            <a:r>
              <a:rPr lang="en-US" altLang="ja-JP" sz="1600" dirty="0" err="1">
                <a:ea typeface="ＭＳ ゴシック" panose="020B0609070205080204" pitchFamily="49" charset="-128"/>
              </a:rPr>
              <a:t>func</a:t>
            </a:r>
            <a:r>
              <a:rPr lang="en-US" altLang="ja-JP" sz="1600" dirty="0">
                <a:ea typeface="ＭＳ ゴシック" panose="020B0609070205080204" pitchFamily="49" charset="-128"/>
              </a:rPr>
              <a:t>(void) {</a:t>
            </a:r>
            <a:r>
              <a:rPr lang="ja-JP" altLang="en-US"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a++;</a:t>
            </a:r>
            <a:r>
              <a:rPr lang="ja-JP" altLang="en-US" sz="1600" dirty="0">
                <a:solidFill>
                  <a:srgbClr val="C00000"/>
                </a:solidFill>
                <a:ea typeface="ＭＳ ゴシック" panose="020B0609070205080204" pitchFamily="49" charset="-128"/>
              </a:rPr>
              <a:t>  </a:t>
            </a:r>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int main(void)</a:t>
            </a:r>
          </a:p>
          <a:p>
            <a:pPr algn="l"/>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func</a:t>
            </a:r>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cout</a:t>
            </a:r>
            <a:r>
              <a:rPr lang="en-US" altLang="ja-JP" sz="1600" dirty="0">
                <a:ea typeface="ＭＳ ゴシック" panose="020B0609070205080204" pitchFamily="49" charset="-128"/>
              </a:rPr>
              <a:t> &lt;&lt; "%d\n", </a:t>
            </a:r>
            <a:r>
              <a:rPr lang="en-US" altLang="ja-JP" sz="1600" dirty="0">
                <a:solidFill>
                  <a:srgbClr val="C00000"/>
                </a:solidFill>
                <a:ea typeface="ＭＳ ゴシック" panose="020B0609070205080204" pitchFamily="49" charset="-128"/>
              </a:rPr>
              <a:t>a</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DF8BB180-1257-AFC9-7D07-28C5FD167D9D}"/>
              </a:ext>
            </a:extLst>
          </p:cNvPr>
          <p:cNvSpPr txBox="1"/>
          <p:nvPr/>
        </p:nvSpPr>
        <p:spPr>
          <a:xfrm>
            <a:off x="2711624" y="4005064"/>
            <a:ext cx="5184576" cy="307777"/>
          </a:xfrm>
          <a:prstGeom prst="rect">
            <a:avLst/>
          </a:prstGeom>
          <a:solidFill>
            <a:schemeClr val="bg1"/>
          </a:solidFill>
          <a:ln>
            <a:solidFill>
              <a:schemeClr val="tx2"/>
            </a:solidFill>
          </a:ln>
        </p:spPr>
        <p:txBody>
          <a:bodyPr wrap="square" rtlCol="0">
            <a:spAutoFit/>
          </a:bodyPr>
          <a:lstStyle/>
          <a:p>
            <a:pPr algn="l"/>
            <a:r>
              <a:rPr lang="ja-JP" altLang="en-US" sz="1400" dirty="0">
                <a:latin typeface="Lucida Console" panose="020B0609040504020204" pitchFamily="49" charset="0"/>
                <a:ea typeface="+mn-ea"/>
              </a:rPr>
              <a:t>グローバル変数。プログラム全体のどこからでも参照できる</a:t>
            </a:r>
            <a:endParaRPr lang="en-US" altLang="ja-JP" sz="1400" b="1"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514A1524-A0AD-5AD7-97B4-B899CF435FC0}"/>
              </a:ext>
            </a:extLst>
          </p:cNvPr>
          <p:cNvCxnSpPr>
            <a:cxnSpLocks/>
          </p:cNvCxnSpPr>
          <p:nvPr/>
        </p:nvCxnSpPr>
        <p:spPr>
          <a:xfrm flipH="1">
            <a:off x="2135560" y="4194137"/>
            <a:ext cx="5760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295E110-AC87-F188-63E1-B1A981111952}"/>
              </a:ext>
            </a:extLst>
          </p:cNvPr>
          <p:cNvSpPr txBox="1">
            <a:spLocks noChangeArrowheads="1"/>
          </p:cNvSpPr>
          <p:nvPr/>
        </p:nvSpPr>
        <p:spPr bwMode="auto">
          <a:xfrm>
            <a:off x="8112224" y="591211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8" name="スライド番号プレースホルダー 7">
            <a:extLst>
              <a:ext uri="{FF2B5EF4-FFF2-40B4-BE49-F238E27FC236}">
                <a16:creationId xmlns:a16="http://schemas.microsoft.com/office/drawing/2014/main" id="{4C82575B-798A-84D3-8283-1C5587501A94}"/>
              </a:ext>
            </a:extLst>
          </p:cNvPr>
          <p:cNvSpPr>
            <a:spLocks noGrp="1"/>
          </p:cNvSpPr>
          <p:nvPr>
            <p:ph type="sldNum" sz="quarter" idx="12"/>
          </p:nvPr>
        </p:nvSpPr>
        <p:spPr/>
        <p:txBody>
          <a:bodyPr/>
          <a:lstStyle/>
          <a:p>
            <a:fld id="{F9134F74-3BB4-4ADE-A554-892E3A208E77}" type="slidenum">
              <a:rPr lang="ja-JP" altLang="en-US" smtClean="0"/>
              <a:pPr/>
              <a:t>188</a:t>
            </a:fld>
            <a:endParaRPr lang="ja-JP" altLang="en-US"/>
          </a:p>
        </p:txBody>
      </p:sp>
    </p:spTree>
    <p:extLst>
      <p:ext uri="{BB962C8B-B14F-4D97-AF65-F5344CB8AC3E}">
        <p14:creationId xmlns:p14="http://schemas.microsoft.com/office/powerpoint/2010/main" val="25060693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B11D77-B755-DC7D-622F-00862683E167}"/>
              </a:ext>
            </a:extLst>
          </p:cNvPr>
          <p:cNvSpPr>
            <a:spLocks noGrp="1"/>
          </p:cNvSpPr>
          <p:nvPr>
            <p:ph type="title"/>
          </p:nvPr>
        </p:nvSpPr>
        <p:spPr/>
        <p:txBody>
          <a:bodyPr/>
          <a:lstStyle/>
          <a:p>
            <a:r>
              <a:rPr kumimoji="1" lang="ja-JP" altLang="en-US" dirty="0"/>
              <a:t>グローバル変数を複数のファイルで共有する</a:t>
            </a:r>
          </a:p>
        </p:txBody>
      </p:sp>
      <p:sp>
        <p:nvSpPr>
          <p:cNvPr id="4" name="スライド番号プレースホルダー 3">
            <a:extLst>
              <a:ext uri="{FF2B5EF4-FFF2-40B4-BE49-F238E27FC236}">
                <a16:creationId xmlns:a16="http://schemas.microsoft.com/office/drawing/2014/main" id="{8F94A495-AE21-4815-76DB-9450A75353A2}"/>
              </a:ext>
            </a:extLst>
          </p:cNvPr>
          <p:cNvSpPr>
            <a:spLocks noGrp="1"/>
          </p:cNvSpPr>
          <p:nvPr>
            <p:ph type="sldNum" sz="quarter" idx="12"/>
          </p:nvPr>
        </p:nvSpPr>
        <p:spPr/>
        <p:txBody>
          <a:bodyPr/>
          <a:lstStyle/>
          <a:p>
            <a:fld id="{F9134F74-3BB4-4ADE-A554-892E3A208E77}" type="slidenum">
              <a:rPr lang="ja-JP" altLang="en-US" smtClean="0"/>
              <a:pPr/>
              <a:t>189</a:t>
            </a:fld>
            <a:endParaRPr lang="ja-JP" altLang="en-US"/>
          </a:p>
        </p:txBody>
      </p:sp>
      <p:sp>
        <p:nvSpPr>
          <p:cNvPr id="5" name="正方形/長方形 4">
            <a:extLst>
              <a:ext uri="{FF2B5EF4-FFF2-40B4-BE49-F238E27FC236}">
                <a16:creationId xmlns:a16="http://schemas.microsoft.com/office/drawing/2014/main" id="{A996D755-8EDD-80CD-2768-44A989724EF2}"/>
              </a:ext>
            </a:extLst>
          </p:cNvPr>
          <p:cNvSpPr>
            <a:spLocks noChangeArrowheads="1"/>
          </p:cNvSpPr>
          <p:nvPr/>
        </p:nvSpPr>
        <p:spPr bwMode="auto">
          <a:xfrm>
            <a:off x="6600056" y="2852936"/>
            <a:ext cx="5400600" cy="2554545"/>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&lt;iostream&gt;</a:t>
            </a:r>
          </a:p>
          <a:p>
            <a:r>
              <a:rPr lang="en-US" altLang="ja-JP" sz="1600" dirty="0">
                <a:solidFill>
                  <a:srgbClr val="C00000"/>
                </a:solidFill>
                <a:latin typeface="Lucida Console" panose="020B0609040504020204" pitchFamily="49" charset="0"/>
              </a:rPr>
              <a:t>#include "</a:t>
            </a:r>
            <a:r>
              <a:rPr lang="en-US" altLang="ja-JP" sz="1600" dirty="0" err="1">
                <a:solidFill>
                  <a:srgbClr val="C00000"/>
                </a:solidFill>
                <a:latin typeface="Lucida Console" panose="020B0609040504020204" pitchFamily="49" charset="0"/>
              </a:rPr>
              <a:t>triangle.h</a:t>
            </a:r>
            <a:r>
              <a:rPr lang="en-US" altLang="ja-JP" sz="1600" dirty="0">
                <a:solidFill>
                  <a:srgbClr val="C00000"/>
                </a:solidFill>
                <a:latin typeface="Lucida Console" panose="020B0609040504020204" pitchFamily="49" charset="0"/>
              </a:rPr>
              <a:t>"</a:t>
            </a:r>
          </a:p>
          <a:p>
            <a:r>
              <a:rPr lang="en-US" altLang="ja-JP" sz="1600" dirty="0">
                <a:latin typeface="Lucida Console" panose="020B0609040504020204" pitchFamily="49" charset="0"/>
              </a:rPr>
              <a:t>using namespace std;</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a:t>
            </a:r>
          </a:p>
          <a:p>
            <a:r>
              <a:rPr lang="en-US" altLang="ja-JP" sz="1600" dirty="0">
                <a:latin typeface="Lucida Console" panose="020B0609040504020204" pitchFamily="49" charset="0"/>
              </a:rPr>
              <a:t>{</a:t>
            </a:r>
          </a:p>
          <a:p>
            <a:r>
              <a:rPr lang="en-US" altLang="ja-JP" sz="1600" dirty="0">
                <a:latin typeface="Lucida Console" panose="020B0609040504020204" pitchFamily="49" charset="0"/>
              </a:rPr>
              <a:t>    double area = </a:t>
            </a:r>
            <a:r>
              <a:rPr lang="en-US" altLang="ja-JP" sz="1600" dirty="0" err="1">
                <a:latin typeface="Lucida Console" panose="020B0609040504020204" pitchFamily="49" charset="0"/>
              </a:rPr>
              <a:t>triangle_area</a:t>
            </a:r>
            <a:r>
              <a:rPr lang="en-US" altLang="ja-JP" sz="1600" dirty="0">
                <a:latin typeface="Lucida Console" panose="020B0609040504020204" pitchFamily="49" charset="0"/>
              </a:rPr>
              <a:t>(3.0, 5.0);</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t>
            </a:r>
            <a:r>
              <a:rPr lang="ja-JP" altLang="en-US" sz="1600" dirty="0">
                <a:latin typeface="Lucida Console" panose="020B0609040504020204" pitchFamily="49" charset="0"/>
              </a:rPr>
              <a:t>面積は</a:t>
            </a:r>
            <a:r>
              <a:rPr lang="en-US" altLang="ja-JP" sz="1600" dirty="0">
                <a:latin typeface="Lucida Console" panose="020B0609040504020204" pitchFamily="49" charset="0"/>
              </a:rPr>
              <a:t>" &lt;&lt; area &lt;&lt; </a:t>
            </a:r>
            <a:r>
              <a:rPr lang="en-US" altLang="ja-JP" sz="1600" dirty="0" err="1">
                <a:latin typeface="Lucida Console" panose="020B0609040504020204" pitchFamily="49" charset="0"/>
              </a:rPr>
              <a:t>endl</a:t>
            </a:r>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cout</a:t>
            </a:r>
            <a:r>
              <a:rPr lang="en-US" altLang="ja-JP" sz="1600" dirty="0">
                <a:latin typeface="Lucida Console" panose="020B0609040504020204" pitchFamily="49" charset="0"/>
              </a:rPr>
              <a:t> &lt;&lt; "</a:t>
            </a:r>
            <a:r>
              <a:rPr lang="en-US" altLang="ja-JP" sz="1600" dirty="0" err="1">
                <a:latin typeface="Lucida Console" panose="020B0609040504020204" pitchFamily="49" charset="0"/>
              </a:rPr>
              <a:t>g_count</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 &lt;&lt; </a:t>
            </a:r>
            <a:r>
              <a:rPr lang="en-US" altLang="ja-JP" sz="1600" dirty="0" err="1">
                <a:solidFill>
                  <a:srgbClr val="C00000"/>
                </a:solidFill>
                <a:latin typeface="Lucida Console" panose="020B0609040504020204" pitchFamily="49" charset="0"/>
              </a:rPr>
              <a:t>g_count</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sp>
        <p:nvSpPr>
          <p:cNvPr id="6" name="正方形/長方形 5">
            <a:extLst>
              <a:ext uri="{FF2B5EF4-FFF2-40B4-BE49-F238E27FC236}">
                <a16:creationId xmlns:a16="http://schemas.microsoft.com/office/drawing/2014/main" id="{E7B1AE38-84FC-8D4F-A7C2-F9B132C56568}"/>
              </a:ext>
            </a:extLst>
          </p:cNvPr>
          <p:cNvSpPr>
            <a:spLocks noChangeArrowheads="1"/>
          </p:cNvSpPr>
          <p:nvPr/>
        </p:nvSpPr>
        <p:spPr bwMode="auto">
          <a:xfrm>
            <a:off x="119336" y="3239105"/>
            <a:ext cx="6197252" cy="2062103"/>
          </a:xfrm>
          <a:prstGeom prst="rect">
            <a:avLst/>
          </a:prstGeom>
          <a:solidFill>
            <a:srgbClr val="EAF6FD"/>
          </a:solidFill>
          <a:ln w="9525">
            <a:noFill/>
            <a:miter lim="800000"/>
            <a:headEnd/>
            <a:tailEnd/>
          </a:ln>
        </p:spPr>
        <p:txBody>
          <a:bodyPr wrap="square">
            <a:spAutoFit/>
          </a:bodyPr>
          <a:lstStyle/>
          <a:p>
            <a:r>
              <a:rPr lang="en-US" altLang="ja-JP" sz="1600" dirty="0">
                <a:solidFill>
                  <a:srgbClr val="C00000"/>
                </a:solidFill>
                <a:latin typeface="Lucida Console" panose="020B0609040504020204" pitchFamily="49" charset="0"/>
              </a:rPr>
              <a:t>#include "</a:t>
            </a:r>
            <a:r>
              <a:rPr lang="en-US" altLang="ja-JP" sz="1600" dirty="0" err="1">
                <a:solidFill>
                  <a:srgbClr val="C00000"/>
                </a:solidFill>
                <a:latin typeface="Lucida Console" panose="020B0609040504020204" pitchFamily="49" charset="0"/>
              </a:rPr>
              <a:t>triangle.h</a:t>
            </a:r>
            <a:r>
              <a:rPr lang="en-US" altLang="ja-JP" sz="1600" dirty="0">
                <a:solidFill>
                  <a:srgbClr val="C00000"/>
                </a:solidFill>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a:t>
            </a:r>
            <a:r>
              <a:rPr lang="en-US" altLang="ja-JP" sz="1600" dirty="0" err="1">
                <a:latin typeface="Lucida Console" panose="020B0609040504020204" pitchFamily="49" charset="0"/>
              </a:rPr>
              <a:t>g_count</a:t>
            </a:r>
            <a:r>
              <a:rPr lang="en-US" altLang="ja-JP" sz="1600" dirty="0">
                <a:latin typeface="Lucida Console" panose="020B0609040504020204" pitchFamily="49" charset="0"/>
              </a:rPr>
              <a:t> = 0;</a:t>
            </a:r>
          </a:p>
          <a:p>
            <a:r>
              <a:rPr lang="en-US" altLang="ja-JP" sz="1600" dirty="0">
                <a:latin typeface="Lucida Console" panose="020B0609040504020204" pitchFamily="49" charset="0"/>
              </a:rPr>
              <a:t>double </a:t>
            </a:r>
            <a:r>
              <a:rPr lang="en-US" altLang="ja-JP" sz="1600" dirty="0" err="1">
                <a:latin typeface="Lucida Console" panose="020B0609040504020204" pitchFamily="49" charset="0"/>
              </a:rPr>
              <a:t>triangle_area</a:t>
            </a:r>
            <a:r>
              <a:rPr lang="en-US" altLang="ja-JP" sz="1600" dirty="0">
                <a:latin typeface="Lucida Console" panose="020B0609040504020204" pitchFamily="49" charset="0"/>
              </a:rPr>
              <a:t>(double base, double height) </a:t>
            </a:r>
          </a:p>
          <a:p>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r>
              <a:rPr lang="en-US" altLang="ja-JP" sz="1600" dirty="0" err="1">
                <a:solidFill>
                  <a:srgbClr val="C00000"/>
                </a:solidFill>
                <a:latin typeface="Lucida Console" panose="020B0609040504020204" pitchFamily="49" charset="0"/>
              </a:rPr>
              <a:t>g_count</a:t>
            </a:r>
            <a:r>
              <a:rPr lang="en-US" altLang="ja-JP" sz="1600" dirty="0">
                <a:solidFill>
                  <a:srgbClr val="C00000"/>
                </a:solidFill>
                <a:latin typeface="Lucida Console" panose="020B0609040504020204" pitchFamily="49" charset="0"/>
              </a:rPr>
              <a:t>++;</a:t>
            </a:r>
          </a:p>
          <a:p>
            <a:r>
              <a:rPr lang="en-US" altLang="ja-JP" sz="1600" dirty="0">
                <a:latin typeface="Lucida Console" panose="020B0609040504020204" pitchFamily="49" charset="0"/>
              </a:rPr>
              <a:t>    return base * height / 2.0;</a:t>
            </a:r>
          </a:p>
          <a:p>
            <a:r>
              <a:rPr lang="en-US" altLang="ja-JP" sz="1600" dirty="0">
                <a:latin typeface="Lucida Console" panose="020B0609040504020204" pitchFamily="49" charset="0"/>
              </a:rPr>
              <a:t>}</a:t>
            </a:r>
          </a:p>
        </p:txBody>
      </p:sp>
      <p:sp>
        <p:nvSpPr>
          <p:cNvPr id="7" name="正方形/長方形 6">
            <a:extLst>
              <a:ext uri="{FF2B5EF4-FFF2-40B4-BE49-F238E27FC236}">
                <a16:creationId xmlns:a16="http://schemas.microsoft.com/office/drawing/2014/main" id="{E1460932-621D-A086-03F2-6B7904D07A22}"/>
              </a:ext>
            </a:extLst>
          </p:cNvPr>
          <p:cNvSpPr>
            <a:spLocks noChangeArrowheads="1"/>
          </p:cNvSpPr>
          <p:nvPr/>
        </p:nvSpPr>
        <p:spPr bwMode="auto">
          <a:xfrm>
            <a:off x="123900" y="1559694"/>
            <a:ext cx="6408712" cy="1077218"/>
          </a:xfrm>
          <a:prstGeom prst="rect">
            <a:avLst/>
          </a:prstGeom>
          <a:solidFill>
            <a:srgbClr val="EAF6FD"/>
          </a:solidFill>
          <a:ln w="9525">
            <a:noFill/>
            <a:miter lim="800000"/>
            <a:headEnd/>
            <a:tailEnd/>
          </a:ln>
        </p:spPr>
        <p:txBody>
          <a:bodyPr wrap="square">
            <a:spAutoFit/>
          </a:bodyPr>
          <a:lstStyle/>
          <a:p>
            <a:r>
              <a:rPr lang="en-US" altLang="ja-JP" sz="1600" dirty="0">
                <a:solidFill>
                  <a:srgbClr val="C00000"/>
                </a:solidFill>
                <a:latin typeface="Lucida Console" panose="020B0609040504020204" pitchFamily="49" charset="0"/>
              </a:rPr>
              <a:t>#pragma once</a:t>
            </a:r>
          </a:p>
          <a:p>
            <a:r>
              <a:rPr lang="en-US" altLang="ja-JP" sz="1600" dirty="0">
                <a:latin typeface="Lucida Console" panose="020B0609040504020204" pitchFamily="49" charset="0"/>
              </a:rPr>
              <a:t>extern int </a:t>
            </a:r>
            <a:r>
              <a:rPr lang="en-US" altLang="ja-JP" sz="1600" dirty="0" err="1">
                <a:latin typeface="Lucida Console" panose="020B0609040504020204" pitchFamily="49" charset="0"/>
              </a:rPr>
              <a:t>g_count</a:t>
            </a:r>
            <a:r>
              <a:rPr lang="en-US" altLang="ja-JP" sz="1600" dirty="0">
                <a:latin typeface="Lucida Console" panose="020B0609040504020204" pitchFamily="49" charset="0"/>
              </a:rPr>
              <a:t>;</a:t>
            </a:r>
          </a:p>
          <a:p>
            <a:r>
              <a:rPr lang="en-US" altLang="ja-JP" sz="1600" dirty="0">
                <a:latin typeface="Lucida Console" panose="020B0609040504020204" pitchFamily="49" charset="0"/>
              </a:rPr>
              <a:t>double </a:t>
            </a:r>
            <a:r>
              <a:rPr lang="en-US" altLang="ja-JP" sz="1600" dirty="0" err="1">
                <a:latin typeface="Lucida Console" panose="020B0609040504020204" pitchFamily="49" charset="0"/>
              </a:rPr>
              <a:t>triangle_area</a:t>
            </a:r>
            <a:r>
              <a:rPr lang="en-US" altLang="ja-JP" sz="1600" dirty="0">
                <a:latin typeface="Lucida Console" panose="020B0609040504020204" pitchFamily="49" charset="0"/>
              </a:rPr>
              <a:t>(double base, double height);</a:t>
            </a:r>
          </a:p>
          <a:p>
            <a:endParaRPr lang="en-US" altLang="ja-JP" sz="1600" dirty="0">
              <a:latin typeface="Lucida Console" panose="020B0609040504020204" pitchFamily="49" charset="0"/>
            </a:endParaRPr>
          </a:p>
        </p:txBody>
      </p:sp>
      <p:sp>
        <p:nvSpPr>
          <p:cNvPr id="8" name="テキスト ボックス 7">
            <a:extLst>
              <a:ext uri="{FF2B5EF4-FFF2-40B4-BE49-F238E27FC236}">
                <a16:creationId xmlns:a16="http://schemas.microsoft.com/office/drawing/2014/main" id="{BDCC5923-B319-5465-8E6C-A255643D1286}"/>
              </a:ext>
            </a:extLst>
          </p:cNvPr>
          <p:cNvSpPr txBox="1"/>
          <p:nvPr/>
        </p:nvSpPr>
        <p:spPr>
          <a:xfrm>
            <a:off x="47328" y="1279793"/>
            <a:ext cx="1173719" cy="276999"/>
          </a:xfrm>
          <a:prstGeom prst="rect">
            <a:avLst/>
          </a:prstGeom>
          <a:noFill/>
        </p:spPr>
        <p:txBody>
          <a:bodyPr wrap="none" rtlCol="0">
            <a:spAutoFit/>
          </a:bodyPr>
          <a:lstStyle/>
          <a:p>
            <a:r>
              <a:rPr lang="en-US" altLang="ja-JP" sz="1200" dirty="0" err="1"/>
              <a:t>StudentCard.h</a:t>
            </a:r>
            <a:endParaRPr lang="ja-JP" altLang="en-US" sz="1200" dirty="0"/>
          </a:p>
        </p:txBody>
      </p:sp>
      <p:sp>
        <p:nvSpPr>
          <p:cNvPr id="9" name="テキスト ボックス 8">
            <a:extLst>
              <a:ext uri="{FF2B5EF4-FFF2-40B4-BE49-F238E27FC236}">
                <a16:creationId xmlns:a16="http://schemas.microsoft.com/office/drawing/2014/main" id="{A3061E4F-53DB-A5E9-C7FF-3560D9EAE1F0}"/>
              </a:ext>
            </a:extLst>
          </p:cNvPr>
          <p:cNvSpPr txBox="1"/>
          <p:nvPr/>
        </p:nvSpPr>
        <p:spPr>
          <a:xfrm>
            <a:off x="47328" y="2935977"/>
            <a:ext cx="1335622" cy="276999"/>
          </a:xfrm>
          <a:prstGeom prst="rect">
            <a:avLst/>
          </a:prstGeom>
          <a:noFill/>
        </p:spPr>
        <p:txBody>
          <a:bodyPr wrap="none" rtlCol="0">
            <a:spAutoFit/>
          </a:bodyPr>
          <a:lstStyle/>
          <a:p>
            <a:r>
              <a:rPr lang="en-US" altLang="ja-JP" sz="1200" dirty="0"/>
              <a:t>StudentCard.cpp</a:t>
            </a:r>
            <a:endParaRPr lang="ja-JP" altLang="en-US" sz="1200" dirty="0"/>
          </a:p>
        </p:txBody>
      </p:sp>
      <p:sp>
        <p:nvSpPr>
          <p:cNvPr id="10" name="テキスト ボックス 9">
            <a:extLst>
              <a:ext uri="{FF2B5EF4-FFF2-40B4-BE49-F238E27FC236}">
                <a16:creationId xmlns:a16="http://schemas.microsoft.com/office/drawing/2014/main" id="{A5670E3E-0BDA-B45B-6BA3-9EFF72B65EB1}"/>
              </a:ext>
            </a:extLst>
          </p:cNvPr>
          <p:cNvSpPr txBox="1"/>
          <p:nvPr/>
        </p:nvSpPr>
        <p:spPr>
          <a:xfrm>
            <a:off x="6585513" y="2564904"/>
            <a:ext cx="806631" cy="276999"/>
          </a:xfrm>
          <a:prstGeom prst="rect">
            <a:avLst/>
          </a:prstGeom>
          <a:noFill/>
        </p:spPr>
        <p:txBody>
          <a:bodyPr wrap="none" rtlCol="0">
            <a:spAutoFit/>
          </a:bodyPr>
          <a:lstStyle/>
          <a:p>
            <a:r>
              <a:rPr lang="en-US" altLang="ja-JP" sz="1200" dirty="0"/>
              <a:t>main.cpp</a:t>
            </a:r>
            <a:endParaRPr lang="ja-JP" altLang="en-US" sz="1200" dirty="0"/>
          </a:p>
        </p:txBody>
      </p:sp>
    </p:spTree>
    <p:extLst>
      <p:ext uri="{BB962C8B-B14F-4D97-AF65-F5344CB8AC3E}">
        <p14:creationId xmlns:p14="http://schemas.microsoft.com/office/powerpoint/2010/main" val="24047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28CABB5-E077-3D2E-3A6D-4A105AB58C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214438"/>
            <a:ext cx="9525000" cy="5000625"/>
          </a:xfrm>
        </p:spPr>
      </p:pic>
      <p:sp>
        <p:nvSpPr>
          <p:cNvPr id="2" name="タイトル 1">
            <a:extLst>
              <a:ext uri="{FF2B5EF4-FFF2-40B4-BE49-F238E27FC236}">
                <a16:creationId xmlns:a16="http://schemas.microsoft.com/office/drawing/2014/main" id="{C939A91C-2E11-FBC8-6E4B-6A3F058A5068}"/>
              </a:ext>
            </a:extLst>
          </p:cNvPr>
          <p:cNvSpPr>
            <a:spLocks noGrp="1"/>
          </p:cNvSpPr>
          <p:nvPr>
            <p:ph type="title"/>
          </p:nvPr>
        </p:nvSpPr>
        <p:spPr/>
        <p:txBody>
          <a:bodyPr>
            <a:normAutofit/>
          </a:bodyPr>
          <a:lstStyle/>
          <a:p>
            <a:r>
              <a:rPr kumimoji="1" lang="en-US" altLang="ja-JP" dirty="0"/>
              <a:t>Visual Studio </a:t>
            </a:r>
            <a:r>
              <a:rPr kumimoji="1" lang="ja-JP" altLang="en-US" dirty="0"/>
              <a:t>のインストール（</a:t>
            </a:r>
            <a:r>
              <a:rPr kumimoji="1" lang="en-US" altLang="ja-JP" dirty="0"/>
              <a:t>Windows</a:t>
            </a:r>
            <a:r>
              <a:rPr kumimoji="1" lang="ja-JP" altLang="en-US" dirty="0"/>
              <a:t>）</a:t>
            </a:r>
          </a:p>
        </p:txBody>
      </p:sp>
      <p:sp>
        <p:nvSpPr>
          <p:cNvPr id="7" name="四角形: 角を丸くする 6">
            <a:extLst>
              <a:ext uri="{FF2B5EF4-FFF2-40B4-BE49-F238E27FC236}">
                <a16:creationId xmlns:a16="http://schemas.microsoft.com/office/drawing/2014/main" id="{017CE5FA-BD32-6794-8883-DEF6D3103E24}"/>
              </a:ext>
            </a:extLst>
          </p:cNvPr>
          <p:cNvSpPr/>
          <p:nvPr/>
        </p:nvSpPr>
        <p:spPr>
          <a:xfrm>
            <a:off x="1559496" y="3140968"/>
            <a:ext cx="316835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479168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72312-8E58-7683-5217-E614933511B9}"/>
              </a:ext>
            </a:extLst>
          </p:cNvPr>
          <p:cNvSpPr>
            <a:spLocks noGrp="1"/>
          </p:cNvSpPr>
          <p:nvPr>
            <p:ph type="ctrTitle"/>
          </p:nvPr>
        </p:nvSpPr>
        <p:spPr/>
        <p:txBody>
          <a:bodyPr/>
          <a:lstStyle/>
          <a:p>
            <a:r>
              <a:rPr kumimoji="1" lang="ja-JP" altLang="en-US" dirty="0"/>
              <a:t>ファイル入出力</a:t>
            </a:r>
            <a:r>
              <a:rPr lang="ja-JP" altLang="en-US" dirty="0"/>
              <a:t>と例外処理</a:t>
            </a:r>
            <a:endParaRPr kumimoji="1" lang="ja-JP" altLang="en-US" dirty="0"/>
          </a:p>
        </p:txBody>
      </p:sp>
    </p:spTree>
    <p:extLst>
      <p:ext uri="{BB962C8B-B14F-4D97-AF65-F5344CB8AC3E}">
        <p14:creationId xmlns:p14="http://schemas.microsoft.com/office/powerpoint/2010/main" val="175474283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36F8C-7BC0-77B7-68D2-1ED6C0360D8F}"/>
              </a:ext>
            </a:extLst>
          </p:cNvPr>
          <p:cNvSpPr>
            <a:spLocks noGrp="1"/>
          </p:cNvSpPr>
          <p:nvPr>
            <p:ph type="title"/>
          </p:nvPr>
        </p:nvSpPr>
        <p:spPr/>
        <p:txBody>
          <a:bodyPr/>
          <a:lstStyle/>
          <a:p>
            <a:r>
              <a:rPr kumimoji="1" lang="ja-JP" altLang="en-US" dirty="0"/>
              <a:t>テキストファイルの読み込み</a:t>
            </a:r>
          </a:p>
        </p:txBody>
      </p:sp>
      <p:sp>
        <p:nvSpPr>
          <p:cNvPr id="3" name="コンテンツ プレースホルダー 2">
            <a:extLst>
              <a:ext uri="{FF2B5EF4-FFF2-40B4-BE49-F238E27FC236}">
                <a16:creationId xmlns:a16="http://schemas.microsoft.com/office/drawing/2014/main" id="{3C9A4537-B8CF-61A7-1BD4-343B643725AE}"/>
              </a:ext>
            </a:extLst>
          </p:cNvPr>
          <p:cNvSpPr>
            <a:spLocks noGrp="1"/>
          </p:cNvSpPr>
          <p:nvPr>
            <p:ph idx="1"/>
          </p:nvPr>
        </p:nvSpPr>
        <p:spPr/>
        <p:txBody>
          <a:bodyPr/>
          <a:lstStyle/>
          <a:p>
            <a:r>
              <a:rPr lang="ja-JP" altLang="en-US" sz="2800" b="1" dirty="0">
                <a:solidFill>
                  <a:srgbClr val="C00000"/>
                </a:solidFill>
              </a:rPr>
              <a:t>テキストファイル</a:t>
            </a:r>
            <a:r>
              <a:rPr lang="ja-JP" altLang="en-US" sz="2800" dirty="0"/>
              <a:t>：文字列が保存されたファイル</a:t>
            </a:r>
            <a:endParaRPr lang="en-US" altLang="ja-JP" sz="2800" dirty="0"/>
          </a:p>
          <a:p>
            <a:r>
              <a:rPr lang="ja-JP" altLang="en-US" sz="2800" b="1" dirty="0"/>
              <a:t>バイナリファイル</a:t>
            </a:r>
            <a:r>
              <a:rPr lang="ja-JP" altLang="en-US" sz="2800" dirty="0"/>
              <a:t>：テキストファイルではないファイル（画像データ、音声データなどのファイル）</a:t>
            </a:r>
            <a:endParaRPr lang="en-US" altLang="ja-JP" sz="2800" dirty="0"/>
          </a:p>
          <a:p>
            <a:endParaRPr lang="en-US" altLang="ja-JP" sz="2800" dirty="0"/>
          </a:p>
          <a:p>
            <a:r>
              <a:rPr lang="ja-JP" altLang="en-US" sz="2800" dirty="0"/>
              <a:t>テキストファイルの読み込みの手順</a:t>
            </a:r>
            <a:endParaRPr lang="en-US" altLang="ja-JP" sz="2800" dirty="0"/>
          </a:p>
          <a:p>
            <a:pPr marL="800100" lvl="1" indent="-342900">
              <a:buFont typeface="+mj-lt"/>
              <a:buAutoNum type="arabicPeriod"/>
            </a:pPr>
            <a:r>
              <a:rPr lang="ja-JP" altLang="en-US" sz="2000" dirty="0"/>
              <a:t>ファイルを開く（</a:t>
            </a:r>
            <a:r>
              <a:rPr lang="en-US" altLang="ja-JP" sz="2000" dirty="0">
                <a:latin typeface="Lucida Console" panose="020B0609040504020204" pitchFamily="49" charset="0"/>
              </a:rPr>
              <a:t>std::</a:t>
            </a:r>
            <a:r>
              <a:rPr lang="en-US" altLang="ja-JP" sz="2000" dirty="0" err="1">
                <a:latin typeface="Lucida Console" panose="020B0609040504020204" pitchFamily="49" charset="0"/>
              </a:rPr>
              <a:t>ifstream</a:t>
            </a:r>
            <a:r>
              <a:rPr lang="ja-JP" altLang="en-US" sz="2000" dirty="0"/>
              <a:t>を使用する）</a:t>
            </a:r>
          </a:p>
          <a:p>
            <a:pPr marL="800100" lvl="1" indent="-342900">
              <a:buFont typeface="+mj-lt"/>
              <a:buAutoNum type="arabicPeriod"/>
            </a:pPr>
            <a:r>
              <a:rPr lang="ja-JP" altLang="en-US" sz="2000" dirty="0"/>
              <a:t>ファイルから文字列を読み込み、読み取った内容に対して処理を行う</a:t>
            </a:r>
            <a:br>
              <a:rPr lang="en-US" altLang="ja-JP" sz="2000" dirty="0"/>
            </a:br>
            <a:r>
              <a:rPr lang="ja-JP" altLang="en-US" sz="2000" dirty="0"/>
              <a:t>（</a:t>
            </a:r>
            <a:r>
              <a:rPr lang="en-US" altLang="ja-JP" sz="2000" dirty="0">
                <a:latin typeface="Lucida Console" panose="020B0609040504020204" pitchFamily="49" charset="0"/>
              </a:rPr>
              <a:t>std::</a:t>
            </a:r>
            <a:r>
              <a:rPr lang="en-US" altLang="ja-JP" sz="2000" dirty="0" err="1">
                <a:latin typeface="Lucida Console" panose="020B0609040504020204" pitchFamily="49" charset="0"/>
              </a:rPr>
              <a:t>getline</a:t>
            </a:r>
            <a:r>
              <a:rPr lang="ja-JP" altLang="en-US" sz="2000" dirty="0"/>
              <a:t>関数や</a:t>
            </a:r>
            <a:r>
              <a:rPr lang="en-US" altLang="ja-JP" sz="2000" dirty="0">
                <a:latin typeface="Lucida Console" panose="020B0609040504020204" pitchFamily="49" charset="0"/>
              </a:rPr>
              <a:t>&gt;&gt;</a:t>
            </a:r>
            <a:r>
              <a:rPr lang="ja-JP" altLang="en-US" sz="2000" dirty="0"/>
              <a:t>演算子を使用する）</a:t>
            </a:r>
          </a:p>
          <a:p>
            <a:pPr marL="800100" lvl="1" indent="-342900">
              <a:buFont typeface="+mj-lt"/>
              <a:buAutoNum type="arabicPeriod"/>
            </a:pPr>
            <a:r>
              <a:rPr lang="ja-JP" altLang="en-US" sz="2000" dirty="0"/>
              <a:t>ファイルを閉じる（</a:t>
            </a:r>
            <a:r>
              <a:rPr lang="en-US" altLang="ja-JP" sz="2000" dirty="0">
                <a:latin typeface="Lucida Console" panose="020B0609040504020204" pitchFamily="49" charset="0"/>
              </a:rPr>
              <a:t>std::</a:t>
            </a:r>
            <a:r>
              <a:rPr lang="en-US" altLang="ja-JP" sz="2000" dirty="0" err="1">
                <a:latin typeface="Lucida Console" panose="020B0609040504020204" pitchFamily="49" charset="0"/>
              </a:rPr>
              <a:t>ifstream</a:t>
            </a:r>
            <a:r>
              <a:rPr lang="ja-JP" altLang="en-US" sz="2000" dirty="0"/>
              <a:t>の</a:t>
            </a:r>
            <a:r>
              <a:rPr lang="en-US" altLang="ja-JP" sz="2000" dirty="0">
                <a:latin typeface="Lucida Console" panose="020B0609040504020204" pitchFamily="49" charset="0"/>
              </a:rPr>
              <a:t>close</a:t>
            </a:r>
            <a:r>
              <a:rPr lang="ja-JP" altLang="en-US" sz="2000" dirty="0"/>
              <a:t>関数を使用する）ファイルを開く</a:t>
            </a:r>
          </a:p>
        </p:txBody>
      </p:sp>
    </p:spTree>
    <p:extLst>
      <p:ext uri="{BB962C8B-B14F-4D97-AF65-F5344CB8AC3E}">
        <p14:creationId xmlns:p14="http://schemas.microsoft.com/office/powerpoint/2010/main" val="24939728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67486E-370C-3F8A-CC83-06D8FAC9320C}"/>
              </a:ext>
            </a:extLst>
          </p:cNvPr>
          <p:cNvPicPr>
            <a:picLocks noChangeAspect="1"/>
          </p:cNvPicPr>
          <p:nvPr/>
        </p:nvPicPr>
        <p:blipFill>
          <a:blip r:embed="rId2"/>
          <a:stretch>
            <a:fillRect/>
          </a:stretch>
        </p:blipFill>
        <p:spPr>
          <a:xfrm>
            <a:off x="2012072" y="3226332"/>
            <a:ext cx="2000529" cy="2295845"/>
          </a:xfrm>
          <a:prstGeom prst="rect">
            <a:avLst/>
          </a:prstGeom>
        </p:spPr>
      </p:pic>
      <p:sp>
        <p:nvSpPr>
          <p:cNvPr id="2" name="タイトル 1">
            <a:extLst>
              <a:ext uri="{FF2B5EF4-FFF2-40B4-BE49-F238E27FC236}">
                <a16:creationId xmlns:a16="http://schemas.microsoft.com/office/drawing/2014/main" id="{9ACBD144-E989-05A2-2D84-E75C6F2AB240}"/>
              </a:ext>
            </a:extLst>
          </p:cNvPr>
          <p:cNvSpPr>
            <a:spLocks noGrp="1"/>
          </p:cNvSpPr>
          <p:nvPr>
            <p:ph type="title"/>
          </p:nvPr>
        </p:nvSpPr>
        <p:spPr/>
        <p:txBody>
          <a:bodyPr>
            <a:normAutofit/>
          </a:bodyPr>
          <a:lstStyle/>
          <a:p>
            <a:r>
              <a:rPr lang="ja-JP" altLang="en-US" dirty="0"/>
              <a:t>ファイルの読み込みとファイルの保存場所</a:t>
            </a:r>
            <a:endParaRPr kumimoji="1" lang="ja-JP" altLang="en-US" dirty="0"/>
          </a:p>
        </p:txBody>
      </p:sp>
      <p:sp>
        <p:nvSpPr>
          <p:cNvPr id="5" name="テキスト ボックス 4">
            <a:extLst>
              <a:ext uri="{FF2B5EF4-FFF2-40B4-BE49-F238E27FC236}">
                <a16:creationId xmlns:a16="http://schemas.microsoft.com/office/drawing/2014/main" id="{A91D2766-7B6B-36ED-3471-42E61D84F595}"/>
              </a:ext>
            </a:extLst>
          </p:cNvPr>
          <p:cNvSpPr txBox="1"/>
          <p:nvPr/>
        </p:nvSpPr>
        <p:spPr>
          <a:xfrm>
            <a:off x="1232233" y="1701191"/>
            <a:ext cx="5842992" cy="400110"/>
          </a:xfrm>
          <a:prstGeom prst="rect">
            <a:avLst/>
          </a:prstGeom>
          <a:solidFill>
            <a:srgbClr val="EAF6FD"/>
          </a:solidFill>
        </p:spPr>
        <p:txBody>
          <a:bodyPr wrap="square">
            <a:spAutoFit/>
          </a:bodyPr>
          <a:lstStyle/>
          <a:p>
            <a:r>
              <a:rPr lang="en-US" altLang="ja-JP" sz="2000" dirty="0" err="1">
                <a:latin typeface="Lucida Console" panose="020B0609040504020204" pitchFamily="49" charset="0"/>
                <a:ea typeface="ＭＳ ゴシック" panose="020B0609070205080204" pitchFamily="49" charset="-128"/>
              </a:rPr>
              <a:t>ifstream</a:t>
            </a:r>
            <a:r>
              <a:rPr lang="en-US" altLang="ja-JP" sz="2000" dirty="0">
                <a:latin typeface="Lucida Console" panose="020B0609040504020204" pitchFamily="49" charset="0"/>
                <a:ea typeface="ＭＳ ゴシック" panose="020B0609070205080204" pitchFamily="49" charset="-128"/>
              </a:rPr>
              <a:t> ifs("data/sample.txt"); </a:t>
            </a:r>
            <a:endParaRPr lang="ja-JP" altLang="en-US" sz="2000" dirty="0">
              <a:latin typeface="Lucida Console" panose="020B0609040504020204" pitchFamily="49" charset="0"/>
            </a:endParaRPr>
          </a:p>
        </p:txBody>
      </p:sp>
      <p:cxnSp>
        <p:nvCxnSpPr>
          <p:cNvPr id="14" name="直線矢印コネクタ 13">
            <a:extLst>
              <a:ext uri="{FF2B5EF4-FFF2-40B4-BE49-F238E27FC236}">
                <a16:creationId xmlns:a16="http://schemas.microsoft.com/office/drawing/2014/main" id="{ABCA26D7-B9CD-93B8-3B0E-D24DFC8AAB61}"/>
              </a:ext>
            </a:extLst>
          </p:cNvPr>
          <p:cNvCxnSpPr/>
          <p:nvPr/>
        </p:nvCxnSpPr>
        <p:spPr>
          <a:xfrm flipH="1">
            <a:off x="3106345" y="3645024"/>
            <a:ext cx="7200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E8A2006-465D-E4E0-5C6B-A507F871F951}"/>
              </a:ext>
            </a:extLst>
          </p:cNvPr>
          <p:cNvSpPr txBox="1"/>
          <p:nvPr/>
        </p:nvSpPr>
        <p:spPr>
          <a:xfrm>
            <a:off x="3968179" y="3441094"/>
            <a:ext cx="5264583" cy="369332"/>
          </a:xfrm>
          <a:prstGeom prst="rect">
            <a:avLst/>
          </a:prstGeom>
          <a:noFill/>
        </p:spPr>
        <p:txBody>
          <a:bodyPr wrap="none" rtlCol="0">
            <a:spAutoFit/>
          </a:bodyPr>
          <a:lstStyle/>
          <a:p>
            <a:r>
              <a:rPr kumimoji="1" lang="ja-JP" altLang="en-US" dirty="0"/>
              <a:t>プロジェクトファイル（</a:t>
            </a:r>
            <a:r>
              <a:rPr kumimoji="1" lang="en-US" altLang="ja-JP" dirty="0"/>
              <a:t>.</a:t>
            </a:r>
            <a:r>
              <a:rPr kumimoji="1" lang="en-US" altLang="ja-JP" dirty="0" err="1"/>
              <a:t>vcxproj</a:t>
            </a:r>
            <a:r>
              <a:rPr kumimoji="1" lang="ja-JP" altLang="en-US" dirty="0"/>
              <a:t>）があるフォルダが基準</a:t>
            </a:r>
          </a:p>
        </p:txBody>
      </p:sp>
      <p:sp>
        <p:nvSpPr>
          <p:cNvPr id="16" name="四角形: 角を丸くする 15">
            <a:extLst>
              <a:ext uri="{FF2B5EF4-FFF2-40B4-BE49-F238E27FC236}">
                <a16:creationId xmlns:a16="http://schemas.microsoft.com/office/drawing/2014/main" id="{0B363486-088A-3C06-E0AD-D5CAC154ADE1}"/>
              </a:ext>
            </a:extLst>
          </p:cNvPr>
          <p:cNvSpPr/>
          <p:nvPr/>
        </p:nvSpPr>
        <p:spPr>
          <a:xfrm>
            <a:off x="2172504" y="3482536"/>
            <a:ext cx="792088" cy="2864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39B4025-53F2-1E01-85E3-BF57F84B86AD}"/>
              </a:ext>
            </a:extLst>
          </p:cNvPr>
          <p:cNvSpPr/>
          <p:nvPr/>
        </p:nvSpPr>
        <p:spPr>
          <a:xfrm>
            <a:off x="2207569" y="4357452"/>
            <a:ext cx="1258817" cy="2864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7DEF601E-1E05-4A87-E085-66528AA6CE8E}"/>
              </a:ext>
            </a:extLst>
          </p:cNvPr>
          <p:cNvCxnSpPr>
            <a:cxnSpLocks/>
          </p:cNvCxnSpPr>
          <p:nvPr/>
        </p:nvCxnSpPr>
        <p:spPr>
          <a:xfrm flipH="1">
            <a:off x="3212999" y="3797424"/>
            <a:ext cx="765827" cy="423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D80DF52-497E-71AD-D81C-096581529B43}"/>
              </a:ext>
            </a:extLst>
          </p:cNvPr>
          <p:cNvSpPr txBox="1"/>
          <p:nvPr/>
        </p:nvSpPr>
        <p:spPr>
          <a:xfrm>
            <a:off x="5159896" y="4783513"/>
            <a:ext cx="5050904" cy="1477328"/>
          </a:xfrm>
          <a:prstGeom prst="rect">
            <a:avLst/>
          </a:prstGeom>
          <a:noFill/>
          <a:ln>
            <a:solidFill>
              <a:schemeClr val="tx1"/>
            </a:solidFill>
          </a:ln>
        </p:spPr>
        <p:txBody>
          <a:bodyPr wrap="square">
            <a:spAutoFit/>
          </a:bodyPr>
          <a:lstStyle/>
          <a:p>
            <a:r>
              <a:rPr lang="ja-JP" altLang="en-US" dirty="0">
                <a:latin typeface="Lucida Console" panose="020B0609040504020204" pitchFamily="49" charset="0"/>
              </a:rPr>
              <a:t>Humpty Dumpty sat on a wall,</a:t>
            </a:r>
          </a:p>
          <a:p>
            <a:r>
              <a:rPr lang="ja-JP" altLang="en-US" dirty="0">
                <a:latin typeface="Lucida Console" panose="020B0609040504020204" pitchFamily="49" charset="0"/>
              </a:rPr>
              <a:t>Humpty Dumpty had a great fall.</a:t>
            </a:r>
          </a:p>
          <a:p>
            <a:r>
              <a:rPr lang="ja-JP" altLang="en-US" dirty="0">
                <a:latin typeface="Lucida Console" panose="020B0609040504020204" pitchFamily="49" charset="0"/>
              </a:rPr>
              <a:t>All the king's horses and all the king's men</a:t>
            </a:r>
          </a:p>
          <a:p>
            <a:r>
              <a:rPr lang="ja-JP" altLang="en-US" dirty="0">
                <a:latin typeface="Lucida Console" panose="020B0609040504020204" pitchFamily="49" charset="0"/>
              </a:rPr>
              <a:t>Couldn't put Humpty together again.</a:t>
            </a:r>
          </a:p>
        </p:txBody>
      </p:sp>
      <p:sp>
        <p:nvSpPr>
          <p:cNvPr id="22" name="テキスト ボックス 21">
            <a:extLst>
              <a:ext uri="{FF2B5EF4-FFF2-40B4-BE49-F238E27FC236}">
                <a16:creationId xmlns:a16="http://schemas.microsoft.com/office/drawing/2014/main" id="{1A6EFEAF-0F3C-92D5-955A-90AF58E671E2}"/>
              </a:ext>
            </a:extLst>
          </p:cNvPr>
          <p:cNvSpPr txBox="1"/>
          <p:nvPr/>
        </p:nvSpPr>
        <p:spPr>
          <a:xfrm>
            <a:off x="5159897" y="4365105"/>
            <a:ext cx="2411238" cy="369332"/>
          </a:xfrm>
          <a:prstGeom prst="rect">
            <a:avLst/>
          </a:prstGeom>
          <a:noFill/>
        </p:spPr>
        <p:txBody>
          <a:bodyPr wrap="none" rtlCol="0">
            <a:spAutoFit/>
          </a:bodyPr>
          <a:lstStyle/>
          <a:p>
            <a:r>
              <a:rPr kumimoji="1" lang="en-US" altLang="ja-JP" dirty="0">
                <a:latin typeface="Lucida Console" panose="020B0609040504020204" pitchFamily="49" charset="0"/>
                <a:ea typeface="+mn-ea"/>
              </a:rPr>
              <a:t>sample.txt </a:t>
            </a:r>
            <a:r>
              <a:rPr kumimoji="1" lang="ja-JP" altLang="en-US" dirty="0">
                <a:latin typeface="+mn-ea"/>
                <a:ea typeface="+mn-ea"/>
              </a:rPr>
              <a:t>の中身</a:t>
            </a:r>
          </a:p>
        </p:txBody>
      </p:sp>
      <p:sp>
        <p:nvSpPr>
          <p:cNvPr id="23" name="テキスト ボックス 22">
            <a:extLst>
              <a:ext uri="{FF2B5EF4-FFF2-40B4-BE49-F238E27FC236}">
                <a16:creationId xmlns:a16="http://schemas.microsoft.com/office/drawing/2014/main" id="{C0F2BC69-BF4E-757D-5AC1-FD314A5C9835}"/>
              </a:ext>
            </a:extLst>
          </p:cNvPr>
          <p:cNvSpPr txBox="1"/>
          <p:nvPr/>
        </p:nvSpPr>
        <p:spPr>
          <a:xfrm>
            <a:off x="5136233" y="2586307"/>
            <a:ext cx="3877985" cy="369332"/>
          </a:xfrm>
          <a:prstGeom prst="rect">
            <a:avLst/>
          </a:prstGeom>
          <a:noFill/>
        </p:spPr>
        <p:txBody>
          <a:bodyPr wrap="none" rtlCol="0">
            <a:spAutoFit/>
          </a:bodyPr>
          <a:lstStyle/>
          <a:p>
            <a:r>
              <a:rPr kumimoji="1" lang="ja-JP" altLang="en-US" dirty="0">
                <a:latin typeface="+mn-ea"/>
                <a:ea typeface="+mn-ea"/>
              </a:rPr>
              <a:t>ファイルの場所（相対パス）の指定</a:t>
            </a:r>
          </a:p>
        </p:txBody>
      </p:sp>
      <p:cxnSp>
        <p:nvCxnSpPr>
          <p:cNvPr id="24" name="直線矢印コネクタ 23">
            <a:extLst>
              <a:ext uri="{FF2B5EF4-FFF2-40B4-BE49-F238E27FC236}">
                <a16:creationId xmlns:a16="http://schemas.microsoft.com/office/drawing/2014/main" id="{F67F3D89-2875-698B-4B3D-20BC557209BB}"/>
              </a:ext>
            </a:extLst>
          </p:cNvPr>
          <p:cNvCxnSpPr>
            <a:cxnSpLocks/>
          </p:cNvCxnSpPr>
          <p:nvPr/>
        </p:nvCxnSpPr>
        <p:spPr>
          <a:xfrm flipH="1" flipV="1">
            <a:off x="4727848" y="2387789"/>
            <a:ext cx="432048" cy="383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3501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BE324-9056-648B-5197-F0A35A3736E7}"/>
              </a:ext>
            </a:extLst>
          </p:cNvPr>
          <p:cNvSpPr>
            <a:spLocks noGrp="1"/>
          </p:cNvSpPr>
          <p:nvPr>
            <p:ph type="title"/>
          </p:nvPr>
        </p:nvSpPr>
        <p:spPr/>
        <p:txBody>
          <a:bodyPr/>
          <a:lstStyle/>
          <a:p>
            <a:r>
              <a:rPr kumimoji="1" lang="ja-JP" altLang="en-US" dirty="0"/>
              <a:t>テキストファイル読み込みの例</a:t>
            </a:r>
          </a:p>
        </p:txBody>
      </p:sp>
      <p:sp>
        <p:nvSpPr>
          <p:cNvPr id="5" name="テキスト ボックス 4">
            <a:extLst>
              <a:ext uri="{FF2B5EF4-FFF2-40B4-BE49-F238E27FC236}">
                <a16:creationId xmlns:a16="http://schemas.microsoft.com/office/drawing/2014/main" id="{EA0DE400-138F-6FD0-B35E-D934F312B2EE}"/>
              </a:ext>
            </a:extLst>
          </p:cNvPr>
          <p:cNvSpPr txBox="1"/>
          <p:nvPr/>
        </p:nvSpPr>
        <p:spPr>
          <a:xfrm>
            <a:off x="465990" y="1304855"/>
            <a:ext cx="6278082" cy="5478423"/>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400" dirty="0">
                <a:ea typeface="ＭＳ ゴシック" panose="020B0609070205080204" pitchFamily="49" charset="-128"/>
              </a:rPr>
              <a:t>#include &lt;iostream&gt; </a:t>
            </a:r>
          </a:p>
          <a:p>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fstream</a:t>
            </a:r>
            <a:r>
              <a:rPr lang="en-US" altLang="ja-JP" sz="1400" dirty="0">
                <a:ea typeface="ＭＳ ゴシック" panose="020B0609070205080204" pitchFamily="49" charset="-128"/>
              </a:rPr>
              <a:t>&gt;</a:t>
            </a:r>
          </a:p>
          <a:p>
            <a:r>
              <a:rPr lang="en-US" altLang="ja-JP" sz="1400" dirty="0">
                <a:ea typeface="ＭＳ ゴシック" panose="020B0609070205080204" pitchFamily="49" charset="-128"/>
              </a:rPr>
              <a:t>#include &lt;string&gt;</a:t>
            </a:r>
          </a:p>
          <a:p>
            <a:r>
              <a:rPr lang="en-US" altLang="ja-JP" sz="1400" dirty="0">
                <a:ea typeface="ＭＳ ゴシック" panose="020B0609070205080204" pitchFamily="49" charset="-128"/>
              </a:rPr>
              <a:t>using namespace std;</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int main()</a:t>
            </a:r>
          </a:p>
          <a:p>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1. </a:t>
            </a:r>
            <a:r>
              <a:rPr lang="ja-JP" altLang="en-US" sz="1400" dirty="0">
                <a:solidFill>
                  <a:srgbClr val="008000"/>
                </a:solidFill>
                <a:ea typeface="ＭＳ ゴシック" panose="020B0609070205080204" pitchFamily="49" charset="-128"/>
              </a:rPr>
              <a:t>ファイルを開く</a:t>
            </a:r>
          </a:p>
          <a:p>
            <a:r>
              <a:rPr lang="ja-JP" altLang="en-US" sz="1400" dirty="0">
                <a:ea typeface="ＭＳ ゴシック" panose="020B0609070205080204" pitchFamily="49" charset="-128"/>
              </a:rPr>
              <a:t>    </a:t>
            </a:r>
            <a:r>
              <a:rPr lang="en-US" altLang="ja-JP" sz="1400" dirty="0" err="1">
                <a:ea typeface="ＭＳ ゴシック" panose="020B0609070205080204" pitchFamily="49" charset="-128"/>
              </a:rPr>
              <a:t>ifstream</a:t>
            </a:r>
            <a:r>
              <a:rPr lang="en-US" altLang="ja-JP" sz="1400" dirty="0">
                <a:ea typeface="ＭＳ ゴシック" panose="020B0609070205080204" pitchFamily="49" charset="-128"/>
              </a:rPr>
              <a:t> ifs("data/sample.txt");</a:t>
            </a:r>
          </a:p>
          <a:p>
            <a:r>
              <a:rPr lang="en-US" altLang="ja-JP" sz="1400" dirty="0">
                <a:ea typeface="ＭＳ ゴシック" panose="020B0609070205080204" pitchFamily="49" charset="-128"/>
              </a:rPr>
              <a:t>    if (!ifs) {</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cerr</a:t>
            </a:r>
            <a:r>
              <a:rPr lang="en-US" altLang="ja-JP" sz="1400" dirty="0">
                <a:ea typeface="ＭＳ ゴシック" panose="020B0609070205080204" pitchFamily="49" charset="-128"/>
              </a:rPr>
              <a:t> &lt;&lt; "</a:t>
            </a:r>
            <a:r>
              <a:rPr lang="ja-JP" altLang="en-US" sz="1400" dirty="0">
                <a:ea typeface="ＭＳ ゴシック" panose="020B0609070205080204" pitchFamily="49" charset="-128"/>
              </a:rPr>
              <a:t>ファイルを開けませんでした。</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return 1;</a:t>
            </a:r>
          </a:p>
          <a:p>
            <a:r>
              <a:rPr lang="en-US" altLang="ja-JP" sz="1400" dirty="0">
                <a:ea typeface="ＭＳ ゴシック" panose="020B0609070205080204" pitchFamily="49" charset="-128"/>
              </a:rPr>
              <a:t>    }</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2. </a:t>
            </a:r>
            <a:r>
              <a:rPr lang="ja-JP" altLang="en-US" sz="1400" dirty="0">
                <a:solidFill>
                  <a:srgbClr val="008000"/>
                </a:solidFill>
                <a:ea typeface="ＭＳ ゴシック" panose="020B0609070205080204" pitchFamily="49" charset="-128"/>
              </a:rPr>
              <a:t>ファイルから文字列を読み込んで処理する</a:t>
            </a:r>
          </a:p>
          <a:p>
            <a:r>
              <a:rPr lang="ja-JP" altLang="en-US" sz="1400" dirty="0">
                <a:ea typeface="ＭＳ ゴシック" panose="020B0609070205080204" pitchFamily="49" charset="-128"/>
              </a:rPr>
              <a:t>    </a:t>
            </a:r>
            <a:r>
              <a:rPr lang="en-US" altLang="ja-JP" sz="1400" dirty="0">
                <a:ea typeface="ＭＳ ゴシック" panose="020B0609070205080204" pitchFamily="49" charset="-128"/>
              </a:rPr>
              <a:t>string line;</a:t>
            </a:r>
          </a:p>
          <a:p>
            <a:r>
              <a:rPr lang="en-US" altLang="ja-JP" sz="1400" dirty="0">
                <a:ea typeface="ＭＳ ゴシック" panose="020B0609070205080204" pitchFamily="49" charset="-128"/>
              </a:rPr>
              <a:t>    int </a:t>
            </a:r>
            <a:r>
              <a:rPr lang="en-US" altLang="ja-JP" sz="1400" dirty="0" err="1">
                <a:ea typeface="ＭＳ ゴシック" panose="020B0609070205080204" pitchFamily="49" charset="-128"/>
              </a:rPr>
              <a:t>line_count</a:t>
            </a:r>
            <a:r>
              <a:rPr lang="en-US" altLang="ja-JP" sz="1400" dirty="0">
                <a:ea typeface="ＭＳ ゴシック" panose="020B0609070205080204" pitchFamily="49" charset="-128"/>
              </a:rPr>
              <a:t> = 1;</a:t>
            </a:r>
          </a:p>
          <a:p>
            <a:r>
              <a:rPr lang="en-US" altLang="ja-JP" sz="1400" dirty="0">
                <a:ea typeface="ＭＳ ゴシック" panose="020B0609070205080204" pitchFamily="49" charset="-128"/>
              </a:rPr>
              <a:t>    while (</a:t>
            </a:r>
            <a:r>
              <a:rPr lang="en-US" altLang="ja-JP" sz="1400" dirty="0" err="1">
                <a:ea typeface="ＭＳ ゴシック" panose="020B0609070205080204" pitchFamily="49" charset="-128"/>
              </a:rPr>
              <a:t>getline</a:t>
            </a:r>
            <a:r>
              <a:rPr lang="en-US" altLang="ja-JP" sz="1400" dirty="0">
                <a:ea typeface="ＭＳ ゴシック" panose="020B0609070205080204" pitchFamily="49" charset="-128"/>
              </a:rPr>
              <a:t>(ifs, line)) {</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cout</a:t>
            </a:r>
            <a:r>
              <a:rPr lang="en-US" altLang="ja-JP" sz="1400" dirty="0">
                <a:ea typeface="ＭＳ ゴシック" panose="020B0609070205080204" pitchFamily="49" charset="-128"/>
              </a:rPr>
              <a:t> &lt;&lt; </a:t>
            </a:r>
            <a:r>
              <a:rPr lang="en-US" altLang="ja-JP" sz="1400" dirty="0" err="1">
                <a:ea typeface="ＭＳ ゴシック" panose="020B0609070205080204" pitchFamily="49" charset="-128"/>
              </a:rPr>
              <a:t>line_count</a:t>
            </a:r>
            <a:r>
              <a:rPr lang="en-US" altLang="ja-JP" sz="1400" dirty="0">
                <a:ea typeface="ＭＳ ゴシック" panose="020B0609070205080204" pitchFamily="49" charset="-128"/>
              </a:rPr>
              <a:t> &lt;&lt; ": " &lt;&lt; line &lt;&lt; </a:t>
            </a:r>
            <a:r>
              <a:rPr lang="en-US" altLang="ja-JP" sz="1400" dirty="0" err="1">
                <a:ea typeface="ＭＳ ゴシック" panose="020B0609070205080204" pitchFamily="49" charset="-128"/>
              </a:rPr>
              <a:t>endl</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line_count</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3. </a:t>
            </a:r>
            <a:r>
              <a:rPr lang="ja-JP" altLang="en-US" sz="1400" dirty="0">
                <a:solidFill>
                  <a:srgbClr val="008000"/>
                </a:solidFill>
                <a:ea typeface="ＭＳ ゴシック" panose="020B0609070205080204" pitchFamily="49" charset="-128"/>
              </a:rPr>
              <a:t>ファイルを閉じる</a:t>
            </a:r>
          </a:p>
          <a:p>
            <a:r>
              <a:rPr lang="ja-JP" altLang="en-US" sz="1400" dirty="0">
                <a:ea typeface="ＭＳ ゴシック" panose="020B0609070205080204" pitchFamily="49" charset="-128"/>
              </a:rPr>
              <a:t>    </a:t>
            </a:r>
            <a:r>
              <a:rPr lang="en-US" altLang="ja-JP" sz="1400" dirty="0" err="1">
                <a:ea typeface="ＭＳ ゴシック" panose="020B0609070205080204" pitchFamily="49" charset="-128"/>
              </a:rPr>
              <a:t>ifs.close</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a:t>
            </a:r>
          </a:p>
        </p:txBody>
      </p:sp>
      <p:sp>
        <p:nvSpPr>
          <p:cNvPr id="3" name="テキスト ボックス 2">
            <a:extLst>
              <a:ext uri="{FF2B5EF4-FFF2-40B4-BE49-F238E27FC236}">
                <a16:creationId xmlns:a16="http://schemas.microsoft.com/office/drawing/2014/main" id="{59FABBE6-5FAD-B877-DC74-3799C26F8288}"/>
              </a:ext>
            </a:extLst>
          </p:cNvPr>
          <p:cNvSpPr txBox="1">
            <a:spLocks noChangeArrowheads="1"/>
          </p:cNvSpPr>
          <p:nvPr/>
        </p:nvSpPr>
        <p:spPr bwMode="auto">
          <a:xfrm>
            <a:off x="7536160" y="458571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8" name="図 7">
            <a:extLst>
              <a:ext uri="{FF2B5EF4-FFF2-40B4-BE49-F238E27FC236}">
                <a16:creationId xmlns:a16="http://schemas.microsoft.com/office/drawing/2014/main" id="{8E1FC4FC-71EA-7398-DEDF-059EA876B2D0}"/>
              </a:ext>
            </a:extLst>
          </p:cNvPr>
          <p:cNvPicPr>
            <a:picLocks noChangeAspect="1"/>
          </p:cNvPicPr>
          <p:nvPr/>
        </p:nvPicPr>
        <p:blipFill>
          <a:blip r:embed="rId2"/>
          <a:stretch>
            <a:fillRect/>
          </a:stretch>
        </p:blipFill>
        <p:spPr>
          <a:xfrm>
            <a:off x="6220810" y="5553145"/>
            <a:ext cx="5891365" cy="1127871"/>
          </a:xfrm>
          <a:prstGeom prst="rect">
            <a:avLst/>
          </a:prstGeom>
        </p:spPr>
      </p:pic>
      <p:sp>
        <p:nvSpPr>
          <p:cNvPr id="4" name="テキスト ボックス 3">
            <a:extLst>
              <a:ext uri="{FF2B5EF4-FFF2-40B4-BE49-F238E27FC236}">
                <a16:creationId xmlns:a16="http://schemas.microsoft.com/office/drawing/2014/main" id="{FDFB3C3A-C378-89B5-78F1-315ECF237A45}"/>
              </a:ext>
            </a:extLst>
          </p:cNvPr>
          <p:cNvSpPr txBox="1"/>
          <p:nvPr/>
        </p:nvSpPr>
        <p:spPr>
          <a:xfrm>
            <a:off x="6106120" y="5252359"/>
            <a:ext cx="1237494" cy="261610"/>
          </a:xfrm>
          <a:prstGeom prst="rect">
            <a:avLst/>
          </a:prstGeom>
          <a:noFill/>
        </p:spPr>
        <p:txBody>
          <a:bodyPr wrap="square" rtlCol="0">
            <a:spAutoFit/>
          </a:bodyPr>
          <a:lstStyle/>
          <a:p>
            <a:r>
              <a:rPr lang="ja-JP" altLang="en-US" sz="1100" dirty="0"/>
              <a:t>実行結果</a:t>
            </a:r>
          </a:p>
        </p:txBody>
      </p:sp>
    </p:spTree>
    <p:extLst>
      <p:ext uri="{BB962C8B-B14F-4D97-AF65-F5344CB8AC3E}">
        <p14:creationId xmlns:p14="http://schemas.microsoft.com/office/powerpoint/2010/main" val="46096880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C199E-3B07-03A8-B7A4-431657DA5CB8}"/>
              </a:ext>
            </a:extLst>
          </p:cNvPr>
          <p:cNvSpPr>
            <a:spLocks noGrp="1"/>
          </p:cNvSpPr>
          <p:nvPr>
            <p:ph type="title"/>
          </p:nvPr>
        </p:nvSpPr>
        <p:spPr/>
        <p:txBody>
          <a:bodyPr/>
          <a:lstStyle/>
          <a:p>
            <a:r>
              <a:rPr kumimoji="1" lang="ja-JP" altLang="en-US" dirty="0"/>
              <a:t>テキストファイルの書き出し</a:t>
            </a:r>
          </a:p>
        </p:txBody>
      </p:sp>
      <p:sp>
        <p:nvSpPr>
          <p:cNvPr id="3" name="コンテンツ プレースホルダー 2">
            <a:extLst>
              <a:ext uri="{FF2B5EF4-FFF2-40B4-BE49-F238E27FC236}">
                <a16:creationId xmlns:a16="http://schemas.microsoft.com/office/drawing/2014/main" id="{6BC8EF53-81FB-F3F1-189C-689D3565230F}"/>
              </a:ext>
            </a:extLst>
          </p:cNvPr>
          <p:cNvSpPr>
            <a:spLocks noGrp="1"/>
          </p:cNvSpPr>
          <p:nvPr>
            <p:ph idx="1"/>
          </p:nvPr>
        </p:nvSpPr>
        <p:spPr>
          <a:xfrm>
            <a:off x="695400" y="1214422"/>
            <a:ext cx="10887000" cy="5000660"/>
          </a:xfrm>
        </p:spPr>
        <p:txBody>
          <a:bodyPr/>
          <a:lstStyle/>
          <a:p>
            <a:pPr marL="0" indent="0">
              <a:buNone/>
            </a:pPr>
            <a:r>
              <a:rPr lang="ja-JP" altLang="en-US" sz="2000" dirty="0"/>
              <a:t>テキストファイルの書き出しの手順</a:t>
            </a:r>
            <a:endParaRPr lang="en-US" altLang="ja-JP" sz="2000" dirty="0"/>
          </a:p>
          <a:p>
            <a:pPr marL="0" indent="0">
              <a:buNone/>
            </a:pPr>
            <a:r>
              <a:rPr lang="ja-JP" altLang="en-US" sz="2000" dirty="0"/>
              <a:t> </a:t>
            </a:r>
            <a:r>
              <a:rPr lang="en-US" altLang="ja-JP" sz="2000" dirty="0"/>
              <a:t>1. </a:t>
            </a:r>
            <a:r>
              <a:rPr lang="ja-JP" altLang="en-US" sz="2000" dirty="0"/>
              <a:t>ファイルを開く（</a:t>
            </a:r>
            <a:r>
              <a:rPr lang="en-US" altLang="ja-JP" sz="2000" dirty="0">
                <a:latin typeface="Lucida Console" panose="020B0609040504020204" pitchFamily="49" charset="0"/>
              </a:rPr>
              <a:t>std::</a:t>
            </a:r>
            <a:r>
              <a:rPr lang="en-US" altLang="ja-JP" sz="2000" dirty="0" err="1">
                <a:latin typeface="Lucida Console" panose="020B0609040504020204" pitchFamily="49" charset="0"/>
              </a:rPr>
              <a:t>ofstream</a:t>
            </a:r>
            <a:r>
              <a:rPr lang="ja-JP" altLang="en-US" sz="2000" dirty="0"/>
              <a:t>を使用する）</a:t>
            </a:r>
          </a:p>
          <a:p>
            <a:pPr marL="0" indent="0">
              <a:buNone/>
            </a:pPr>
            <a:r>
              <a:rPr lang="ja-JP" altLang="en-US" sz="2000" dirty="0"/>
              <a:t> </a:t>
            </a:r>
            <a:r>
              <a:rPr lang="en-US" altLang="ja-JP" sz="2000" dirty="0"/>
              <a:t>2. </a:t>
            </a:r>
            <a:r>
              <a:rPr lang="ja-JP" altLang="en-US" sz="2000" dirty="0"/>
              <a:t>文字列をファイルに書き出す（</a:t>
            </a:r>
            <a:r>
              <a:rPr lang="en-US" altLang="ja-JP" sz="2000" dirty="0">
                <a:latin typeface="Lucida Console" panose="020B0609040504020204" pitchFamily="49" charset="0"/>
              </a:rPr>
              <a:t>&lt;&lt;</a:t>
            </a:r>
            <a:r>
              <a:rPr lang="ja-JP" altLang="en-US" sz="2000" dirty="0">
                <a:latin typeface="Lucida Console" panose="020B0609040504020204" pitchFamily="49" charset="0"/>
              </a:rPr>
              <a:t> </a:t>
            </a:r>
            <a:r>
              <a:rPr lang="ja-JP" altLang="en-US" sz="2000" dirty="0"/>
              <a:t>演算子を使用する）</a:t>
            </a:r>
          </a:p>
          <a:p>
            <a:pPr marL="0" indent="0">
              <a:buNone/>
            </a:pPr>
            <a:r>
              <a:rPr lang="ja-JP" altLang="en-US" sz="2000" dirty="0"/>
              <a:t> </a:t>
            </a:r>
            <a:r>
              <a:rPr lang="en-US" altLang="ja-JP" sz="2000" dirty="0"/>
              <a:t>3. </a:t>
            </a:r>
            <a:r>
              <a:rPr lang="ja-JP" altLang="en-US" sz="2000" dirty="0"/>
              <a:t>ファイルを閉じる（</a:t>
            </a:r>
            <a:r>
              <a:rPr lang="en-US" altLang="ja-JP" sz="2000" dirty="0">
                <a:latin typeface="Lucida Console" panose="020B0609040504020204" pitchFamily="49" charset="0"/>
              </a:rPr>
              <a:t>std::</a:t>
            </a:r>
            <a:r>
              <a:rPr lang="en-US" altLang="ja-JP" sz="2000" dirty="0" err="1">
                <a:latin typeface="Lucida Console" panose="020B0609040504020204" pitchFamily="49" charset="0"/>
              </a:rPr>
              <a:t>ofstream</a:t>
            </a:r>
            <a:r>
              <a:rPr lang="ja-JP" altLang="en-US" sz="2000" dirty="0"/>
              <a:t>の</a:t>
            </a:r>
            <a:r>
              <a:rPr lang="en-US" altLang="ja-JP" sz="2000" dirty="0">
                <a:latin typeface="Lucida Console" panose="020B0609040504020204" pitchFamily="49" charset="0"/>
              </a:rPr>
              <a:t>close</a:t>
            </a:r>
            <a:r>
              <a:rPr lang="ja-JP" altLang="en-US" sz="2000" dirty="0"/>
              <a:t>関数を使用する）</a:t>
            </a:r>
            <a:endParaRPr lang="en-US" altLang="ja-JP" sz="2000" dirty="0"/>
          </a:p>
        </p:txBody>
      </p:sp>
      <p:sp>
        <p:nvSpPr>
          <p:cNvPr id="5" name="テキスト ボックス 4">
            <a:extLst>
              <a:ext uri="{FF2B5EF4-FFF2-40B4-BE49-F238E27FC236}">
                <a16:creationId xmlns:a16="http://schemas.microsoft.com/office/drawing/2014/main" id="{6A5415C3-77B1-A915-A366-0C4400747A48}"/>
              </a:ext>
            </a:extLst>
          </p:cNvPr>
          <p:cNvSpPr txBox="1"/>
          <p:nvPr/>
        </p:nvSpPr>
        <p:spPr>
          <a:xfrm>
            <a:off x="380594" y="2859143"/>
            <a:ext cx="6363478" cy="375487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400" dirty="0">
                <a:ea typeface="ＭＳ ゴシック" panose="020B0609070205080204" pitchFamily="49" charset="-128"/>
              </a:rPr>
              <a:t>#include &lt;iostream&gt;</a:t>
            </a:r>
          </a:p>
          <a:p>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fstream</a:t>
            </a:r>
            <a:r>
              <a:rPr lang="en-US" altLang="ja-JP" sz="1400" dirty="0">
                <a:ea typeface="ＭＳ ゴシック" panose="020B0609070205080204" pitchFamily="49" charset="-128"/>
              </a:rPr>
              <a:t>&gt;</a:t>
            </a:r>
          </a:p>
          <a:p>
            <a:r>
              <a:rPr lang="en-US" altLang="ja-JP" sz="1400" dirty="0">
                <a:ea typeface="ＭＳ ゴシック" panose="020B0609070205080204" pitchFamily="49" charset="-128"/>
              </a:rPr>
              <a:t>using namespace std;</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int main() {</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ofstream</a:t>
            </a:r>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ofs</a:t>
            </a:r>
            <a:r>
              <a:rPr lang="en-US" altLang="ja-JP" sz="1400" dirty="0">
                <a:ea typeface="ＭＳ ゴシック" panose="020B0609070205080204" pitchFamily="49" charset="-128"/>
              </a:rPr>
              <a:t>("output.txt");</a:t>
            </a:r>
          </a:p>
          <a:p>
            <a:r>
              <a:rPr lang="en-US" altLang="ja-JP" sz="1400" dirty="0">
                <a:ea typeface="ＭＳ ゴシック" panose="020B0609070205080204" pitchFamily="49" charset="-128"/>
              </a:rPr>
              <a:t>    if (!</a:t>
            </a:r>
            <a:r>
              <a:rPr lang="en-US" altLang="ja-JP" sz="1400" dirty="0" err="1">
                <a:ea typeface="ＭＳ ゴシック" panose="020B0609070205080204" pitchFamily="49" charset="-128"/>
              </a:rPr>
              <a:t>ofs</a:t>
            </a:r>
            <a:r>
              <a:rPr lang="en-US" altLang="ja-JP" sz="1400" dirty="0">
                <a:ea typeface="ＭＳ ゴシック" panose="020B0609070205080204" pitchFamily="49" charset="-128"/>
              </a:rPr>
              <a:t>) {</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cerr</a:t>
            </a:r>
            <a:r>
              <a:rPr lang="en-US" altLang="ja-JP" sz="1400" dirty="0">
                <a:ea typeface="ＭＳ ゴシック" panose="020B0609070205080204" pitchFamily="49" charset="-128"/>
              </a:rPr>
              <a:t> &lt;&lt; "</a:t>
            </a:r>
            <a:r>
              <a:rPr lang="ja-JP" altLang="en-US" sz="1400" dirty="0">
                <a:ea typeface="ＭＳ ゴシック" panose="020B0609070205080204" pitchFamily="49" charset="-128"/>
              </a:rPr>
              <a:t>ファイルを開けませんでした</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return 1;</a:t>
            </a:r>
          </a:p>
          <a:p>
            <a:r>
              <a:rPr lang="en-US" altLang="ja-JP" sz="1400" dirty="0">
                <a:ea typeface="ＭＳ ゴシック" panose="020B0609070205080204" pitchFamily="49" charset="-128"/>
              </a:rPr>
              <a:t>    }</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    for (int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 0;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&lt; 10;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ofs</a:t>
            </a:r>
            <a:r>
              <a:rPr lang="en-US" altLang="ja-JP" sz="1400" dirty="0">
                <a:ea typeface="ＭＳ ゴシック" panose="020B0609070205080204" pitchFamily="49" charset="-128"/>
              </a:rPr>
              <a:t> &lt;&lt; "[" &lt;&lt;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&lt;&lt; "]" &lt;&lt; </a:t>
            </a:r>
            <a:r>
              <a:rPr lang="en-US" altLang="ja-JP" sz="1400" dirty="0" err="1">
                <a:ea typeface="ＭＳ ゴシック" panose="020B0609070205080204" pitchFamily="49" charset="-128"/>
              </a:rPr>
              <a:t>endl</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    }</a:t>
            </a:r>
          </a:p>
          <a:p>
            <a:endParaRPr lang="en-US" altLang="ja-JP" sz="1400" dirty="0">
              <a:ea typeface="ＭＳ ゴシック" panose="020B0609070205080204" pitchFamily="49" charset="-128"/>
            </a:endParaRP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ofs.close</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a:t>
            </a:r>
          </a:p>
        </p:txBody>
      </p:sp>
      <p:sp>
        <p:nvSpPr>
          <p:cNvPr id="4" name="テキスト ボックス 3">
            <a:extLst>
              <a:ext uri="{FF2B5EF4-FFF2-40B4-BE49-F238E27FC236}">
                <a16:creationId xmlns:a16="http://schemas.microsoft.com/office/drawing/2014/main" id="{F57A70EB-1291-1394-9A8B-4F4530F62ABE}"/>
              </a:ext>
            </a:extLst>
          </p:cNvPr>
          <p:cNvSpPr txBox="1">
            <a:spLocks noChangeArrowheads="1"/>
          </p:cNvSpPr>
          <p:nvPr/>
        </p:nvSpPr>
        <p:spPr bwMode="auto">
          <a:xfrm>
            <a:off x="7248128" y="615235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5030ADE1-7791-2A14-C8B8-15359002489A}"/>
              </a:ext>
            </a:extLst>
          </p:cNvPr>
          <p:cNvSpPr>
            <a:spLocks noGrp="1"/>
          </p:cNvSpPr>
          <p:nvPr>
            <p:ph type="sldNum" sz="quarter" idx="12"/>
          </p:nvPr>
        </p:nvSpPr>
        <p:spPr/>
        <p:txBody>
          <a:bodyPr/>
          <a:lstStyle/>
          <a:p>
            <a:fld id="{F9134F74-3BB4-4ADE-A554-892E3A208E77}" type="slidenum">
              <a:rPr lang="ja-JP" altLang="en-US" smtClean="0"/>
              <a:pPr/>
              <a:t>194</a:t>
            </a:fld>
            <a:endParaRPr lang="ja-JP" altLang="en-US"/>
          </a:p>
        </p:txBody>
      </p:sp>
    </p:spTree>
    <p:extLst>
      <p:ext uri="{BB962C8B-B14F-4D97-AF65-F5344CB8AC3E}">
        <p14:creationId xmlns:p14="http://schemas.microsoft.com/office/powerpoint/2010/main" val="129814014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0F652-1391-D898-9195-D92737D57E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A9F38C-50B2-47E3-9F0E-5C140638CA0F}"/>
              </a:ext>
            </a:extLst>
          </p:cNvPr>
          <p:cNvSpPr>
            <a:spLocks noGrp="1"/>
          </p:cNvSpPr>
          <p:nvPr>
            <p:ph type="title"/>
          </p:nvPr>
        </p:nvSpPr>
        <p:spPr/>
        <p:txBody>
          <a:bodyPr/>
          <a:lstStyle/>
          <a:p>
            <a:r>
              <a:rPr kumimoji="1" lang="ja-JP" altLang="en-US" dirty="0"/>
              <a:t>例外処理</a:t>
            </a:r>
          </a:p>
        </p:txBody>
      </p:sp>
      <p:sp>
        <p:nvSpPr>
          <p:cNvPr id="3" name="コンテンツ プレースホルダー 2">
            <a:extLst>
              <a:ext uri="{FF2B5EF4-FFF2-40B4-BE49-F238E27FC236}">
                <a16:creationId xmlns:a16="http://schemas.microsoft.com/office/drawing/2014/main" id="{F2E2D18E-CEE0-0C1D-7BB0-A8B0F5952059}"/>
              </a:ext>
            </a:extLst>
          </p:cNvPr>
          <p:cNvSpPr>
            <a:spLocks noGrp="1"/>
          </p:cNvSpPr>
          <p:nvPr>
            <p:ph idx="1"/>
          </p:nvPr>
        </p:nvSpPr>
        <p:spPr/>
        <p:txBody>
          <a:bodyPr/>
          <a:lstStyle/>
          <a:p>
            <a:r>
              <a:rPr lang="ja-JP" altLang="en-US" sz="2000" dirty="0"/>
              <a:t>プログラムを実行させたときに発生するエラーを「ランタイムエラー」という</a:t>
            </a:r>
            <a:endParaRPr lang="en-US" altLang="ja-JP" sz="2000" dirty="0"/>
          </a:p>
          <a:p>
            <a:r>
              <a:rPr lang="ja-JP" altLang="en-US" sz="2000" dirty="0"/>
              <a:t>プログラムを実行している途中に発生する「通常の処理では対処できない問題」のことを</a:t>
            </a:r>
            <a:r>
              <a:rPr lang="ja-JP" altLang="en-US" sz="2000" b="1" dirty="0">
                <a:solidFill>
                  <a:srgbClr val="C00000"/>
                </a:solidFill>
              </a:rPr>
              <a:t>例外</a:t>
            </a:r>
            <a:r>
              <a:rPr lang="ja-JP" altLang="en-US" sz="2000" dirty="0"/>
              <a:t>と呼ぶ</a:t>
            </a:r>
            <a:endParaRPr lang="en-US" altLang="ja-JP" sz="2000" dirty="0"/>
          </a:p>
          <a:p>
            <a:r>
              <a:rPr lang="ja-JP" altLang="en-US" sz="2000" dirty="0"/>
              <a:t>こうした問題を検知して、呼び出し元に通知し、適切な処理を行う仕組みが「例外処理」</a:t>
            </a:r>
            <a:endParaRPr lang="en-US" altLang="ja-JP" sz="2000" dirty="0"/>
          </a:p>
        </p:txBody>
      </p:sp>
      <p:sp>
        <p:nvSpPr>
          <p:cNvPr id="5" name="テキスト ボックス 4">
            <a:extLst>
              <a:ext uri="{FF2B5EF4-FFF2-40B4-BE49-F238E27FC236}">
                <a16:creationId xmlns:a16="http://schemas.microsoft.com/office/drawing/2014/main" id="{046E4279-A7FE-C3FB-F6EA-065BCC3E7AF8}"/>
              </a:ext>
            </a:extLst>
          </p:cNvPr>
          <p:cNvSpPr txBox="1"/>
          <p:nvPr/>
        </p:nvSpPr>
        <p:spPr>
          <a:xfrm>
            <a:off x="695400" y="3284984"/>
            <a:ext cx="4744407" cy="147732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fr-FR" altLang="ja-JP" sz="1800" dirty="0">
                <a:ea typeface="ＭＳ ゴシック" panose="020B0609070205080204" pitchFamily="49" charset="-128"/>
              </a:rPr>
              <a:t>void divide(double a, double b)</a:t>
            </a:r>
          </a:p>
          <a:p>
            <a:r>
              <a:rPr lang="fr-FR" altLang="ja-JP" sz="1800" dirty="0">
                <a:ea typeface="ＭＳ ゴシック" panose="020B0609070205080204" pitchFamily="49" charset="-128"/>
              </a:rPr>
              <a:t>{</a:t>
            </a:r>
          </a:p>
          <a:p>
            <a:r>
              <a:rPr lang="ja-JP" altLang="en-US" sz="1800" dirty="0">
                <a:ea typeface="ＭＳ ゴシック" panose="020B0609070205080204" pitchFamily="49" charset="-128"/>
              </a:rPr>
              <a:t>    </a:t>
            </a:r>
            <a:r>
              <a:rPr lang="fr-FR" altLang="ja-JP" sz="1800" dirty="0">
                <a:ea typeface="ＭＳ ゴシック" panose="020B0609070205080204" pitchFamily="49" charset="-128"/>
              </a:rPr>
              <a:t>double c = a / b;</a:t>
            </a:r>
          </a:p>
          <a:p>
            <a:r>
              <a:rPr lang="ja-JP" altLang="en-US" sz="1800" dirty="0">
                <a:ea typeface="ＭＳ ゴシック" panose="020B0609070205080204" pitchFamily="49" charset="-128"/>
              </a:rPr>
              <a:t>    </a:t>
            </a:r>
            <a:r>
              <a:rPr lang="fr-FR" altLang="ja-JP" sz="1800" dirty="0">
                <a:ea typeface="ＭＳ ゴシック" panose="020B0609070205080204" pitchFamily="49" charset="-128"/>
              </a:rPr>
              <a:t>cout &lt;&lt; c;</a:t>
            </a:r>
          </a:p>
          <a:p>
            <a:r>
              <a:rPr lang="en-US" altLang="ja-JP" sz="1800" dirty="0">
                <a:ea typeface="ＭＳ ゴシック" panose="020B0609070205080204" pitchFamily="49" charset="-128"/>
              </a:rPr>
              <a:t>}</a:t>
            </a:r>
          </a:p>
        </p:txBody>
      </p:sp>
      <p:sp>
        <p:nvSpPr>
          <p:cNvPr id="4" name="テキスト ボックス 3">
            <a:extLst>
              <a:ext uri="{FF2B5EF4-FFF2-40B4-BE49-F238E27FC236}">
                <a16:creationId xmlns:a16="http://schemas.microsoft.com/office/drawing/2014/main" id="{D09961C1-79C4-CD53-25E3-15F838171BF8}"/>
              </a:ext>
            </a:extLst>
          </p:cNvPr>
          <p:cNvSpPr txBox="1"/>
          <p:nvPr/>
        </p:nvSpPr>
        <p:spPr>
          <a:xfrm>
            <a:off x="714376" y="5043413"/>
            <a:ext cx="5069016" cy="1200329"/>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 このようなプログラムコードでは、</a:t>
            </a:r>
            <a:endParaRPr kumimoji="1" lang="en-US" altLang="ja-JP" dirty="0">
              <a:latin typeface="游ゴシック" panose="020B0400000000000000" pitchFamily="50" charset="-128"/>
              <a:ea typeface="游ゴシック" panose="020B0400000000000000" pitchFamily="50" charset="-128"/>
            </a:endParaRPr>
          </a:p>
          <a:p>
            <a:pPr algn="l"/>
            <a:r>
              <a:rPr lang="ja-JP" altLang="en-US" dirty="0">
                <a:latin typeface="游ゴシック" panose="020B0400000000000000" pitchFamily="50" charset="-128"/>
                <a:ea typeface="游ゴシック" panose="020B0400000000000000" pitchFamily="50" charset="-128"/>
              </a:rPr>
              <a:t>引数の</a:t>
            </a:r>
            <a:r>
              <a:rPr lang="en-US" altLang="ja-JP" dirty="0">
                <a:latin typeface="Lucida Console" panose="020B0609040504020204" pitchFamily="49" charset="0"/>
                <a:ea typeface="游ゴシック" panose="020B0400000000000000" pitchFamily="50" charset="-128"/>
              </a:rPr>
              <a:t>b</a:t>
            </a:r>
            <a:r>
              <a:rPr lang="ja-JP" altLang="en-US" dirty="0">
                <a:latin typeface="游ゴシック" panose="020B0400000000000000" pitchFamily="50" charset="-128"/>
                <a:ea typeface="游ゴシック" panose="020B0400000000000000" pitchFamily="50" charset="-128"/>
              </a:rPr>
              <a:t>に値</a:t>
            </a:r>
            <a:r>
              <a:rPr lang="en-US" altLang="ja-JP" dirty="0">
                <a:latin typeface="游ゴシック" panose="020B0400000000000000" pitchFamily="50" charset="-128"/>
                <a:ea typeface="游ゴシック" panose="020B0400000000000000" pitchFamily="50" charset="-128"/>
              </a:rPr>
              <a:t>0</a:t>
            </a:r>
            <a:r>
              <a:rPr lang="ja-JP" altLang="en-US" dirty="0">
                <a:latin typeface="游ゴシック" panose="020B0400000000000000" pitchFamily="50" charset="-128"/>
                <a:ea typeface="游ゴシック" panose="020B0400000000000000" pitchFamily="50" charset="-128"/>
              </a:rPr>
              <a:t>が渡されたときに例外が発生する</a:t>
            </a:r>
            <a:endParaRPr lang="en-US" altLang="ja-JP" dirty="0">
              <a:latin typeface="游ゴシック" panose="020B0400000000000000" pitchFamily="50" charset="-128"/>
              <a:ea typeface="游ゴシック" panose="020B0400000000000000" pitchFamily="50" charset="-128"/>
            </a:endParaRPr>
          </a:p>
          <a:p>
            <a:pPr algn="l"/>
            <a:endParaRPr kumimoji="1" lang="en-US" altLang="ja-JP" dirty="0">
              <a:latin typeface="游ゴシック" panose="020B0400000000000000" pitchFamily="50" charset="-128"/>
              <a:ea typeface="游ゴシック" panose="020B0400000000000000" pitchFamily="50" charset="-128"/>
            </a:endParaRPr>
          </a:p>
          <a:p>
            <a:pPr algn="l"/>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例外処理が必要となる</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959426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E779F-4F71-27FA-325B-0E1C24AE877C}"/>
              </a:ext>
            </a:extLst>
          </p:cNvPr>
          <p:cNvSpPr>
            <a:spLocks noGrp="1"/>
          </p:cNvSpPr>
          <p:nvPr>
            <p:ph type="title"/>
          </p:nvPr>
        </p:nvSpPr>
        <p:spPr/>
        <p:txBody>
          <a:bodyPr/>
          <a:lstStyle/>
          <a:p>
            <a:r>
              <a:rPr kumimoji="1" lang="ja-JP" altLang="en-US" dirty="0"/>
              <a:t>例外処理の構文</a:t>
            </a:r>
          </a:p>
        </p:txBody>
      </p:sp>
      <p:sp>
        <p:nvSpPr>
          <p:cNvPr id="3" name="コンテンツ プレースホルダー 2">
            <a:extLst>
              <a:ext uri="{FF2B5EF4-FFF2-40B4-BE49-F238E27FC236}">
                <a16:creationId xmlns:a16="http://schemas.microsoft.com/office/drawing/2014/main" id="{FBEF1BEA-3828-6411-947C-29FB2ECB5F88}"/>
              </a:ext>
            </a:extLst>
          </p:cNvPr>
          <p:cNvSpPr>
            <a:spLocks noGrp="1"/>
          </p:cNvSpPr>
          <p:nvPr>
            <p:ph idx="1"/>
          </p:nvPr>
        </p:nvSpPr>
        <p:spPr>
          <a:xfrm>
            <a:off x="609600" y="1340768"/>
            <a:ext cx="9374832" cy="1944216"/>
          </a:xfrm>
        </p:spPr>
        <p:txBody>
          <a:bodyPr/>
          <a:lstStyle/>
          <a:p>
            <a:pPr marL="0" indent="0">
              <a:buNone/>
            </a:pPr>
            <a:r>
              <a:rPr kumimoji="1" lang="ja-JP" altLang="en-US" sz="2400" dirty="0">
                <a:latin typeface="Lucida Console" panose="020B0609040504020204" pitchFamily="49" charset="0"/>
              </a:rPr>
              <a:t>例外処理に使用するキーワード</a:t>
            </a:r>
            <a:endParaRPr kumimoji="1" lang="en-US" altLang="ja-JP" sz="2400" dirty="0">
              <a:latin typeface="Lucida Console" panose="020B0609040504020204" pitchFamily="49" charset="0"/>
            </a:endParaRPr>
          </a:p>
          <a:p>
            <a:r>
              <a:rPr kumimoji="1" lang="en-US" altLang="ja-JP" sz="2400" dirty="0">
                <a:latin typeface="Lucida Console" panose="020B0609040504020204" pitchFamily="49" charset="0"/>
              </a:rPr>
              <a:t>try</a:t>
            </a:r>
            <a:r>
              <a:rPr kumimoji="1" lang="en-US" altLang="ja-JP" sz="2400" dirty="0"/>
              <a:t> </a:t>
            </a:r>
            <a:r>
              <a:rPr lang="en-US" altLang="ja-JP" sz="2400" dirty="0"/>
              <a:t>	</a:t>
            </a:r>
            <a:r>
              <a:rPr kumimoji="1" lang="ja-JP" altLang="en-US" sz="2400" dirty="0"/>
              <a:t>例外が起きそうな処理を</a:t>
            </a:r>
            <a:r>
              <a:rPr kumimoji="1" lang="en-US" altLang="ja-JP" sz="2400" dirty="0">
                <a:latin typeface="Lucida Console" panose="020B0609040504020204" pitchFamily="49" charset="0"/>
              </a:rPr>
              <a:t>{ }</a:t>
            </a:r>
            <a:r>
              <a:rPr kumimoji="1" lang="ja-JP" altLang="en-US" sz="2400" dirty="0"/>
              <a:t>で囲む</a:t>
            </a:r>
          </a:p>
          <a:p>
            <a:r>
              <a:rPr kumimoji="1" lang="en-US" altLang="ja-JP" sz="2400" dirty="0">
                <a:latin typeface="Lucida Console" panose="020B0609040504020204" pitchFamily="49" charset="0"/>
              </a:rPr>
              <a:t>throw</a:t>
            </a:r>
            <a:r>
              <a:rPr kumimoji="1" lang="en-US" altLang="ja-JP" sz="2400" dirty="0"/>
              <a:t> 	</a:t>
            </a:r>
            <a:r>
              <a:rPr kumimoji="1" lang="ja-JP" altLang="en-US" sz="2400" dirty="0"/>
              <a:t>例外オブジェクトを投げる</a:t>
            </a:r>
          </a:p>
          <a:p>
            <a:r>
              <a:rPr kumimoji="1" lang="en-US" altLang="ja-JP" sz="2400" dirty="0">
                <a:latin typeface="Lucida Console" panose="020B0609040504020204" pitchFamily="49" charset="0"/>
              </a:rPr>
              <a:t>catch</a:t>
            </a:r>
            <a:r>
              <a:rPr kumimoji="1" lang="en-US" altLang="ja-JP" sz="2400" dirty="0"/>
              <a:t> 	</a:t>
            </a:r>
            <a:r>
              <a:rPr kumimoji="1" lang="ja-JP" altLang="en-US" sz="2400" dirty="0"/>
              <a:t>投げられた例外を受け取って処理する</a:t>
            </a:r>
          </a:p>
        </p:txBody>
      </p:sp>
      <p:sp>
        <p:nvSpPr>
          <p:cNvPr id="4" name="スライド番号プレースホルダー 3">
            <a:extLst>
              <a:ext uri="{FF2B5EF4-FFF2-40B4-BE49-F238E27FC236}">
                <a16:creationId xmlns:a16="http://schemas.microsoft.com/office/drawing/2014/main" id="{E0B50016-B3E6-5E69-3531-44EFA721CE34}"/>
              </a:ext>
            </a:extLst>
          </p:cNvPr>
          <p:cNvSpPr>
            <a:spLocks noGrp="1"/>
          </p:cNvSpPr>
          <p:nvPr>
            <p:ph type="sldNum" sz="quarter" idx="12"/>
          </p:nvPr>
        </p:nvSpPr>
        <p:spPr/>
        <p:txBody>
          <a:bodyPr/>
          <a:lstStyle/>
          <a:p>
            <a:fld id="{F9134F74-3BB4-4ADE-A554-892E3A208E77}" type="slidenum">
              <a:rPr lang="ja-JP" altLang="en-US" smtClean="0"/>
              <a:pPr/>
              <a:t>196</a:t>
            </a:fld>
            <a:endParaRPr lang="ja-JP" altLang="en-US"/>
          </a:p>
        </p:txBody>
      </p:sp>
      <p:pic>
        <p:nvPicPr>
          <p:cNvPr id="7" name="図 6">
            <a:extLst>
              <a:ext uri="{FF2B5EF4-FFF2-40B4-BE49-F238E27FC236}">
                <a16:creationId xmlns:a16="http://schemas.microsoft.com/office/drawing/2014/main" id="{BC646C40-85D3-87C5-FA8F-75F7FD5001CF}"/>
              </a:ext>
            </a:extLst>
          </p:cNvPr>
          <p:cNvPicPr>
            <a:picLocks noChangeAspect="1"/>
          </p:cNvPicPr>
          <p:nvPr/>
        </p:nvPicPr>
        <p:blipFill>
          <a:blip r:embed="rId2"/>
          <a:stretch>
            <a:fillRect/>
          </a:stretch>
        </p:blipFill>
        <p:spPr>
          <a:xfrm>
            <a:off x="551384" y="3709940"/>
            <a:ext cx="7061899" cy="2873422"/>
          </a:xfrm>
          <a:prstGeom prst="rect">
            <a:avLst/>
          </a:prstGeom>
        </p:spPr>
      </p:pic>
      <p:sp>
        <p:nvSpPr>
          <p:cNvPr id="5" name="テキスト ボックス 4">
            <a:extLst>
              <a:ext uri="{FF2B5EF4-FFF2-40B4-BE49-F238E27FC236}">
                <a16:creationId xmlns:a16="http://schemas.microsoft.com/office/drawing/2014/main" id="{5942A721-255C-3AE2-7534-3291422BC110}"/>
              </a:ext>
            </a:extLst>
          </p:cNvPr>
          <p:cNvSpPr txBox="1"/>
          <p:nvPr/>
        </p:nvSpPr>
        <p:spPr>
          <a:xfrm>
            <a:off x="479376" y="3340608"/>
            <a:ext cx="1800493"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例外処理の構文</a:t>
            </a:r>
          </a:p>
        </p:txBody>
      </p:sp>
      <p:sp>
        <p:nvSpPr>
          <p:cNvPr id="6" name="テキスト ボックス 5">
            <a:extLst>
              <a:ext uri="{FF2B5EF4-FFF2-40B4-BE49-F238E27FC236}">
                <a16:creationId xmlns:a16="http://schemas.microsoft.com/office/drawing/2014/main" id="{82AA9CD2-A111-AFCD-6529-EBF0950C06AD}"/>
              </a:ext>
            </a:extLst>
          </p:cNvPr>
          <p:cNvSpPr txBox="1"/>
          <p:nvPr/>
        </p:nvSpPr>
        <p:spPr>
          <a:xfrm>
            <a:off x="8316900" y="3140968"/>
            <a:ext cx="3686199" cy="3108543"/>
          </a:xfrm>
          <a:prstGeom prst="rect">
            <a:avLst/>
          </a:prstGeom>
          <a:noFill/>
          <a:ln>
            <a:solidFill>
              <a:srgbClr val="002060"/>
            </a:solidFill>
          </a:ln>
        </p:spPr>
        <p:txBody>
          <a:bodyPr wrap="square" rtlCol="0">
            <a:spAutoFit/>
          </a:bodyPr>
          <a:lstStyle/>
          <a:p>
            <a:pPr algn="l"/>
            <a:r>
              <a:rPr kumimoji="1" lang="en-US" altLang="ja-JP" sz="1400" dirty="0">
                <a:latin typeface="Lucida Console" panose="020B0609040504020204" pitchFamily="49" charset="0"/>
                <a:ea typeface="游ゴシック" panose="020B0400000000000000" pitchFamily="50" charset="-128"/>
              </a:rPr>
              <a:t>std::exception</a:t>
            </a:r>
            <a:r>
              <a:rPr kumimoji="1" lang="ja-JP" altLang="en-US" sz="1400" dirty="0">
                <a:latin typeface="Lucida Console" panose="020B0609040504020204" pitchFamily="49" charset="0"/>
                <a:ea typeface="游ゴシック" panose="020B0400000000000000" pitchFamily="50" charset="-128"/>
              </a:rPr>
              <a:t>  </a:t>
            </a:r>
            <a:r>
              <a:rPr kumimoji="1" lang="en-US" altLang="ja-JP" sz="1400" dirty="0">
                <a:latin typeface="Lucida Console" panose="020B0609040504020204" pitchFamily="49" charset="0"/>
                <a:ea typeface="游ゴシック" panose="020B0400000000000000" pitchFamily="50" charset="-128"/>
              </a:rPr>
              <a:t> </a:t>
            </a:r>
          </a:p>
          <a:p>
            <a:pPr algn="l"/>
            <a:r>
              <a:rPr kumimoji="1" lang="ja-JP" altLang="en-US" sz="1400" dirty="0">
                <a:latin typeface="游ゴシック" panose="020B0400000000000000" pitchFamily="50" charset="-128"/>
                <a:ea typeface="游ゴシック" panose="020B0400000000000000" pitchFamily="50" charset="-128"/>
              </a:rPr>
              <a:t>すべての例外クラスの基底クラス</a:t>
            </a:r>
          </a:p>
          <a:p>
            <a:pPr algn="l"/>
            <a:endParaRPr kumimoji="1" lang="en-US" altLang="ja-JP" sz="1400" dirty="0">
              <a:latin typeface="游ゴシック" panose="020B0400000000000000" pitchFamily="50" charset="-128"/>
              <a:ea typeface="游ゴシック" panose="020B0400000000000000" pitchFamily="50" charset="-128"/>
            </a:endParaRPr>
          </a:p>
          <a:p>
            <a:pPr algn="l"/>
            <a:r>
              <a:rPr kumimoji="1" lang="en-US" altLang="ja-JP" sz="1400" dirty="0">
                <a:latin typeface="Lucida Console" panose="020B0609040504020204" pitchFamily="49" charset="0"/>
                <a:ea typeface="游ゴシック" panose="020B0400000000000000" pitchFamily="50" charset="-128"/>
              </a:rPr>
              <a:t>std::</a:t>
            </a:r>
            <a:r>
              <a:rPr kumimoji="1" lang="en-US" altLang="ja-JP" sz="1400" dirty="0" err="1">
                <a:latin typeface="Lucida Console" panose="020B0609040504020204" pitchFamily="49" charset="0"/>
                <a:ea typeface="游ゴシック" panose="020B0400000000000000" pitchFamily="50" charset="-128"/>
              </a:rPr>
              <a:t>runtime_error</a:t>
            </a:r>
            <a:r>
              <a:rPr kumimoji="1" lang="en-US" altLang="ja-JP" sz="1400" dirty="0">
                <a:latin typeface="Lucida Console" panose="020B0609040504020204" pitchFamily="49" charset="0"/>
                <a:ea typeface="游ゴシック" panose="020B0400000000000000" pitchFamily="50" charset="-128"/>
              </a:rPr>
              <a:t> </a:t>
            </a:r>
          </a:p>
          <a:p>
            <a:pPr algn="l"/>
            <a:r>
              <a:rPr kumimoji="1" lang="ja-JP" altLang="en-US" sz="1400" dirty="0">
                <a:latin typeface="游ゴシック" panose="020B0400000000000000" pitchFamily="50" charset="-128"/>
                <a:ea typeface="游ゴシック" panose="020B0400000000000000" pitchFamily="50" charset="-128"/>
              </a:rPr>
              <a:t>実行時の一般的なエラー</a:t>
            </a:r>
          </a:p>
          <a:p>
            <a:pPr algn="l"/>
            <a:endParaRPr kumimoji="1" lang="en-US" altLang="ja-JP" sz="1400" dirty="0">
              <a:latin typeface="游ゴシック" panose="020B0400000000000000" pitchFamily="50" charset="-128"/>
              <a:ea typeface="游ゴシック" panose="020B0400000000000000" pitchFamily="50" charset="-128"/>
            </a:endParaRPr>
          </a:p>
          <a:p>
            <a:pPr algn="l"/>
            <a:r>
              <a:rPr kumimoji="1" lang="en-US" altLang="ja-JP" sz="1400" dirty="0">
                <a:latin typeface="Lucida Console" panose="020B0609040504020204" pitchFamily="49" charset="0"/>
                <a:ea typeface="游ゴシック" panose="020B0400000000000000" pitchFamily="50" charset="-128"/>
              </a:rPr>
              <a:t>std::</a:t>
            </a:r>
            <a:r>
              <a:rPr kumimoji="1" lang="en-US" altLang="ja-JP" sz="1400" dirty="0" err="1">
                <a:latin typeface="Lucida Console" panose="020B0609040504020204" pitchFamily="49" charset="0"/>
                <a:ea typeface="游ゴシック" panose="020B0400000000000000" pitchFamily="50" charset="-128"/>
              </a:rPr>
              <a:t>logic_error</a:t>
            </a:r>
            <a:r>
              <a:rPr kumimoji="1" lang="en-US" altLang="ja-JP" sz="1400" dirty="0">
                <a:latin typeface="Lucida Console" panose="020B0609040504020204" pitchFamily="49" charset="0"/>
                <a:ea typeface="游ゴシック" panose="020B0400000000000000" pitchFamily="50" charset="-128"/>
              </a:rPr>
              <a:t> </a:t>
            </a:r>
          </a:p>
          <a:p>
            <a:pPr algn="l"/>
            <a:r>
              <a:rPr kumimoji="1" lang="ja-JP" altLang="en-US" sz="1400" dirty="0">
                <a:latin typeface="游ゴシック" panose="020B0400000000000000" pitchFamily="50" charset="-128"/>
                <a:ea typeface="游ゴシック" panose="020B0400000000000000" pitchFamily="50" charset="-128"/>
              </a:rPr>
              <a:t>プログラムロジック上のエラー</a:t>
            </a:r>
          </a:p>
          <a:p>
            <a:pPr algn="l"/>
            <a:endParaRPr kumimoji="1" lang="en-US" altLang="ja-JP" sz="1400" dirty="0">
              <a:latin typeface="游ゴシック" panose="020B0400000000000000" pitchFamily="50" charset="-128"/>
              <a:ea typeface="游ゴシック" panose="020B0400000000000000" pitchFamily="50" charset="-128"/>
            </a:endParaRPr>
          </a:p>
          <a:p>
            <a:pPr algn="l"/>
            <a:r>
              <a:rPr kumimoji="1" lang="en-US" altLang="ja-JP" sz="1400" dirty="0">
                <a:latin typeface="Lucida Console" panose="020B0609040504020204" pitchFamily="49" charset="0"/>
                <a:ea typeface="游ゴシック" panose="020B0400000000000000" pitchFamily="50" charset="-128"/>
              </a:rPr>
              <a:t>std::</a:t>
            </a:r>
            <a:r>
              <a:rPr kumimoji="1" lang="en-US" altLang="ja-JP" sz="1400" dirty="0" err="1">
                <a:latin typeface="Lucida Console" panose="020B0609040504020204" pitchFamily="49" charset="0"/>
                <a:ea typeface="游ゴシック" panose="020B0400000000000000" pitchFamily="50" charset="-128"/>
              </a:rPr>
              <a:t>out_of_range</a:t>
            </a:r>
            <a:r>
              <a:rPr kumimoji="1" lang="en-US" altLang="ja-JP" sz="1400" dirty="0">
                <a:latin typeface="Lucida Console" panose="020B0609040504020204" pitchFamily="49" charset="0"/>
                <a:ea typeface="游ゴシック" panose="020B0400000000000000" pitchFamily="50" charset="-128"/>
              </a:rPr>
              <a:t> </a:t>
            </a:r>
          </a:p>
          <a:p>
            <a:pPr algn="l"/>
            <a:r>
              <a:rPr kumimoji="1" lang="ja-JP" altLang="en-US" sz="1400" dirty="0">
                <a:latin typeface="游ゴシック" panose="020B0400000000000000" pitchFamily="50" charset="-128"/>
                <a:ea typeface="游ゴシック" panose="020B0400000000000000" pitchFamily="50" charset="-128"/>
              </a:rPr>
              <a:t>コンテナの範囲外アクセスなどのエラー</a:t>
            </a:r>
            <a:endParaRPr kumimoji="1" lang="en-US" altLang="ja-JP" sz="1400" dirty="0">
              <a:latin typeface="游ゴシック" panose="020B0400000000000000" pitchFamily="50" charset="-128"/>
              <a:ea typeface="游ゴシック" panose="020B0400000000000000" pitchFamily="50" charset="-128"/>
            </a:endParaRPr>
          </a:p>
          <a:p>
            <a:pPr algn="l"/>
            <a:endParaRPr kumimoji="1" lang="ja-JP" altLang="en-US" sz="1400" dirty="0">
              <a:latin typeface="游ゴシック" panose="020B0400000000000000" pitchFamily="50" charset="-128"/>
              <a:ea typeface="游ゴシック" panose="020B0400000000000000" pitchFamily="50" charset="-128"/>
            </a:endParaRPr>
          </a:p>
          <a:p>
            <a:pPr algn="l"/>
            <a:r>
              <a:rPr kumimoji="1" lang="en-US" altLang="ja-JP" sz="1400" dirty="0">
                <a:latin typeface="Lucida Console" panose="020B0609040504020204" pitchFamily="49" charset="0"/>
                <a:ea typeface="游ゴシック" panose="020B0400000000000000" pitchFamily="50" charset="-128"/>
              </a:rPr>
              <a:t>std::</a:t>
            </a:r>
            <a:r>
              <a:rPr kumimoji="1" lang="en-US" altLang="ja-JP" sz="1400" dirty="0" err="1">
                <a:latin typeface="Lucida Console" panose="020B0609040504020204" pitchFamily="49" charset="0"/>
                <a:ea typeface="游ゴシック" panose="020B0400000000000000" pitchFamily="50" charset="-128"/>
              </a:rPr>
              <a:t>bad_alloc</a:t>
            </a:r>
            <a:r>
              <a:rPr kumimoji="1" lang="en-US" altLang="ja-JP" sz="1400" dirty="0">
                <a:latin typeface="Lucida Console" panose="020B0609040504020204" pitchFamily="49" charset="0"/>
                <a:ea typeface="游ゴシック" panose="020B0400000000000000" pitchFamily="50" charset="-128"/>
              </a:rPr>
              <a:t> </a:t>
            </a:r>
          </a:p>
          <a:p>
            <a:pPr algn="l"/>
            <a:r>
              <a:rPr kumimoji="1" lang="en-US" altLang="ja-JP" sz="1400" dirty="0">
                <a:latin typeface="Lucida Console" panose="020B0609040504020204" pitchFamily="49" charset="0"/>
                <a:ea typeface="游ゴシック" panose="020B0400000000000000" pitchFamily="50" charset="-128"/>
              </a:rPr>
              <a:t>new</a:t>
            </a:r>
            <a:r>
              <a:rPr kumimoji="1" lang="en-US" altLang="ja-JP" sz="1400" dirty="0">
                <a:latin typeface="游ゴシック" panose="020B0400000000000000" pitchFamily="50" charset="-128"/>
                <a:ea typeface="游ゴシック" panose="020B0400000000000000" pitchFamily="50" charset="-128"/>
              </a:rPr>
              <a:t> </a:t>
            </a:r>
            <a:r>
              <a:rPr kumimoji="1" lang="ja-JP" altLang="en-US" sz="1400" dirty="0">
                <a:latin typeface="游ゴシック" panose="020B0400000000000000" pitchFamily="50" charset="-128"/>
                <a:ea typeface="游ゴシック" panose="020B0400000000000000" pitchFamily="50" charset="-128"/>
              </a:rPr>
              <a:t>演算子によるメモリ確保失敗</a:t>
            </a:r>
          </a:p>
        </p:txBody>
      </p:sp>
      <p:sp>
        <p:nvSpPr>
          <p:cNvPr id="8" name="テキスト ボックス 7">
            <a:extLst>
              <a:ext uri="{FF2B5EF4-FFF2-40B4-BE49-F238E27FC236}">
                <a16:creationId xmlns:a16="http://schemas.microsoft.com/office/drawing/2014/main" id="{D6E2023D-4151-C8B1-03F1-D5127175917C}"/>
              </a:ext>
            </a:extLst>
          </p:cNvPr>
          <p:cNvSpPr txBox="1"/>
          <p:nvPr/>
        </p:nvSpPr>
        <p:spPr>
          <a:xfrm>
            <a:off x="8400256" y="2562124"/>
            <a:ext cx="2877711" cy="523220"/>
          </a:xfrm>
          <a:prstGeom prst="rect">
            <a:avLst/>
          </a:prstGeom>
          <a:noFill/>
        </p:spPr>
        <p:txBody>
          <a:bodyPr wrap="none" rtlCol="0">
            <a:spAutoFit/>
          </a:bodyPr>
          <a:lstStyle/>
          <a:p>
            <a:pPr algn="l"/>
            <a:r>
              <a:rPr kumimoji="1" lang="en-US" altLang="ja-JP" sz="1400" dirty="0">
                <a:latin typeface="游ゴシック" panose="020B0400000000000000" pitchFamily="50" charset="-128"/>
                <a:ea typeface="游ゴシック" panose="020B0400000000000000" pitchFamily="50" charset="-128"/>
              </a:rPr>
              <a:t>※</a:t>
            </a:r>
            <a:r>
              <a:rPr kumimoji="1" lang="ja-JP" altLang="en-US" sz="1400" dirty="0">
                <a:latin typeface="游ゴシック" panose="020B0400000000000000" pitchFamily="50" charset="-128"/>
                <a:ea typeface="游ゴシック" panose="020B0400000000000000" pitchFamily="50" charset="-128"/>
              </a:rPr>
              <a:t> 標準ライブラリで提供される</a:t>
            </a:r>
            <a:endParaRPr kumimoji="1" lang="en-US" altLang="ja-JP" sz="1400" dirty="0">
              <a:latin typeface="游ゴシック" panose="020B0400000000000000" pitchFamily="50" charset="-128"/>
              <a:ea typeface="游ゴシック" panose="020B0400000000000000" pitchFamily="50" charset="-128"/>
            </a:endParaRPr>
          </a:p>
          <a:p>
            <a:pPr algn="l"/>
            <a:r>
              <a:rPr kumimoji="1" lang="ja-JP" altLang="en-US" sz="1400" dirty="0">
                <a:latin typeface="游ゴシック" panose="020B0400000000000000" pitchFamily="50" charset="-128"/>
                <a:ea typeface="游ゴシック" panose="020B0400000000000000" pitchFamily="50" charset="-128"/>
              </a:rPr>
              <a:t>例外オブジェクトのためのクラス</a:t>
            </a:r>
          </a:p>
        </p:txBody>
      </p:sp>
    </p:spTree>
    <p:extLst>
      <p:ext uri="{BB962C8B-B14F-4D97-AF65-F5344CB8AC3E}">
        <p14:creationId xmlns:p14="http://schemas.microsoft.com/office/powerpoint/2010/main" val="363364340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15A06C-BDCF-A6C9-683D-6F7C07BDF4C8}"/>
              </a:ext>
            </a:extLst>
          </p:cNvPr>
          <p:cNvSpPr>
            <a:spLocks noGrp="1"/>
          </p:cNvSpPr>
          <p:nvPr>
            <p:ph type="title"/>
          </p:nvPr>
        </p:nvSpPr>
        <p:spPr/>
        <p:txBody>
          <a:bodyPr/>
          <a:lstStyle/>
          <a:p>
            <a:r>
              <a:rPr kumimoji="1" lang="ja-JP" altLang="en-US" dirty="0"/>
              <a:t>例外処理の例</a:t>
            </a:r>
          </a:p>
        </p:txBody>
      </p:sp>
      <p:sp>
        <p:nvSpPr>
          <p:cNvPr id="4" name="スライド番号プレースホルダー 3">
            <a:extLst>
              <a:ext uri="{FF2B5EF4-FFF2-40B4-BE49-F238E27FC236}">
                <a16:creationId xmlns:a16="http://schemas.microsoft.com/office/drawing/2014/main" id="{6638A62E-63F1-C41A-8A89-0C8985AF0B16}"/>
              </a:ext>
            </a:extLst>
          </p:cNvPr>
          <p:cNvSpPr>
            <a:spLocks noGrp="1"/>
          </p:cNvSpPr>
          <p:nvPr>
            <p:ph type="sldNum" sz="quarter" idx="12"/>
          </p:nvPr>
        </p:nvSpPr>
        <p:spPr/>
        <p:txBody>
          <a:bodyPr/>
          <a:lstStyle/>
          <a:p>
            <a:fld id="{F9134F74-3BB4-4ADE-A554-892E3A208E77}" type="slidenum">
              <a:rPr lang="ja-JP" altLang="en-US" smtClean="0"/>
              <a:pPr/>
              <a:t>197</a:t>
            </a:fld>
            <a:endParaRPr lang="ja-JP" altLang="en-US"/>
          </a:p>
        </p:txBody>
      </p:sp>
      <p:sp>
        <p:nvSpPr>
          <p:cNvPr id="5" name="テキスト ボックス 4">
            <a:extLst>
              <a:ext uri="{FF2B5EF4-FFF2-40B4-BE49-F238E27FC236}">
                <a16:creationId xmlns:a16="http://schemas.microsoft.com/office/drawing/2014/main" id="{CD89B6F9-E3DF-C5F4-5A0D-B5617EEC2CC5}"/>
              </a:ext>
            </a:extLst>
          </p:cNvPr>
          <p:cNvSpPr txBox="1"/>
          <p:nvPr/>
        </p:nvSpPr>
        <p:spPr>
          <a:xfrm>
            <a:off x="479376" y="1212276"/>
            <a:ext cx="9145016" cy="550920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600" dirty="0">
                <a:ea typeface="ＭＳ ゴシック" panose="020B0609070205080204" pitchFamily="49" charset="-128"/>
              </a:rPr>
              <a:t>#include &lt;iostream&gt;</a:t>
            </a:r>
          </a:p>
          <a:p>
            <a:r>
              <a:rPr lang="en-US" altLang="ja-JP" sz="1600" dirty="0">
                <a:solidFill>
                  <a:srgbClr val="C00000"/>
                </a:solidFill>
                <a:ea typeface="ＭＳ ゴシック" panose="020B0609070205080204" pitchFamily="49" charset="-128"/>
              </a:rPr>
              <a:t>#include &lt;</a:t>
            </a:r>
            <a:r>
              <a:rPr lang="en-US" altLang="ja-JP" sz="1600" dirty="0" err="1">
                <a:solidFill>
                  <a:srgbClr val="C00000"/>
                </a:solidFill>
                <a:ea typeface="ＭＳ ゴシック" panose="020B0609070205080204" pitchFamily="49" charset="-128"/>
              </a:rPr>
              <a:t>stdexcept</a:t>
            </a:r>
            <a:r>
              <a:rPr lang="en-US" altLang="ja-JP" sz="1600" dirty="0">
                <a:solidFill>
                  <a:srgbClr val="C00000"/>
                </a:solidFill>
                <a:ea typeface="ＭＳ ゴシック" panose="020B0609070205080204" pitchFamily="49" charset="-128"/>
              </a:rPr>
              <a:t>&gt;</a:t>
            </a:r>
          </a:p>
          <a:p>
            <a:r>
              <a:rPr lang="en-US" altLang="ja-JP" sz="1600" dirty="0">
                <a:ea typeface="ＭＳ ゴシック" panose="020B0609070205080204" pitchFamily="49" charset="-128"/>
              </a:rPr>
              <a:t>#include &lt;string&gt;</a:t>
            </a:r>
          </a:p>
          <a:p>
            <a:r>
              <a:rPr lang="en-US" altLang="ja-JP" sz="1600" dirty="0">
                <a:ea typeface="ＭＳ ゴシック" panose="020B0609070205080204" pitchFamily="49" charset="-128"/>
              </a:rPr>
              <a:t>using namespace std;</a:t>
            </a:r>
          </a:p>
          <a:p>
            <a:endParaRPr lang="en-US" altLang="ja-JP" sz="1600" dirty="0">
              <a:ea typeface="ＭＳ ゴシック" panose="020B0609070205080204" pitchFamily="49" charset="-128"/>
            </a:endParaRPr>
          </a:p>
          <a:p>
            <a:r>
              <a:rPr lang="en-US" altLang="ja-JP" sz="1600" dirty="0">
                <a:ea typeface="ＭＳ ゴシック" panose="020B0609070205080204" pitchFamily="49" charset="-128"/>
              </a:rPr>
              <a:t>int main()</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a:t>
            </a:r>
          </a:p>
          <a:p>
            <a:r>
              <a:rPr lang="en-US" altLang="ja-JP" sz="1600" dirty="0">
                <a:ea typeface="ＭＳ ゴシック" panose="020B0609070205080204" pitchFamily="49" charset="-128"/>
              </a:rPr>
              <a:t>    double a, b;</a:t>
            </a:r>
          </a:p>
          <a:p>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cout</a:t>
            </a:r>
            <a:r>
              <a:rPr lang="en-US" altLang="ja-JP" sz="1600" dirty="0">
                <a:ea typeface="ＭＳ ゴシック" panose="020B0609070205080204" pitchFamily="49" charset="-128"/>
              </a:rPr>
              <a:t> &lt;&lt; "2</a:t>
            </a:r>
            <a:r>
              <a:rPr lang="ja-JP" altLang="en-US" sz="1600" dirty="0">
                <a:ea typeface="ＭＳ ゴシック" panose="020B0609070205080204" pitchFamily="49" charset="-128"/>
              </a:rPr>
              <a:t>つの数値を半角スペース区切りで入力してください</a:t>
            </a:r>
            <a:r>
              <a:rPr lang="en-US" altLang="ja-JP" sz="1600" dirty="0">
                <a:ea typeface="ＭＳ ゴシック" panose="020B0609070205080204" pitchFamily="49" charset="-128"/>
              </a:rPr>
              <a:t>" &lt;&lt; </a:t>
            </a:r>
            <a:r>
              <a:rPr lang="en-US" altLang="ja-JP" sz="1600" dirty="0" err="1">
                <a:ea typeface="ＭＳ ゴシック" panose="020B0609070205080204" pitchFamily="49" charset="-128"/>
              </a:rPr>
              <a:t>endl</a:t>
            </a:r>
            <a:r>
              <a:rPr lang="en-US" altLang="ja-JP" sz="1600" dirty="0">
                <a:ea typeface="ＭＳ ゴシック" panose="020B0609070205080204" pitchFamily="49" charset="-128"/>
              </a:rPr>
              <a:t>;</a:t>
            </a:r>
          </a:p>
          <a:p>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cin</a:t>
            </a:r>
            <a:r>
              <a:rPr lang="en-US" altLang="ja-JP" sz="1600" dirty="0">
                <a:ea typeface="ＭＳ ゴシック" panose="020B0609070205080204" pitchFamily="49" charset="-128"/>
              </a:rPr>
              <a:t> &gt;&gt; a &gt;&gt; b;</a:t>
            </a:r>
          </a:p>
          <a:p>
            <a:endParaRPr lang="en-US" altLang="ja-JP" sz="1600" dirty="0">
              <a:ea typeface="ＭＳ ゴシック" panose="020B0609070205080204" pitchFamily="49" charset="-128"/>
            </a:endParaRPr>
          </a:p>
          <a:p>
            <a:r>
              <a:rPr lang="en-US" altLang="ja-JP"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try {</a:t>
            </a:r>
          </a:p>
          <a:p>
            <a:r>
              <a:rPr lang="en-US" altLang="ja-JP" sz="1600" dirty="0">
                <a:ea typeface="ＭＳ ゴシック" panose="020B0609070205080204" pitchFamily="49" charset="-128"/>
              </a:rPr>
              <a:t>        if (!</a:t>
            </a:r>
            <a:r>
              <a:rPr lang="en-US" altLang="ja-JP" sz="1600" dirty="0" err="1">
                <a:ea typeface="ＭＳ ゴシック" panose="020B0609070205080204" pitchFamily="49" charset="-128"/>
              </a:rPr>
              <a:t>cin</a:t>
            </a:r>
            <a:r>
              <a:rPr lang="en-US" altLang="ja-JP" sz="1600" dirty="0">
                <a:ea typeface="ＭＳ ゴシック" panose="020B0609070205080204" pitchFamily="49" charset="-128"/>
              </a:rPr>
              <a:t>) {</a:t>
            </a:r>
            <a:r>
              <a:rPr lang="ja-JP" altLang="en-US"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throw </a:t>
            </a:r>
            <a:r>
              <a:rPr lang="en-US" altLang="ja-JP" sz="1600" dirty="0" err="1">
                <a:solidFill>
                  <a:srgbClr val="C00000"/>
                </a:solidFill>
                <a:ea typeface="ＭＳ ゴシック" panose="020B0609070205080204" pitchFamily="49" charset="-128"/>
              </a:rPr>
              <a:t>runtime_error</a:t>
            </a:r>
            <a:r>
              <a:rPr lang="en-US" altLang="ja-JP" sz="1600" dirty="0">
                <a:solidFill>
                  <a:srgbClr val="C00000"/>
                </a:solidFill>
                <a:ea typeface="ＭＳ ゴシック" panose="020B0609070205080204" pitchFamily="49" charset="-128"/>
              </a:rPr>
              <a:t>("</a:t>
            </a:r>
            <a:r>
              <a:rPr lang="ja-JP" altLang="en-US" sz="1600" dirty="0">
                <a:solidFill>
                  <a:srgbClr val="C00000"/>
                </a:solidFill>
                <a:ea typeface="ＭＳ ゴシック" panose="020B0609070205080204" pitchFamily="49" charset="-128"/>
              </a:rPr>
              <a:t>数として正しく読み取れません</a:t>
            </a:r>
            <a:r>
              <a:rPr lang="en-US" altLang="ja-JP" sz="1600" dirty="0">
                <a:solidFill>
                  <a:srgbClr val="C00000"/>
                </a:solidFill>
                <a:ea typeface="ＭＳ ゴシック" panose="020B0609070205080204" pitchFamily="49" charset="-128"/>
              </a:rPr>
              <a:t>");</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a:t>
            </a:r>
          </a:p>
          <a:p>
            <a:r>
              <a:rPr lang="en-US" altLang="ja-JP" sz="1600" dirty="0">
                <a:ea typeface="ＭＳ ゴシック" panose="020B0609070205080204" pitchFamily="49" charset="-128"/>
              </a:rPr>
              <a:t>        if (b == 0) { </a:t>
            </a:r>
            <a:r>
              <a:rPr lang="en-US" altLang="ja-JP" sz="1600" dirty="0">
                <a:solidFill>
                  <a:srgbClr val="C00000"/>
                </a:solidFill>
                <a:ea typeface="ＭＳ ゴシック" panose="020B0609070205080204" pitchFamily="49" charset="-128"/>
              </a:rPr>
              <a:t>throw </a:t>
            </a:r>
            <a:r>
              <a:rPr lang="en-US" altLang="ja-JP" sz="1600" dirty="0" err="1">
                <a:solidFill>
                  <a:srgbClr val="C00000"/>
                </a:solidFill>
                <a:ea typeface="ＭＳ ゴシック" panose="020B0609070205080204" pitchFamily="49" charset="-128"/>
              </a:rPr>
              <a:t>runtime_error</a:t>
            </a:r>
            <a:r>
              <a:rPr lang="en-US" altLang="ja-JP" sz="1600" dirty="0">
                <a:solidFill>
                  <a:srgbClr val="C00000"/>
                </a:solidFill>
                <a:ea typeface="ＭＳ ゴシック" panose="020B0609070205080204" pitchFamily="49" charset="-128"/>
              </a:rPr>
              <a:t>("0</a:t>
            </a:r>
            <a:r>
              <a:rPr lang="ja-JP" altLang="en-US" sz="1600" dirty="0">
                <a:solidFill>
                  <a:srgbClr val="C00000"/>
                </a:solidFill>
                <a:ea typeface="ＭＳ ゴシック" panose="020B0609070205080204" pitchFamily="49" charset="-128"/>
              </a:rPr>
              <a:t>で除算できません</a:t>
            </a:r>
            <a:r>
              <a:rPr lang="en-US" altLang="ja-JP" sz="1600" dirty="0">
                <a:solidFill>
                  <a:srgbClr val="C00000"/>
                </a:solidFill>
                <a:ea typeface="ＭＳ ゴシック" panose="020B0609070205080204" pitchFamily="49" charset="-128"/>
              </a:rPr>
              <a:t>");</a:t>
            </a:r>
            <a:r>
              <a:rPr lang="ja-JP" altLang="en-US" sz="1600" dirty="0">
                <a:solidFill>
                  <a:srgbClr val="C00000"/>
                </a:solidFill>
                <a:ea typeface="ＭＳ ゴシック" panose="020B0609070205080204" pitchFamily="49" charset="-128"/>
              </a:rPr>
              <a:t> </a:t>
            </a:r>
            <a:r>
              <a:rPr lang="en-US" altLang="ja-JP" sz="1600" dirty="0">
                <a:ea typeface="ＭＳ ゴシック" panose="020B0609070205080204" pitchFamily="49" charset="-128"/>
              </a:rPr>
              <a:t>}</a:t>
            </a:r>
          </a:p>
          <a:p>
            <a:endParaRPr lang="en-US" altLang="ja-JP" sz="1600" dirty="0">
              <a:ea typeface="ＭＳ ゴシック" panose="020B0609070205080204" pitchFamily="49" charset="-128"/>
            </a:endParaRPr>
          </a:p>
          <a:p>
            <a:r>
              <a:rPr lang="en-US" altLang="ja-JP" sz="1600" dirty="0">
                <a:ea typeface="ＭＳ ゴシック" panose="020B0609070205080204" pitchFamily="49" charset="-128"/>
              </a:rPr>
              <a:t>        double result = a / b;</a:t>
            </a:r>
          </a:p>
          <a:p>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cout</a:t>
            </a:r>
            <a:r>
              <a:rPr lang="en-US" altLang="ja-JP" sz="1600" dirty="0">
                <a:ea typeface="ＭＳ ゴシック" panose="020B0609070205080204" pitchFamily="49" charset="-128"/>
              </a:rPr>
              <a:t> &lt;&lt; a &lt;&lt; " / " &lt;&lt; b &lt;&lt; " = " &lt;&lt; result &lt;&lt; </a:t>
            </a:r>
            <a:r>
              <a:rPr lang="en-US" altLang="ja-JP" sz="1600" dirty="0" err="1">
                <a:ea typeface="ＭＳ ゴシック" panose="020B0609070205080204" pitchFamily="49" charset="-128"/>
              </a:rPr>
              <a:t>endl</a:t>
            </a:r>
            <a:r>
              <a:rPr lang="en-US" altLang="ja-JP" sz="1600" dirty="0">
                <a:ea typeface="ＭＳ ゴシック" panose="020B0609070205080204" pitchFamily="49" charset="-128"/>
              </a:rPr>
              <a:t>;</a:t>
            </a:r>
          </a:p>
          <a:p>
            <a:r>
              <a:rPr lang="en-US" altLang="ja-JP" sz="1600" dirty="0">
                <a:solidFill>
                  <a:srgbClr val="C00000"/>
                </a:solidFill>
                <a:ea typeface="ＭＳ ゴシック" panose="020B0609070205080204" pitchFamily="49" charset="-128"/>
              </a:rPr>
              <a:t>    }</a:t>
            </a:r>
          </a:p>
          <a:p>
            <a:r>
              <a:rPr lang="en-US" altLang="ja-JP" sz="1600" dirty="0">
                <a:solidFill>
                  <a:srgbClr val="C00000"/>
                </a:solidFill>
                <a:ea typeface="ＭＳ ゴシック" panose="020B0609070205080204" pitchFamily="49" charset="-128"/>
              </a:rPr>
              <a:t>    catch (const </a:t>
            </a:r>
            <a:r>
              <a:rPr lang="en-US" altLang="ja-JP" sz="1600" dirty="0" err="1">
                <a:solidFill>
                  <a:srgbClr val="C00000"/>
                </a:solidFill>
                <a:ea typeface="ＭＳ ゴシック" panose="020B0609070205080204" pitchFamily="49" charset="-128"/>
              </a:rPr>
              <a:t>runtime_error</a:t>
            </a:r>
            <a:r>
              <a:rPr lang="en-US" altLang="ja-JP" sz="1600" dirty="0">
                <a:solidFill>
                  <a:srgbClr val="C00000"/>
                </a:solidFill>
                <a:ea typeface="ＭＳ ゴシック" panose="020B0609070205080204" pitchFamily="49" charset="-128"/>
              </a:rPr>
              <a:t>&amp; e) {</a:t>
            </a:r>
          </a:p>
          <a:p>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cerr</a:t>
            </a:r>
            <a:r>
              <a:rPr lang="en-US" altLang="ja-JP" sz="1600" dirty="0">
                <a:ea typeface="ＭＳ ゴシック" panose="020B0609070205080204" pitchFamily="49" charset="-128"/>
              </a:rPr>
              <a:t> &lt;&lt; "</a:t>
            </a:r>
            <a:r>
              <a:rPr lang="ja-JP" altLang="en-US" sz="1600" dirty="0">
                <a:ea typeface="ＭＳ ゴシック" panose="020B0609070205080204" pitchFamily="49" charset="-128"/>
              </a:rPr>
              <a:t>エラー</a:t>
            </a:r>
            <a:r>
              <a:rPr lang="en-US" altLang="ja-JP" sz="1600" dirty="0">
                <a:ea typeface="ＭＳ ゴシック" panose="020B0609070205080204" pitchFamily="49" charset="-128"/>
              </a:rPr>
              <a:t>: " &lt;&lt; </a:t>
            </a:r>
            <a:r>
              <a:rPr lang="en-US" altLang="ja-JP" sz="1600" dirty="0" err="1">
                <a:ea typeface="ＭＳ ゴシック" panose="020B0609070205080204" pitchFamily="49" charset="-128"/>
              </a:rPr>
              <a:t>e.what</a:t>
            </a:r>
            <a:r>
              <a:rPr lang="en-US" altLang="ja-JP" sz="1600" dirty="0">
                <a:ea typeface="ＭＳ ゴシック" panose="020B0609070205080204" pitchFamily="49" charset="-128"/>
              </a:rPr>
              <a:t>() &lt;&lt; </a:t>
            </a:r>
            <a:r>
              <a:rPr lang="en-US" altLang="ja-JP" sz="1600" dirty="0" err="1">
                <a:ea typeface="ＭＳ ゴシック" panose="020B0609070205080204" pitchFamily="49" charset="-128"/>
              </a:rPr>
              <a:t>endl</a:t>
            </a:r>
            <a:r>
              <a:rPr lang="en-US" altLang="ja-JP" sz="1600" dirty="0">
                <a:ea typeface="ＭＳ ゴシック" panose="020B0609070205080204" pitchFamily="49" charset="-128"/>
              </a:rPr>
              <a:t>;</a:t>
            </a:r>
          </a:p>
          <a:p>
            <a:r>
              <a:rPr lang="en-US" altLang="ja-JP" sz="1600" dirty="0">
                <a:solidFill>
                  <a:srgbClr val="C00000"/>
                </a:solidFill>
                <a:ea typeface="ＭＳ ゴシック" panose="020B0609070205080204" pitchFamily="49" charset="-128"/>
              </a:rPr>
              <a:t>    }</a:t>
            </a:r>
          </a:p>
          <a:p>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cout</a:t>
            </a:r>
            <a:r>
              <a:rPr lang="en-US" altLang="ja-JP" sz="1600" dirty="0">
                <a:ea typeface="ＭＳ ゴシック" panose="020B0609070205080204" pitchFamily="49" charset="-128"/>
              </a:rPr>
              <a:t> &lt;&lt; "</a:t>
            </a:r>
            <a:r>
              <a:rPr lang="ja-JP" altLang="en-US" sz="1600" dirty="0">
                <a:ea typeface="ＭＳ ゴシック" panose="020B0609070205080204" pitchFamily="49" charset="-128"/>
              </a:rPr>
              <a:t>プログラム終了</a:t>
            </a:r>
            <a:r>
              <a:rPr lang="en-US" altLang="ja-JP" sz="1600" dirty="0">
                <a:ea typeface="ＭＳ ゴシック" panose="020B0609070205080204" pitchFamily="49" charset="-128"/>
              </a:rPr>
              <a:t>";</a:t>
            </a:r>
          </a:p>
          <a:p>
            <a:r>
              <a:rPr lang="en-US" altLang="ja-JP" sz="1600" dirty="0">
                <a:ea typeface="ＭＳ ゴシック" panose="020B0609070205080204" pitchFamily="49" charset="-128"/>
              </a:rPr>
              <a:t>}</a:t>
            </a:r>
          </a:p>
        </p:txBody>
      </p:sp>
      <p:sp>
        <p:nvSpPr>
          <p:cNvPr id="3" name="テキスト ボックス 2">
            <a:extLst>
              <a:ext uri="{FF2B5EF4-FFF2-40B4-BE49-F238E27FC236}">
                <a16:creationId xmlns:a16="http://schemas.microsoft.com/office/drawing/2014/main" id="{73566D74-13AE-C941-A7AF-C9BCDE2B7F32}"/>
              </a:ext>
            </a:extLst>
          </p:cNvPr>
          <p:cNvSpPr txBox="1">
            <a:spLocks noChangeArrowheads="1"/>
          </p:cNvSpPr>
          <p:nvPr/>
        </p:nvSpPr>
        <p:spPr bwMode="auto">
          <a:xfrm>
            <a:off x="7752184" y="625981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6591506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42893-39C1-0C06-6351-D7334EE172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60A666-2802-DFFF-0542-CD4B8ACD3399}"/>
              </a:ext>
            </a:extLst>
          </p:cNvPr>
          <p:cNvSpPr>
            <a:spLocks noGrp="1"/>
          </p:cNvSpPr>
          <p:nvPr>
            <p:ph type="ctrTitle"/>
          </p:nvPr>
        </p:nvSpPr>
        <p:spPr/>
        <p:txBody>
          <a:bodyPr/>
          <a:lstStyle/>
          <a:p>
            <a:r>
              <a:rPr kumimoji="1" lang="ja-JP" altLang="en-US" dirty="0"/>
              <a:t>演算子のオーバーロードと型推論</a:t>
            </a:r>
          </a:p>
        </p:txBody>
      </p:sp>
    </p:spTree>
    <p:extLst>
      <p:ext uri="{BB962C8B-B14F-4D97-AF65-F5344CB8AC3E}">
        <p14:creationId xmlns:p14="http://schemas.microsoft.com/office/powerpoint/2010/main" val="11476752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BA5BC-C2F2-2878-3D8A-0F47A9A21C57}"/>
              </a:ext>
            </a:extLst>
          </p:cNvPr>
          <p:cNvSpPr>
            <a:spLocks noGrp="1"/>
          </p:cNvSpPr>
          <p:nvPr>
            <p:ph type="title"/>
          </p:nvPr>
        </p:nvSpPr>
        <p:spPr/>
        <p:txBody>
          <a:bodyPr/>
          <a:lstStyle/>
          <a:p>
            <a:r>
              <a:rPr kumimoji="1" lang="ja-JP" altLang="en-US" dirty="0"/>
              <a:t>演算子のオーバーロード</a:t>
            </a:r>
          </a:p>
        </p:txBody>
      </p:sp>
      <p:sp>
        <p:nvSpPr>
          <p:cNvPr id="3" name="コンテンツ プレースホルダー 2">
            <a:extLst>
              <a:ext uri="{FF2B5EF4-FFF2-40B4-BE49-F238E27FC236}">
                <a16:creationId xmlns:a16="http://schemas.microsoft.com/office/drawing/2014/main" id="{457E982E-57BD-28D0-9448-7EF4A9E1F240}"/>
              </a:ext>
            </a:extLst>
          </p:cNvPr>
          <p:cNvSpPr>
            <a:spLocks noGrp="1"/>
          </p:cNvSpPr>
          <p:nvPr>
            <p:ph idx="1"/>
          </p:nvPr>
        </p:nvSpPr>
        <p:spPr>
          <a:xfrm>
            <a:off x="345896" y="1772816"/>
            <a:ext cx="10430624" cy="5000660"/>
          </a:xfrm>
        </p:spPr>
        <p:txBody>
          <a:bodyPr/>
          <a:lstStyle/>
          <a:p>
            <a:pPr marL="0" indent="0">
              <a:buNone/>
            </a:pPr>
            <a:r>
              <a:rPr kumimoji="1" lang="ja-JP" altLang="en-US" sz="2400" dirty="0"/>
              <a:t>例：</a:t>
            </a:r>
            <a:r>
              <a:rPr kumimoji="1" lang="en-US" altLang="ja-JP" sz="2400" dirty="0"/>
              <a:t>2</a:t>
            </a:r>
            <a:r>
              <a:rPr kumimoji="1" lang="ja-JP" altLang="en-US" sz="2400" dirty="0"/>
              <a:t>つの</a:t>
            </a:r>
            <a:r>
              <a:rPr kumimoji="1" lang="en-US" altLang="ja-JP" sz="2400" dirty="0">
                <a:latin typeface="Lucida Console" panose="020B0609040504020204" pitchFamily="49" charset="0"/>
              </a:rPr>
              <a:t>Point</a:t>
            </a:r>
            <a:r>
              <a:rPr kumimoji="1" lang="en-US" altLang="ja-JP" sz="2400" dirty="0"/>
              <a:t> </a:t>
            </a:r>
            <a:r>
              <a:rPr kumimoji="1" lang="ja-JP" altLang="en-US" sz="2400" dirty="0"/>
              <a:t>オブジェクトの</a:t>
            </a:r>
            <a:r>
              <a:rPr kumimoji="1" lang="en-US" altLang="ja-JP" sz="2400" dirty="0" err="1">
                <a:latin typeface="Lucida Console" panose="020B0609040504020204" pitchFamily="49" charset="0"/>
              </a:rPr>
              <a:t>x,y</a:t>
            </a:r>
            <a:r>
              <a:rPr kumimoji="1" lang="ja-JP" altLang="en-US" sz="2400" dirty="0"/>
              <a:t>座標値をそれぞれ足し合わせた新しい</a:t>
            </a:r>
            <a:r>
              <a:rPr kumimoji="1" lang="en-US" altLang="ja-JP" sz="2400" dirty="0">
                <a:latin typeface="Lucida Console" panose="020B0609040504020204" pitchFamily="49" charset="0"/>
              </a:rPr>
              <a:t>Point</a:t>
            </a:r>
            <a:r>
              <a:rPr kumimoji="1" lang="ja-JP" altLang="en-US" sz="2400" dirty="0"/>
              <a:t>オブジェクトを </a:t>
            </a:r>
            <a:r>
              <a:rPr lang="en-US" altLang="ja-JP" sz="2400" dirty="0">
                <a:latin typeface="Lucida Console" panose="020B0609040504020204" pitchFamily="49" charset="0"/>
              </a:rPr>
              <a:t>+</a:t>
            </a:r>
            <a:r>
              <a:rPr lang="ja-JP" altLang="en-US" sz="2400" dirty="0">
                <a:latin typeface="Lucida Console" panose="020B0609040504020204" pitchFamily="49" charset="0"/>
              </a:rPr>
              <a:t> </a:t>
            </a:r>
            <a:r>
              <a:rPr lang="ja-JP" altLang="en-US" sz="2400" dirty="0"/>
              <a:t>演算子で作り</a:t>
            </a:r>
            <a:r>
              <a:rPr kumimoji="1" lang="ja-JP" altLang="en-US" sz="2400" dirty="0"/>
              <a:t>たい</a:t>
            </a:r>
          </a:p>
        </p:txBody>
      </p:sp>
      <p:sp>
        <p:nvSpPr>
          <p:cNvPr id="4" name="スライド番号プレースホルダー 3">
            <a:extLst>
              <a:ext uri="{FF2B5EF4-FFF2-40B4-BE49-F238E27FC236}">
                <a16:creationId xmlns:a16="http://schemas.microsoft.com/office/drawing/2014/main" id="{46CDDE69-8C49-6968-BC86-C4BA45814D97}"/>
              </a:ext>
            </a:extLst>
          </p:cNvPr>
          <p:cNvSpPr>
            <a:spLocks noGrp="1"/>
          </p:cNvSpPr>
          <p:nvPr>
            <p:ph type="sldNum" sz="quarter" idx="12"/>
          </p:nvPr>
        </p:nvSpPr>
        <p:spPr/>
        <p:txBody>
          <a:bodyPr/>
          <a:lstStyle/>
          <a:p>
            <a:fld id="{F9134F74-3BB4-4ADE-A554-892E3A208E77}" type="slidenum">
              <a:rPr lang="ja-JP" altLang="en-US" smtClean="0"/>
              <a:pPr/>
              <a:t>199</a:t>
            </a:fld>
            <a:endParaRPr lang="ja-JP" altLang="en-US"/>
          </a:p>
        </p:txBody>
      </p:sp>
      <p:sp>
        <p:nvSpPr>
          <p:cNvPr id="5" name="テキスト ボックス 4">
            <a:extLst>
              <a:ext uri="{FF2B5EF4-FFF2-40B4-BE49-F238E27FC236}">
                <a16:creationId xmlns:a16="http://schemas.microsoft.com/office/drawing/2014/main" id="{0E50D896-9003-0682-3DFB-C2892FAC3ED2}"/>
              </a:ext>
            </a:extLst>
          </p:cNvPr>
          <p:cNvSpPr txBox="1"/>
          <p:nvPr/>
        </p:nvSpPr>
        <p:spPr>
          <a:xfrm>
            <a:off x="384570" y="2802704"/>
            <a:ext cx="5184576" cy="2062103"/>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600" dirty="0">
                <a:ea typeface="ＭＳ ゴシック" panose="020B0609070205080204" pitchFamily="49" charset="-128"/>
              </a:rPr>
              <a:t>class Point {</a:t>
            </a:r>
          </a:p>
          <a:p>
            <a:r>
              <a:rPr lang="en-US" altLang="ja-JP" sz="1600" dirty="0">
                <a:ea typeface="ＭＳ ゴシック" panose="020B0609070205080204" pitchFamily="49" charset="-128"/>
              </a:rPr>
              <a:t>private:</a:t>
            </a:r>
          </a:p>
          <a:p>
            <a:r>
              <a:rPr lang="ja-JP" altLang="en-US" sz="1600" dirty="0">
                <a:ea typeface="ＭＳ ゴシック" panose="020B0609070205080204" pitchFamily="49" charset="-128"/>
              </a:rPr>
              <a:t>    </a:t>
            </a:r>
            <a:r>
              <a:rPr lang="en-US" altLang="ja-JP" sz="1600" dirty="0">
                <a:ea typeface="ＭＳ ゴシック" panose="020B0609070205080204" pitchFamily="49" charset="-128"/>
              </a:rPr>
              <a:t>int x;</a:t>
            </a:r>
          </a:p>
          <a:p>
            <a:r>
              <a:rPr lang="ja-JP" altLang="en-US" sz="1600" dirty="0">
                <a:ea typeface="ＭＳ ゴシック" panose="020B0609070205080204" pitchFamily="49" charset="-128"/>
              </a:rPr>
              <a:t>    </a:t>
            </a:r>
            <a:r>
              <a:rPr lang="en-US" altLang="ja-JP" sz="1600" dirty="0">
                <a:ea typeface="ＭＳ ゴシック" panose="020B0609070205080204" pitchFamily="49" charset="-128"/>
              </a:rPr>
              <a:t>int y;</a:t>
            </a:r>
          </a:p>
          <a:p>
            <a:r>
              <a:rPr lang="en-US" altLang="ja-JP" sz="1600" dirty="0">
                <a:ea typeface="ＭＳ ゴシック" panose="020B0609070205080204" pitchFamily="49" charset="-128"/>
              </a:rPr>
              <a:t>public:</a:t>
            </a:r>
          </a:p>
          <a:p>
            <a:r>
              <a:rPr lang="ja-JP" altLang="en-US" sz="1600" dirty="0">
                <a:ea typeface="ＭＳ ゴシック" panose="020B0609070205080204" pitchFamily="49" charset="-128"/>
              </a:rPr>
              <a:t>    </a:t>
            </a:r>
            <a:r>
              <a:rPr lang="en-US" altLang="ja-JP" sz="1600" dirty="0">
                <a:ea typeface="ＭＳ ゴシック" panose="020B0609070205080204" pitchFamily="49" charset="-128"/>
              </a:rPr>
              <a:t>Point() : x(0), y(0) {}</a:t>
            </a:r>
          </a:p>
          <a:p>
            <a:r>
              <a:rPr lang="ja-JP" altLang="en-US" sz="1600" dirty="0">
                <a:ea typeface="ＭＳ ゴシック" panose="020B0609070205080204" pitchFamily="49" charset="-128"/>
              </a:rPr>
              <a:t>    </a:t>
            </a:r>
            <a:r>
              <a:rPr lang="en-US" altLang="ja-JP" sz="1600" dirty="0">
                <a:ea typeface="ＭＳ ゴシック" panose="020B0609070205080204" pitchFamily="49" charset="-128"/>
              </a:rPr>
              <a:t>Point(int x, int y) : x(x), y(y) {}</a:t>
            </a:r>
          </a:p>
          <a:p>
            <a:r>
              <a:rPr lang="en-US" altLang="ja-JP" sz="16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7268EF94-AD6B-3EDB-B9C4-4FDA672250D8}"/>
              </a:ext>
            </a:extLst>
          </p:cNvPr>
          <p:cNvSpPr txBox="1"/>
          <p:nvPr/>
        </p:nvSpPr>
        <p:spPr>
          <a:xfrm>
            <a:off x="373386" y="5106047"/>
            <a:ext cx="5184576" cy="58477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fr-FR" altLang="ja-JP" sz="1600" dirty="0">
                <a:ea typeface="ＭＳ ゴシック" panose="020B0609070205080204" pitchFamily="49" charset="-128"/>
              </a:rPr>
              <a:t>Point p1(1, 3);</a:t>
            </a:r>
          </a:p>
          <a:p>
            <a:r>
              <a:rPr lang="fr-FR" altLang="ja-JP" sz="1600" dirty="0">
                <a:ea typeface="ＭＳ ゴシック" panose="020B0609070205080204" pitchFamily="49" charset="-128"/>
              </a:rPr>
              <a:t>Point p2(2, 5);</a:t>
            </a:r>
          </a:p>
        </p:txBody>
      </p:sp>
      <p:sp>
        <p:nvSpPr>
          <p:cNvPr id="7" name="テキスト ボックス 6">
            <a:extLst>
              <a:ext uri="{FF2B5EF4-FFF2-40B4-BE49-F238E27FC236}">
                <a16:creationId xmlns:a16="http://schemas.microsoft.com/office/drawing/2014/main" id="{0CA7AB62-7464-FAD0-5FAE-40085AB3DDB0}"/>
              </a:ext>
            </a:extLst>
          </p:cNvPr>
          <p:cNvSpPr txBox="1"/>
          <p:nvPr/>
        </p:nvSpPr>
        <p:spPr>
          <a:xfrm>
            <a:off x="6289328" y="3534107"/>
            <a:ext cx="3551088" cy="83099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600" dirty="0">
                <a:ea typeface="ＭＳ ゴシック" panose="020B0609070205080204" pitchFamily="49" charset="-128"/>
              </a:rPr>
              <a:t>Point p3;</a:t>
            </a:r>
          </a:p>
          <a:p>
            <a:r>
              <a:rPr lang="en-US" altLang="ja-JP" sz="1600" dirty="0">
                <a:ea typeface="ＭＳ ゴシック" panose="020B0609070205080204" pitchFamily="49" charset="-128"/>
              </a:rPr>
              <a:t>p3.x = p1.x + p2.x;</a:t>
            </a:r>
          </a:p>
          <a:p>
            <a:r>
              <a:rPr lang="en-US" altLang="ja-JP" sz="1600" dirty="0">
                <a:ea typeface="ＭＳ ゴシック" panose="020B0609070205080204" pitchFamily="49" charset="-128"/>
              </a:rPr>
              <a:t>p3.y = p1.y + p2.y;</a:t>
            </a:r>
          </a:p>
        </p:txBody>
      </p:sp>
      <p:sp>
        <p:nvSpPr>
          <p:cNvPr id="8" name="テキスト ボックス 7">
            <a:extLst>
              <a:ext uri="{FF2B5EF4-FFF2-40B4-BE49-F238E27FC236}">
                <a16:creationId xmlns:a16="http://schemas.microsoft.com/office/drawing/2014/main" id="{7155859F-82E4-26D2-8088-088A54280242}"/>
              </a:ext>
            </a:extLst>
          </p:cNvPr>
          <p:cNvSpPr txBox="1"/>
          <p:nvPr/>
        </p:nvSpPr>
        <p:spPr>
          <a:xfrm>
            <a:off x="6367293" y="5216046"/>
            <a:ext cx="2664296" cy="33855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600" dirty="0">
                <a:ea typeface="ＭＳ ゴシック" panose="020B0609070205080204" pitchFamily="49" charset="-128"/>
              </a:rPr>
              <a:t>Point p3 = p1 + p2;</a:t>
            </a:r>
          </a:p>
        </p:txBody>
      </p:sp>
      <p:sp>
        <p:nvSpPr>
          <p:cNvPr id="9" name="コンテンツ プレースホルダー 2">
            <a:extLst>
              <a:ext uri="{FF2B5EF4-FFF2-40B4-BE49-F238E27FC236}">
                <a16:creationId xmlns:a16="http://schemas.microsoft.com/office/drawing/2014/main" id="{601B5324-C438-4DB2-05E3-7100F6F2FD81}"/>
              </a:ext>
            </a:extLst>
          </p:cNvPr>
          <p:cNvSpPr txBox="1">
            <a:spLocks/>
          </p:cNvSpPr>
          <p:nvPr/>
        </p:nvSpPr>
        <p:spPr bwMode="auto">
          <a:xfrm>
            <a:off x="345896" y="1159786"/>
            <a:ext cx="9926568" cy="72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a:t>算術演算子</a:t>
            </a:r>
            <a:r>
              <a:rPr lang="ja-JP" altLang="en-US" sz="2400" dirty="0">
                <a:latin typeface="Lucida Console" panose="020B0609040504020204" pitchFamily="49" charset="0"/>
              </a:rPr>
              <a:t> </a:t>
            </a:r>
            <a:r>
              <a:rPr lang="en-US" altLang="ja-JP" sz="2400" dirty="0">
                <a:latin typeface="Lucida Console" panose="020B0609040504020204" pitchFamily="49" charset="0"/>
              </a:rPr>
              <a:t>+</a:t>
            </a:r>
            <a:r>
              <a:rPr lang="ja-JP" altLang="en-US" sz="2400" dirty="0">
                <a:latin typeface="Lucida Console" panose="020B0609040504020204" pitchFamily="49" charset="0"/>
              </a:rPr>
              <a:t>、</a:t>
            </a:r>
            <a:r>
              <a:rPr lang="en-US" altLang="ja-JP" sz="2400" dirty="0">
                <a:latin typeface="Lucida Console" panose="020B0609040504020204" pitchFamily="49" charset="0"/>
              </a:rPr>
              <a:t>-</a:t>
            </a:r>
            <a:r>
              <a:rPr lang="ja-JP" altLang="en-US" sz="2400" dirty="0">
                <a:latin typeface="Lucida Console" panose="020B0609040504020204" pitchFamily="49" charset="0"/>
              </a:rPr>
              <a:t>、*、</a:t>
            </a:r>
            <a:r>
              <a:rPr lang="en-US" altLang="ja-JP" sz="2400" dirty="0">
                <a:latin typeface="Lucida Console" panose="020B0609040504020204" pitchFamily="49" charset="0"/>
              </a:rPr>
              <a:t>/</a:t>
            </a:r>
            <a:r>
              <a:rPr lang="ja-JP" altLang="en-US" sz="2400" dirty="0">
                <a:latin typeface="Lucida Console" panose="020B0609040504020204" pitchFamily="49" charset="0"/>
              </a:rPr>
              <a:t> </a:t>
            </a:r>
            <a:r>
              <a:rPr lang="ja-JP" altLang="en-US" sz="2400" dirty="0"/>
              <a:t>に新しい役割を与えることができる</a:t>
            </a:r>
          </a:p>
        </p:txBody>
      </p:sp>
      <p:sp>
        <p:nvSpPr>
          <p:cNvPr id="10" name="テキスト ボックス 9">
            <a:extLst>
              <a:ext uri="{FF2B5EF4-FFF2-40B4-BE49-F238E27FC236}">
                <a16:creationId xmlns:a16="http://schemas.microsoft.com/office/drawing/2014/main" id="{77AB2D61-6B66-7240-B375-0BC93E5BA81F}"/>
              </a:ext>
            </a:extLst>
          </p:cNvPr>
          <p:cNvSpPr txBox="1"/>
          <p:nvPr/>
        </p:nvSpPr>
        <p:spPr>
          <a:xfrm>
            <a:off x="6168008" y="3140968"/>
            <a:ext cx="2723823"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これまでに学習した方法</a:t>
            </a:r>
          </a:p>
        </p:txBody>
      </p:sp>
      <p:sp>
        <p:nvSpPr>
          <p:cNvPr id="11" name="テキスト ボックス 10">
            <a:extLst>
              <a:ext uri="{FF2B5EF4-FFF2-40B4-BE49-F238E27FC236}">
                <a16:creationId xmlns:a16="http://schemas.microsoft.com/office/drawing/2014/main" id="{37AFFBAF-7079-310B-8AEA-1600290CDA2B}"/>
              </a:ext>
            </a:extLst>
          </p:cNvPr>
          <p:cNvSpPr txBox="1"/>
          <p:nvPr/>
        </p:nvSpPr>
        <p:spPr>
          <a:xfrm>
            <a:off x="6242575" y="4797152"/>
            <a:ext cx="3813865" cy="369332"/>
          </a:xfrm>
          <a:prstGeom prst="rect">
            <a:avLst/>
          </a:prstGeom>
          <a:noFill/>
        </p:spPr>
        <p:txBody>
          <a:bodyPr wrap="none" rtlCol="0">
            <a:spAutoFit/>
          </a:bodyPr>
          <a:lstStyle/>
          <a:p>
            <a:pPr algn="l"/>
            <a:r>
              <a:rPr lang="en-US" altLang="ja-JP" dirty="0">
                <a:latin typeface="Lucida Console" panose="020B0609040504020204" pitchFamily="49" charset="0"/>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演算子のオーバーロードした場合</a:t>
            </a: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834702C-D30B-8884-B8B0-F072D1547C7F}"/>
              </a:ext>
            </a:extLst>
          </p:cNvPr>
          <p:cNvSpPr txBox="1"/>
          <p:nvPr/>
        </p:nvSpPr>
        <p:spPr>
          <a:xfrm>
            <a:off x="6672064" y="5690822"/>
            <a:ext cx="4636206" cy="369332"/>
          </a:xfrm>
          <a:prstGeom prst="rect">
            <a:avLst/>
          </a:prstGeom>
          <a:noFill/>
        </p:spPr>
        <p:txBody>
          <a:bodyPr wrap="none" rtlCol="0">
            <a:spAutoFit/>
          </a:bodyPr>
          <a:lstStyle/>
          <a:p>
            <a:pPr algn="l"/>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 通常の足し算のように書くことができる</a:t>
            </a:r>
          </a:p>
        </p:txBody>
      </p:sp>
    </p:spTree>
    <p:extLst>
      <p:ext uri="{BB962C8B-B14F-4D97-AF65-F5344CB8AC3E}">
        <p14:creationId xmlns:p14="http://schemas.microsoft.com/office/powerpoint/2010/main" val="92856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pPr eaLnBrk="1" hangingPunct="1"/>
            <a:r>
              <a:rPr lang="ja-JP" altLang="en-US" dirty="0"/>
              <a:t>本資料の位置づけ</a:t>
            </a:r>
            <a:endParaRPr lang="en-US" altLang="ja-JP" dirty="0"/>
          </a:p>
        </p:txBody>
      </p:sp>
      <p:sp>
        <p:nvSpPr>
          <p:cNvPr id="4101" name="正方形/長方形 8"/>
          <p:cNvSpPr>
            <a:spLocks noChangeArrowheads="1"/>
          </p:cNvSpPr>
          <p:nvPr/>
        </p:nvSpPr>
        <p:spPr bwMode="auto">
          <a:xfrm>
            <a:off x="7138427" y="4919933"/>
            <a:ext cx="350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n-ea"/>
                <a:ea typeface="+mn-ea"/>
              </a:rPr>
              <a:t>出版社</a:t>
            </a:r>
            <a:r>
              <a:rPr lang="en-US" altLang="ja-JP" sz="1600" dirty="0">
                <a:latin typeface="+mn-ea"/>
                <a:ea typeface="+mn-ea"/>
              </a:rPr>
              <a:t>	</a:t>
            </a:r>
            <a:r>
              <a:rPr lang="ja-JP" altLang="en-US" sz="1600" dirty="0">
                <a:latin typeface="+mn-ea"/>
                <a:ea typeface="+mn-ea"/>
              </a:rPr>
              <a:t>： 翔泳社</a:t>
            </a:r>
            <a:endParaRPr lang="en-US" altLang="ja-JP" sz="1600" dirty="0">
              <a:latin typeface="+mn-ea"/>
              <a:ea typeface="+mn-ea"/>
            </a:endParaRPr>
          </a:p>
          <a:p>
            <a:pPr eaLnBrk="1" hangingPunct="1"/>
            <a:r>
              <a:rPr lang="ja-JP" altLang="en-US" sz="1600" dirty="0">
                <a:latin typeface="+mn-ea"/>
                <a:ea typeface="+mn-ea"/>
              </a:rPr>
              <a:t>発売日</a:t>
            </a:r>
            <a:r>
              <a:rPr lang="en-US" altLang="ja-JP" sz="1600" dirty="0">
                <a:latin typeface="+mn-ea"/>
                <a:ea typeface="+mn-ea"/>
              </a:rPr>
              <a:t>	</a:t>
            </a:r>
            <a:r>
              <a:rPr lang="ja-JP" altLang="en-US" sz="1600" dirty="0">
                <a:latin typeface="+mn-ea"/>
                <a:ea typeface="+mn-ea"/>
              </a:rPr>
              <a:t>： </a:t>
            </a:r>
            <a:r>
              <a:rPr lang="en-US" altLang="ja-JP" sz="1600" dirty="0">
                <a:latin typeface="+mn-ea"/>
                <a:ea typeface="+mn-ea"/>
              </a:rPr>
              <a:t>2025/9/8</a:t>
            </a:r>
          </a:p>
          <a:p>
            <a:pPr eaLnBrk="1" hangingPunct="1"/>
            <a:r>
              <a:rPr lang="en-US" altLang="ja-JP" sz="1600" dirty="0">
                <a:latin typeface="+mn-ea"/>
                <a:ea typeface="+mn-ea"/>
              </a:rPr>
              <a:t>ISBN</a:t>
            </a:r>
            <a:r>
              <a:rPr lang="ja-JP" altLang="en-US" sz="1600" dirty="0">
                <a:latin typeface="+mn-ea"/>
                <a:ea typeface="+mn-ea"/>
              </a:rPr>
              <a:t>  </a:t>
            </a:r>
            <a:r>
              <a:rPr lang="en-US" altLang="ja-JP" sz="1600" dirty="0">
                <a:latin typeface="+mn-ea"/>
                <a:ea typeface="+mn-ea"/>
              </a:rPr>
              <a:t>	</a:t>
            </a:r>
            <a:r>
              <a:rPr lang="ja-JP" altLang="en-US" sz="1600">
                <a:latin typeface="+mn-ea"/>
                <a:ea typeface="+mn-ea"/>
              </a:rPr>
              <a:t>： </a:t>
            </a:r>
            <a:r>
              <a:rPr lang="en-US" altLang="ja-JP" sz="1600">
                <a:latin typeface="+mn-ea"/>
                <a:ea typeface="+mn-ea"/>
              </a:rPr>
              <a:t>9784798191218</a:t>
            </a:r>
            <a:endParaRPr lang="en-US" altLang="ja-JP" sz="1600" dirty="0">
              <a:latin typeface="+mn-ea"/>
              <a:ea typeface="+mn-ea"/>
            </a:endParaRPr>
          </a:p>
        </p:txBody>
      </p:sp>
      <p:sp>
        <p:nvSpPr>
          <p:cNvPr id="2" name="スライド番号プレースホルダー 1">
            <a:extLst>
              <a:ext uri="{FF2B5EF4-FFF2-40B4-BE49-F238E27FC236}">
                <a16:creationId xmlns:a16="http://schemas.microsoft.com/office/drawing/2014/main" id="{661DD50E-B611-4ED5-A82A-DD9C7EE907E2}"/>
              </a:ext>
            </a:extLst>
          </p:cNvPr>
          <p:cNvSpPr>
            <a:spLocks noGrp="1"/>
          </p:cNvSpPr>
          <p:nvPr>
            <p:ph type="sldNum" sz="quarter" idx="12"/>
          </p:nvPr>
        </p:nvSpPr>
        <p:spPr/>
        <p:txBody>
          <a:bodyPr/>
          <a:lstStyle/>
          <a:p>
            <a:fld id="{F9134F74-3BB4-4ADE-A554-892E3A208E77}" type="slidenum">
              <a:rPr lang="ja-JP" altLang="en-US" smtClean="0"/>
              <a:pPr/>
              <a:t>2</a:t>
            </a:fld>
            <a:endParaRPr lang="ja-JP" altLang="en-US" dirty="0"/>
          </a:p>
        </p:txBody>
      </p:sp>
      <p:sp>
        <p:nvSpPr>
          <p:cNvPr id="3" name="正方形/長方形 9">
            <a:extLst>
              <a:ext uri="{FF2B5EF4-FFF2-40B4-BE49-F238E27FC236}">
                <a16:creationId xmlns:a16="http://schemas.microsoft.com/office/drawing/2014/main" id="{1FA16D88-1D95-CAB8-A94D-0F617A33F69A}"/>
              </a:ext>
            </a:extLst>
          </p:cNvPr>
          <p:cNvSpPr>
            <a:spLocks noChangeArrowheads="1"/>
          </p:cNvSpPr>
          <p:nvPr/>
        </p:nvSpPr>
        <p:spPr bwMode="auto">
          <a:xfrm>
            <a:off x="609600" y="1555036"/>
            <a:ext cx="631569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本資料は専門学校・大学・企業などで</a:t>
            </a:r>
            <a:br>
              <a:rPr lang="en-US" altLang="ja-JP" dirty="0">
                <a:latin typeface="+mn-ea"/>
                <a:ea typeface="+mn-ea"/>
              </a:rPr>
            </a:br>
            <a:endParaRPr lang="en-US" altLang="ja-JP" dirty="0">
              <a:latin typeface="+mn-ea"/>
              <a:ea typeface="+mn-ea"/>
            </a:endParaRPr>
          </a:p>
          <a:p>
            <a:pPr eaLnBrk="1" hangingPunct="1"/>
            <a:r>
              <a:rPr lang="en-US" altLang="ja-JP" dirty="0">
                <a:latin typeface="+mn-ea"/>
                <a:ea typeface="+mn-ea"/>
              </a:rPr>
              <a:t>『 C++ </a:t>
            </a:r>
            <a:r>
              <a:rPr lang="ja-JP" altLang="en-US" dirty="0">
                <a:latin typeface="+mn-ea"/>
                <a:ea typeface="+mn-ea"/>
              </a:rPr>
              <a:t>ゼロからはじめるプログラミング</a:t>
            </a:r>
            <a:r>
              <a:rPr lang="en-US" altLang="ja-JP" dirty="0">
                <a:latin typeface="+mn-ea"/>
                <a:ea typeface="+mn-ea"/>
              </a:rPr>
              <a:t>』</a:t>
            </a:r>
            <a:endParaRPr lang="ja-JP" altLang="en-US"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を教科書として採用された教員・指導員を対象に、教科書の内容を解説するための副教材として作られています。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上記に該当する場合は、自由にご使用ください。授業の進め方などに応じて、改変していただいて結構です。</a:t>
            </a:r>
            <a:br>
              <a:rPr lang="en-US" altLang="ja-JP" dirty="0">
                <a:latin typeface="+mn-ea"/>
                <a:ea typeface="+mn-ea"/>
              </a:rPr>
            </a:br>
            <a:r>
              <a:rPr lang="en-US" altLang="ja-JP" dirty="0">
                <a:latin typeface="+mn-ea"/>
                <a:ea typeface="+mn-ea"/>
              </a:rPr>
              <a:t>※</a:t>
            </a:r>
            <a:r>
              <a:rPr lang="ja-JP" altLang="en-US" dirty="0">
                <a:latin typeface="+mn-ea"/>
                <a:ea typeface="+mn-ea"/>
              </a:rPr>
              <a:t> このページを削除して構いません</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ただし、民間企業が商用、ビジネス目的で利用する際には別途許諾が必要ですので、著者までご連絡ください。</a:t>
            </a:r>
          </a:p>
          <a:p>
            <a:pPr eaLnBrk="1" hangingPunct="1"/>
            <a:endParaRPr lang="en-US" altLang="ja-JP" dirty="0">
              <a:latin typeface="+mn-ea"/>
              <a:ea typeface="+mn-ea"/>
            </a:endParaRPr>
          </a:p>
          <a:p>
            <a:pPr eaLnBrk="1" hangingPunct="1"/>
            <a:r>
              <a:rPr lang="ja-JP" altLang="en-US" dirty="0">
                <a:latin typeface="+mn-ea"/>
                <a:ea typeface="+mn-ea"/>
              </a:rPr>
              <a:t>（個人で使用される分には許諾を得る必要はありません）</a:t>
            </a:r>
          </a:p>
        </p:txBody>
      </p:sp>
      <p:pic>
        <p:nvPicPr>
          <p:cNvPr id="5" name="図 4">
            <a:extLst>
              <a:ext uri="{FF2B5EF4-FFF2-40B4-BE49-F238E27FC236}">
                <a16:creationId xmlns:a16="http://schemas.microsoft.com/office/drawing/2014/main" id="{7A366165-6578-8E8F-03DB-A4D9B6A7042B}"/>
              </a:ext>
            </a:extLst>
          </p:cNvPr>
          <p:cNvPicPr>
            <a:picLocks noChangeAspect="1"/>
          </p:cNvPicPr>
          <p:nvPr/>
        </p:nvPicPr>
        <p:blipFill>
          <a:blip r:embed="rId3"/>
          <a:stretch>
            <a:fillRect/>
          </a:stretch>
        </p:blipFill>
        <p:spPr>
          <a:xfrm>
            <a:off x="7515098" y="1245520"/>
            <a:ext cx="2644902" cy="342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コンピューターのスクリーンショット&#10;&#10;AI 生成コンテンツは誤りを含む可能性があります。">
            <a:extLst>
              <a:ext uri="{FF2B5EF4-FFF2-40B4-BE49-F238E27FC236}">
                <a16:creationId xmlns:a16="http://schemas.microsoft.com/office/drawing/2014/main" id="{647927E2-5AA1-7FE5-5B68-EDC33D9E7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62334"/>
            <a:ext cx="10588838" cy="5559140"/>
          </a:xfrm>
          <a:prstGeom prst="rect">
            <a:avLst/>
          </a:prstGeom>
        </p:spPr>
      </p:pic>
      <p:sp>
        <p:nvSpPr>
          <p:cNvPr id="2" name="タイトル 1">
            <a:extLst>
              <a:ext uri="{FF2B5EF4-FFF2-40B4-BE49-F238E27FC236}">
                <a16:creationId xmlns:a16="http://schemas.microsoft.com/office/drawing/2014/main" id="{1B4FAE85-AC12-4520-AFDF-8EFAA4E1F183}"/>
              </a:ext>
            </a:extLst>
          </p:cNvPr>
          <p:cNvSpPr>
            <a:spLocks noGrp="1"/>
          </p:cNvSpPr>
          <p:nvPr>
            <p:ph type="title"/>
          </p:nvPr>
        </p:nvSpPr>
        <p:spPr/>
        <p:txBody>
          <a:bodyPr/>
          <a:lstStyle/>
          <a:p>
            <a:r>
              <a:rPr kumimoji="1" lang="en-US" altLang="ja-JP" dirty="0"/>
              <a:t>Visual Studio</a:t>
            </a:r>
            <a:r>
              <a:rPr kumimoji="1" lang="ja-JP" altLang="en-US" dirty="0"/>
              <a:t>の画面構成</a:t>
            </a:r>
          </a:p>
        </p:txBody>
      </p:sp>
      <p:sp>
        <p:nvSpPr>
          <p:cNvPr id="12" name="テキスト ボックス 11">
            <a:extLst>
              <a:ext uri="{FF2B5EF4-FFF2-40B4-BE49-F238E27FC236}">
                <a16:creationId xmlns:a16="http://schemas.microsoft.com/office/drawing/2014/main" id="{4F85E22E-DBCF-ADD2-D015-168A40CA9E81}"/>
              </a:ext>
            </a:extLst>
          </p:cNvPr>
          <p:cNvSpPr txBox="1"/>
          <p:nvPr/>
        </p:nvSpPr>
        <p:spPr>
          <a:xfrm>
            <a:off x="4867659" y="3259723"/>
            <a:ext cx="1826141" cy="338554"/>
          </a:xfrm>
          <a:prstGeom prst="rect">
            <a:avLst/>
          </a:prstGeom>
          <a:solidFill>
            <a:schemeClr val="bg1"/>
          </a:solidFill>
          <a:ln>
            <a:solidFill>
              <a:srgbClr val="002060"/>
            </a:solidFill>
          </a:ln>
        </p:spPr>
        <p:txBody>
          <a:bodyPr wrap="none" rtlCol="0">
            <a:spAutoFit/>
          </a:bodyPr>
          <a:lstStyle/>
          <a:p>
            <a:r>
              <a:rPr lang="ja-JP" altLang="en-US" sz="1600" b="1" dirty="0">
                <a:latin typeface="+mn-ea"/>
                <a:ea typeface="+mn-ea"/>
              </a:rPr>
              <a:t>コードエディター</a:t>
            </a:r>
          </a:p>
        </p:txBody>
      </p:sp>
      <p:sp>
        <p:nvSpPr>
          <p:cNvPr id="13" name="テキスト ボックス 12">
            <a:extLst>
              <a:ext uri="{FF2B5EF4-FFF2-40B4-BE49-F238E27FC236}">
                <a16:creationId xmlns:a16="http://schemas.microsoft.com/office/drawing/2014/main" id="{2D2FDBF1-D042-532A-940C-FAAD001267E9}"/>
              </a:ext>
            </a:extLst>
          </p:cNvPr>
          <p:cNvSpPr txBox="1"/>
          <p:nvPr/>
        </p:nvSpPr>
        <p:spPr>
          <a:xfrm>
            <a:off x="4867660" y="5527451"/>
            <a:ext cx="1826141" cy="338554"/>
          </a:xfrm>
          <a:prstGeom prst="rect">
            <a:avLst/>
          </a:prstGeom>
          <a:solidFill>
            <a:schemeClr val="bg1"/>
          </a:solidFill>
          <a:ln>
            <a:solidFill>
              <a:srgbClr val="002060"/>
            </a:solidFill>
          </a:ln>
        </p:spPr>
        <p:txBody>
          <a:bodyPr wrap="none" rtlCol="0">
            <a:spAutoFit/>
          </a:bodyPr>
          <a:lstStyle>
            <a:defPPr>
              <a:defRPr lang="ja-JP"/>
            </a:defPPr>
            <a:lvl1pPr>
              <a:defRPr sz="1600" b="1">
                <a:latin typeface="+mn-ea"/>
                <a:ea typeface="+mn-ea"/>
              </a:defRPr>
            </a:lvl1pPr>
          </a:lstStyle>
          <a:p>
            <a:r>
              <a:rPr lang="ja-JP" altLang="en-US" dirty="0"/>
              <a:t>出力・エラー一覧</a:t>
            </a:r>
          </a:p>
        </p:txBody>
      </p:sp>
      <p:sp>
        <p:nvSpPr>
          <p:cNvPr id="14" name="テキスト ボックス 13">
            <a:extLst>
              <a:ext uri="{FF2B5EF4-FFF2-40B4-BE49-F238E27FC236}">
                <a16:creationId xmlns:a16="http://schemas.microsoft.com/office/drawing/2014/main" id="{8AB299DB-78E6-821F-B58D-6FAD72C9ABEA}"/>
              </a:ext>
            </a:extLst>
          </p:cNvPr>
          <p:cNvSpPr txBox="1"/>
          <p:nvPr/>
        </p:nvSpPr>
        <p:spPr>
          <a:xfrm>
            <a:off x="9374777" y="2759586"/>
            <a:ext cx="1826141" cy="584775"/>
          </a:xfrm>
          <a:prstGeom prst="rect">
            <a:avLst/>
          </a:prstGeom>
          <a:solidFill>
            <a:schemeClr val="bg1"/>
          </a:solidFill>
          <a:ln>
            <a:solidFill>
              <a:srgbClr val="002060"/>
            </a:solidFill>
          </a:ln>
        </p:spPr>
        <p:txBody>
          <a:bodyPr wrap="none" rtlCol="0">
            <a:spAutoFit/>
          </a:bodyPr>
          <a:lstStyle>
            <a:defPPr>
              <a:defRPr lang="ja-JP"/>
            </a:defPPr>
            <a:lvl1pPr>
              <a:defRPr sz="1600" b="1">
                <a:latin typeface="+mn-ea"/>
                <a:ea typeface="+mn-ea"/>
              </a:defRPr>
            </a:lvl1pPr>
          </a:lstStyle>
          <a:p>
            <a:r>
              <a:rPr lang="ja-JP" altLang="en-US" dirty="0"/>
              <a:t>ソリューション </a:t>
            </a:r>
            <a:endParaRPr lang="en-US" altLang="ja-JP" dirty="0"/>
          </a:p>
          <a:p>
            <a:r>
              <a:rPr lang="ja-JP" altLang="en-US" dirty="0"/>
              <a:t>エクスプローラー</a:t>
            </a:r>
          </a:p>
        </p:txBody>
      </p:sp>
      <p:sp>
        <p:nvSpPr>
          <p:cNvPr id="15" name="テキスト ボックス 14">
            <a:extLst>
              <a:ext uri="{FF2B5EF4-FFF2-40B4-BE49-F238E27FC236}">
                <a16:creationId xmlns:a16="http://schemas.microsoft.com/office/drawing/2014/main" id="{FC658860-782D-C90E-5356-A8259C98F573}"/>
              </a:ext>
            </a:extLst>
          </p:cNvPr>
          <p:cNvSpPr txBox="1"/>
          <p:nvPr/>
        </p:nvSpPr>
        <p:spPr>
          <a:xfrm>
            <a:off x="9768408" y="5526389"/>
            <a:ext cx="1210588" cy="338554"/>
          </a:xfrm>
          <a:prstGeom prst="rect">
            <a:avLst/>
          </a:prstGeom>
          <a:solidFill>
            <a:schemeClr val="bg1"/>
          </a:solidFill>
          <a:ln>
            <a:solidFill>
              <a:srgbClr val="002060"/>
            </a:solidFill>
          </a:ln>
        </p:spPr>
        <p:txBody>
          <a:bodyPr wrap="none" rtlCol="0">
            <a:spAutoFit/>
          </a:bodyPr>
          <a:lstStyle>
            <a:defPPr>
              <a:defRPr lang="ja-JP"/>
            </a:defPPr>
            <a:lvl1pPr>
              <a:defRPr sz="1600" b="1">
                <a:latin typeface="+mn-ea"/>
                <a:ea typeface="+mn-ea"/>
              </a:defRPr>
            </a:lvl1pPr>
          </a:lstStyle>
          <a:p>
            <a:r>
              <a:rPr lang="ja-JP" altLang="en-US" dirty="0"/>
              <a:t>プロパティ</a:t>
            </a:r>
          </a:p>
        </p:txBody>
      </p:sp>
    </p:spTree>
    <p:extLst>
      <p:ext uri="{BB962C8B-B14F-4D97-AF65-F5344CB8AC3E}">
        <p14:creationId xmlns:p14="http://schemas.microsoft.com/office/powerpoint/2010/main" val="412808236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29EF6-5387-F5E7-C13E-4644B592EB55}"/>
              </a:ext>
            </a:extLst>
          </p:cNvPr>
          <p:cNvSpPr>
            <a:spLocks noGrp="1"/>
          </p:cNvSpPr>
          <p:nvPr>
            <p:ph type="title"/>
          </p:nvPr>
        </p:nvSpPr>
        <p:spPr/>
        <p:txBody>
          <a:bodyPr/>
          <a:lstStyle/>
          <a:p>
            <a:r>
              <a:rPr kumimoji="1" lang="ja-JP" altLang="en-US" dirty="0"/>
              <a:t>演算子のオーバーロードの実現</a:t>
            </a:r>
          </a:p>
        </p:txBody>
      </p:sp>
      <p:sp>
        <p:nvSpPr>
          <p:cNvPr id="4" name="スライド番号プレースホルダー 3">
            <a:extLst>
              <a:ext uri="{FF2B5EF4-FFF2-40B4-BE49-F238E27FC236}">
                <a16:creationId xmlns:a16="http://schemas.microsoft.com/office/drawing/2014/main" id="{F89F32C6-A53F-95AA-7937-3E699E3A6F7B}"/>
              </a:ext>
            </a:extLst>
          </p:cNvPr>
          <p:cNvSpPr>
            <a:spLocks noGrp="1"/>
          </p:cNvSpPr>
          <p:nvPr>
            <p:ph type="sldNum" sz="quarter" idx="12"/>
          </p:nvPr>
        </p:nvSpPr>
        <p:spPr/>
        <p:txBody>
          <a:bodyPr/>
          <a:lstStyle/>
          <a:p>
            <a:fld id="{F9134F74-3BB4-4ADE-A554-892E3A208E77}" type="slidenum">
              <a:rPr lang="ja-JP" altLang="en-US" smtClean="0"/>
              <a:pPr/>
              <a:t>200</a:t>
            </a:fld>
            <a:endParaRPr lang="ja-JP" altLang="en-US"/>
          </a:p>
        </p:txBody>
      </p:sp>
      <p:pic>
        <p:nvPicPr>
          <p:cNvPr id="6" name="図 5">
            <a:extLst>
              <a:ext uri="{FF2B5EF4-FFF2-40B4-BE49-F238E27FC236}">
                <a16:creationId xmlns:a16="http://schemas.microsoft.com/office/drawing/2014/main" id="{5CE9F936-861A-7BB9-59E7-C80A534C8E1C}"/>
              </a:ext>
            </a:extLst>
          </p:cNvPr>
          <p:cNvPicPr>
            <a:picLocks noChangeAspect="1"/>
          </p:cNvPicPr>
          <p:nvPr/>
        </p:nvPicPr>
        <p:blipFill>
          <a:blip r:embed="rId2"/>
          <a:stretch>
            <a:fillRect/>
          </a:stretch>
        </p:blipFill>
        <p:spPr>
          <a:xfrm>
            <a:off x="6384031" y="1615758"/>
            <a:ext cx="4824537" cy="1097917"/>
          </a:xfrm>
          <a:prstGeom prst="rect">
            <a:avLst/>
          </a:prstGeom>
        </p:spPr>
      </p:pic>
      <p:sp>
        <p:nvSpPr>
          <p:cNvPr id="7" name="テキスト ボックス 6">
            <a:extLst>
              <a:ext uri="{FF2B5EF4-FFF2-40B4-BE49-F238E27FC236}">
                <a16:creationId xmlns:a16="http://schemas.microsoft.com/office/drawing/2014/main" id="{219261E4-BFA2-26F4-DF55-1113CD885206}"/>
              </a:ext>
            </a:extLst>
          </p:cNvPr>
          <p:cNvSpPr txBox="1"/>
          <p:nvPr/>
        </p:nvSpPr>
        <p:spPr>
          <a:xfrm>
            <a:off x="335360" y="1321187"/>
            <a:ext cx="5660012" cy="526297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fr-FR" altLang="ja-JP" sz="1400" dirty="0">
                <a:ea typeface="ＭＳ ゴシック" panose="020B0609070205080204" pitchFamily="49" charset="-128"/>
              </a:rPr>
              <a:t>class Point {</a:t>
            </a:r>
          </a:p>
          <a:p>
            <a:r>
              <a:rPr lang="fr-FR" altLang="ja-JP" sz="1400" dirty="0">
                <a:ea typeface="ＭＳ ゴシック" panose="020B0609070205080204" pitchFamily="49" charset="-128"/>
              </a:rPr>
              <a:t>private:</a:t>
            </a:r>
          </a:p>
          <a:p>
            <a:r>
              <a:rPr lang="fr-FR" altLang="ja-JP" sz="1400" dirty="0">
                <a:ea typeface="ＭＳ ゴシック" panose="020B0609070205080204" pitchFamily="49" charset="-128"/>
              </a:rPr>
              <a:t>    int x;</a:t>
            </a:r>
          </a:p>
          <a:p>
            <a:r>
              <a:rPr lang="fr-FR" altLang="ja-JP" sz="1400" dirty="0">
                <a:ea typeface="ＭＳ ゴシック" panose="020B0609070205080204" pitchFamily="49" charset="-128"/>
              </a:rPr>
              <a:t>    int y;</a:t>
            </a: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public:</a:t>
            </a:r>
          </a:p>
          <a:p>
            <a:r>
              <a:rPr lang="fr-FR" altLang="ja-JP" sz="1400" dirty="0">
                <a:ea typeface="ＭＳ ゴシック" panose="020B0609070205080204" pitchFamily="49" charset="-128"/>
              </a:rPr>
              <a:t>    Point() : x(0), y(0) {}</a:t>
            </a:r>
          </a:p>
          <a:p>
            <a:r>
              <a:rPr lang="fr-FR" altLang="ja-JP" sz="1400" dirty="0">
                <a:ea typeface="ＭＳ ゴシック" panose="020B0609070205080204" pitchFamily="49" charset="-128"/>
              </a:rPr>
              <a:t>    Point(int x, int y) : x(x), y(y) {}</a:t>
            </a: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    </a:t>
            </a:r>
            <a:r>
              <a:rPr lang="fr-FR" altLang="ja-JP" sz="1400" dirty="0">
                <a:solidFill>
                  <a:srgbClr val="008000"/>
                </a:solidFill>
                <a:ea typeface="ＭＳ ゴシック" panose="020B0609070205080204" pitchFamily="49" charset="-128"/>
              </a:rPr>
              <a:t>// 2</a:t>
            </a:r>
            <a:r>
              <a:rPr lang="ja-JP" altLang="en-US" sz="1400" dirty="0">
                <a:solidFill>
                  <a:srgbClr val="008000"/>
                </a:solidFill>
                <a:ea typeface="ＭＳ ゴシック" panose="020B0609070205080204" pitchFamily="49" charset="-128"/>
              </a:rPr>
              <a:t>項演算子</a:t>
            </a:r>
            <a:r>
              <a:rPr lang="en-US" altLang="ja-JP" sz="1400" dirty="0">
                <a:solidFill>
                  <a:srgbClr val="008000"/>
                </a:solidFill>
                <a:ea typeface="ＭＳ ゴシック" panose="020B0609070205080204" pitchFamily="49" charset="-128"/>
              </a:rPr>
              <a:t>+</a:t>
            </a:r>
            <a:r>
              <a:rPr lang="ja-JP" altLang="en-US" sz="1400" dirty="0">
                <a:solidFill>
                  <a:srgbClr val="008000"/>
                </a:solidFill>
                <a:ea typeface="ＭＳ ゴシック" panose="020B0609070205080204" pitchFamily="49" charset="-128"/>
              </a:rPr>
              <a:t>のオーバーロード</a:t>
            </a:r>
          </a:p>
          <a:p>
            <a:r>
              <a:rPr lang="ja-JP" altLang="en-US" sz="1400" dirty="0">
                <a:ea typeface="ＭＳ ゴシック" panose="020B0609070205080204" pitchFamily="49" charset="-128"/>
              </a:rPr>
              <a:t>    </a:t>
            </a:r>
            <a:r>
              <a:rPr lang="fr-FR" altLang="ja-JP" sz="1400" dirty="0">
                <a:solidFill>
                  <a:srgbClr val="C00000"/>
                </a:solidFill>
                <a:ea typeface="ＭＳ ゴシック" panose="020B0609070205080204" pitchFamily="49" charset="-128"/>
              </a:rPr>
              <a:t>Point operator+(const Point&amp; other) const {</a:t>
            </a:r>
          </a:p>
          <a:p>
            <a:r>
              <a:rPr lang="fr-FR" altLang="ja-JP" sz="1400" dirty="0">
                <a:solidFill>
                  <a:srgbClr val="C00000"/>
                </a:solidFill>
                <a:ea typeface="ＭＳ ゴシック" panose="020B0609070205080204" pitchFamily="49" charset="-128"/>
              </a:rPr>
              <a:t>        return Point(x + other.x, y + other.y);</a:t>
            </a:r>
          </a:p>
          <a:p>
            <a:r>
              <a:rPr lang="fr-FR" altLang="ja-JP" sz="1400" dirty="0">
                <a:solidFill>
                  <a:srgbClr val="C00000"/>
                </a:solidFill>
                <a:ea typeface="ＭＳ ゴシック" panose="020B0609070205080204" pitchFamily="49" charset="-128"/>
              </a:rPr>
              <a:t>    }</a:t>
            </a: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    </a:t>
            </a:r>
            <a:r>
              <a:rPr lang="fr-FR" altLang="ja-JP" sz="1400" dirty="0">
                <a:solidFill>
                  <a:srgbClr val="008000"/>
                </a:solidFill>
                <a:ea typeface="ＭＳ ゴシック" panose="020B0609070205080204" pitchFamily="49" charset="-128"/>
              </a:rPr>
              <a:t>// 2</a:t>
            </a:r>
            <a:r>
              <a:rPr lang="ja-JP" altLang="en-US" sz="1400" dirty="0">
                <a:solidFill>
                  <a:srgbClr val="008000"/>
                </a:solidFill>
                <a:ea typeface="ＭＳ ゴシック" panose="020B0609070205080204" pitchFamily="49" charset="-128"/>
              </a:rPr>
              <a:t>項演算子</a:t>
            </a:r>
            <a:r>
              <a:rPr lang="en-US" altLang="ja-JP" sz="1400" dirty="0">
                <a:solidFill>
                  <a:srgbClr val="008000"/>
                </a:solidFill>
                <a:ea typeface="ＭＳ ゴシック" panose="020B0609070205080204" pitchFamily="49" charset="-128"/>
              </a:rPr>
              <a:t>-</a:t>
            </a:r>
            <a:r>
              <a:rPr lang="ja-JP" altLang="en-US" sz="1400" dirty="0">
                <a:solidFill>
                  <a:srgbClr val="008000"/>
                </a:solidFill>
                <a:ea typeface="ＭＳ ゴシック" panose="020B0609070205080204" pitchFamily="49" charset="-128"/>
              </a:rPr>
              <a:t>のオーバーロード</a:t>
            </a:r>
          </a:p>
          <a:p>
            <a:r>
              <a:rPr lang="ja-JP" altLang="en-US" sz="1400" dirty="0">
                <a:solidFill>
                  <a:srgbClr val="C00000"/>
                </a:solidFill>
                <a:ea typeface="ＭＳ ゴシック" panose="020B0609070205080204" pitchFamily="49" charset="-128"/>
              </a:rPr>
              <a:t>    </a:t>
            </a:r>
            <a:r>
              <a:rPr lang="fr-FR" altLang="ja-JP" sz="1400" dirty="0">
                <a:solidFill>
                  <a:srgbClr val="C00000"/>
                </a:solidFill>
                <a:ea typeface="ＭＳ ゴシック" panose="020B0609070205080204" pitchFamily="49" charset="-128"/>
              </a:rPr>
              <a:t>Point operator-(const Point&amp; other) const {</a:t>
            </a:r>
          </a:p>
          <a:p>
            <a:r>
              <a:rPr lang="fr-FR" altLang="ja-JP" sz="1400" dirty="0">
                <a:solidFill>
                  <a:srgbClr val="C00000"/>
                </a:solidFill>
                <a:ea typeface="ＭＳ ゴシック" panose="020B0609070205080204" pitchFamily="49" charset="-128"/>
              </a:rPr>
              <a:t>        return Point(x - other.x, y - other.y);</a:t>
            </a:r>
          </a:p>
          <a:p>
            <a:r>
              <a:rPr lang="fr-FR" altLang="ja-JP" sz="1400" dirty="0">
                <a:solidFill>
                  <a:srgbClr val="C00000"/>
                </a:solidFill>
                <a:ea typeface="ＭＳ ゴシック" panose="020B0609070205080204" pitchFamily="49" charset="-128"/>
              </a:rPr>
              <a:t>    }</a:t>
            </a: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    </a:t>
            </a:r>
            <a:r>
              <a:rPr lang="fr-FR" altLang="ja-JP" sz="1400" dirty="0">
                <a:solidFill>
                  <a:srgbClr val="008000"/>
                </a:solidFill>
                <a:ea typeface="ＭＳ ゴシック" panose="020B0609070205080204" pitchFamily="49" charset="-128"/>
              </a:rPr>
              <a:t>// 2</a:t>
            </a:r>
            <a:r>
              <a:rPr lang="ja-JP" altLang="en-US" sz="1400" dirty="0">
                <a:solidFill>
                  <a:srgbClr val="008000"/>
                </a:solidFill>
                <a:ea typeface="ＭＳ ゴシック" panose="020B0609070205080204" pitchFamily="49" charset="-128"/>
              </a:rPr>
              <a:t>項演算子</a:t>
            </a:r>
            <a:r>
              <a:rPr lang="en-US" altLang="ja-JP" sz="1400" dirty="0">
                <a:solidFill>
                  <a:srgbClr val="008000"/>
                </a:solidFill>
                <a:ea typeface="ＭＳ ゴシック" panose="020B0609070205080204" pitchFamily="49" charset="-128"/>
              </a:rPr>
              <a:t>==</a:t>
            </a:r>
            <a:r>
              <a:rPr lang="ja-JP" altLang="en-US" sz="1400" dirty="0">
                <a:solidFill>
                  <a:srgbClr val="008000"/>
                </a:solidFill>
                <a:ea typeface="ＭＳ ゴシック" panose="020B0609070205080204" pitchFamily="49" charset="-128"/>
              </a:rPr>
              <a:t>のオーバーロード</a:t>
            </a:r>
          </a:p>
          <a:p>
            <a:r>
              <a:rPr lang="ja-JP" altLang="en-US" sz="1400" dirty="0">
                <a:solidFill>
                  <a:srgbClr val="C00000"/>
                </a:solidFill>
                <a:ea typeface="ＭＳ ゴシック" panose="020B0609070205080204" pitchFamily="49" charset="-128"/>
              </a:rPr>
              <a:t>    </a:t>
            </a:r>
            <a:r>
              <a:rPr lang="fr-FR" altLang="ja-JP" sz="1400" dirty="0">
                <a:solidFill>
                  <a:srgbClr val="C00000"/>
                </a:solidFill>
                <a:ea typeface="ＭＳ ゴシック" panose="020B0609070205080204" pitchFamily="49" charset="-128"/>
              </a:rPr>
              <a:t>bool operator==(const Point&amp; other) const {</a:t>
            </a:r>
          </a:p>
          <a:p>
            <a:r>
              <a:rPr lang="fr-FR" altLang="ja-JP" sz="1400" dirty="0">
                <a:solidFill>
                  <a:srgbClr val="C00000"/>
                </a:solidFill>
                <a:ea typeface="ＭＳ ゴシック" panose="020B0609070205080204" pitchFamily="49" charset="-128"/>
              </a:rPr>
              <a:t>        return (x == other.x &amp;&amp; y == other.y);</a:t>
            </a:r>
          </a:p>
          <a:p>
            <a:r>
              <a:rPr lang="fr-FR" altLang="ja-JP" sz="1400" dirty="0">
                <a:solidFill>
                  <a:srgbClr val="C00000"/>
                </a:solidFill>
                <a:ea typeface="ＭＳ ゴシック" panose="020B0609070205080204" pitchFamily="49" charset="-128"/>
              </a:rPr>
              <a:t>    }</a:t>
            </a:r>
          </a:p>
          <a:p>
            <a:r>
              <a:rPr lang="fr-FR" altLang="ja-JP" sz="1400" dirty="0">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id="{330B6436-A77F-6300-A9DD-8C40212BAE92}"/>
              </a:ext>
            </a:extLst>
          </p:cNvPr>
          <p:cNvSpPr txBox="1"/>
          <p:nvPr/>
        </p:nvSpPr>
        <p:spPr>
          <a:xfrm>
            <a:off x="6384030" y="4005064"/>
            <a:ext cx="5400601" cy="203132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fr-FR" altLang="ja-JP" sz="1400" dirty="0">
                <a:ea typeface="ＭＳ ゴシック" panose="020B0609070205080204" pitchFamily="49" charset="-128"/>
              </a:rPr>
              <a:t>Point p1(1, 3);</a:t>
            </a:r>
          </a:p>
          <a:p>
            <a:r>
              <a:rPr lang="fr-FR" altLang="ja-JP" sz="1400" dirty="0">
                <a:ea typeface="ＭＳ ゴシック" panose="020B0609070205080204" pitchFamily="49" charset="-128"/>
              </a:rPr>
              <a:t>Point p2(2, 5);</a:t>
            </a: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Point p3 = p1 + p2;</a:t>
            </a:r>
            <a:r>
              <a:rPr lang="ja-JP" altLang="en-US"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Point</a:t>
            </a:r>
            <a:r>
              <a:rPr lang="ja-JP" altLang="en-US" sz="1400" dirty="0">
                <a:solidFill>
                  <a:srgbClr val="008000"/>
                </a:solidFill>
                <a:ea typeface="ＭＳ ゴシック" panose="020B0609070205080204" pitchFamily="49" charset="-128"/>
              </a:rPr>
              <a:t>オブジェクトどうしの加算</a:t>
            </a:r>
            <a:endParaRPr lang="fr-FR" altLang="ja-JP" sz="1400" dirty="0">
              <a:solidFill>
                <a:srgbClr val="008000"/>
              </a:solidFill>
              <a:ea typeface="ＭＳ ゴシック" panose="020B0609070205080204" pitchFamily="49" charset="-128"/>
            </a:endParaRPr>
          </a:p>
          <a:p>
            <a:r>
              <a:rPr lang="fr-FR" altLang="ja-JP" sz="1400" dirty="0">
                <a:ea typeface="ＭＳ ゴシック" panose="020B0609070205080204" pitchFamily="49" charset="-128"/>
              </a:rPr>
              <a:t>Point p4 = p2 - p1;</a:t>
            </a:r>
            <a:r>
              <a:rPr lang="en-US" altLang="ja-JP"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Point</a:t>
            </a:r>
            <a:r>
              <a:rPr lang="ja-JP" altLang="en-US" sz="1400" dirty="0">
                <a:solidFill>
                  <a:srgbClr val="008000"/>
                </a:solidFill>
                <a:ea typeface="ＭＳ ゴシック" panose="020B0609070205080204" pitchFamily="49" charset="-128"/>
              </a:rPr>
              <a:t>オブジェクトどうしの減算</a:t>
            </a:r>
            <a:endParaRPr lang="fr-FR" altLang="ja-JP" sz="1400" dirty="0">
              <a:solidFill>
                <a:srgbClr val="008000"/>
              </a:solidFill>
              <a:ea typeface="ＭＳ ゴシック" panose="020B0609070205080204" pitchFamily="49" charset="-128"/>
            </a:endParaRPr>
          </a:p>
          <a:p>
            <a:endParaRPr lang="fr-FR" altLang="ja-JP" sz="1400" dirty="0">
              <a:ea typeface="ＭＳ ゴシック" panose="020B0609070205080204" pitchFamily="49" charset="-128"/>
            </a:endParaRPr>
          </a:p>
          <a:p>
            <a:r>
              <a:rPr lang="fr-FR" altLang="ja-JP" sz="1400" dirty="0">
                <a:ea typeface="ＭＳ ゴシック" panose="020B0609070205080204" pitchFamily="49" charset="-128"/>
              </a:rPr>
              <a:t>if (p3 == p4) {</a:t>
            </a:r>
            <a:r>
              <a:rPr lang="ja-JP" altLang="en-US"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Point</a:t>
            </a:r>
            <a:r>
              <a:rPr lang="ja-JP" altLang="en-US" sz="1400" dirty="0">
                <a:solidFill>
                  <a:srgbClr val="008000"/>
                </a:solidFill>
                <a:ea typeface="ＭＳ ゴシック" panose="020B0609070205080204" pitchFamily="49" charset="-128"/>
              </a:rPr>
              <a:t>オブジェクトどうしの比較</a:t>
            </a:r>
            <a:endParaRPr lang="fr-FR" altLang="ja-JP" sz="1400" dirty="0">
              <a:solidFill>
                <a:srgbClr val="008000"/>
              </a:solidFill>
              <a:ea typeface="ＭＳ ゴシック" panose="020B0609070205080204" pitchFamily="49" charset="-128"/>
            </a:endParaRPr>
          </a:p>
          <a:p>
            <a:r>
              <a:rPr lang="fr-FR" altLang="ja-JP" sz="1400" dirty="0">
                <a:ea typeface="ＭＳ ゴシック" panose="020B0609070205080204" pitchFamily="49" charset="-128"/>
              </a:rPr>
              <a:t>    cout &lt;&lt; "</a:t>
            </a:r>
            <a:r>
              <a:rPr lang="ja-JP" altLang="en-US" sz="1400" dirty="0">
                <a:ea typeface="ＭＳ ゴシック" panose="020B0609070205080204" pitchFamily="49" charset="-128"/>
              </a:rPr>
              <a:t>同じ座標です</a:t>
            </a:r>
            <a:r>
              <a:rPr lang="en-US" altLang="ja-JP" sz="1400" dirty="0">
                <a:ea typeface="ＭＳ ゴシック" panose="020B0609070205080204" pitchFamily="49" charset="-128"/>
              </a:rPr>
              <a:t>";</a:t>
            </a:r>
          </a:p>
          <a:p>
            <a:r>
              <a:rPr lang="en-US" altLang="ja-JP" sz="1400" dirty="0">
                <a:ea typeface="ＭＳ ゴシック" panose="020B0609070205080204" pitchFamily="49" charset="-128"/>
              </a:rPr>
              <a:t>}</a:t>
            </a:r>
          </a:p>
        </p:txBody>
      </p:sp>
      <p:sp>
        <p:nvSpPr>
          <p:cNvPr id="3" name="テキスト ボックス 2">
            <a:extLst>
              <a:ext uri="{FF2B5EF4-FFF2-40B4-BE49-F238E27FC236}">
                <a16:creationId xmlns:a16="http://schemas.microsoft.com/office/drawing/2014/main" id="{B866938F-82FB-D1A2-19DE-9035E558EDD1}"/>
              </a:ext>
            </a:extLst>
          </p:cNvPr>
          <p:cNvSpPr txBox="1"/>
          <p:nvPr/>
        </p:nvSpPr>
        <p:spPr>
          <a:xfrm>
            <a:off x="6384031" y="1268760"/>
            <a:ext cx="3416320" cy="369332"/>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演算子のオーバーロードの構文</a:t>
            </a:r>
          </a:p>
        </p:txBody>
      </p:sp>
      <p:sp>
        <p:nvSpPr>
          <p:cNvPr id="5" name="テキスト ボックス 4">
            <a:extLst>
              <a:ext uri="{FF2B5EF4-FFF2-40B4-BE49-F238E27FC236}">
                <a16:creationId xmlns:a16="http://schemas.microsoft.com/office/drawing/2014/main" id="{85342EFD-E0E8-8377-CA8F-F7FC004A5DD6}"/>
              </a:ext>
            </a:extLst>
          </p:cNvPr>
          <p:cNvSpPr txBox="1"/>
          <p:nvPr/>
        </p:nvSpPr>
        <p:spPr>
          <a:xfrm>
            <a:off x="6315973" y="3269470"/>
            <a:ext cx="5262979" cy="646331"/>
          </a:xfrm>
          <a:prstGeom prst="rect">
            <a:avLst/>
          </a:prstGeom>
          <a:noFill/>
        </p:spPr>
        <p:txBody>
          <a:bodyPr wrap="none" rtlCol="0">
            <a:spAutoFit/>
          </a:bodyPr>
          <a:lstStyle/>
          <a:p>
            <a:pPr algn="l"/>
            <a:r>
              <a:rPr kumimoji="1" lang="ja-JP" altLang="en-US" dirty="0">
                <a:latin typeface="游ゴシック" panose="020B0400000000000000" pitchFamily="50" charset="-128"/>
                <a:ea typeface="游ゴシック" panose="020B0400000000000000" pitchFamily="50" charset="-128"/>
              </a:rPr>
              <a:t>左のようにして演算子をオーバーロードすると、</a:t>
            </a:r>
            <a:endParaRPr kumimoji="1" lang="en-US" altLang="ja-JP" dirty="0">
              <a:latin typeface="游ゴシック" panose="020B0400000000000000" pitchFamily="50" charset="-128"/>
              <a:ea typeface="游ゴシック" panose="020B0400000000000000" pitchFamily="50" charset="-128"/>
            </a:endParaRPr>
          </a:p>
          <a:p>
            <a:pPr algn="l"/>
            <a:r>
              <a:rPr lang="ja-JP" altLang="en-US" dirty="0">
                <a:latin typeface="游ゴシック" panose="020B0400000000000000" pitchFamily="50" charset="-128"/>
                <a:ea typeface="游ゴシック" panose="020B0400000000000000" pitchFamily="50" charset="-128"/>
              </a:rPr>
              <a:t>次のようなプログラムコードを書くことができる</a:t>
            </a: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6DD1677A-31CB-D4A8-D24D-530AE4C9C840}"/>
              </a:ext>
            </a:extLst>
          </p:cNvPr>
          <p:cNvSpPr txBox="1">
            <a:spLocks noChangeArrowheads="1"/>
          </p:cNvSpPr>
          <p:nvPr/>
        </p:nvSpPr>
        <p:spPr bwMode="auto">
          <a:xfrm>
            <a:off x="7752184" y="625981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80442775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7D4B7-BD94-E4F2-6B3A-868EFD533318}"/>
              </a:ext>
            </a:extLst>
          </p:cNvPr>
          <p:cNvSpPr>
            <a:spLocks noGrp="1"/>
          </p:cNvSpPr>
          <p:nvPr>
            <p:ph type="title"/>
          </p:nvPr>
        </p:nvSpPr>
        <p:spPr/>
        <p:txBody>
          <a:bodyPr/>
          <a:lstStyle/>
          <a:p>
            <a:r>
              <a:rPr kumimoji="1" lang="ja-JP" altLang="en-US" dirty="0"/>
              <a:t>自動型推論</a:t>
            </a:r>
          </a:p>
        </p:txBody>
      </p:sp>
      <p:sp>
        <p:nvSpPr>
          <p:cNvPr id="3" name="コンテンツ プレースホルダー 2">
            <a:extLst>
              <a:ext uri="{FF2B5EF4-FFF2-40B4-BE49-F238E27FC236}">
                <a16:creationId xmlns:a16="http://schemas.microsoft.com/office/drawing/2014/main" id="{752E394C-A427-0FCD-ACCE-BAB308E91DED}"/>
              </a:ext>
            </a:extLst>
          </p:cNvPr>
          <p:cNvSpPr>
            <a:spLocks noGrp="1"/>
          </p:cNvSpPr>
          <p:nvPr>
            <p:ph idx="1"/>
          </p:nvPr>
        </p:nvSpPr>
        <p:spPr>
          <a:xfrm>
            <a:off x="609600" y="1214422"/>
            <a:ext cx="10972800" cy="990442"/>
          </a:xfrm>
        </p:spPr>
        <p:txBody>
          <a:bodyPr/>
          <a:lstStyle/>
          <a:p>
            <a:pPr marL="0" indent="0">
              <a:buNone/>
            </a:pPr>
            <a:r>
              <a:rPr kumimoji="1" lang="en-US" altLang="ja-JP" sz="2400" dirty="0">
                <a:latin typeface="Lucida Console" panose="020B0609040504020204" pitchFamily="49" charset="0"/>
              </a:rPr>
              <a:t>auto</a:t>
            </a:r>
            <a:r>
              <a:rPr kumimoji="1" lang="ja-JP" altLang="en-US" sz="2400" dirty="0"/>
              <a:t>キーワードを使用すると、コンパイラが型を自動的に推論するため、プログラムコードに型を書かなくても済む</a:t>
            </a:r>
          </a:p>
        </p:txBody>
      </p:sp>
      <p:sp>
        <p:nvSpPr>
          <p:cNvPr id="4" name="スライド番号プレースホルダー 3">
            <a:extLst>
              <a:ext uri="{FF2B5EF4-FFF2-40B4-BE49-F238E27FC236}">
                <a16:creationId xmlns:a16="http://schemas.microsoft.com/office/drawing/2014/main" id="{24961885-B395-FE9F-A2BB-FB9D46A03D74}"/>
              </a:ext>
            </a:extLst>
          </p:cNvPr>
          <p:cNvSpPr>
            <a:spLocks noGrp="1"/>
          </p:cNvSpPr>
          <p:nvPr>
            <p:ph type="sldNum" sz="quarter" idx="12"/>
          </p:nvPr>
        </p:nvSpPr>
        <p:spPr/>
        <p:txBody>
          <a:bodyPr/>
          <a:lstStyle/>
          <a:p>
            <a:fld id="{F9134F74-3BB4-4ADE-A554-892E3A208E77}" type="slidenum">
              <a:rPr lang="ja-JP" altLang="en-US" smtClean="0"/>
              <a:pPr/>
              <a:t>201</a:t>
            </a:fld>
            <a:endParaRPr lang="ja-JP" altLang="en-US"/>
          </a:p>
        </p:txBody>
      </p:sp>
      <p:sp>
        <p:nvSpPr>
          <p:cNvPr id="5" name="テキスト ボックス 4">
            <a:extLst>
              <a:ext uri="{FF2B5EF4-FFF2-40B4-BE49-F238E27FC236}">
                <a16:creationId xmlns:a16="http://schemas.microsoft.com/office/drawing/2014/main" id="{3F00A1A4-EAF3-42F9-2C87-12DEAC1768C1}"/>
              </a:ext>
            </a:extLst>
          </p:cNvPr>
          <p:cNvSpPr txBox="1"/>
          <p:nvPr/>
        </p:nvSpPr>
        <p:spPr>
          <a:xfrm>
            <a:off x="839416" y="2708920"/>
            <a:ext cx="3221672"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800" dirty="0">
                <a:ea typeface="ＭＳ ゴシック" panose="020B0609070205080204" pitchFamily="49" charset="-128"/>
              </a:rPr>
              <a:t>int </a:t>
            </a:r>
            <a:r>
              <a:rPr lang="en-US" altLang="ja-JP" sz="1800" dirty="0" err="1">
                <a:ea typeface="ＭＳ ゴシック" panose="020B0609070205080204" pitchFamily="49" charset="-128"/>
              </a:rPr>
              <a:t>i</a:t>
            </a:r>
            <a:r>
              <a:rPr lang="en-US" altLang="ja-JP" sz="1800" dirty="0">
                <a:ea typeface="ＭＳ ゴシック" panose="020B0609070205080204" pitchFamily="49" charset="-128"/>
              </a:rPr>
              <a:t> = 5;</a:t>
            </a:r>
          </a:p>
          <a:p>
            <a:r>
              <a:rPr lang="en-US" altLang="ja-JP" sz="1800" dirty="0">
                <a:ea typeface="ＭＳ ゴシック" panose="020B0609070205080204" pitchFamily="49" charset="-128"/>
              </a:rPr>
              <a:t>double d = 2.3;</a:t>
            </a:r>
          </a:p>
        </p:txBody>
      </p:sp>
      <p:sp>
        <p:nvSpPr>
          <p:cNvPr id="6" name="テキスト ボックス 5">
            <a:extLst>
              <a:ext uri="{FF2B5EF4-FFF2-40B4-BE49-F238E27FC236}">
                <a16:creationId xmlns:a16="http://schemas.microsoft.com/office/drawing/2014/main" id="{4236313B-5D1C-C552-35F3-5774265DBE97}"/>
              </a:ext>
            </a:extLst>
          </p:cNvPr>
          <p:cNvSpPr txBox="1"/>
          <p:nvPr/>
        </p:nvSpPr>
        <p:spPr>
          <a:xfrm>
            <a:off x="839416" y="4006806"/>
            <a:ext cx="3221672"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800" dirty="0">
                <a:solidFill>
                  <a:srgbClr val="C00000"/>
                </a:solidFill>
                <a:ea typeface="ＭＳ ゴシック" panose="020B0609070205080204" pitchFamily="49" charset="-128"/>
              </a:rPr>
              <a:t>auto</a:t>
            </a:r>
            <a:r>
              <a:rPr lang="en-US" altLang="ja-JP" sz="1800" dirty="0">
                <a:ea typeface="ＭＳ ゴシック" panose="020B0609070205080204" pitchFamily="49" charset="-128"/>
              </a:rPr>
              <a:t> </a:t>
            </a:r>
            <a:r>
              <a:rPr lang="en-US" altLang="ja-JP" sz="1800" dirty="0" err="1">
                <a:ea typeface="ＭＳ ゴシック" panose="020B0609070205080204" pitchFamily="49" charset="-128"/>
              </a:rPr>
              <a:t>i</a:t>
            </a:r>
            <a:r>
              <a:rPr lang="en-US" altLang="ja-JP" sz="1800" dirty="0">
                <a:ea typeface="ＭＳ ゴシック" panose="020B0609070205080204" pitchFamily="49" charset="-128"/>
              </a:rPr>
              <a:t> = 5;</a:t>
            </a:r>
          </a:p>
          <a:p>
            <a:r>
              <a:rPr lang="en-US" altLang="ja-JP" sz="1800" dirty="0">
                <a:solidFill>
                  <a:srgbClr val="C00000"/>
                </a:solidFill>
                <a:ea typeface="ＭＳ ゴシック" panose="020B0609070205080204" pitchFamily="49" charset="-128"/>
              </a:rPr>
              <a:t>auto</a:t>
            </a:r>
            <a:r>
              <a:rPr lang="en-US" altLang="ja-JP" sz="1800" dirty="0">
                <a:ea typeface="ＭＳ ゴシック" panose="020B0609070205080204" pitchFamily="49" charset="-128"/>
              </a:rPr>
              <a:t> d = 2.3;</a:t>
            </a:r>
          </a:p>
        </p:txBody>
      </p:sp>
      <p:sp>
        <p:nvSpPr>
          <p:cNvPr id="7" name="テキスト ボックス 6">
            <a:extLst>
              <a:ext uri="{FF2B5EF4-FFF2-40B4-BE49-F238E27FC236}">
                <a16:creationId xmlns:a16="http://schemas.microsoft.com/office/drawing/2014/main" id="{C587689C-CC7A-6BFF-2D1C-1825B793F9CA}"/>
              </a:ext>
            </a:extLst>
          </p:cNvPr>
          <p:cNvSpPr txBox="1"/>
          <p:nvPr/>
        </p:nvSpPr>
        <p:spPr>
          <a:xfrm>
            <a:off x="5375920" y="2679225"/>
            <a:ext cx="5400600"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800" dirty="0">
                <a:ea typeface="ＭＳ ゴシック" panose="020B0609070205080204" pitchFamily="49" charset="-128"/>
              </a:rPr>
              <a:t>vector&lt;int&gt; v = {1, 3, 5};</a:t>
            </a:r>
          </a:p>
          <a:p>
            <a:r>
              <a:rPr lang="en-US" altLang="ja-JP" sz="1800" dirty="0">
                <a:ea typeface="ＭＳ ゴシック" panose="020B0609070205080204" pitchFamily="49" charset="-128"/>
              </a:rPr>
              <a:t>vector&lt;int&gt;::iterator it = </a:t>
            </a:r>
            <a:r>
              <a:rPr lang="en-US" altLang="ja-JP" sz="1800" dirty="0" err="1">
                <a:ea typeface="ＭＳ ゴシック" panose="020B0609070205080204" pitchFamily="49" charset="-128"/>
              </a:rPr>
              <a:t>v.begin</a:t>
            </a:r>
            <a:r>
              <a:rPr lang="en-US" altLang="ja-JP" sz="1800" dirty="0">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id="{544A0F5E-5145-9B84-B3AB-B27DE4DCDE59}"/>
              </a:ext>
            </a:extLst>
          </p:cNvPr>
          <p:cNvSpPr txBox="1"/>
          <p:nvPr/>
        </p:nvSpPr>
        <p:spPr>
          <a:xfrm>
            <a:off x="5375920" y="4006806"/>
            <a:ext cx="4176464"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800" dirty="0">
                <a:ea typeface="ＭＳ ゴシック" panose="020B0609070205080204" pitchFamily="49" charset="-128"/>
              </a:rPr>
              <a:t>vector&lt;int&gt; v = {1, 3, 5};</a:t>
            </a:r>
          </a:p>
          <a:p>
            <a:r>
              <a:rPr lang="en-US" altLang="ja-JP" sz="1800" dirty="0">
                <a:solidFill>
                  <a:srgbClr val="C00000"/>
                </a:solidFill>
                <a:ea typeface="ＭＳ ゴシック" panose="020B0609070205080204" pitchFamily="49" charset="-128"/>
              </a:rPr>
              <a:t>auto</a:t>
            </a:r>
            <a:r>
              <a:rPr lang="en-US" altLang="ja-JP" sz="1800" dirty="0">
                <a:ea typeface="ＭＳ ゴシック" panose="020B0609070205080204" pitchFamily="49" charset="-128"/>
              </a:rPr>
              <a:t> it = </a:t>
            </a:r>
            <a:r>
              <a:rPr lang="en-US" altLang="ja-JP" sz="1800" dirty="0" err="1">
                <a:ea typeface="ＭＳ ゴシック" panose="020B0609070205080204" pitchFamily="49" charset="-128"/>
              </a:rPr>
              <a:t>v.begin</a:t>
            </a:r>
            <a:r>
              <a:rPr lang="en-US" altLang="ja-JP" sz="1800" dirty="0">
                <a:ea typeface="ＭＳ ゴシック" panose="020B0609070205080204" pitchFamily="49" charset="-128"/>
              </a:rPr>
              <a:t>();</a:t>
            </a:r>
          </a:p>
        </p:txBody>
      </p:sp>
      <p:cxnSp>
        <p:nvCxnSpPr>
          <p:cNvPr id="9" name="直線矢印コネクタ 8">
            <a:extLst>
              <a:ext uri="{FF2B5EF4-FFF2-40B4-BE49-F238E27FC236}">
                <a16:creationId xmlns:a16="http://schemas.microsoft.com/office/drawing/2014/main" id="{EDF1D09A-3C46-8CF1-1645-1803C70565AE}"/>
              </a:ext>
            </a:extLst>
          </p:cNvPr>
          <p:cNvCxnSpPr>
            <a:cxnSpLocks/>
          </p:cNvCxnSpPr>
          <p:nvPr/>
        </p:nvCxnSpPr>
        <p:spPr>
          <a:xfrm>
            <a:off x="1055440" y="3442788"/>
            <a:ext cx="0" cy="3760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C16D3BB9-7697-6E28-F8A0-BF27078E686D}"/>
              </a:ext>
            </a:extLst>
          </p:cNvPr>
          <p:cNvSpPr txBox="1"/>
          <p:nvPr/>
        </p:nvSpPr>
        <p:spPr>
          <a:xfrm>
            <a:off x="1199456" y="3496362"/>
            <a:ext cx="2768707" cy="307777"/>
          </a:xfrm>
          <a:prstGeom prst="rect">
            <a:avLst/>
          </a:prstGeom>
          <a:noFill/>
        </p:spPr>
        <p:txBody>
          <a:bodyPr wrap="none" rtlCol="0">
            <a:spAutoFit/>
          </a:bodyPr>
          <a:lstStyle/>
          <a:p>
            <a:pPr algn="l"/>
            <a:r>
              <a:rPr kumimoji="1" lang="en-US" altLang="ja-JP" sz="1400" dirty="0">
                <a:latin typeface="Lucida Console" panose="020B0609040504020204" pitchFamily="49" charset="0"/>
                <a:ea typeface="游ゴシック" panose="020B0400000000000000" pitchFamily="50" charset="-128"/>
              </a:rPr>
              <a:t>auto</a:t>
            </a:r>
            <a:r>
              <a:rPr kumimoji="1" lang="ja-JP" altLang="en-US" sz="1400" dirty="0">
                <a:latin typeface="游ゴシック" panose="020B0400000000000000" pitchFamily="50" charset="-128"/>
                <a:ea typeface="游ゴシック" panose="020B0400000000000000" pitchFamily="50" charset="-128"/>
              </a:rPr>
              <a:t>キーワードを使った書き方</a:t>
            </a:r>
          </a:p>
        </p:txBody>
      </p:sp>
      <p:cxnSp>
        <p:nvCxnSpPr>
          <p:cNvPr id="13" name="直線矢印コネクタ 12">
            <a:extLst>
              <a:ext uri="{FF2B5EF4-FFF2-40B4-BE49-F238E27FC236}">
                <a16:creationId xmlns:a16="http://schemas.microsoft.com/office/drawing/2014/main" id="{DC15AC72-92A9-BD5A-080B-A70210280A6F}"/>
              </a:ext>
            </a:extLst>
          </p:cNvPr>
          <p:cNvCxnSpPr>
            <a:cxnSpLocks/>
          </p:cNvCxnSpPr>
          <p:nvPr/>
        </p:nvCxnSpPr>
        <p:spPr>
          <a:xfrm>
            <a:off x="5663952" y="3479926"/>
            <a:ext cx="0" cy="3760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99F9535-CE93-E8A1-8510-0470AD265A58}"/>
              </a:ext>
            </a:extLst>
          </p:cNvPr>
          <p:cNvSpPr txBox="1"/>
          <p:nvPr/>
        </p:nvSpPr>
        <p:spPr>
          <a:xfrm>
            <a:off x="5807968" y="3533500"/>
            <a:ext cx="2768707" cy="307777"/>
          </a:xfrm>
          <a:prstGeom prst="rect">
            <a:avLst/>
          </a:prstGeom>
          <a:noFill/>
        </p:spPr>
        <p:txBody>
          <a:bodyPr wrap="none" rtlCol="0">
            <a:spAutoFit/>
          </a:bodyPr>
          <a:lstStyle/>
          <a:p>
            <a:pPr algn="l"/>
            <a:r>
              <a:rPr kumimoji="1" lang="en-US" altLang="ja-JP" sz="1400" dirty="0">
                <a:latin typeface="Lucida Console" panose="020B0609040504020204" pitchFamily="49" charset="0"/>
                <a:ea typeface="游ゴシック" panose="020B0400000000000000" pitchFamily="50" charset="-128"/>
              </a:rPr>
              <a:t>auto</a:t>
            </a:r>
            <a:r>
              <a:rPr kumimoji="1" lang="ja-JP" altLang="en-US" sz="1400" dirty="0">
                <a:latin typeface="游ゴシック" panose="020B0400000000000000" pitchFamily="50" charset="-128"/>
                <a:ea typeface="游ゴシック" panose="020B0400000000000000" pitchFamily="50" charset="-128"/>
              </a:rPr>
              <a:t>キーワードを使った書き方</a:t>
            </a:r>
          </a:p>
        </p:txBody>
      </p:sp>
      <p:sp>
        <p:nvSpPr>
          <p:cNvPr id="15" name="テキスト ボックス 14">
            <a:extLst>
              <a:ext uri="{FF2B5EF4-FFF2-40B4-BE49-F238E27FC236}">
                <a16:creationId xmlns:a16="http://schemas.microsoft.com/office/drawing/2014/main" id="{CC55A200-165D-61D8-F4B5-CE4070CD60B9}"/>
              </a:ext>
            </a:extLst>
          </p:cNvPr>
          <p:cNvSpPr txBox="1">
            <a:spLocks noChangeArrowheads="1"/>
          </p:cNvSpPr>
          <p:nvPr/>
        </p:nvSpPr>
        <p:spPr bwMode="auto">
          <a:xfrm>
            <a:off x="7752184" y="625981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9519542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9EBE550-E1E5-4B17-9320-510463C6111C}"/>
              </a:ext>
            </a:extLst>
          </p:cNvPr>
          <p:cNvSpPr>
            <a:spLocks noGrp="1"/>
          </p:cNvSpPr>
          <p:nvPr>
            <p:ph type="ctrTitle"/>
          </p:nvPr>
        </p:nvSpPr>
        <p:spPr/>
        <p:txBody>
          <a:bodyPr/>
          <a:lstStyle/>
          <a:p>
            <a:r>
              <a:rPr lang="ja-JP" altLang="en-US" dirty="0"/>
              <a:t>終</a:t>
            </a:r>
            <a:endParaRPr kumimoji="1" lang="ja-JP" altLang="en-US" dirty="0"/>
          </a:p>
        </p:txBody>
      </p:sp>
    </p:spTree>
    <p:extLst>
      <p:ext uri="{BB962C8B-B14F-4D97-AF65-F5344CB8AC3E}">
        <p14:creationId xmlns:p14="http://schemas.microsoft.com/office/powerpoint/2010/main" val="79934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FF137-B0B9-68DF-E771-04EBA792DB87}"/>
              </a:ext>
            </a:extLst>
          </p:cNvPr>
          <p:cNvSpPr>
            <a:spLocks noGrp="1"/>
          </p:cNvSpPr>
          <p:nvPr>
            <p:ph type="title"/>
          </p:nvPr>
        </p:nvSpPr>
        <p:spPr/>
        <p:txBody>
          <a:bodyPr/>
          <a:lstStyle/>
          <a:p>
            <a:r>
              <a:rPr kumimoji="1" lang="ja-JP" altLang="en-US" dirty="0"/>
              <a:t>プログラムを作成して実行する</a:t>
            </a:r>
          </a:p>
        </p:txBody>
      </p:sp>
      <p:sp>
        <p:nvSpPr>
          <p:cNvPr id="3" name="コンテンツ プレースホルダー 2">
            <a:extLst>
              <a:ext uri="{FF2B5EF4-FFF2-40B4-BE49-F238E27FC236}">
                <a16:creationId xmlns:a16="http://schemas.microsoft.com/office/drawing/2014/main" id="{D69840EE-AE12-EAC4-3A21-E5A8D9CF2077}"/>
              </a:ext>
            </a:extLst>
          </p:cNvPr>
          <p:cNvSpPr>
            <a:spLocks noGrp="1"/>
          </p:cNvSpPr>
          <p:nvPr>
            <p:ph idx="1"/>
          </p:nvPr>
        </p:nvSpPr>
        <p:spPr/>
        <p:txBody>
          <a:bodyPr/>
          <a:lstStyle/>
          <a:p>
            <a:pPr marL="0" indent="0" algn="l">
              <a:buNone/>
            </a:pPr>
            <a:r>
              <a:rPr lang="ja-JP" altLang="en-US" dirty="0">
                <a:latin typeface="ShinGoPro-Regular"/>
              </a:rPr>
              <a:t>実行までの</a:t>
            </a:r>
            <a:r>
              <a:rPr lang="en-US" altLang="ja-JP" dirty="0">
                <a:latin typeface="ShinGoPro-Regular"/>
              </a:rPr>
              <a:t>3</a:t>
            </a:r>
            <a:r>
              <a:rPr lang="ja-JP" altLang="en-US" dirty="0">
                <a:latin typeface="ShinGoPro-Regular"/>
              </a:rPr>
              <a:t>つのステップ</a:t>
            </a:r>
            <a:endParaRPr lang="en-US" altLang="ja-JP" b="0" i="0" u="none" strike="noStrike" baseline="0" dirty="0">
              <a:latin typeface="ShinGoPro-Regular"/>
            </a:endParaRPr>
          </a:p>
          <a:p>
            <a:pPr lvl="1">
              <a:buFont typeface="+mj-lt"/>
              <a:buAutoNum type="arabicPeriod"/>
            </a:pPr>
            <a:r>
              <a:rPr lang="ja-JP" altLang="en-US" b="0" i="0" u="none" strike="noStrike" baseline="0" dirty="0">
                <a:latin typeface="ShinGoPro-Regular"/>
              </a:rPr>
              <a:t>プロジェクトの作成</a:t>
            </a:r>
            <a:endParaRPr lang="en-US" altLang="ja-JP" b="0" i="0" u="none" strike="noStrike" baseline="0" dirty="0">
              <a:latin typeface="ShinGoPro-Regular"/>
            </a:endParaRPr>
          </a:p>
          <a:p>
            <a:pPr lvl="1">
              <a:buFont typeface="+mj-lt"/>
              <a:buAutoNum type="arabicPeriod"/>
            </a:pPr>
            <a:r>
              <a:rPr lang="ja-JP" altLang="en-US" b="0" i="0" u="none" strike="noStrike" baseline="0" dirty="0">
                <a:latin typeface="ShinGoPro-Regular"/>
              </a:rPr>
              <a:t>プログラムコードの作成</a:t>
            </a:r>
            <a:endParaRPr lang="en-US" altLang="ja-JP" b="0" i="0" u="none" strike="noStrike" baseline="0" dirty="0">
              <a:latin typeface="ShinGoPro-Regular"/>
            </a:endParaRPr>
          </a:p>
          <a:p>
            <a:pPr lvl="1">
              <a:buFont typeface="+mj-lt"/>
              <a:buAutoNum type="arabicPeriod"/>
            </a:pPr>
            <a:r>
              <a:rPr lang="ja-JP" altLang="en-US" b="0" i="0" u="none" strike="noStrike" baseline="0" dirty="0">
                <a:latin typeface="ShinGoPro-Regular"/>
              </a:rPr>
              <a:t>プログラムの実行</a:t>
            </a:r>
            <a:endParaRPr lang="ja-JP" altLang="en-US" sz="4400" dirty="0"/>
          </a:p>
        </p:txBody>
      </p:sp>
    </p:spTree>
    <p:extLst>
      <p:ext uri="{BB962C8B-B14F-4D97-AF65-F5344CB8AC3E}">
        <p14:creationId xmlns:p14="http://schemas.microsoft.com/office/powerpoint/2010/main" val="37160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8E865-80DC-07AE-DC2A-EAB3CFBF9225}"/>
              </a:ext>
            </a:extLst>
          </p:cNvPr>
          <p:cNvSpPr>
            <a:spLocks noGrp="1"/>
          </p:cNvSpPr>
          <p:nvPr>
            <p:ph type="title"/>
          </p:nvPr>
        </p:nvSpPr>
        <p:spPr/>
        <p:txBody>
          <a:bodyPr/>
          <a:lstStyle/>
          <a:p>
            <a:r>
              <a:rPr kumimoji="1" lang="en-US" altLang="ja-JP" dirty="0"/>
              <a:t>1. </a:t>
            </a:r>
            <a:r>
              <a:rPr kumimoji="1" lang="ja-JP" altLang="en-US" dirty="0"/>
              <a:t>プロジェクトの作成</a:t>
            </a:r>
          </a:p>
        </p:txBody>
      </p:sp>
      <p:grpSp>
        <p:nvGrpSpPr>
          <p:cNvPr id="23" name="グループ化 22">
            <a:extLst>
              <a:ext uri="{FF2B5EF4-FFF2-40B4-BE49-F238E27FC236}">
                <a16:creationId xmlns:a16="http://schemas.microsoft.com/office/drawing/2014/main" id="{69528680-BB8C-DFDC-AA2C-FF269615B0E6}"/>
              </a:ext>
            </a:extLst>
          </p:cNvPr>
          <p:cNvGrpSpPr/>
          <p:nvPr/>
        </p:nvGrpSpPr>
        <p:grpSpPr>
          <a:xfrm>
            <a:off x="1271464" y="1326924"/>
            <a:ext cx="3824487" cy="2515316"/>
            <a:chOff x="744512" y="1232500"/>
            <a:chExt cx="3824487" cy="2515316"/>
          </a:xfrm>
        </p:grpSpPr>
        <p:pic>
          <p:nvPicPr>
            <p:cNvPr id="4" name="図 3" descr="テキスト&#10;&#10;AI 生成コンテンツは誤りを含む可能性があります。">
              <a:extLst>
                <a:ext uri="{FF2B5EF4-FFF2-40B4-BE49-F238E27FC236}">
                  <a16:creationId xmlns:a16="http://schemas.microsoft.com/office/drawing/2014/main" id="{D25B5CE7-D1B2-BD8D-84F4-66348D0B6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12" y="1232500"/>
              <a:ext cx="3824487" cy="2515316"/>
            </a:xfrm>
            <a:prstGeom prst="rect">
              <a:avLst/>
            </a:prstGeom>
          </p:spPr>
        </p:pic>
        <p:sp>
          <p:nvSpPr>
            <p:cNvPr id="6" name="四角形: 角を丸くする 5">
              <a:extLst>
                <a:ext uri="{FF2B5EF4-FFF2-40B4-BE49-F238E27FC236}">
                  <a16:creationId xmlns:a16="http://schemas.microsoft.com/office/drawing/2014/main" id="{D39116C1-7586-CEC5-5C26-9174B0CAB506}"/>
                </a:ext>
              </a:extLst>
            </p:cNvPr>
            <p:cNvSpPr/>
            <p:nvPr/>
          </p:nvSpPr>
          <p:spPr>
            <a:xfrm>
              <a:off x="3071664" y="2564904"/>
              <a:ext cx="1386214" cy="360040"/>
            </a:xfrm>
            <a:prstGeom prst="round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矢印コネクタ 12">
            <a:extLst>
              <a:ext uri="{FF2B5EF4-FFF2-40B4-BE49-F238E27FC236}">
                <a16:creationId xmlns:a16="http://schemas.microsoft.com/office/drawing/2014/main" id="{54F26732-E129-7099-5F20-EBD964496A70}"/>
              </a:ext>
            </a:extLst>
          </p:cNvPr>
          <p:cNvCxnSpPr/>
          <p:nvPr/>
        </p:nvCxnSpPr>
        <p:spPr>
          <a:xfrm>
            <a:off x="5591944" y="2659328"/>
            <a:ext cx="3600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7518B38-926C-E656-E1A1-2F16050D72AC}"/>
              </a:ext>
            </a:extLst>
          </p:cNvPr>
          <p:cNvCxnSpPr>
            <a:cxnSpLocks/>
          </p:cNvCxnSpPr>
          <p:nvPr/>
        </p:nvCxnSpPr>
        <p:spPr>
          <a:xfrm flipH="1">
            <a:off x="6096001" y="3744369"/>
            <a:ext cx="145629" cy="241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F010B47A-A4C8-3B90-3A7D-5AD6720A8367}"/>
              </a:ext>
            </a:extLst>
          </p:cNvPr>
          <p:cNvGrpSpPr/>
          <p:nvPr/>
        </p:nvGrpSpPr>
        <p:grpSpPr>
          <a:xfrm>
            <a:off x="6600056" y="1229053"/>
            <a:ext cx="3824486" cy="2515316"/>
            <a:chOff x="4590016" y="1237601"/>
            <a:chExt cx="3824486" cy="2515316"/>
          </a:xfrm>
        </p:grpSpPr>
        <p:pic>
          <p:nvPicPr>
            <p:cNvPr id="16" name="図 15" descr="テキスト&#10;&#10;AI 生成コンテンツは誤りを含む可能性があります。">
              <a:extLst>
                <a:ext uri="{FF2B5EF4-FFF2-40B4-BE49-F238E27FC236}">
                  <a16:creationId xmlns:a16="http://schemas.microsoft.com/office/drawing/2014/main" id="{06D83E59-A11E-E60A-8506-866A5D8EC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016" y="1237601"/>
              <a:ext cx="3824486" cy="2515316"/>
            </a:xfrm>
            <a:prstGeom prst="rect">
              <a:avLst/>
            </a:prstGeom>
          </p:spPr>
        </p:pic>
        <p:sp>
          <p:nvSpPr>
            <p:cNvPr id="20" name="四角形: 角を丸くする 19">
              <a:extLst>
                <a:ext uri="{FF2B5EF4-FFF2-40B4-BE49-F238E27FC236}">
                  <a16:creationId xmlns:a16="http://schemas.microsoft.com/office/drawing/2014/main" id="{DE32EDAB-EB11-4EE0-AB75-492D2E86F40A}"/>
                </a:ext>
              </a:extLst>
            </p:cNvPr>
            <p:cNvSpPr/>
            <p:nvPr/>
          </p:nvSpPr>
          <p:spPr>
            <a:xfrm>
              <a:off x="6229972" y="1700808"/>
              <a:ext cx="2026268" cy="360040"/>
            </a:xfrm>
            <a:prstGeom prst="round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7895031-B751-11F3-8B5E-5AFF0B639449}"/>
              </a:ext>
            </a:extLst>
          </p:cNvPr>
          <p:cNvGrpSpPr/>
          <p:nvPr/>
        </p:nvGrpSpPr>
        <p:grpSpPr>
          <a:xfrm>
            <a:off x="3679701" y="4145931"/>
            <a:ext cx="3824486" cy="2515316"/>
            <a:chOff x="6744072" y="4169056"/>
            <a:chExt cx="3824486" cy="2515316"/>
          </a:xfrm>
        </p:grpSpPr>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49507D4-78B9-84A4-04C0-7010E1627A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72" y="4169056"/>
              <a:ext cx="3824486" cy="2515316"/>
            </a:xfrm>
            <a:prstGeom prst="rect">
              <a:avLst/>
            </a:prstGeom>
          </p:spPr>
        </p:pic>
        <p:sp>
          <p:nvSpPr>
            <p:cNvPr id="21" name="四角形: 角を丸くする 20">
              <a:extLst>
                <a:ext uri="{FF2B5EF4-FFF2-40B4-BE49-F238E27FC236}">
                  <a16:creationId xmlns:a16="http://schemas.microsoft.com/office/drawing/2014/main" id="{754AAA4A-2E68-2B0C-B1BA-A2FAC71C20E7}"/>
                </a:ext>
              </a:extLst>
            </p:cNvPr>
            <p:cNvSpPr/>
            <p:nvPr/>
          </p:nvSpPr>
          <p:spPr>
            <a:xfrm>
              <a:off x="10080599" y="6425778"/>
              <a:ext cx="487959" cy="228614"/>
            </a:xfrm>
            <a:prstGeom prst="round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43536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E28F8-4036-6037-2B9E-85CC59DB770E}"/>
              </a:ext>
            </a:extLst>
          </p:cNvPr>
          <p:cNvSpPr>
            <a:spLocks noGrp="1"/>
          </p:cNvSpPr>
          <p:nvPr>
            <p:ph type="title"/>
          </p:nvPr>
        </p:nvSpPr>
        <p:spPr/>
        <p:txBody>
          <a:bodyPr/>
          <a:lstStyle/>
          <a:p>
            <a:r>
              <a:rPr kumimoji="1" lang="en-US" altLang="ja-JP" dirty="0"/>
              <a:t>2. </a:t>
            </a:r>
            <a:r>
              <a:rPr kumimoji="1" lang="ja-JP" altLang="en-US" dirty="0"/>
              <a:t>プログラムコードの作成</a:t>
            </a:r>
          </a:p>
        </p:txBody>
      </p:sp>
      <p:sp>
        <p:nvSpPr>
          <p:cNvPr id="10" name="テキスト ボックス 9">
            <a:extLst>
              <a:ext uri="{FF2B5EF4-FFF2-40B4-BE49-F238E27FC236}">
                <a16:creationId xmlns:a16="http://schemas.microsoft.com/office/drawing/2014/main" id="{3C7DA912-9D09-8E8D-3E33-CAF14ABC88A8}"/>
              </a:ext>
            </a:extLst>
          </p:cNvPr>
          <p:cNvSpPr txBox="1"/>
          <p:nvPr/>
        </p:nvSpPr>
        <p:spPr>
          <a:xfrm>
            <a:off x="869678" y="1405493"/>
            <a:ext cx="6580648" cy="707886"/>
          </a:xfrm>
          <a:prstGeom prst="rect">
            <a:avLst/>
          </a:prstGeom>
          <a:noFill/>
        </p:spPr>
        <p:txBody>
          <a:bodyPr wrap="none" rtlCol="0">
            <a:spAutoFit/>
          </a:bodyPr>
          <a:lstStyle/>
          <a:p>
            <a:r>
              <a:rPr lang="en-US" altLang="ja-JP" sz="2000" dirty="0">
                <a:latin typeface="+mn-ea"/>
                <a:ea typeface="+mn-ea"/>
              </a:rPr>
              <a:t>1.  [</a:t>
            </a:r>
            <a:r>
              <a:rPr lang="ja-JP" altLang="en-US" sz="2000" dirty="0">
                <a:latin typeface="+mn-ea"/>
                <a:ea typeface="+mn-ea"/>
              </a:rPr>
              <a:t>プロジェクト</a:t>
            </a:r>
            <a:r>
              <a:rPr lang="en-US" altLang="ja-JP" sz="2000" dirty="0">
                <a:latin typeface="+mn-ea"/>
                <a:ea typeface="+mn-ea"/>
              </a:rPr>
              <a:t>]</a:t>
            </a:r>
            <a:r>
              <a:rPr lang="ja-JP" altLang="en-US" sz="2000" dirty="0">
                <a:latin typeface="+mn-ea"/>
                <a:ea typeface="+mn-ea"/>
              </a:rPr>
              <a:t>メニューの</a:t>
            </a:r>
            <a:r>
              <a:rPr lang="en-US" altLang="ja-JP" sz="2000" dirty="0">
                <a:latin typeface="+mn-ea"/>
                <a:ea typeface="+mn-ea"/>
              </a:rPr>
              <a:t>[</a:t>
            </a:r>
            <a:r>
              <a:rPr lang="ja-JP" altLang="en-US" sz="2000" dirty="0">
                <a:latin typeface="+mn-ea"/>
                <a:ea typeface="+mn-ea"/>
              </a:rPr>
              <a:t>新しい項目の追加</a:t>
            </a:r>
            <a:r>
              <a:rPr lang="en-US" altLang="ja-JP" sz="2000" dirty="0">
                <a:latin typeface="+mn-ea"/>
                <a:ea typeface="+mn-ea"/>
              </a:rPr>
              <a:t>]</a:t>
            </a:r>
            <a:r>
              <a:rPr lang="ja-JP" altLang="en-US" sz="2000" dirty="0">
                <a:latin typeface="+mn-ea"/>
                <a:ea typeface="+mn-ea"/>
              </a:rPr>
              <a:t>を選択</a:t>
            </a:r>
            <a:endParaRPr lang="en-US" altLang="ja-JP" sz="2000" dirty="0">
              <a:latin typeface="+mn-ea"/>
              <a:ea typeface="+mn-ea"/>
            </a:endParaRPr>
          </a:p>
          <a:p>
            <a:r>
              <a:rPr lang="en-US" altLang="ja-JP" sz="2000" dirty="0">
                <a:latin typeface="+mn-ea"/>
                <a:ea typeface="+mn-ea"/>
              </a:rPr>
              <a:t>2. </a:t>
            </a:r>
            <a:r>
              <a:rPr lang="ja-JP" altLang="en-US" sz="2000" dirty="0">
                <a:latin typeface="+mn-ea"/>
                <a:ea typeface="+mn-ea"/>
              </a:rPr>
              <a:t> ファイル名を入力（拡張子は </a:t>
            </a:r>
            <a:r>
              <a:rPr lang="en-US" altLang="ja-JP" sz="2000" dirty="0">
                <a:latin typeface="+mn-ea"/>
                <a:ea typeface="+mn-ea"/>
              </a:rPr>
              <a:t>.</a:t>
            </a:r>
            <a:r>
              <a:rPr lang="en-US" altLang="ja-JP" sz="2000" dirty="0" err="1">
                <a:latin typeface="+mn-ea"/>
                <a:ea typeface="+mn-ea"/>
              </a:rPr>
              <a:t>cpp</a:t>
            </a:r>
            <a:r>
              <a:rPr lang="ja-JP" altLang="en-US" sz="2000" dirty="0">
                <a:latin typeface="+mn-ea"/>
                <a:ea typeface="+mn-ea"/>
              </a:rPr>
              <a:t>）</a:t>
            </a:r>
            <a:endParaRPr kumimoji="1" lang="ja-JP" altLang="en-US" sz="2000" dirty="0">
              <a:latin typeface="+mn-ea"/>
              <a:ea typeface="+mn-ea"/>
            </a:endParaRPr>
          </a:p>
        </p:txBody>
      </p:sp>
      <p:sp>
        <p:nvSpPr>
          <p:cNvPr id="11" name="テキスト ボックス 10">
            <a:extLst>
              <a:ext uri="{FF2B5EF4-FFF2-40B4-BE49-F238E27FC236}">
                <a16:creationId xmlns:a16="http://schemas.microsoft.com/office/drawing/2014/main" id="{A462B327-65D9-AC1C-0E69-CF2E4BB15001}"/>
              </a:ext>
            </a:extLst>
          </p:cNvPr>
          <p:cNvSpPr txBox="1"/>
          <p:nvPr/>
        </p:nvSpPr>
        <p:spPr>
          <a:xfrm>
            <a:off x="839416" y="5085184"/>
            <a:ext cx="9505056" cy="707886"/>
          </a:xfrm>
          <a:prstGeom prst="rect">
            <a:avLst/>
          </a:prstGeom>
          <a:noFill/>
        </p:spPr>
        <p:txBody>
          <a:bodyPr wrap="square" rtlCol="0">
            <a:spAutoFit/>
          </a:bodyPr>
          <a:lstStyle/>
          <a:p>
            <a:r>
              <a:rPr lang="en-US" altLang="ja-JP" sz="2000" dirty="0">
                <a:latin typeface="+mn-ea"/>
                <a:ea typeface="+mn-ea"/>
              </a:rPr>
              <a:t>3. </a:t>
            </a:r>
            <a:r>
              <a:rPr lang="ja-JP" altLang="en-US" sz="2000" dirty="0">
                <a:latin typeface="+mn-ea"/>
                <a:ea typeface="+mn-ea"/>
              </a:rPr>
              <a:t> コードエディターにプログラムコードを入力</a:t>
            </a:r>
            <a:endParaRPr lang="en-US" altLang="ja-JP" sz="2000" dirty="0">
              <a:latin typeface="+mn-ea"/>
              <a:ea typeface="+mn-ea"/>
            </a:endParaRPr>
          </a:p>
          <a:p>
            <a:r>
              <a:rPr lang="en-US" altLang="ja-JP" sz="2000" dirty="0">
                <a:latin typeface="+mn-ea"/>
                <a:ea typeface="+mn-ea"/>
              </a:rPr>
              <a:t>4</a:t>
            </a:r>
            <a:r>
              <a:rPr lang="ja-JP" altLang="en-US" sz="2000" dirty="0">
                <a:latin typeface="+mn-ea"/>
                <a:ea typeface="+mn-ea"/>
              </a:rPr>
              <a:t>．</a:t>
            </a:r>
            <a:r>
              <a:rPr lang="en-US" altLang="ja-JP" sz="2000" dirty="0">
                <a:latin typeface="+mn-ea"/>
                <a:ea typeface="+mn-ea"/>
              </a:rPr>
              <a:t>[</a:t>
            </a:r>
            <a:r>
              <a:rPr lang="ja-JP" altLang="en-US" sz="2000" dirty="0">
                <a:latin typeface="+mn-ea"/>
                <a:ea typeface="+mn-ea"/>
              </a:rPr>
              <a:t>ファイル］メニューの［すべて保存］を選択してプログラムコードを保存</a:t>
            </a:r>
            <a:endParaRPr kumimoji="1" lang="ja-JP" altLang="en-US" sz="2000" dirty="0">
              <a:latin typeface="+mn-ea"/>
              <a:ea typeface="+mn-ea"/>
            </a:endParaRPr>
          </a:p>
        </p:txBody>
      </p:sp>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C019C453-AA10-C43A-0439-A403DAEEE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31" y="2863821"/>
            <a:ext cx="3594285" cy="1130358"/>
          </a:xfrm>
          <a:prstGeom prst="rect">
            <a:avLst/>
          </a:prstGeom>
        </p:spPr>
      </p:pic>
      <p:pic>
        <p:nvPicPr>
          <p:cNvPr id="14" name="図 13">
            <a:extLst>
              <a:ext uri="{FF2B5EF4-FFF2-40B4-BE49-F238E27FC236}">
                <a16:creationId xmlns:a16="http://schemas.microsoft.com/office/drawing/2014/main" id="{7C71CB7B-F6EC-FD3D-6B04-FD02D9540A9D}"/>
              </a:ext>
            </a:extLst>
          </p:cNvPr>
          <p:cNvPicPr>
            <a:picLocks noChangeAspect="1"/>
          </p:cNvPicPr>
          <p:nvPr/>
        </p:nvPicPr>
        <p:blipFill>
          <a:blip r:embed="rId3"/>
          <a:stretch>
            <a:fillRect/>
          </a:stretch>
        </p:blipFill>
        <p:spPr>
          <a:xfrm>
            <a:off x="5087888" y="2512783"/>
            <a:ext cx="4958992" cy="1832434"/>
          </a:xfrm>
          <a:prstGeom prst="rect">
            <a:avLst/>
          </a:prstGeom>
        </p:spPr>
      </p:pic>
    </p:spTree>
    <p:extLst>
      <p:ext uri="{BB962C8B-B14F-4D97-AF65-F5344CB8AC3E}">
        <p14:creationId xmlns:p14="http://schemas.microsoft.com/office/powerpoint/2010/main" val="24909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E28F8-4036-6037-2B9E-85CC59DB770E}"/>
              </a:ext>
            </a:extLst>
          </p:cNvPr>
          <p:cNvSpPr>
            <a:spLocks noGrp="1"/>
          </p:cNvSpPr>
          <p:nvPr>
            <p:ph type="title"/>
          </p:nvPr>
        </p:nvSpPr>
        <p:spPr/>
        <p:txBody>
          <a:bodyPr/>
          <a:lstStyle/>
          <a:p>
            <a:r>
              <a:rPr kumimoji="1" lang="en-US" altLang="ja-JP" dirty="0"/>
              <a:t>3. </a:t>
            </a:r>
            <a:r>
              <a:rPr kumimoji="1" lang="ja-JP" altLang="en-US" dirty="0"/>
              <a:t>プログラムの実行</a:t>
            </a:r>
          </a:p>
        </p:txBody>
      </p:sp>
      <p:sp>
        <p:nvSpPr>
          <p:cNvPr id="10" name="テキスト ボックス 9">
            <a:extLst>
              <a:ext uri="{FF2B5EF4-FFF2-40B4-BE49-F238E27FC236}">
                <a16:creationId xmlns:a16="http://schemas.microsoft.com/office/drawing/2014/main" id="{3C7DA912-9D09-8E8D-3E33-CAF14ABC88A8}"/>
              </a:ext>
            </a:extLst>
          </p:cNvPr>
          <p:cNvSpPr txBox="1"/>
          <p:nvPr/>
        </p:nvSpPr>
        <p:spPr>
          <a:xfrm>
            <a:off x="839416" y="1461559"/>
            <a:ext cx="5968301" cy="400110"/>
          </a:xfrm>
          <a:prstGeom prst="rect">
            <a:avLst/>
          </a:prstGeom>
          <a:noFill/>
        </p:spPr>
        <p:txBody>
          <a:bodyPr wrap="none" rtlCol="0">
            <a:spAutoFit/>
          </a:bodyPr>
          <a:lstStyle/>
          <a:p>
            <a:pPr algn="l"/>
            <a:r>
              <a:rPr lang="en-US" altLang="ja-JP" sz="2000" dirty="0">
                <a:latin typeface="+mn-ea"/>
                <a:ea typeface="+mn-ea"/>
              </a:rPr>
              <a:t>[</a:t>
            </a:r>
            <a:r>
              <a:rPr lang="ja-JP" altLang="en-US" sz="2000" dirty="0">
                <a:latin typeface="+mn-ea"/>
                <a:ea typeface="+mn-ea"/>
              </a:rPr>
              <a:t>デバッグ</a:t>
            </a:r>
            <a:r>
              <a:rPr lang="en-US" altLang="ja-JP" sz="2000" dirty="0">
                <a:latin typeface="+mn-ea"/>
                <a:ea typeface="+mn-ea"/>
              </a:rPr>
              <a:t>]</a:t>
            </a:r>
            <a:r>
              <a:rPr lang="ja-JP" altLang="en-US" sz="2000" dirty="0">
                <a:latin typeface="+mn-ea"/>
                <a:ea typeface="+mn-ea"/>
              </a:rPr>
              <a:t>メニュー→</a:t>
            </a:r>
            <a:r>
              <a:rPr lang="en-US" altLang="ja-JP" sz="2000" dirty="0">
                <a:latin typeface="+mn-ea"/>
                <a:ea typeface="+mn-ea"/>
              </a:rPr>
              <a:t>[</a:t>
            </a:r>
            <a:r>
              <a:rPr lang="ja-JP" altLang="en-US" sz="2000" dirty="0">
                <a:latin typeface="+mn-ea"/>
                <a:ea typeface="+mn-ea"/>
              </a:rPr>
              <a:t>デバッグなしで開始</a:t>
            </a:r>
            <a:r>
              <a:rPr lang="en-US" altLang="ja-JP" sz="2000" dirty="0">
                <a:latin typeface="+mn-ea"/>
                <a:ea typeface="+mn-ea"/>
              </a:rPr>
              <a:t>]</a:t>
            </a:r>
            <a:r>
              <a:rPr lang="ja-JP" altLang="en-US" sz="2000" dirty="0">
                <a:latin typeface="+mn-ea"/>
                <a:ea typeface="+mn-ea"/>
              </a:rPr>
              <a:t>を選択</a:t>
            </a:r>
            <a:endParaRPr lang="en-US" altLang="ja-JP" sz="2000" dirty="0">
              <a:latin typeface="+mn-ea"/>
              <a:ea typeface="+mn-ea"/>
            </a:endParaRPr>
          </a:p>
        </p:txBody>
      </p:sp>
      <p:sp>
        <p:nvSpPr>
          <p:cNvPr id="5" name="テキスト ボックス 4">
            <a:extLst>
              <a:ext uri="{FF2B5EF4-FFF2-40B4-BE49-F238E27FC236}">
                <a16:creationId xmlns:a16="http://schemas.microsoft.com/office/drawing/2014/main" id="{992310E3-01CD-C84D-7FC2-42E8788B7DC9}"/>
              </a:ext>
            </a:extLst>
          </p:cNvPr>
          <p:cNvSpPr txBox="1"/>
          <p:nvPr/>
        </p:nvSpPr>
        <p:spPr>
          <a:xfrm flipH="1">
            <a:off x="767407" y="5586113"/>
            <a:ext cx="10657184" cy="707886"/>
          </a:xfrm>
          <a:prstGeom prst="rect">
            <a:avLst/>
          </a:prstGeom>
          <a:noFill/>
        </p:spPr>
        <p:txBody>
          <a:bodyPr wrap="square" rtlCol="0">
            <a:spAutoFit/>
          </a:bodyPr>
          <a:lstStyle/>
          <a:p>
            <a:pPr algn="l"/>
            <a:r>
              <a:rPr lang="en-US" altLang="ja-JP" sz="2000" dirty="0">
                <a:latin typeface="+mn-ea"/>
                <a:ea typeface="+mn-ea"/>
              </a:rPr>
              <a:t>※</a:t>
            </a:r>
            <a:r>
              <a:rPr lang="ja-JP" altLang="en-US" sz="2000" dirty="0">
                <a:latin typeface="+mn-ea"/>
                <a:ea typeface="+mn-ea"/>
              </a:rPr>
              <a:t> 練習用であれば、毎回新しいプロジェクトファイルを作る必要は無い。</a:t>
            </a:r>
            <a:br>
              <a:rPr lang="en-US" altLang="ja-JP" sz="2000" dirty="0">
                <a:latin typeface="+mn-ea"/>
                <a:ea typeface="+mn-ea"/>
              </a:rPr>
            </a:br>
            <a:r>
              <a:rPr lang="ja-JP" altLang="en-US" sz="2000" dirty="0">
                <a:latin typeface="+mn-ea"/>
                <a:ea typeface="+mn-ea"/>
              </a:rPr>
              <a:t>    エディターの中でプログラムコードを更新して、その都度、実行結果を確認する</a:t>
            </a:r>
            <a:endParaRPr kumimoji="1" lang="ja-JP" altLang="en-US" sz="2000" dirty="0">
              <a:latin typeface="+mn-ea"/>
              <a:ea typeface="+mn-ea"/>
            </a:endParaRPr>
          </a:p>
        </p:txBody>
      </p:sp>
      <p:pic>
        <p:nvPicPr>
          <p:cNvPr id="4" name="図 3" descr="テキスト&#10;&#10;AI 生成コンテンツは誤りを含む可能性があります。">
            <a:extLst>
              <a:ext uri="{FF2B5EF4-FFF2-40B4-BE49-F238E27FC236}">
                <a16:creationId xmlns:a16="http://schemas.microsoft.com/office/drawing/2014/main" id="{E2E76943-6BA0-DFB0-3F78-E206F5A4C39E}"/>
              </a:ext>
            </a:extLst>
          </p:cNvPr>
          <p:cNvPicPr>
            <a:picLocks noChangeAspect="1"/>
          </p:cNvPicPr>
          <p:nvPr/>
        </p:nvPicPr>
        <p:blipFill>
          <a:blip r:embed="rId2">
            <a:extLst>
              <a:ext uri="{28A0092B-C50C-407E-A947-70E740481C1C}">
                <a14:useLocalDpi xmlns:a14="http://schemas.microsoft.com/office/drawing/2010/main" val="0"/>
              </a:ext>
            </a:extLst>
          </a:blip>
          <a:srcRect r="12827" b="54665"/>
          <a:stretch>
            <a:fillRect/>
          </a:stretch>
        </p:blipFill>
        <p:spPr>
          <a:xfrm>
            <a:off x="1269933" y="2276872"/>
            <a:ext cx="8998074" cy="2494142"/>
          </a:xfrm>
          <a:prstGeom prst="rect">
            <a:avLst/>
          </a:prstGeom>
        </p:spPr>
      </p:pic>
      <p:sp>
        <p:nvSpPr>
          <p:cNvPr id="6" name="四角形: 角を丸くする 5">
            <a:extLst>
              <a:ext uri="{FF2B5EF4-FFF2-40B4-BE49-F238E27FC236}">
                <a16:creationId xmlns:a16="http://schemas.microsoft.com/office/drawing/2014/main" id="{0BC3C48B-70FC-9B7D-CD78-77FF53F38E0C}"/>
              </a:ext>
            </a:extLst>
          </p:cNvPr>
          <p:cNvSpPr/>
          <p:nvPr/>
        </p:nvSpPr>
        <p:spPr>
          <a:xfrm>
            <a:off x="1269933" y="2636912"/>
            <a:ext cx="1062179" cy="295565"/>
          </a:xfrm>
          <a:prstGeom prst="round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811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2D4CD-2185-D088-83E2-15848AB54349}"/>
              </a:ext>
            </a:extLst>
          </p:cNvPr>
          <p:cNvSpPr>
            <a:spLocks noGrp="1"/>
          </p:cNvSpPr>
          <p:nvPr>
            <p:ph type="title"/>
          </p:nvPr>
        </p:nvSpPr>
        <p:spPr/>
        <p:txBody>
          <a:bodyPr/>
          <a:lstStyle/>
          <a:p>
            <a:r>
              <a:rPr kumimoji="1" lang="ja-JP" altLang="en-US" dirty="0"/>
              <a:t>プログラムコードの間違い</a:t>
            </a:r>
          </a:p>
        </p:txBody>
      </p:sp>
      <p:sp>
        <p:nvSpPr>
          <p:cNvPr id="3" name="コンテンツ プレースホルダー 2">
            <a:extLst>
              <a:ext uri="{FF2B5EF4-FFF2-40B4-BE49-F238E27FC236}">
                <a16:creationId xmlns:a16="http://schemas.microsoft.com/office/drawing/2014/main" id="{0FE341E0-44B9-D0BA-C68B-40A39A20210A}"/>
              </a:ext>
            </a:extLst>
          </p:cNvPr>
          <p:cNvSpPr>
            <a:spLocks noGrp="1"/>
          </p:cNvSpPr>
          <p:nvPr>
            <p:ph idx="1"/>
          </p:nvPr>
        </p:nvSpPr>
        <p:spPr/>
        <p:txBody>
          <a:bodyPr/>
          <a:lstStyle/>
          <a:p>
            <a:pPr marL="0" indent="0">
              <a:buNone/>
            </a:pPr>
            <a:r>
              <a:rPr lang="en-US" altLang="ja-JP" sz="2800" dirty="0">
                <a:solidFill>
                  <a:srgbClr val="000000"/>
                </a:solidFill>
                <a:latin typeface="+mn-ea"/>
              </a:rPr>
              <a:t>Error</a:t>
            </a:r>
            <a:r>
              <a:rPr lang="ja-JP" altLang="en-US" sz="2800" dirty="0">
                <a:solidFill>
                  <a:srgbClr val="000000"/>
                </a:solidFill>
                <a:latin typeface="+mn-ea"/>
              </a:rPr>
              <a:t>（エラー）の種類</a:t>
            </a:r>
          </a:p>
          <a:p>
            <a:endParaRPr lang="en-US" altLang="ja-JP" sz="2000" b="1" dirty="0">
              <a:solidFill>
                <a:srgbClr val="000000"/>
              </a:solidFill>
              <a:latin typeface="+mn-ea"/>
            </a:endParaRPr>
          </a:p>
          <a:p>
            <a:r>
              <a:rPr lang="ja-JP" altLang="en-US" sz="2000" b="1" dirty="0">
                <a:solidFill>
                  <a:srgbClr val="000000"/>
                </a:solidFill>
                <a:latin typeface="+mn-ea"/>
              </a:rPr>
              <a:t>コンパイルエラー</a:t>
            </a:r>
            <a:r>
              <a:rPr lang="ja-JP" altLang="en-US" sz="2000" dirty="0">
                <a:solidFill>
                  <a:srgbClr val="000000"/>
                </a:solidFill>
                <a:latin typeface="+mn-ea"/>
              </a:rPr>
              <a:t>（</a:t>
            </a:r>
            <a:r>
              <a:rPr lang="en-US" altLang="ja-JP" sz="2000" dirty="0">
                <a:solidFill>
                  <a:srgbClr val="000000"/>
                </a:solidFill>
                <a:latin typeface="+mn-ea"/>
              </a:rPr>
              <a:t>Compile Error</a:t>
            </a:r>
            <a:r>
              <a:rPr lang="ja-JP" altLang="en-US" sz="2000" dirty="0">
                <a:solidFill>
                  <a:srgbClr val="000000"/>
                </a:solidFill>
                <a:latin typeface="+mn-ea"/>
              </a:rPr>
              <a:t>）</a:t>
            </a:r>
            <a:endParaRPr lang="en-US" altLang="ja-JP" sz="2000" dirty="0">
              <a:solidFill>
                <a:srgbClr val="000000"/>
              </a:solidFill>
              <a:latin typeface="+mn-ea"/>
            </a:endParaRPr>
          </a:p>
          <a:p>
            <a:pPr lvl="1"/>
            <a:r>
              <a:rPr lang="ja-JP" altLang="en-US" sz="2000" dirty="0">
                <a:solidFill>
                  <a:srgbClr val="000000"/>
                </a:solidFill>
                <a:latin typeface="+mn-ea"/>
              </a:rPr>
              <a:t>キーワードのつづりミス</a:t>
            </a:r>
            <a:endParaRPr lang="en-US" altLang="ja-JP" sz="2000" dirty="0">
              <a:solidFill>
                <a:srgbClr val="000000"/>
              </a:solidFill>
              <a:latin typeface="+mn-ea"/>
            </a:endParaRPr>
          </a:p>
          <a:p>
            <a:pPr lvl="1"/>
            <a:r>
              <a:rPr lang="ja-JP" altLang="en-US" sz="2000" dirty="0">
                <a:solidFill>
                  <a:srgbClr val="000000"/>
                </a:solidFill>
                <a:latin typeface="+mn-ea"/>
              </a:rPr>
              <a:t>文法上の間違い</a:t>
            </a:r>
            <a:endParaRPr lang="en-US" altLang="ja-JP" sz="2000" dirty="0">
              <a:solidFill>
                <a:srgbClr val="000000"/>
              </a:solidFill>
              <a:latin typeface="+mn-ea"/>
            </a:endParaRPr>
          </a:p>
          <a:p>
            <a:pPr lvl="1"/>
            <a:endParaRPr lang="ja-JP" altLang="en-US" sz="2000" dirty="0">
              <a:solidFill>
                <a:srgbClr val="000000"/>
              </a:solidFill>
              <a:latin typeface="+mn-ea"/>
            </a:endParaRPr>
          </a:p>
          <a:p>
            <a:pPr algn="l"/>
            <a:r>
              <a:rPr lang="ja-JP" altLang="en-US" sz="2000" b="1" dirty="0">
                <a:solidFill>
                  <a:srgbClr val="000000"/>
                </a:solidFill>
                <a:latin typeface="+mn-ea"/>
              </a:rPr>
              <a:t>ランタイムエラー </a:t>
            </a:r>
            <a:r>
              <a:rPr lang="ja-JP" altLang="en-US" sz="2000" dirty="0">
                <a:solidFill>
                  <a:srgbClr val="000000"/>
                </a:solidFill>
                <a:latin typeface="+mn-ea"/>
              </a:rPr>
              <a:t>または </a:t>
            </a:r>
            <a:r>
              <a:rPr lang="ja-JP" altLang="en-US" sz="2000" b="1" dirty="0">
                <a:solidFill>
                  <a:srgbClr val="000000"/>
                </a:solidFill>
                <a:latin typeface="+mn-ea"/>
              </a:rPr>
              <a:t>実行時エラー</a:t>
            </a:r>
            <a:r>
              <a:rPr lang="ja-JP" altLang="en-US" sz="2000" dirty="0">
                <a:solidFill>
                  <a:srgbClr val="000000"/>
                </a:solidFill>
                <a:latin typeface="+mn-ea"/>
              </a:rPr>
              <a:t> （</a:t>
            </a:r>
            <a:r>
              <a:rPr lang="en-US" altLang="ja-JP" sz="2000" dirty="0">
                <a:solidFill>
                  <a:srgbClr val="000000"/>
                </a:solidFill>
                <a:latin typeface="+mn-ea"/>
              </a:rPr>
              <a:t>Runtime Error</a:t>
            </a:r>
            <a:r>
              <a:rPr lang="ja-JP" altLang="en-US" sz="2000" dirty="0">
                <a:solidFill>
                  <a:srgbClr val="000000"/>
                </a:solidFill>
                <a:latin typeface="+mn-ea"/>
              </a:rPr>
              <a:t>）</a:t>
            </a:r>
            <a:endParaRPr lang="en-US" altLang="ja-JP" sz="2000" dirty="0">
              <a:solidFill>
                <a:srgbClr val="000000"/>
              </a:solidFill>
              <a:latin typeface="+mn-ea"/>
            </a:endParaRPr>
          </a:p>
          <a:p>
            <a:pPr lvl="1"/>
            <a:r>
              <a:rPr lang="ja-JP" altLang="en-US" sz="2000" dirty="0">
                <a:latin typeface="+mn-ea"/>
              </a:rPr>
              <a:t>コンパイル時には発見されず、プログラムを実行している最中に見つかる問題</a:t>
            </a:r>
          </a:p>
        </p:txBody>
      </p:sp>
      <p:sp>
        <p:nvSpPr>
          <p:cNvPr id="5" name="テキスト ボックス 4">
            <a:extLst>
              <a:ext uri="{FF2B5EF4-FFF2-40B4-BE49-F238E27FC236}">
                <a16:creationId xmlns:a16="http://schemas.microsoft.com/office/drawing/2014/main" id="{B7DB0E85-1CFE-7813-B3DF-4CB8F4C5C240}"/>
              </a:ext>
            </a:extLst>
          </p:cNvPr>
          <p:cNvSpPr txBox="1">
            <a:spLocks noChangeArrowheads="1"/>
          </p:cNvSpPr>
          <p:nvPr/>
        </p:nvSpPr>
        <p:spPr bwMode="auto">
          <a:xfrm>
            <a:off x="6566620" y="5646108"/>
            <a:ext cx="5040560" cy="830997"/>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chemeClr val="bg1"/>
                </a:solidFill>
                <a:latin typeface="Lucida Console" panose="020B0609040504020204" pitchFamily="49" charset="0"/>
                <a:ea typeface="+mn-ea"/>
              </a:rPr>
              <a:t>Visual Studio</a:t>
            </a:r>
            <a:r>
              <a:rPr lang="ja-JP" altLang="en-US" sz="2400" dirty="0">
                <a:solidFill>
                  <a:schemeClr val="bg1"/>
                </a:solidFill>
                <a:latin typeface="Lucida Console" panose="020B0609040504020204" pitchFamily="49" charset="0"/>
                <a:ea typeface="+mn-ea"/>
              </a:rPr>
              <a:t>で</a:t>
            </a:r>
            <a:br>
              <a:rPr lang="en-US" altLang="ja-JP" sz="2400" dirty="0">
                <a:solidFill>
                  <a:schemeClr val="bg1"/>
                </a:solidFill>
                <a:latin typeface="Lucida Console" panose="020B0609040504020204" pitchFamily="49" charset="0"/>
                <a:ea typeface="+mn-ea"/>
              </a:rPr>
            </a:br>
            <a:r>
              <a:rPr lang="ja-JP" altLang="en-US" sz="2400" dirty="0">
                <a:solidFill>
                  <a:schemeClr val="bg1"/>
                </a:solidFill>
                <a:latin typeface="Lucida Console" panose="020B0609040504020204" pitchFamily="49" charset="0"/>
                <a:ea typeface="+mn-ea"/>
              </a:rPr>
              <a:t>最初のプログラムを作ってみよう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857698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0E294-E5DC-4BD4-819D-F8FE659E6D63}"/>
              </a:ext>
            </a:extLst>
          </p:cNvPr>
          <p:cNvSpPr>
            <a:spLocks noGrp="1"/>
          </p:cNvSpPr>
          <p:nvPr>
            <p:ph type="ctrTitle"/>
          </p:nvPr>
        </p:nvSpPr>
        <p:spPr/>
        <p:txBody>
          <a:bodyPr/>
          <a:lstStyle/>
          <a:p>
            <a:r>
              <a:rPr kumimoji="1" lang="ja-JP" altLang="en-US" dirty="0"/>
              <a:t>出力と変数</a:t>
            </a:r>
          </a:p>
        </p:txBody>
      </p:sp>
    </p:spTree>
    <p:extLst>
      <p:ext uri="{BB962C8B-B14F-4D97-AF65-F5344CB8AC3E}">
        <p14:creationId xmlns:p14="http://schemas.microsoft.com/office/powerpoint/2010/main" val="358212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EFD02-1DA7-44A2-A976-1ED713B366AE}"/>
              </a:ext>
            </a:extLst>
          </p:cNvPr>
          <p:cNvSpPr>
            <a:spLocks noGrp="1"/>
          </p:cNvSpPr>
          <p:nvPr>
            <p:ph type="title"/>
          </p:nvPr>
        </p:nvSpPr>
        <p:spPr/>
        <p:txBody>
          <a:bodyPr/>
          <a:lstStyle/>
          <a:p>
            <a:r>
              <a:rPr kumimoji="1" lang="ja-JP" altLang="en-US" dirty="0"/>
              <a:t>画面へ文字列を出力する</a:t>
            </a:r>
          </a:p>
        </p:txBody>
      </p:sp>
      <p:sp>
        <p:nvSpPr>
          <p:cNvPr id="5" name="正方形/長方形 4">
            <a:extLst>
              <a:ext uri="{FF2B5EF4-FFF2-40B4-BE49-F238E27FC236}">
                <a16:creationId xmlns:a16="http://schemas.microsoft.com/office/drawing/2014/main" id="{416A4C48-5079-4C60-A000-197ABD785007}"/>
              </a:ext>
            </a:extLst>
          </p:cNvPr>
          <p:cNvSpPr/>
          <p:nvPr/>
        </p:nvSpPr>
        <p:spPr>
          <a:xfrm>
            <a:off x="839416" y="1359942"/>
            <a:ext cx="8229600" cy="461665"/>
          </a:xfrm>
          <a:prstGeom prst="rect">
            <a:avLst/>
          </a:prstGeom>
        </p:spPr>
        <p:txBody>
          <a:bodyPr wrap="square">
            <a:spAutoFit/>
          </a:bodyPr>
          <a:lstStyle/>
          <a:p>
            <a:r>
              <a:rPr lang="ja-JP" altLang="en-US" sz="2400" dirty="0">
                <a:latin typeface="+mn-ea"/>
                <a:ea typeface="+mn-ea"/>
              </a:rPr>
              <a:t>・画面へ文字列を出力する例</a:t>
            </a:r>
            <a:endParaRPr lang="en-US" altLang="ja-JP" sz="2400" dirty="0">
              <a:latin typeface="+mn-ea"/>
              <a:ea typeface="+mn-ea"/>
            </a:endParaRPr>
          </a:p>
        </p:txBody>
      </p:sp>
      <p:sp>
        <p:nvSpPr>
          <p:cNvPr id="7" name="テキスト ボックス 6">
            <a:extLst>
              <a:ext uri="{FF2B5EF4-FFF2-40B4-BE49-F238E27FC236}">
                <a16:creationId xmlns:a16="http://schemas.microsoft.com/office/drawing/2014/main" id="{05918D12-B1FC-2690-0899-565CD7C4FC1C}"/>
              </a:ext>
            </a:extLst>
          </p:cNvPr>
          <p:cNvSpPr txBox="1">
            <a:spLocks noChangeArrowheads="1"/>
          </p:cNvSpPr>
          <p:nvPr/>
        </p:nvSpPr>
        <p:spPr bwMode="auto">
          <a:xfrm>
            <a:off x="983432" y="1950608"/>
            <a:ext cx="5544616"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std::</a:t>
            </a:r>
            <a:r>
              <a:rPr lang="en-US" altLang="ja-JP" sz="2000" dirty="0" err="1"/>
              <a:t>cout</a:t>
            </a:r>
            <a:r>
              <a:rPr lang="en-US" altLang="ja-JP" sz="2000" dirty="0"/>
              <a:t> &lt;&lt; "</a:t>
            </a:r>
            <a:r>
              <a:rPr lang="ja-JP" altLang="en-US" sz="2000" dirty="0"/>
              <a:t>こんにちは。</a:t>
            </a:r>
            <a:r>
              <a:rPr lang="en-US" altLang="ja-JP" sz="2000" dirty="0"/>
              <a:t>";</a:t>
            </a:r>
            <a:endParaRPr lang="ja-JP" altLang="en-US" sz="2000" dirty="0"/>
          </a:p>
        </p:txBody>
      </p:sp>
      <p:sp>
        <p:nvSpPr>
          <p:cNvPr id="9" name="正方形/長方形 8">
            <a:extLst>
              <a:ext uri="{FF2B5EF4-FFF2-40B4-BE49-F238E27FC236}">
                <a16:creationId xmlns:a16="http://schemas.microsoft.com/office/drawing/2014/main" id="{44803AA6-73F7-6D44-C7EA-6F28C1781FE7}"/>
              </a:ext>
            </a:extLst>
          </p:cNvPr>
          <p:cNvSpPr/>
          <p:nvPr/>
        </p:nvSpPr>
        <p:spPr>
          <a:xfrm>
            <a:off x="767408" y="2940735"/>
            <a:ext cx="9217024" cy="830997"/>
          </a:xfrm>
          <a:prstGeom prst="rect">
            <a:avLst/>
          </a:prstGeom>
        </p:spPr>
        <p:txBody>
          <a:bodyPr wrap="square">
            <a:spAutoFit/>
          </a:bodyPr>
          <a:lstStyle/>
          <a:p>
            <a:r>
              <a:rPr lang="ja-JP" altLang="en-US" sz="2400" dirty="0">
                <a:latin typeface="+mn-ea"/>
                <a:ea typeface="+mn-ea"/>
              </a:rPr>
              <a:t>・文字列をダブルクォーテーション</a:t>
            </a:r>
            <a:r>
              <a:rPr lang="en-US" altLang="ja-JP" sz="2400" dirty="0">
                <a:latin typeface="+mn-ea"/>
                <a:ea typeface="+mn-ea"/>
              </a:rPr>
              <a:t>( </a:t>
            </a:r>
            <a:r>
              <a:rPr lang="en-US" altLang="ja-JP" sz="2400" dirty="0">
                <a:latin typeface="Lucida Console" panose="020B0609040504020204" pitchFamily="49" charset="0"/>
                <a:ea typeface="+mn-ea"/>
              </a:rPr>
              <a:t>"</a:t>
            </a:r>
            <a:r>
              <a:rPr lang="en-US" altLang="ja-JP" sz="2400" dirty="0">
                <a:latin typeface="+mn-ea"/>
                <a:ea typeface="+mn-ea"/>
              </a:rPr>
              <a:t> )</a:t>
            </a:r>
            <a:r>
              <a:rPr lang="ja-JP" altLang="en-US" sz="2400" dirty="0">
                <a:latin typeface="+mn-ea"/>
                <a:ea typeface="+mn-ea"/>
              </a:rPr>
              <a:t>で囲む</a:t>
            </a:r>
            <a:endParaRPr lang="en-US" altLang="ja-JP" sz="2400" dirty="0">
              <a:latin typeface="+mn-ea"/>
              <a:ea typeface="+mn-ea"/>
            </a:endParaRPr>
          </a:p>
          <a:p>
            <a:r>
              <a:rPr lang="ja-JP" altLang="en-US" sz="2400" dirty="0">
                <a:latin typeface="+mn-ea"/>
                <a:ea typeface="+mn-ea"/>
              </a:rPr>
              <a:t>・</a:t>
            </a:r>
            <a:r>
              <a:rPr lang="en-US" altLang="ja-JP" sz="2400" dirty="0">
                <a:latin typeface="Lucida Console" panose="020B0609040504020204" pitchFamily="49" charset="0"/>
                <a:ea typeface="+mn-ea"/>
              </a:rPr>
              <a:t>&lt;&lt;</a:t>
            </a:r>
            <a:r>
              <a:rPr lang="en-US" altLang="ja-JP" sz="2400" dirty="0">
                <a:latin typeface="+mn-ea"/>
                <a:ea typeface="+mn-ea"/>
              </a:rPr>
              <a:t> </a:t>
            </a:r>
            <a:r>
              <a:rPr lang="ja-JP" altLang="en-US" sz="2400" dirty="0">
                <a:latin typeface="+mn-ea"/>
                <a:ea typeface="+mn-ea"/>
              </a:rPr>
              <a:t>を続けることで、複数の文字列を連続して出力できる。</a:t>
            </a:r>
            <a:endParaRPr lang="en-US" altLang="ja-JP" sz="2400" dirty="0">
              <a:latin typeface="+mn-ea"/>
              <a:ea typeface="+mn-ea"/>
            </a:endParaRPr>
          </a:p>
        </p:txBody>
      </p:sp>
      <p:sp>
        <p:nvSpPr>
          <p:cNvPr id="3" name="テキスト ボックス 2">
            <a:extLst>
              <a:ext uri="{FF2B5EF4-FFF2-40B4-BE49-F238E27FC236}">
                <a16:creationId xmlns:a16="http://schemas.microsoft.com/office/drawing/2014/main" id="{9A2A7CCB-7544-5205-CCE2-2FA743D9CBC6}"/>
              </a:ext>
            </a:extLst>
          </p:cNvPr>
          <p:cNvSpPr txBox="1">
            <a:spLocks noChangeArrowheads="1"/>
          </p:cNvSpPr>
          <p:nvPr/>
        </p:nvSpPr>
        <p:spPr bwMode="auto">
          <a:xfrm>
            <a:off x="983432" y="3903439"/>
            <a:ext cx="928903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std::</a:t>
            </a:r>
            <a:r>
              <a:rPr lang="en-US" altLang="ja-JP" sz="2000" dirty="0" err="1"/>
              <a:t>cout</a:t>
            </a:r>
            <a:r>
              <a:rPr lang="en-US" altLang="ja-JP" sz="2000" dirty="0"/>
              <a:t> &lt;&lt; "</a:t>
            </a:r>
            <a:r>
              <a:rPr lang="ja-JP" altLang="en-US" sz="2000" dirty="0"/>
              <a:t>こんにちは。</a:t>
            </a:r>
            <a:r>
              <a:rPr lang="en-US" altLang="ja-JP" sz="2000" dirty="0"/>
              <a:t>" &lt;&lt; "</a:t>
            </a:r>
            <a:r>
              <a:rPr lang="ja-JP" altLang="en-US" sz="2000" dirty="0"/>
              <a:t>よい天気ですね。</a:t>
            </a:r>
            <a:r>
              <a:rPr lang="en-US" altLang="ja-JP" sz="2000" dirty="0"/>
              <a:t>";</a:t>
            </a:r>
            <a:endParaRPr lang="ja-JP" altLang="en-US" sz="2000" dirty="0"/>
          </a:p>
        </p:txBody>
      </p:sp>
      <p:sp>
        <p:nvSpPr>
          <p:cNvPr id="4" name="正方形/長方形 3">
            <a:extLst>
              <a:ext uri="{FF2B5EF4-FFF2-40B4-BE49-F238E27FC236}">
                <a16:creationId xmlns:a16="http://schemas.microsoft.com/office/drawing/2014/main" id="{C2DCD993-AEAB-1872-B140-C4271FA70EFE}"/>
              </a:ext>
            </a:extLst>
          </p:cNvPr>
          <p:cNvSpPr/>
          <p:nvPr/>
        </p:nvSpPr>
        <p:spPr>
          <a:xfrm>
            <a:off x="767408" y="5013176"/>
            <a:ext cx="9217024" cy="461665"/>
          </a:xfrm>
          <a:prstGeom prst="rect">
            <a:avLst/>
          </a:prstGeom>
        </p:spPr>
        <p:txBody>
          <a:bodyPr wrap="square">
            <a:spAutoFit/>
          </a:bodyPr>
          <a:lstStyle/>
          <a:p>
            <a:r>
              <a:rPr lang="ja-JP" altLang="en-US" sz="2400" dirty="0">
                <a:latin typeface="+mn-ea"/>
                <a:ea typeface="+mn-ea"/>
              </a:rPr>
              <a:t>・文字列の代わりに </a:t>
            </a:r>
            <a:r>
              <a:rPr lang="en-US" altLang="ja-JP" sz="2400" dirty="0">
                <a:latin typeface="Lucida Console" panose="020B0609040504020204" pitchFamily="49" charset="0"/>
                <a:ea typeface="+mn-ea"/>
              </a:rPr>
              <a:t>std::</a:t>
            </a:r>
            <a:r>
              <a:rPr lang="en-US" altLang="ja-JP" sz="2400" dirty="0" err="1">
                <a:latin typeface="Lucida Console" panose="020B0609040504020204" pitchFamily="49" charset="0"/>
                <a:ea typeface="+mn-ea"/>
              </a:rPr>
              <a:t>endl</a:t>
            </a:r>
            <a:r>
              <a:rPr lang="en-US" altLang="ja-JP" sz="2400" dirty="0">
                <a:latin typeface="Lucida Console" panose="020B0609040504020204" pitchFamily="49" charset="0"/>
                <a:ea typeface="+mn-ea"/>
              </a:rPr>
              <a:t> </a:t>
            </a:r>
            <a:r>
              <a:rPr lang="ja-JP" altLang="en-US" sz="2400" dirty="0">
                <a:latin typeface="+mn-ea"/>
                <a:ea typeface="+mn-ea"/>
              </a:rPr>
              <a:t>と書くことで改行を出力できる</a:t>
            </a:r>
            <a:endParaRPr lang="en-US" altLang="ja-JP" sz="2400" dirty="0">
              <a:latin typeface="+mn-ea"/>
              <a:ea typeface="+mn-ea"/>
            </a:endParaRPr>
          </a:p>
        </p:txBody>
      </p:sp>
      <p:sp>
        <p:nvSpPr>
          <p:cNvPr id="6" name="テキスト ボックス 5">
            <a:extLst>
              <a:ext uri="{FF2B5EF4-FFF2-40B4-BE49-F238E27FC236}">
                <a16:creationId xmlns:a16="http://schemas.microsoft.com/office/drawing/2014/main" id="{47F89ED8-4A27-10D2-F353-5FFF77BB6C04}"/>
              </a:ext>
            </a:extLst>
          </p:cNvPr>
          <p:cNvSpPr txBox="1">
            <a:spLocks noChangeArrowheads="1"/>
          </p:cNvSpPr>
          <p:nvPr/>
        </p:nvSpPr>
        <p:spPr bwMode="auto">
          <a:xfrm>
            <a:off x="953890" y="5693384"/>
            <a:ext cx="795042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std::</a:t>
            </a:r>
            <a:r>
              <a:rPr lang="en-US" altLang="ja-JP" sz="2000" dirty="0" err="1"/>
              <a:t>cout</a:t>
            </a:r>
            <a:r>
              <a:rPr lang="en-US" altLang="ja-JP" sz="2000" dirty="0"/>
              <a:t> &lt;&lt; "</a:t>
            </a:r>
            <a:r>
              <a:rPr lang="ja-JP" altLang="en-US" sz="2000" dirty="0"/>
              <a:t>こんにちは。</a:t>
            </a:r>
            <a:r>
              <a:rPr lang="en-US" altLang="ja-JP" sz="2000" dirty="0"/>
              <a:t>" &lt;&lt; std::</a:t>
            </a:r>
            <a:r>
              <a:rPr lang="en-US" altLang="ja-JP" sz="2000" dirty="0" err="1"/>
              <a:t>endl</a:t>
            </a:r>
            <a:r>
              <a:rPr lang="en-US" altLang="ja-JP" sz="2000" dirty="0"/>
              <a:t>;</a:t>
            </a:r>
            <a:endParaRPr lang="ja-JP" altLang="en-US" sz="2000" dirty="0"/>
          </a:p>
        </p:txBody>
      </p:sp>
    </p:spTree>
    <p:extLst>
      <p:ext uri="{BB962C8B-B14F-4D97-AF65-F5344CB8AC3E}">
        <p14:creationId xmlns:p14="http://schemas.microsoft.com/office/powerpoint/2010/main" val="247013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72D5-D4B6-F8F9-3945-657A2541A8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555769-19F3-9CA8-0866-E6A71DA870E7}"/>
              </a:ext>
            </a:extLst>
          </p:cNvPr>
          <p:cNvSpPr>
            <a:spLocks noGrp="1"/>
          </p:cNvSpPr>
          <p:nvPr>
            <p:ph type="title"/>
          </p:nvPr>
        </p:nvSpPr>
        <p:spPr/>
        <p:txBody>
          <a:bodyPr/>
          <a:lstStyle/>
          <a:p>
            <a:r>
              <a:rPr kumimoji="1" lang="ja-JP" altLang="en-US" dirty="0"/>
              <a:t>画面へ文字列を出力する</a:t>
            </a:r>
            <a:r>
              <a:rPr lang="ja-JP" altLang="en-US" dirty="0"/>
              <a:t>プログラムコード</a:t>
            </a:r>
            <a:endParaRPr kumimoji="1" lang="ja-JP" altLang="en-US" dirty="0"/>
          </a:p>
        </p:txBody>
      </p:sp>
      <p:pic>
        <p:nvPicPr>
          <p:cNvPr id="10" name="図 9">
            <a:extLst>
              <a:ext uri="{FF2B5EF4-FFF2-40B4-BE49-F238E27FC236}">
                <a16:creationId xmlns:a16="http://schemas.microsoft.com/office/drawing/2014/main" id="{A21A4BE7-A43D-78E1-FA5D-286C9DEB8327}"/>
              </a:ext>
            </a:extLst>
          </p:cNvPr>
          <p:cNvPicPr>
            <a:picLocks noChangeAspect="1"/>
          </p:cNvPicPr>
          <p:nvPr/>
        </p:nvPicPr>
        <p:blipFill>
          <a:blip r:embed="rId2"/>
          <a:stretch>
            <a:fillRect/>
          </a:stretch>
        </p:blipFill>
        <p:spPr>
          <a:xfrm>
            <a:off x="582042" y="1484784"/>
            <a:ext cx="8323284" cy="2421825"/>
          </a:xfrm>
          <a:prstGeom prst="rect">
            <a:avLst/>
          </a:prstGeom>
        </p:spPr>
      </p:pic>
      <p:sp>
        <p:nvSpPr>
          <p:cNvPr id="11" name="テキスト ボックス 10">
            <a:extLst>
              <a:ext uri="{FF2B5EF4-FFF2-40B4-BE49-F238E27FC236}">
                <a16:creationId xmlns:a16="http://schemas.microsoft.com/office/drawing/2014/main" id="{ABF933CC-030A-6527-A2F0-DAC40B2FD8CA}"/>
              </a:ext>
            </a:extLst>
          </p:cNvPr>
          <p:cNvSpPr txBox="1">
            <a:spLocks noChangeArrowheads="1"/>
          </p:cNvSpPr>
          <p:nvPr/>
        </p:nvSpPr>
        <p:spPr bwMode="auto">
          <a:xfrm>
            <a:off x="6960096" y="4911551"/>
            <a:ext cx="5059726"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いろいろな文字列を出力してみよう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12655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3724A-A685-AFCC-153F-1821A3158F50}"/>
              </a:ext>
            </a:extLst>
          </p:cNvPr>
          <p:cNvSpPr>
            <a:spLocks noGrp="1"/>
          </p:cNvSpPr>
          <p:nvPr>
            <p:ph type="title"/>
          </p:nvPr>
        </p:nvSpPr>
        <p:spPr/>
        <p:txBody>
          <a:bodyPr/>
          <a:lstStyle/>
          <a:p>
            <a:r>
              <a:rPr kumimoji="1" lang="ja-JP" altLang="en-US" dirty="0"/>
              <a:t>名前空間</a:t>
            </a:r>
            <a:r>
              <a:rPr kumimoji="1" lang="en-US" altLang="ja-JP" dirty="0">
                <a:latin typeface="Lucida Console" panose="020B0609040504020204" pitchFamily="49" charset="0"/>
              </a:rPr>
              <a:t>std</a:t>
            </a:r>
            <a:r>
              <a:rPr kumimoji="1" lang="ja-JP" altLang="en-US" dirty="0"/>
              <a:t>を使用する</a:t>
            </a:r>
          </a:p>
        </p:txBody>
      </p:sp>
      <p:sp>
        <p:nvSpPr>
          <p:cNvPr id="3" name="テキスト ボックス 2">
            <a:extLst>
              <a:ext uri="{FF2B5EF4-FFF2-40B4-BE49-F238E27FC236}">
                <a16:creationId xmlns:a16="http://schemas.microsoft.com/office/drawing/2014/main" id="{14E6A545-95E8-DBFF-962B-CA4B471E037E}"/>
              </a:ext>
            </a:extLst>
          </p:cNvPr>
          <p:cNvSpPr txBox="1">
            <a:spLocks noChangeArrowheads="1"/>
          </p:cNvSpPr>
          <p:nvPr/>
        </p:nvSpPr>
        <p:spPr bwMode="auto">
          <a:xfrm>
            <a:off x="983432" y="1950608"/>
            <a:ext cx="5544616"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using namespace std;</a:t>
            </a:r>
            <a:endParaRPr lang="ja-JP" altLang="en-US" dirty="0"/>
          </a:p>
        </p:txBody>
      </p:sp>
      <p:sp>
        <p:nvSpPr>
          <p:cNvPr id="4" name="正方形/長方形 3">
            <a:extLst>
              <a:ext uri="{FF2B5EF4-FFF2-40B4-BE49-F238E27FC236}">
                <a16:creationId xmlns:a16="http://schemas.microsoft.com/office/drawing/2014/main" id="{970AC1F3-4278-3D7B-3F75-38315FCF568E}"/>
              </a:ext>
            </a:extLst>
          </p:cNvPr>
          <p:cNvSpPr/>
          <p:nvPr/>
        </p:nvSpPr>
        <p:spPr>
          <a:xfrm>
            <a:off x="695400" y="1392848"/>
            <a:ext cx="8229600" cy="461665"/>
          </a:xfrm>
          <a:prstGeom prst="rect">
            <a:avLst/>
          </a:prstGeom>
        </p:spPr>
        <p:txBody>
          <a:bodyPr wrap="square">
            <a:spAutoFit/>
          </a:bodyPr>
          <a:lstStyle/>
          <a:p>
            <a:r>
              <a:rPr lang="ja-JP" altLang="en-US" sz="2400" dirty="0">
                <a:latin typeface="+mn-ea"/>
                <a:ea typeface="+mn-ea"/>
              </a:rPr>
              <a:t>プログラムコードの中に</a:t>
            </a:r>
            <a:endParaRPr lang="en-US" altLang="ja-JP" sz="2400" dirty="0">
              <a:latin typeface="+mn-ea"/>
              <a:ea typeface="+mn-ea"/>
            </a:endParaRPr>
          </a:p>
        </p:txBody>
      </p:sp>
      <p:sp>
        <p:nvSpPr>
          <p:cNvPr id="5" name="正方形/長方形 4">
            <a:extLst>
              <a:ext uri="{FF2B5EF4-FFF2-40B4-BE49-F238E27FC236}">
                <a16:creationId xmlns:a16="http://schemas.microsoft.com/office/drawing/2014/main" id="{E40AA4A6-F7BE-8A99-BEB7-B5461645FDD4}"/>
              </a:ext>
            </a:extLst>
          </p:cNvPr>
          <p:cNvSpPr/>
          <p:nvPr/>
        </p:nvSpPr>
        <p:spPr>
          <a:xfrm>
            <a:off x="695400" y="2708920"/>
            <a:ext cx="8229600" cy="461665"/>
          </a:xfrm>
          <a:prstGeom prst="rect">
            <a:avLst/>
          </a:prstGeom>
        </p:spPr>
        <p:txBody>
          <a:bodyPr wrap="square">
            <a:spAutoFit/>
          </a:bodyPr>
          <a:lstStyle/>
          <a:p>
            <a:r>
              <a:rPr lang="ja-JP" altLang="en-US" sz="2400" dirty="0">
                <a:latin typeface="+mn-ea"/>
                <a:ea typeface="+mn-ea"/>
              </a:rPr>
              <a:t>と書くと、それ以降では </a:t>
            </a:r>
            <a:r>
              <a:rPr lang="en-US" altLang="ja-JP" sz="2400" dirty="0">
                <a:latin typeface="Lucida Console" panose="020B0609040504020204" pitchFamily="49" charset="0"/>
                <a:ea typeface="+mn-ea"/>
              </a:rPr>
              <a:t>std:: </a:t>
            </a:r>
            <a:r>
              <a:rPr lang="ja-JP" altLang="en-US" sz="2400" dirty="0">
                <a:latin typeface="+mn-ea"/>
                <a:ea typeface="+mn-ea"/>
              </a:rPr>
              <a:t>の表記を省略できる</a:t>
            </a:r>
            <a:endParaRPr lang="en-US" altLang="ja-JP" sz="2400" dirty="0">
              <a:latin typeface="+mn-ea"/>
              <a:ea typeface="+mn-ea"/>
            </a:endParaRPr>
          </a:p>
        </p:txBody>
      </p:sp>
      <p:pic>
        <p:nvPicPr>
          <p:cNvPr id="8" name="図 7">
            <a:extLst>
              <a:ext uri="{FF2B5EF4-FFF2-40B4-BE49-F238E27FC236}">
                <a16:creationId xmlns:a16="http://schemas.microsoft.com/office/drawing/2014/main" id="{5C8A15BE-D96C-5702-1008-5698A10365DF}"/>
              </a:ext>
            </a:extLst>
          </p:cNvPr>
          <p:cNvPicPr>
            <a:picLocks noChangeAspect="1"/>
          </p:cNvPicPr>
          <p:nvPr/>
        </p:nvPicPr>
        <p:blipFill>
          <a:blip r:embed="rId2"/>
          <a:stretch>
            <a:fillRect/>
          </a:stretch>
        </p:blipFill>
        <p:spPr>
          <a:xfrm>
            <a:off x="911424" y="3687416"/>
            <a:ext cx="9768408" cy="2807586"/>
          </a:xfrm>
          <a:prstGeom prst="rect">
            <a:avLst/>
          </a:prstGeom>
        </p:spPr>
      </p:pic>
    </p:spTree>
    <p:extLst>
      <p:ext uri="{BB962C8B-B14F-4D97-AF65-F5344CB8AC3E}">
        <p14:creationId xmlns:p14="http://schemas.microsoft.com/office/powerpoint/2010/main" val="67305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49A3DF-33E6-4B52-93E1-3304B24B0C76}"/>
              </a:ext>
            </a:extLst>
          </p:cNvPr>
          <p:cNvSpPr>
            <a:spLocks noGrp="1"/>
          </p:cNvSpPr>
          <p:nvPr>
            <p:ph type="ctrTitle"/>
          </p:nvPr>
        </p:nvSpPr>
        <p:spPr/>
        <p:txBody>
          <a:bodyPr/>
          <a:lstStyle/>
          <a:p>
            <a:r>
              <a:rPr lang="ja-JP" altLang="en-US" dirty="0"/>
              <a:t>はじめに</a:t>
            </a:r>
          </a:p>
        </p:txBody>
      </p:sp>
    </p:spTree>
    <p:extLst>
      <p:ext uri="{BB962C8B-B14F-4D97-AF65-F5344CB8AC3E}">
        <p14:creationId xmlns:p14="http://schemas.microsoft.com/office/powerpoint/2010/main" val="648694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B7C516D-4B3D-5259-7D0E-D20E0B7399BE}"/>
              </a:ext>
            </a:extLst>
          </p:cNvPr>
          <p:cNvPicPr>
            <a:picLocks noChangeAspect="1"/>
          </p:cNvPicPr>
          <p:nvPr/>
        </p:nvPicPr>
        <p:blipFill>
          <a:blip r:embed="rId2"/>
          <a:stretch>
            <a:fillRect/>
          </a:stretch>
        </p:blipFill>
        <p:spPr>
          <a:xfrm>
            <a:off x="5700253" y="2924944"/>
            <a:ext cx="2996513" cy="3428999"/>
          </a:xfrm>
          <a:prstGeom prst="rect">
            <a:avLst/>
          </a:prstGeom>
        </p:spPr>
      </p:pic>
      <p:sp>
        <p:nvSpPr>
          <p:cNvPr id="2" name="タイトル 1">
            <a:extLst>
              <a:ext uri="{FF2B5EF4-FFF2-40B4-BE49-F238E27FC236}">
                <a16:creationId xmlns:a16="http://schemas.microsoft.com/office/drawing/2014/main" id="{E56836EF-C359-AF0F-1A3D-4BD2700E56A6}"/>
              </a:ext>
            </a:extLst>
          </p:cNvPr>
          <p:cNvSpPr>
            <a:spLocks noGrp="1"/>
          </p:cNvSpPr>
          <p:nvPr>
            <p:ph type="title"/>
          </p:nvPr>
        </p:nvSpPr>
        <p:spPr/>
        <p:txBody>
          <a:bodyPr/>
          <a:lstStyle/>
          <a:p>
            <a:r>
              <a:rPr kumimoji="1" lang="ja-JP" altLang="en-US" dirty="0"/>
              <a:t>変数</a:t>
            </a:r>
          </a:p>
        </p:txBody>
      </p:sp>
      <p:sp>
        <p:nvSpPr>
          <p:cNvPr id="3" name="コンテンツ プレースホルダー 2">
            <a:extLst>
              <a:ext uri="{FF2B5EF4-FFF2-40B4-BE49-F238E27FC236}">
                <a16:creationId xmlns:a16="http://schemas.microsoft.com/office/drawing/2014/main" id="{B4210F6D-84C8-0710-AE72-3FF200E407D2}"/>
              </a:ext>
            </a:extLst>
          </p:cNvPr>
          <p:cNvSpPr>
            <a:spLocks noGrp="1"/>
          </p:cNvSpPr>
          <p:nvPr>
            <p:ph idx="1"/>
          </p:nvPr>
        </p:nvSpPr>
        <p:spPr/>
        <p:txBody>
          <a:bodyPr/>
          <a:lstStyle/>
          <a:p>
            <a:pPr marL="0" indent="0">
              <a:buNone/>
            </a:pPr>
            <a:r>
              <a:rPr lang="ja-JP" altLang="en-US" sz="2800" b="1" dirty="0">
                <a:latin typeface="RyuminPro-Regular"/>
              </a:rPr>
              <a:t>変数</a:t>
            </a:r>
            <a:r>
              <a:rPr lang="ja-JP" altLang="en-US" sz="2800" dirty="0">
                <a:latin typeface="RyuminPro-Regular"/>
              </a:rPr>
              <a:t>とは値を入れておく入れ物のこと</a:t>
            </a:r>
            <a:endParaRPr lang="en-US" altLang="ja-JP" sz="2800" dirty="0">
              <a:latin typeface="RyuminPro-Regular"/>
            </a:endParaRPr>
          </a:p>
          <a:p>
            <a:pPr marL="0" indent="0">
              <a:buNone/>
            </a:pPr>
            <a:r>
              <a:rPr lang="en-US" altLang="ja-JP" sz="2800" dirty="0">
                <a:latin typeface="RyuminPro-Regular"/>
              </a:rPr>
              <a:t>	</a:t>
            </a:r>
            <a:r>
              <a:rPr lang="ja-JP" altLang="en-US" sz="2800" b="1" dirty="0">
                <a:latin typeface="RyuminPro-Regular"/>
              </a:rPr>
              <a:t>変数の宣言</a:t>
            </a:r>
            <a:r>
              <a:rPr lang="ja-JP" altLang="en-US" sz="2800" dirty="0">
                <a:latin typeface="RyuminPro-Regular"/>
              </a:rPr>
              <a:t>：変数を作成すること</a:t>
            </a:r>
            <a:endParaRPr lang="en-US" altLang="ja-JP" sz="2800" dirty="0">
              <a:latin typeface="RyuminPro-Regular"/>
            </a:endParaRPr>
          </a:p>
          <a:p>
            <a:pPr marL="0" indent="0">
              <a:buNone/>
            </a:pPr>
            <a:r>
              <a:rPr lang="en-US" altLang="ja-JP" sz="2800" dirty="0">
                <a:latin typeface="RyuminPro-Regular"/>
              </a:rPr>
              <a:t>	</a:t>
            </a:r>
            <a:r>
              <a:rPr lang="ja-JP" altLang="en-US" sz="2800" b="1" dirty="0">
                <a:latin typeface="RyuminPro-Regular"/>
              </a:rPr>
              <a:t>値の代入</a:t>
            </a:r>
            <a:r>
              <a:rPr lang="ja-JP" altLang="en-US" sz="2800" dirty="0">
                <a:latin typeface="RyuminPro-Regular"/>
              </a:rPr>
              <a:t>：変数に値を入れること</a:t>
            </a:r>
            <a:endParaRPr lang="en-US" altLang="ja-JP" sz="2800" dirty="0">
              <a:latin typeface="RyuminPro-Regular"/>
            </a:endParaRPr>
          </a:p>
          <a:p>
            <a:pPr marL="0" indent="0">
              <a:buNone/>
            </a:pPr>
            <a:endParaRPr lang="en-US" altLang="ja-JP" sz="2800" dirty="0">
              <a:latin typeface="RyuminPro-Regular"/>
            </a:endParaRPr>
          </a:p>
        </p:txBody>
      </p:sp>
      <p:sp>
        <p:nvSpPr>
          <p:cNvPr id="7" name="テキスト ボックス 6">
            <a:extLst>
              <a:ext uri="{FF2B5EF4-FFF2-40B4-BE49-F238E27FC236}">
                <a16:creationId xmlns:a16="http://schemas.microsoft.com/office/drawing/2014/main" id="{1BDA4117-D646-9D4D-4C50-710C8624AD62}"/>
              </a:ext>
            </a:extLst>
          </p:cNvPr>
          <p:cNvSpPr txBox="1">
            <a:spLocks noChangeArrowheads="1"/>
          </p:cNvSpPr>
          <p:nvPr/>
        </p:nvSpPr>
        <p:spPr bwMode="auto">
          <a:xfrm>
            <a:off x="1079376" y="3164106"/>
            <a:ext cx="3418052" cy="2862322"/>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#include &lt;iostream&gt;</a:t>
            </a:r>
          </a:p>
          <a:p>
            <a:r>
              <a:rPr lang="en-US" altLang="ja-JP" sz="2000" dirty="0"/>
              <a:t>using namespace std;</a:t>
            </a:r>
          </a:p>
          <a:p>
            <a:endParaRPr lang="en-US" altLang="ja-JP" sz="2000" dirty="0"/>
          </a:p>
          <a:p>
            <a:r>
              <a:rPr lang="en-US" altLang="ja-JP" sz="2000" dirty="0"/>
              <a:t>int main()</a:t>
            </a:r>
          </a:p>
          <a:p>
            <a:r>
              <a:rPr lang="en-US" altLang="ja-JP" sz="2000" dirty="0"/>
              <a:t>{</a:t>
            </a:r>
          </a:p>
          <a:p>
            <a:r>
              <a:rPr lang="ja-JP" altLang="en-US" sz="2000" dirty="0"/>
              <a:t>    </a:t>
            </a:r>
            <a:r>
              <a:rPr lang="en-US" altLang="ja-JP" sz="2000" dirty="0"/>
              <a:t>int </a:t>
            </a:r>
            <a:r>
              <a:rPr lang="en-US" altLang="ja-JP" sz="2000" dirty="0" err="1"/>
              <a:t>i</a:t>
            </a:r>
            <a:r>
              <a:rPr lang="en-US" altLang="ja-JP" sz="2000" dirty="0"/>
              <a:t>;</a:t>
            </a:r>
          </a:p>
          <a:p>
            <a:r>
              <a:rPr lang="ja-JP" altLang="en-US" sz="2000" dirty="0"/>
              <a:t>    </a:t>
            </a:r>
            <a:r>
              <a:rPr lang="en-US" altLang="ja-JP" sz="2000" dirty="0" err="1"/>
              <a:t>i</a:t>
            </a:r>
            <a:r>
              <a:rPr lang="en-US" altLang="ja-JP" sz="2000" dirty="0"/>
              <a:t> = 5;</a:t>
            </a:r>
          </a:p>
          <a:p>
            <a:r>
              <a:rPr lang="ja-JP" altLang="en-US" sz="2000" dirty="0"/>
              <a:t>    </a:t>
            </a:r>
            <a:r>
              <a:rPr lang="en-US" altLang="ja-JP" sz="2000" dirty="0" err="1"/>
              <a:t>cout</a:t>
            </a:r>
            <a:r>
              <a:rPr lang="en-US" altLang="ja-JP" sz="2000" dirty="0"/>
              <a:t> &lt;&lt; </a:t>
            </a:r>
            <a:r>
              <a:rPr lang="en-US" altLang="ja-JP" sz="2000" dirty="0" err="1"/>
              <a:t>i</a:t>
            </a:r>
            <a:r>
              <a:rPr lang="en-US" altLang="ja-JP" sz="2000" dirty="0"/>
              <a:t>;</a:t>
            </a:r>
          </a:p>
          <a:p>
            <a:r>
              <a:rPr lang="en-US" altLang="ja-JP" sz="2000" dirty="0"/>
              <a:t>}</a:t>
            </a:r>
            <a:endParaRPr lang="ja-JP" altLang="en-US" sz="2000" dirty="0"/>
          </a:p>
        </p:txBody>
      </p:sp>
      <p:cxnSp>
        <p:nvCxnSpPr>
          <p:cNvPr id="9" name="直線矢印コネクタ 8">
            <a:extLst>
              <a:ext uri="{FF2B5EF4-FFF2-40B4-BE49-F238E27FC236}">
                <a16:creationId xmlns:a16="http://schemas.microsoft.com/office/drawing/2014/main" id="{1F2352D2-7927-79F0-23F6-6C4FFA34D030}"/>
              </a:ext>
            </a:extLst>
          </p:cNvPr>
          <p:cNvCxnSpPr>
            <a:cxnSpLocks/>
          </p:cNvCxnSpPr>
          <p:nvPr/>
        </p:nvCxnSpPr>
        <p:spPr>
          <a:xfrm flipV="1">
            <a:off x="3063798" y="3812024"/>
            <a:ext cx="2384130" cy="99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F2E7411-4900-97CC-0FAA-4AEF710CC495}"/>
              </a:ext>
            </a:extLst>
          </p:cNvPr>
          <p:cNvCxnSpPr>
            <a:cxnSpLocks/>
          </p:cNvCxnSpPr>
          <p:nvPr/>
        </p:nvCxnSpPr>
        <p:spPr>
          <a:xfrm flipV="1">
            <a:off x="3088073" y="4888584"/>
            <a:ext cx="2431863" cy="249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15787EB-7901-04AD-3B1F-67D0D0B55C25}"/>
              </a:ext>
            </a:extLst>
          </p:cNvPr>
          <p:cNvCxnSpPr>
            <a:cxnSpLocks/>
          </p:cNvCxnSpPr>
          <p:nvPr/>
        </p:nvCxnSpPr>
        <p:spPr>
          <a:xfrm>
            <a:off x="3431704" y="5517232"/>
            <a:ext cx="1872208" cy="126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E1C081B-A5E0-E363-E6A0-05681A5B0233}"/>
              </a:ext>
            </a:extLst>
          </p:cNvPr>
          <p:cNvSpPr txBox="1"/>
          <p:nvPr/>
        </p:nvSpPr>
        <p:spPr>
          <a:xfrm>
            <a:off x="8645604" y="3345420"/>
            <a:ext cx="1338828" cy="369332"/>
          </a:xfrm>
          <a:prstGeom prst="rect">
            <a:avLst/>
          </a:prstGeom>
          <a:solidFill>
            <a:schemeClr val="tx2"/>
          </a:solidFill>
        </p:spPr>
        <p:txBody>
          <a:bodyPr wrap="none" rtlCol="0">
            <a:spAutoFit/>
          </a:bodyPr>
          <a:lstStyle/>
          <a:p>
            <a:r>
              <a:rPr kumimoji="1" lang="ja-JP" altLang="en-US" dirty="0">
                <a:solidFill>
                  <a:schemeClr val="bg1"/>
                </a:solidFill>
              </a:rPr>
              <a:t>変数の宣言</a:t>
            </a:r>
          </a:p>
        </p:txBody>
      </p:sp>
      <p:sp>
        <p:nvSpPr>
          <p:cNvPr id="17" name="テキスト ボックス 16">
            <a:extLst>
              <a:ext uri="{FF2B5EF4-FFF2-40B4-BE49-F238E27FC236}">
                <a16:creationId xmlns:a16="http://schemas.microsoft.com/office/drawing/2014/main" id="{F307ADEC-B95D-696D-8138-B584605BA3B7}"/>
              </a:ext>
            </a:extLst>
          </p:cNvPr>
          <p:cNvSpPr txBox="1"/>
          <p:nvPr/>
        </p:nvSpPr>
        <p:spPr>
          <a:xfrm>
            <a:off x="8645604" y="4309691"/>
            <a:ext cx="1107996" cy="369332"/>
          </a:xfrm>
          <a:prstGeom prst="rect">
            <a:avLst/>
          </a:prstGeom>
          <a:solidFill>
            <a:schemeClr val="tx2"/>
          </a:solidFill>
        </p:spPr>
        <p:txBody>
          <a:bodyPr wrap="none" rtlCol="0">
            <a:spAutoFit/>
          </a:bodyPr>
          <a:lstStyle/>
          <a:p>
            <a:r>
              <a:rPr lang="ja-JP" altLang="en-US" dirty="0">
                <a:solidFill>
                  <a:schemeClr val="bg1"/>
                </a:solidFill>
              </a:rPr>
              <a:t>値</a:t>
            </a:r>
            <a:r>
              <a:rPr kumimoji="1" lang="ja-JP" altLang="en-US" dirty="0">
                <a:solidFill>
                  <a:schemeClr val="bg1"/>
                </a:solidFill>
              </a:rPr>
              <a:t>の代入</a:t>
            </a:r>
          </a:p>
        </p:txBody>
      </p:sp>
      <p:sp>
        <p:nvSpPr>
          <p:cNvPr id="19" name="テキスト ボックス 18">
            <a:extLst>
              <a:ext uri="{FF2B5EF4-FFF2-40B4-BE49-F238E27FC236}">
                <a16:creationId xmlns:a16="http://schemas.microsoft.com/office/drawing/2014/main" id="{F3A594A1-9DA2-8C22-AABF-660041FB0E70}"/>
              </a:ext>
            </a:extLst>
          </p:cNvPr>
          <p:cNvSpPr txBox="1"/>
          <p:nvPr/>
        </p:nvSpPr>
        <p:spPr>
          <a:xfrm>
            <a:off x="8654525" y="5517232"/>
            <a:ext cx="1107996" cy="369332"/>
          </a:xfrm>
          <a:prstGeom prst="rect">
            <a:avLst/>
          </a:prstGeom>
          <a:solidFill>
            <a:schemeClr val="tx2"/>
          </a:solidFill>
        </p:spPr>
        <p:txBody>
          <a:bodyPr wrap="none" rtlCol="0">
            <a:spAutoFit/>
          </a:bodyPr>
          <a:lstStyle/>
          <a:p>
            <a:r>
              <a:rPr lang="ja-JP" altLang="en-US" dirty="0">
                <a:solidFill>
                  <a:schemeClr val="bg1"/>
                </a:solidFill>
              </a:rPr>
              <a:t>値</a:t>
            </a:r>
            <a:r>
              <a:rPr kumimoji="1" lang="ja-JP" altLang="en-US" dirty="0">
                <a:solidFill>
                  <a:schemeClr val="bg1"/>
                </a:solidFill>
              </a:rPr>
              <a:t>の</a:t>
            </a:r>
            <a:r>
              <a:rPr lang="ja-JP" altLang="en-US" dirty="0">
                <a:solidFill>
                  <a:schemeClr val="bg1"/>
                </a:solidFill>
              </a:rPr>
              <a:t>出力</a:t>
            </a:r>
            <a:endParaRPr kumimoji="1" lang="ja-JP" altLang="en-US" dirty="0">
              <a:solidFill>
                <a:schemeClr val="bg1"/>
              </a:solidFill>
            </a:endParaRPr>
          </a:p>
        </p:txBody>
      </p:sp>
    </p:spTree>
    <p:extLst>
      <p:ext uri="{BB962C8B-B14F-4D97-AF65-F5344CB8AC3E}">
        <p14:creationId xmlns:p14="http://schemas.microsoft.com/office/powerpoint/2010/main" val="46790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AB52E-16A6-5960-5956-CD156E9DEF07}"/>
              </a:ext>
            </a:extLst>
          </p:cNvPr>
          <p:cNvSpPr>
            <a:spLocks noGrp="1"/>
          </p:cNvSpPr>
          <p:nvPr>
            <p:ph type="title"/>
          </p:nvPr>
        </p:nvSpPr>
        <p:spPr/>
        <p:txBody>
          <a:bodyPr/>
          <a:lstStyle/>
          <a:p>
            <a:r>
              <a:rPr kumimoji="1" lang="ja-JP" altLang="en-US" dirty="0"/>
              <a:t>変数の宣言</a:t>
            </a:r>
          </a:p>
        </p:txBody>
      </p:sp>
      <p:sp>
        <p:nvSpPr>
          <p:cNvPr id="5" name="テキスト ボックス 4">
            <a:extLst>
              <a:ext uri="{FF2B5EF4-FFF2-40B4-BE49-F238E27FC236}">
                <a16:creationId xmlns:a16="http://schemas.microsoft.com/office/drawing/2014/main" id="{400E9B16-247B-6D79-0D9B-6AFC1AFF1A38}"/>
              </a:ext>
            </a:extLst>
          </p:cNvPr>
          <p:cNvSpPr txBox="1">
            <a:spLocks noChangeArrowheads="1"/>
          </p:cNvSpPr>
          <p:nvPr/>
        </p:nvSpPr>
        <p:spPr bwMode="auto">
          <a:xfrm>
            <a:off x="3199269" y="1556792"/>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dirty="0"/>
              <a:t>型名 変数名</a:t>
            </a:r>
            <a:r>
              <a:rPr lang="en-US" altLang="ja-JP" dirty="0"/>
              <a:t>;</a:t>
            </a:r>
            <a:endParaRPr lang="ja-JP" altLang="en-US" dirty="0"/>
          </a:p>
        </p:txBody>
      </p:sp>
      <p:sp>
        <p:nvSpPr>
          <p:cNvPr id="6" name="テキスト ボックス 5">
            <a:extLst>
              <a:ext uri="{FF2B5EF4-FFF2-40B4-BE49-F238E27FC236}">
                <a16:creationId xmlns:a16="http://schemas.microsoft.com/office/drawing/2014/main" id="{5D930CA2-5707-1733-6D03-819F1D13AE35}"/>
              </a:ext>
            </a:extLst>
          </p:cNvPr>
          <p:cNvSpPr txBox="1">
            <a:spLocks noChangeArrowheads="1"/>
          </p:cNvSpPr>
          <p:nvPr/>
        </p:nvSpPr>
        <p:spPr bwMode="auto">
          <a:xfrm>
            <a:off x="3215680" y="2276872"/>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a:t>
            </a:r>
            <a:r>
              <a:rPr lang="ja-JP" altLang="en-US" dirty="0"/>
              <a:t> </a:t>
            </a:r>
            <a:r>
              <a:rPr lang="en-US" altLang="ja-JP" dirty="0" err="1"/>
              <a:t>i</a:t>
            </a:r>
            <a:r>
              <a:rPr lang="en-US" altLang="ja-JP" dirty="0"/>
              <a:t>;</a:t>
            </a:r>
            <a:endParaRPr lang="ja-JP" altLang="en-US" dirty="0"/>
          </a:p>
        </p:txBody>
      </p:sp>
      <p:cxnSp>
        <p:nvCxnSpPr>
          <p:cNvPr id="7" name="直線矢印コネクタ 6">
            <a:extLst>
              <a:ext uri="{FF2B5EF4-FFF2-40B4-BE49-F238E27FC236}">
                <a16:creationId xmlns:a16="http://schemas.microsoft.com/office/drawing/2014/main" id="{422DF048-E852-CF06-D418-CAF75EB67433}"/>
              </a:ext>
            </a:extLst>
          </p:cNvPr>
          <p:cNvCxnSpPr>
            <a:cxnSpLocks/>
          </p:cNvCxnSpPr>
          <p:nvPr/>
        </p:nvCxnSpPr>
        <p:spPr>
          <a:xfrm flipV="1">
            <a:off x="3510926" y="2748990"/>
            <a:ext cx="0"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B374264-E22A-5932-05E0-07E6C2375D8F}"/>
              </a:ext>
            </a:extLst>
          </p:cNvPr>
          <p:cNvSpPr txBox="1"/>
          <p:nvPr/>
        </p:nvSpPr>
        <p:spPr>
          <a:xfrm>
            <a:off x="1631505" y="3192133"/>
            <a:ext cx="2158140" cy="400110"/>
          </a:xfrm>
          <a:prstGeom prst="rect">
            <a:avLst/>
          </a:prstGeom>
          <a:noFill/>
        </p:spPr>
        <p:txBody>
          <a:bodyPr wrap="square">
            <a:spAutoFit/>
          </a:bodyPr>
          <a:lstStyle/>
          <a:p>
            <a:r>
              <a:rPr lang="ja-JP" altLang="en-US" sz="2000" dirty="0">
                <a:latin typeface="+mn-ea"/>
                <a:ea typeface="+mn-ea"/>
              </a:rPr>
              <a:t>整数を表す型名</a:t>
            </a:r>
          </a:p>
        </p:txBody>
      </p:sp>
      <p:sp>
        <p:nvSpPr>
          <p:cNvPr id="12" name="テキスト ボックス 11">
            <a:extLst>
              <a:ext uri="{FF2B5EF4-FFF2-40B4-BE49-F238E27FC236}">
                <a16:creationId xmlns:a16="http://schemas.microsoft.com/office/drawing/2014/main" id="{2223005B-88CA-DABD-AE33-9EF2E7509C1A}"/>
              </a:ext>
            </a:extLst>
          </p:cNvPr>
          <p:cNvSpPr txBox="1"/>
          <p:nvPr/>
        </p:nvSpPr>
        <p:spPr>
          <a:xfrm>
            <a:off x="4223792" y="3265080"/>
            <a:ext cx="7136890" cy="1631216"/>
          </a:xfrm>
          <a:prstGeom prst="rect">
            <a:avLst/>
          </a:prstGeom>
          <a:noFill/>
        </p:spPr>
        <p:txBody>
          <a:bodyPr wrap="none" rtlCol="0">
            <a:spAutoFit/>
          </a:bodyPr>
          <a:lstStyle/>
          <a:p>
            <a:pPr algn="l"/>
            <a:r>
              <a:rPr lang="ja-JP" altLang="en-US" sz="2000" dirty="0">
                <a:latin typeface="+mn-ea"/>
                <a:ea typeface="+mn-ea"/>
              </a:rPr>
              <a:t>変数名</a:t>
            </a:r>
            <a:endParaRPr lang="en-US" altLang="ja-JP" sz="2000" dirty="0">
              <a:latin typeface="+mn-ea"/>
              <a:ea typeface="+mn-ea"/>
            </a:endParaRPr>
          </a:p>
          <a:p>
            <a:pPr algn="l"/>
            <a:r>
              <a:rPr lang="en-US" altLang="ja-JP" sz="2000" dirty="0">
                <a:latin typeface="+mn-ea"/>
                <a:ea typeface="+mn-ea"/>
              </a:rPr>
              <a:t>•</a:t>
            </a:r>
            <a:r>
              <a:rPr lang="ja-JP" altLang="en-US" sz="2000" dirty="0">
                <a:latin typeface="+mn-ea"/>
                <a:ea typeface="+mn-ea"/>
              </a:rPr>
              <a:t>  英字、数字、アンダースコア（ </a:t>
            </a:r>
            <a:r>
              <a:rPr lang="en-US" altLang="ja-JP" sz="2000" b="1" dirty="0">
                <a:latin typeface="+mn-ea"/>
                <a:ea typeface="+mn-ea"/>
              </a:rPr>
              <a:t>_</a:t>
            </a:r>
            <a:r>
              <a:rPr lang="ja-JP" altLang="en-US" sz="2000" b="1" dirty="0">
                <a:latin typeface="+mn-ea"/>
                <a:ea typeface="+mn-ea"/>
              </a:rPr>
              <a:t> </a:t>
            </a:r>
            <a:r>
              <a:rPr lang="ja-JP" altLang="en-US" sz="2000" dirty="0">
                <a:latin typeface="+mn-ea"/>
                <a:ea typeface="+mn-ea"/>
              </a:rPr>
              <a:t>）が使える</a:t>
            </a:r>
          </a:p>
          <a:p>
            <a:pPr algn="l"/>
            <a:r>
              <a:rPr lang="en-US" altLang="ja-JP" sz="2000" dirty="0">
                <a:latin typeface="+mn-ea"/>
                <a:ea typeface="+mn-ea"/>
              </a:rPr>
              <a:t>•</a:t>
            </a:r>
            <a:r>
              <a:rPr lang="ja-JP" altLang="en-US" sz="2000" dirty="0">
                <a:latin typeface="+mn-ea"/>
                <a:ea typeface="+mn-ea"/>
              </a:rPr>
              <a:t> </a:t>
            </a:r>
            <a:r>
              <a:rPr lang="en-US" altLang="ja-JP" sz="2000" dirty="0">
                <a:latin typeface="+mn-ea"/>
                <a:ea typeface="+mn-ea"/>
              </a:rPr>
              <a:t> </a:t>
            </a:r>
            <a:r>
              <a:rPr lang="ja-JP" altLang="en-US" sz="2000" dirty="0">
                <a:latin typeface="+mn-ea"/>
                <a:ea typeface="+mn-ea"/>
              </a:rPr>
              <a:t>先頭の文字が数字であってはいけない</a:t>
            </a:r>
          </a:p>
          <a:p>
            <a:pPr algn="l"/>
            <a:r>
              <a:rPr lang="en-US" altLang="ja-JP" sz="2000" dirty="0">
                <a:latin typeface="+mn-ea"/>
                <a:ea typeface="+mn-ea"/>
              </a:rPr>
              <a:t>•</a:t>
            </a:r>
            <a:r>
              <a:rPr lang="ja-JP" altLang="en-US" sz="2000" dirty="0">
                <a:latin typeface="+mn-ea"/>
                <a:ea typeface="+mn-ea"/>
              </a:rPr>
              <a:t> </a:t>
            </a:r>
            <a:r>
              <a:rPr lang="en-US" altLang="ja-JP" sz="2000" dirty="0">
                <a:latin typeface="+mn-ea"/>
                <a:ea typeface="+mn-ea"/>
              </a:rPr>
              <a:t> </a:t>
            </a:r>
            <a:r>
              <a:rPr lang="ja-JP" altLang="en-US" sz="2000" dirty="0">
                <a:latin typeface="+mn-ea"/>
                <a:ea typeface="+mn-ea"/>
              </a:rPr>
              <a:t>大文字と小文字が区別される</a:t>
            </a:r>
          </a:p>
          <a:p>
            <a:pPr algn="l"/>
            <a:r>
              <a:rPr lang="en-US" altLang="ja-JP" sz="2000" dirty="0">
                <a:latin typeface="+mn-ea"/>
                <a:ea typeface="+mn-ea"/>
              </a:rPr>
              <a:t>•</a:t>
            </a:r>
            <a:r>
              <a:rPr lang="ja-JP" altLang="en-US" sz="2000" dirty="0">
                <a:latin typeface="+mn-ea"/>
                <a:ea typeface="+mn-ea"/>
              </a:rPr>
              <a:t> </a:t>
            </a:r>
            <a:r>
              <a:rPr lang="en-US" altLang="ja-JP" sz="2000" dirty="0">
                <a:latin typeface="+mn-ea"/>
                <a:ea typeface="+mn-ea"/>
              </a:rPr>
              <a:t> C++</a:t>
            </a:r>
            <a:r>
              <a:rPr lang="ja-JP" altLang="en-US" sz="2000" dirty="0">
                <a:latin typeface="+mn-ea"/>
                <a:ea typeface="+mn-ea"/>
              </a:rPr>
              <a:t>言語で用途が決まっている単語を変数名にはできない</a:t>
            </a:r>
            <a:endParaRPr kumimoji="1" lang="ja-JP" altLang="en-US" sz="2000" dirty="0">
              <a:latin typeface="+mn-ea"/>
              <a:ea typeface="+mn-ea"/>
            </a:endParaRPr>
          </a:p>
        </p:txBody>
      </p:sp>
      <p:cxnSp>
        <p:nvCxnSpPr>
          <p:cNvPr id="15" name="直線矢印コネクタ 14">
            <a:extLst>
              <a:ext uri="{FF2B5EF4-FFF2-40B4-BE49-F238E27FC236}">
                <a16:creationId xmlns:a16="http://schemas.microsoft.com/office/drawing/2014/main" id="{FB4750DE-4BDB-FC31-A123-BC5973570ED5}"/>
              </a:ext>
            </a:extLst>
          </p:cNvPr>
          <p:cNvCxnSpPr>
            <a:cxnSpLocks/>
          </p:cNvCxnSpPr>
          <p:nvPr/>
        </p:nvCxnSpPr>
        <p:spPr>
          <a:xfrm flipH="1" flipV="1">
            <a:off x="4151784" y="2708920"/>
            <a:ext cx="504056" cy="483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032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AB52E-16A6-5960-5956-CD156E9DEF07}"/>
              </a:ext>
            </a:extLst>
          </p:cNvPr>
          <p:cNvSpPr>
            <a:spLocks noGrp="1"/>
          </p:cNvSpPr>
          <p:nvPr>
            <p:ph type="title"/>
          </p:nvPr>
        </p:nvSpPr>
        <p:spPr/>
        <p:txBody>
          <a:bodyPr/>
          <a:lstStyle/>
          <a:p>
            <a:r>
              <a:rPr lang="ja-JP" altLang="en-US" dirty="0"/>
              <a:t>値</a:t>
            </a:r>
            <a:r>
              <a:rPr kumimoji="1" lang="ja-JP" altLang="en-US" dirty="0"/>
              <a:t>の代入</a:t>
            </a:r>
          </a:p>
        </p:txBody>
      </p:sp>
      <p:sp>
        <p:nvSpPr>
          <p:cNvPr id="5" name="テキスト ボックス 4">
            <a:extLst>
              <a:ext uri="{FF2B5EF4-FFF2-40B4-BE49-F238E27FC236}">
                <a16:creationId xmlns:a16="http://schemas.microsoft.com/office/drawing/2014/main" id="{400E9B16-247B-6D79-0D9B-6AFC1AFF1A38}"/>
              </a:ext>
            </a:extLst>
          </p:cNvPr>
          <p:cNvSpPr txBox="1">
            <a:spLocks noChangeArrowheads="1"/>
          </p:cNvSpPr>
          <p:nvPr/>
        </p:nvSpPr>
        <p:spPr bwMode="auto">
          <a:xfrm>
            <a:off x="3071664" y="1527175"/>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dirty="0"/>
              <a:t>変数名 </a:t>
            </a:r>
            <a:r>
              <a:rPr lang="en-US" altLang="ja-JP" dirty="0"/>
              <a:t>=</a:t>
            </a:r>
            <a:r>
              <a:rPr lang="ja-JP" altLang="en-US" dirty="0"/>
              <a:t> 値</a:t>
            </a:r>
            <a:r>
              <a:rPr lang="en-US" altLang="ja-JP" dirty="0"/>
              <a:t>;</a:t>
            </a:r>
            <a:endParaRPr lang="ja-JP" altLang="en-US" dirty="0"/>
          </a:p>
        </p:txBody>
      </p:sp>
      <p:sp>
        <p:nvSpPr>
          <p:cNvPr id="6" name="テキスト ボックス 5">
            <a:extLst>
              <a:ext uri="{FF2B5EF4-FFF2-40B4-BE49-F238E27FC236}">
                <a16:creationId xmlns:a16="http://schemas.microsoft.com/office/drawing/2014/main" id="{5D930CA2-5707-1733-6D03-819F1D13AE35}"/>
              </a:ext>
            </a:extLst>
          </p:cNvPr>
          <p:cNvSpPr txBox="1">
            <a:spLocks noChangeArrowheads="1"/>
          </p:cNvSpPr>
          <p:nvPr/>
        </p:nvSpPr>
        <p:spPr bwMode="auto">
          <a:xfrm>
            <a:off x="3088075" y="2319263"/>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err="1"/>
              <a:t>i</a:t>
            </a:r>
            <a:r>
              <a:rPr lang="en-US" altLang="ja-JP" dirty="0"/>
              <a:t> = 5;</a:t>
            </a:r>
            <a:endParaRPr lang="ja-JP" altLang="en-US" dirty="0"/>
          </a:p>
        </p:txBody>
      </p:sp>
      <p:cxnSp>
        <p:nvCxnSpPr>
          <p:cNvPr id="7" name="直線矢印コネクタ 6">
            <a:extLst>
              <a:ext uri="{FF2B5EF4-FFF2-40B4-BE49-F238E27FC236}">
                <a16:creationId xmlns:a16="http://schemas.microsoft.com/office/drawing/2014/main" id="{422DF048-E852-CF06-D418-CAF75EB67433}"/>
              </a:ext>
            </a:extLst>
          </p:cNvPr>
          <p:cNvCxnSpPr>
            <a:cxnSpLocks/>
          </p:cNvCxnSpPr>
          <p:nvPr/>
        </p:nvCxnSpPr>
        <p:spPr>
          <a:xfrm flipV="1">
            <a:off x="3359696" y="2792110"/>
            <a:ext cx="0" cy="348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B374264-E22A-5932-05E0-07E6C2375D8F}"/>
              </a:ext>
            </a:extLst>
          </p:cNvPr>
          <p:cNvSpPr txBox="1"/>
          <p:nvPr/>
        </p:nvSpPr>
        <p:spPr>
          <a:xfrm>
            <a:off x="2711625" y="3192133"/>
            <a:ext cx="1008112" cy="400110"/>
          </a:xfrm>
          <a:prstGeom prst="rect">
            <a:avLst/>
          </a:prstGeom>
          <a:noFill/>
        </p:spPr>
        <p:txBody>
          <a:bodyPr wrap="square">
            <a:spAutoFit/>
          </a:bodyPr>
          <a:lstStyle/>
          <a:p>
            <a:r>
              <a:rPr lang="ja-JP" altLang="en-US" sz="2000" dirty="0">
                <a:latin typeface="+mn-ea"/>
                <a:ea typeface="+mn-ea"/>
              </a:rPr>
              <a:t>整数名</a:t>
            </a:r>
          </a:p>
        </p:txBody>
      </p:sp>
      <p:sp>
        <p:nvSpPr>
          <p:cNvPr id="12" name="テキスト ボックス 11">
            <a:extLst>
              <a:ext uri="{FF2B5EF4-FFF2-40B4-BE49-F238E27FC236}">
                <a16:creationId xmlns:a16="http://schemas.microsoft.com/office/drawing/2014/main" id="{2223005B-88CA-DABD-AE33-9EF2E7509C1A}"/>
              </a:ext>
            </a:extLst>
          </p:cNvPr>
          <p:cNvSpPr txBox="1"/>
          <p:nvPr/>
        </p:nvSpPr>
        <p:spPr>
          <a:xfrm>
            <a:off x="3872027" y="3192133"/>
            <a:ext cx="441146" cy="400110"/>
          </a:xfrm>
          <a:prstGeom prst="rect">
            <a:avLst/>
          </a:prstGeom>
          <a:noFill/>
        </p:spPr>
        <p:txBody>
          <a:bodyPr wrap="none" rtlCol="0">
            <a:spAutoFit/>
          </a:bodyPr>
          <a:lstStyle/>
          <a:p>
            <a:pPr algn="l"/>
            <a:r>
              <a:rPr lang="ja-JP" altLang="en-US" sz="2000" dirty="0">
                <a:latin typeface="+mn-ea"/>
                <a:ea typeface="+mn-ea"/>
              </a:rPr>
              <a:t>値</a:t>
            </a:r>
            <a:endParaRPr kumimoji="1" lang="ja-JP" altLang="en-US" sz="2000" dirty="0">
              <a:latin typeface="+mn-ea"/>
              <a:ea typeface="+mn-ea"/>
            </a:endParaRPr>
          </a:p>
        </p:txBody>
      </p:sp>
      <p:cxnSp>
        <p:nvCxnSpPr>
          <p:cNvPr id="15" name="直線矢印コネクタ 14">
            <a:extLst>
              <a:ext uri="{FF2B5EF4-FFF2-40B4-BE49-F238E27FC236}">
                <a16:creationId xmlns:a16="http://schemas.microsoft.com/office/drawing/2014/main" id="{FB4750DE-4BDB-FC31-A123-BC5973570ED5}"/>
              </a:ext>
            </a:extLst>
          </p:cNvPr>
          <p:cNvCxnSpPr>
            <a:cxnSpLocks/>
          </p:cNvCxnSpPr>
          <p:nvPr/>
        </p:nvCxnSpPr>
        <p:spPr>
          <a:xfrm flipH="1" flipV="1">
            <a:off x="4007768" y="2792109"/>
            <a:ext cx="72008" cy="369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B8A23BA-CB01-68A0-2070-D368350D881B}"/>
              </a:ext>
            </a:extLst>
          </p:cNvPr>
          <p:cNvSpPr txBox="1"/>
          <p:nvPr/>
        </p:nvSpPr>
        <p:spPr>
          <a:xfrm>
            <a:off x="4854900" y="3161441"/>
            <a:ext cx="5278536" cy="400110"/>
          </a:xfrm>
          <a:prstGeom prst="rect">
            <a:avLst/>
          </a:prstGeom>
          <a:noFill/>
        </p:spPr>
        <p:txBody>
          <a:bodyPr wrap="square">
            <a:spAutoFit/>
          </a:bodyPr>
          <a:lstStyle/>
          <a:p>
            <a:r>
              <a:rPr lang="ja-JP" altLang="en-US" sz="2000" dirty="0">
                <a:latin typeface="+mn-ea"/>
                <a:ea typeface="+mn-ea"/>
              </a:rPr>
              <a:t>左辺の変数に右辺の値を入れる操作</a:t>
            </a:r>
          </a:p>
        </p:txBody>
      </p:sp>
      <p:sp>
        <p:nvSpPr>
          <p:cNvPr id="14" name="テキスト ボックス 13">
            <a:extLst>
              <a:ext uri="{FF2B5EF4-FFF2-40B4-BE49-F238E27FC236}">
                <a16:creationId xmlns:a16="http://schemas.microsoft.com/office/drawing/2014/main" id="{5A12BDA5-4078-CFB3-56CC-AE16D556B0EB}"/>
              </a:ext>
            </a:extLst>
          </p:cNvPr>
          <p:cNvSpPr txBox="1">
            <a:spLocks noChangeArrowheads="1"/>
          </p:cNvSpPr>
          <p:nvPr/>
        </p:nvSpPr>
        <p:spPr bwMode="auto">
          <a:xfrm>
            <a:off x="2298742" y="4814943"/>
            <a:ext cx="3418052"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err="1"/>
              <a:t>i</a:t>
            </a:r>
            <a:r>
              <a:rPr lang="en-US" altLang="ja-JP" sz="2000" dirty="0"/>
              <a:t> = 5;</a:t>
            </a:r>
          </a:p>
          <a:p>
            <a:r>
              <a:rPr lang="en-US" altLang="ja-JP" sz="2000" dirty="0" err="1"/>
              <a:t>i</a:t>
            </a:r>
            <a:r>
              <a:rPr lang="en-US" altLang="ja-JP" sz="2000" dirty="0"/>
              <a:t> = 10;</a:t>
            </a:r>
          </a:p>
          <a:p>
            <a:r>
              <a:rPr lang="en-US" altLang="ja-JP" sz="2000" dirty="0" err="1"/>
              <a:t>cout</a:t>
            </a:r>
            <a:r>
              <a:rPr lang="en-US" altLang="ja-JP" sz="2000" dirty="0"/>
              <a:t> &lt;&lt; </a:t>
            </a:r>
            <a:r>
              <a:rPr lang="en-US" altLang="ja-JP" sz="2000" dirty="0" err="1"/>
              <a:t>i</a:t>
            </a:r>
            <a:r>
              <a:rPr lang="en-US" altLang="ja-JP" sz="2000" dirty="0"/>
              <a:t>;</a:t>
            </a:r>
            <a:endParaRPr lang="ja-JP" altLang="en-US" sz="2000" dirty="0"/>
          </a:p>
        </p:txBody>
      </p:sp>
      <p:sp>
        <p:nvSpPr>
          <p:cNvPr id="16" name="テキスト ボックス 15">
            <a:extLst>
              <a:ext uri="{FF2B5EF4-FFF2-40B4-BE49-F238E27FC236}">
                <a16:creationId xmlns:a16="http://schemas.microsoft.com/office/drawing/2014/main" id="{51608A2A-D28B-CEC2-B8B4-9435581BA072}"/>
              </a:ext>
            </a:extLst>
          </p:cNvPr>
          <p:cNvSpPr txBox="1"/>
          <p:nvPr/>
        </p:nvSpPr>
        <p:spPr>
          <a:xfrm>
            <a:off x="2135560" y="4316408"/>
            <a:ext cx="7344816" cy="400110"/>
          </a:xfrm>
          <a:prstGeom prst="rect">
            <a:avLst/>
          </a:prstGeom>
          <a:noFill/>
        </p:spPr>
        <p:txBody>
          <a:bodyPr wrap="square">
            <a:spAutoFit/>
          </a:bodyPr>
          <a:lstStyle/>
          <a:p>
            <a:r>
              <a:rPr lang="ja-JP" altLang="en-US" sz="2000" dirty="0">
                <a:latin typeface="+mn-ea"/>
                <a:ea typeface="+mn-ea"/>
              </a:rPr>
              <a:t>複数回実行した場合は、後から代入した値に上書きされる</a:t>
            </a:r>
          </a:p>
        </p:txBody>
      </p:sp>
      <p:sp>
        <p:nvSpPr>
          <p:cNvPr id="17" name="テキスト ボックス 16">
            <a:extLst>
              <a:ext uri="{FF2B5EF4-FFF2-40B4-BE49-F238E27FC236}">
                <a16:creationId xmlns:a16="http://schemas.microsoft.com/office/drawing/2014/main" id="{3E0E2139-8357-ECDE-09CE-705E489A98CC}"/>
              </a:ext>
            </a:extLst>
          </p:cNvPr>
          <p:cNvSpPr txBox="1">
            <a:spLocks noChangeArrowheads="1"/>
          </p:cNvSpPr>
          <p:nvPr/>
        </p:nvSpPr>
        <p:spPr bwMode="auto">
          <a:xfrm>
            <a:off x="2298742" y="6183252"/>
            <a:ext cx="3418052"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10</a:t>
            </a:r>
            <a:endParaRPr lang="ja-JP" altLang="en-US" sz="2000" dirty="0"/>
          </a:p>
        </p:txBody>
      </p:sp>
      <p:cxnSp>
        <p:nvCxnSpPr>
          <p:cNvPr id="18" name="直線矢印コネクタ 17">
            <a:extLst>
              <a:ext uri="{FF2B5EF4-FFF2-40B4-BE49-F238E27FC236}">
                <a16:creationId xmlns:a16="http://schemas.microsoft.com/office/drawing/2014/main" id="{FE31221C-12DC-91F4-D099-BC09769C2C47}"/>
              </a:ext>
            </a:extLst>
          </p:cNvPr>
          <p:cNvCxnSpPr>
            <a:cxnSpLocks/>
          </p:cNvCxnSpPr>
          <p:nvPr/>
        </p:nvCxnSpPr>
        <p:spPr>
          <a:xfrm>
            <a:off x="2495600" y="586067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467DC8F-D1AA-879F-1A0F-5CB76C38DA71}"/>
              </a:ext>
            </a:extLst>
          </p:cNvPr>
          <p:cNvSpPr txBox="1"/>
          <p:nvPr/>
        </p:nvSpPr>
        <p:spPr>
          <a:xfrm>
            <a:off x="2495601" y="5856265"/>
            <a:ext cx="748923" cy="261610"/>
          </a:xfrm>
          <a:prstGeom prst="rect">
            <a:avLst/>
          </a:prstGeom>
          <a:noFill/>
        </p:spPr>
        <p:txBody>
          <a:bodyPr wrap="none" rtlCol="0">
            <a:spAutoFit/>
          </a:bodyPr>
          <a:lstStyle/>
          <a:p>
            <a:r>
              <a:rPr lang="ja-JP" altLang="en-US" sz="1100" dirty="0"/>
              <a:t>実行結果</a:t>
            </a:r>
          </a:p>
        </p:txBody>
      </p:sp>
    </p:spTree>
    <p:extLst>
      <p:ext uri="{BB962C8B-B14F-4D97-AF65-F5344CB8AC3E}">
        <p14:creationId xmlns:p14="http://schemas.microsoft.com/office/powerpoint/2010/main" val="165663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59544-2F0C-4085-0CB6-6A74CC331879}"/>
              </a:ext>
            </a:extLst>
          </p:cNvPr>
          <p:cNvSpPr>
            <a:spLocks noGrp="1"/>
          </p:cNvSpPr>
          <p:nvPr>
            <p:ph type="title"/>
          </p:nvPr>
        </p:nvSpPr>
        <p:spPr/>
        <p:txBody>
          <a:bodyPr/>
          <a:lstStyle/>
          <a:p>
            <a:r>
              <a:rPr kumimoji="1" lang="ja-JP" altLang="en-US" dirty="0"/>
              <a:t>変数の初期化</a:t>
            </a:r>
          </a:p>
        </p:txBody>
      </p:sp>
      <p:sp>
        <p:nvSpPr>
          <p:cNvPr id="5" name="コンテンツ プレースホルダー 2">
            <a:extLst>
              <a:ext uri="{FF2B5EF4-FFF2-40B4-BE49-F238E27FC236}">
                <a16:creationId xmlns:a16="http://schemas.microsoft.com/office/drawing/2014/main" id="{F0E5A248-B428-EC39-3C09-7BECC7A9D72D}"/>
              </a:ext>
            </a:extLst>
          </p:cNvPr>
          <p:cNvSpPr>
            <a:spLocks noGrp="1"/>
          </p:cNvSpPr>
          <p:nvPr>
            <p:ph idx="1"/>
          </p:nvPr>
        </p:nvSpPr>
        <p:spPr>
          <a:xfrm>
            <a:off x="1981200" y="1214422"/>
            <a:ext cx="8229600" cy="725470"/>
          </a:xfrm>
        </p:spPr>
        <p:txBody>
          <a:bodyPr/>
          <a:lstStyle/>
          <a:p>
            <a:pPr marL="0" indent="0">
              <a:buNone/>
            </a:pPr>
            <a:r>
              <a:rPr lang="ja-JP" altLang="en-US" sz="2800" b="1" dirty="0">
                <a:latin typeface="RyuminPro-Regular"/>
              </a:rPr>
              <a:t>初期化</a:t>
            </a:r>
            <a:r>
              <a:rPr lang="ja-JP" altLang="en-US" sz="2800" dirty="0">
                <a:latin typeface="RyuminPro-Regular"/>
              </a:rPr>
              <a:t>：変数に最初の値を入れること</a:t>
            </a:r>
            <a:endParaRPr lang="ja-JP" altLang="en-US" sz="4400" dirty="0"/>
          </a:p>
        </p:txBody>
      </p:sp>
      <p:sp>
        <p:nvSpPr>
          <p:cNvPr id="6" name="テキスト ボックス 5">
            <a:extLst>
              <a:ext uri="{FF2B5EF4-FFF2-40B4-BE49-F238E27FC236}">
                <a16:creationId xmlns:a16="http://schemas.microsoft.com/office/drawing/2014/main" id="{B80667CC-5551-8987-8678-ACA96D9FDEB7}"/>
              </a:ext>
            </a:extLst>
          </p:cNvPr>
          <p:cNvSpPr txBox="1">
            <a:spLocks noChangeArrowheads="1"/>
          </p:cNvSpPr>
          <p:nvPr/>
        </p:nvSpPr>
        <p:spPr bwMode="auto">
          <a:xfrm>
            <a:off x="3863752" y="2258200"/>
            <a:ext cx="3418052" cy="830997"/>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 </a:t>
            </a:r>
            <a:r>
              <a:rPr lang="en-US" altLang="ja-JP" dirty="0" err="1"/>
              <a:t>i</a:t>
            </a:r>
            <a:r>
              <a:rPr lang="en-US" altLang="ja-JP" dirty="0"/>
              <a:t>;</a:t>
            </a:r>
          </a:p>
          <a:p>
            <a:r>
              <a:rPr lang="en-US" altLang="ja-JP" dirty="0" err="1"/>
              <a:t>i</a:t>
            </a:r>
            <a:r>
              <a:rPr lang="en-US" altLang="ja-JP" dirty="0"/>
              <a:t> = 5;</a:t>
            </a:r>
            <a:endParaRPr lang="ja-JP" altLang="en-US" dirty="0"/>
          </a:p>
        </p:txBody>
      </p:sp>
      <p:sp>
        <p:nvSpPr>
          <p:cNvPr id="7" name="テキスト ボックス 6">
            <a:extLst>
              <a:ext uri="{FF2B5EF4-FFF2-40B4-BE49-F238E27FC236}">
                <a16:creationId xmlns:a16="http://schemas.microsoft.com/office/drawing/2014/main" id="{255A42CE-074B-0C8D-17EE-A356D628D29D}"/>
              </a:ext>
            </a:extLst>
          </p:cNvPr>
          <p:cNvSpPr txBox="1">
            <a:spLocks noChangeArrowheads="1"/>
          </p:cNvSpPr>
          <p:nvPr/>
        </p:nvSpPr>
        <p:spPr bwMode="auto">
          <a:xfrm>
            <a:off x="3863752" y="3914384"/>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 </a:t>
            </a:r>
            <a:r>
              <a:rPr lang="en-US" altLang="ja-JP" dirty="0" err="1"/>
              <a:t>i</a:t>
            </a:r>
            <a:r>
              <a:rPr lang="en-US" altLang="ja-JP" dirty="0"/>
              <a:t> = 5;</a:t>
            </a:r>
          </a:p>
        </p:txBody>
      </p:sp>
      <p:cxnSp>
        <p:nvCxnSpPr>
          <p:cNvPr id="8" name="直線矢印コネクタ 7">
            <a:extLst>
              <a:ext uri="{FF2B5EF4-FFF2-40B4-BE49-F238E27FC236}">
                <a16:creationId xmlns:a16="http://schemas.microsoft.com/office/drawing/2014/main" id="{C0D1F8D1-0725-5CC0-4B1B-ABDADBD62721}"/>
              </a:ext>
            </a:extLst>
          </p:cNvPr>
          <p:cNvCxnSpPr>
            <a:cxnSpLocks/>
          </p:cNvCxnSpPr>
          <p:nvPr/>
        </p:nvCxnSpPr>
        <p:spPr>
          <a:xfrm>
            <a:off x="4079776" y="3219817"/>
            <a:ext cx="0" cy="550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1D1F595-4152-55C0-76BB-A907DAFD208E}"/>
              </a:ext>
            </a:extLst>
          </p:cNvPr>
          <p:cNvSpPr txBox="1"/>
          <p:nvPr/>
        </p:nvSpPr>
        <p:spPr>
          <a:xfrm>
            <a:off x="4223793" y="3334544"/>
            <a:ext cx="1939955" cy="338554"/>
          </a:xfrm>
          <a:prstGeom prst="rect">
            <a:avLst/>
          </a:prstGeom>
          <a:noFill/>
        </p:spPr>
        <p:txBody>
          <a:bodyPr wrap="none" rtlCol="0">
            <a:spAutoFit/>
          </a:bodyPr>
          <a:lstStyle/>
          <a:p>
            <a:r>
              <a:rPr lang="en-US" altLang="ja-JP" sz="1600" dirty="0">
                <a:latin typeface="+mn-ea"/>
                <a:ea typeface="+mn-ea"/>
              </a:rPr>
              <a:t>1</a:t>
            </a:r>
            <a:r>
              <a:rPr lang="ja-JP" altLang="en-US" sz="1600" dirty="0">
                <a:latin typeface="+mn-ea"/>
                <a:ea typeface="+mn-ea"/>
              </a:rPr>
              <a:t>行にまとめられる</a:t>
            </a:r>
          </a:p>
        </p:txBody>
      </p:sp>
    </p:spTree>
    <p:extLst>
      <p:ext uri="{BB962C8B-B14F-4D97-AF65-F5344CB8AC3E}">
        <p14:creationId xmlns:p14="http://schemas.microsoft.com/office/powerpoint/2010/main" val="157686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D1FD3B-A4A1-FD9C-7956-6572BFAAF2CE}"/>
              </a:ext>
            </a:extLst>
          </p:cNvPr>
          <p:cNvPicPr>
            <a:picLocks noChangeAspect="1"/>
          </p:cNvPicPr>
          <p:nvPr/>
        </p:nvPicPr>
        <p:blipFill>
          <a:blip r:embed="rId2"/>
          <a:stretch>
            <a:fillRect/>
          </a:stretch>
        </p:blipFill>
        <p:spPr>
          <a:xfrm>
            <a:off x="119336" y="0"/>
            <a:ext cx="6212094" cy="6858000"/>
          </a:xfrm>
          <a:prstGeom prst="rect">
            <a:avLst/>
          </a:prstGeom>
        </p:spPr>
      </p:pic>
      <p:sp>
        <p:nvSpPr>
          <p:cNvPr id="2" name="タイトル 1">
            <a:extLst>
              <a:ext uri="{FF2B5EF4-FFF2-40B4-BE49-F238E27FC236}">
                <a16:creationId xmlns:a16="http://schemas.microsoft.com/office/drawing/2014/main" id="{1B3DD48B-5FD1-398E-2549-9EBE0924BF50}"/>
              </a:ext>
            </a:extLst>
          </p:cNvPr>
          <p:cNvSpPr>
            <a:spLocks noGrp="1"/>
          </p:cNvSpPr>
          <p:nvPr>
            <p:ph type="title"/>
          </p:nvPr>
        </p:nvSpPr>
        <p:spPr>
          <a:xfrm>
            <a:off x="6331430" y="274638"/>
            <a:ext cx="5250970" cy="725470"/>
          </a:xfrm>
        </p:spPr>
        <p:txBody>
          <a:bodyPr/>
          <a:lstStyle/>
          <a:p>
            <a:r>
              <a:rPr kumimoji="1" lang="ja-JP" altLang="en-US" dirty="0"/>
              <a:t>変数の型</a:t>
            </a:r>
          </a:p>
        </p:txBody>
      </p:sp>
      <p:sp>
        <p:nvSpPr>
          <p:cNvPr id="10" name="四角形: 角を丸くする 9">
            <a:extLst>
              <a:ext uri="{FF2B5EF4-FFF2-40B4-BE49-F238E27FC236}">
                <a16:creationId xmlns:a16="http://schemas.microsoft.com/office/drawing/2014/main" id="{D6213C15-D98B-8D09-FC67-2521780B77C6}"/>
              </a:ext>
            </a:extLst>
          </p:cNvPr>
          <p:cNvSpPr/>
          <p:nvPr/>
        </p:nvSpPr>
        <p:spPr>
          <a:xfrm>
            <a:off x="911424" y="1700808"/>
            <a:ext cx="1008112"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961E2FC-7980-4A30-D9B6-C6DDE28E1BF6}"/>
              </a:ext>
            </a:extLst>
          </p:cNvPr>
          <p:cNvSpPr/>
          <p:nvPr/>
        </p:nvSpPr>
        <p:spPr>
          <a:xfrm>
            <a:off x="890390" y="5661248"/>
            <a:ext cx="1008112"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DB9EA53-CA82-C605-AC75-0784401D0481}"/>
              </a:ext>
            </a:extLst>
          </p:cNvPr>
          <p:cNvSpPr/>
          <p:nvPr/>
        </p:nvSpPr>
        <p:spPr>
          <a:xfrm>
            <a:off x="890390" y="6282444"/>
            <a:ext cx="1008112"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54D23E9-0B91-2B49-32F3-31324F210023}"/>
              </a:ext>
            </a:extLst>
          </p:cNvPr>
          <p:cNvSpPr txBox="1"/>
          <p:nvPr/>
        </p:nvSpPr>
        <p:spPr>
          <a:xfrm>
            <a:off x="7034762" y="1496999"/>
            <a:ext cx="3395481" cy="1754326"/>
          </a:xfrm>
          <a:prstGeom prst="rect">
            <a:avLst/>
          </a:prstGeom>
          <a:noFill/>
        </p:spPr>
        <p:txBody>
          <a:bodyPr wrap="none" rtlCol="0">
            <a:spAutoFit/>
          </a:bodyPr>
          <a:lstStyle/>
          <a:p>
            <a:r>
              <a:rPr kumimoji="1" lang="ja-JP" altLang="en-US" dirty="0">
                <a:latin typeface="+mn-ea"/>
                <a:ea typeface="+mn-ea"/>
              </a:rPr>
              <a:t>よく使用する型</a:t>
            </a:r>
            <a:endParaRPr kumimoji="1" lang="en-US" altLang="ja-JP" dirty="0">
              <a:latin typeface="+mn-ea"/>
              <a:ea typeface="+mn-ea"/>
            </a:endParaRPr>
          </a:p>
          <a:p>
            <a:endParaRPr kumimoji="1" lang="en-US" altLang="ja-JP" dirty="0">
              <a:latin typeface="+mn-ea"/>
              <a:ea typeface="+mn-ea"/>
            </a:endParaRPr>
          </a:p>
          <a:p>
            <a:r>
              <a:rPr lang="ja-JP" altLang="en-US" dirty="0">
                <a:latin typeface="+mn-ea"/>
                <a:ea typeface="+mn-ea"/>
              </a:rPr>
              <a:t>・整数</a:t>
            </a:r>
            <a:r>
              <a:rPr lang="en-US" altLang="ja-JP" dirty="0">
                <a:latin typeface="+mn-ea"/>
                <a:ea typeface="+mn-ea"/>
              </a:rPr>
              <a:t>		</a:t>
            </a:r>
            <a:r>
              <a:rPr lang="ja-JP" altLang="en-US" dirty="0">
                <a:latin typeface="+mn-ea"/>
                <a:ea typeface="+mn-ea"/>
              </a:rPr>
              <a:t>：</a:t>
            </a:r>
            <a:r>
              <a:rPr lang="en-US" altLang="ja-JP" dirty="0">
                <a:latin typeface="Lucida Console" panose="020B0609040504020204" pitchFamily="49" charset="0"/>
                <a:ea typeface="+mn-ea"/>
              </a:rPr>
              <a:t>int</a:t>
            </a:r>
            <a:r>
              <a:rPr lang="ja-JP" altLang="en-US" dirty="0">
                <a:latin typeface="+mn-ea"/>
                <a:ea typeface="+mn-ea"/>
              </a:rPr>
              <a:t>型</a:t>
            </a:r>
            <a:endParaRPr lang="en-US" altLang="ja-JP" dirty="0">
              <a:latin typeface="+mn-ea"/>
              <a:ea typeface="+mn-ea"/>
            </a:endParaRPr>
          </a:p>
          <a:p>
            <a:r>
              <a:rPr kumimoji="1" lang="ja-JP" altLang="en-US" dirty="0">
                <a:latin typeface="+mn-ea"/>
                <a:ea typeface="+mn-ea"/>
              </a:rPr>
              <a:t>・小数点を含む数：</a:t>
            </a:r>
            <a:r>
              <a:rPr kumimoji="1" lang="en-US" altLang="ja-JP" dirty="0">
                <a:latin typeface="Lucida Console" panose="020B0609040504020204" pitchFamily="49" charset="0"/>
                <a:ea typeface="+mn-ea"/>
              </a:rPr>
              <a:t>double</a:t>
            </a:r>
            <a:r>
              <a:rPr kumimoji="1" lang="ja-JP" altLang="en-US" dirty="0">
                <a:latin typeface="+mn-ea"/>
                <a:ea typeface="+mn-ea"/>
              </a:rPr>
              <a:t>型</a:t>
            </a:r>
            <a:endParaRPr kumimoji="1" lang="en-US" altLang="ja-JP" dirty="0">
              <a:latin typeface="+mn-ea"/>
              <a:ea typeface="+mn-ea"/>
            </a:endParaRPr>
          </a:p>
          <a:p>
            <a:r>
              <a:rPr lang="ja-JP" altLang="en-US" dirty="0">
                <a:latin typeface="+mn-ea"/>
                <a:ea typeface="+mn-ea"/>
              </a:rPr>
              <a:t>・文字</a:t>
            </a:r>
            <a:r>
              <a:rPr lang="en-US" altLang="ja-JP" dirty="0">
                <a:latin typeface="+mn-ea"/>
                <a:ea typeface="+mn-ea"/>
              </a:rPr>
              <a:t>		</a:t>
            </a:r>
            <a:r>
              <a:rPr lang="ja-JP" altLang="en-US" dirty="0">
                <a:latin typeface="+mn-ea"/>
                <a:ea typeface="+mn-ea"/>
              </a:rPr>
              <a:t>：</a:t>
            </a:r>
            <a:r>
              <a:rPr lang="en-US" altLang="ja-JP" dirty="0">
                <a:latin typeface="Lucida Console" panose="020B0609040504020204" pitchFamily="49" charset="0"/>
                <a:ea typeface="+mn-ea"/>
              </a:rPr>
              <a:t>char</a:t>
            </a:r>
            <a:r>
              <a:rPr lang="ja-JP" altLang="en-US" dirty="0">
                <a:latin typeface="+mn-ea"/>
                <a:ea typeface="+mn-ea"/>
              </a:rPr>
              <a:t>型</a:t>
            </a:r>
            <a:endParaRPr lang="en-US" altLang="ja-JP" dirty="0">
              <a:latin typeface="+mn-ea"/>
              <a:ea typeface="+mn-ea"/>
            </a:endParaRPr>
          </a:p>
          <a:p>
            <a:r>
              <a:rPr kumimoji="1" lang="ja-JP" altLang="en-US" dirty="0">
                <a:latin typeface="+mn-ea"/>
                <a:ea typeface="+mn-ea"/>
              </a:rPr>
              <a:t>・論理値</a:t>
            </a:r>
            <a:r>
              <a:rPr kumimoji="1" lang="en-US" altLang="ja-JP" dirty="0">
                <a:latin typeface="+mn-ea"/>
                <a:ea typeface="+mn-ea"/>
              </a:rPr>
              <a:t>	</a:t>
            </a:r>
            <a:r>
              <a:rPr kumimoji="1" lang="ja-JP" altLang="en-US" dirty="0">
                <a:latin typeface="+mn-ea"/>
                <a:ea typeface="+mn-ea"/>
              </a:rPr>
              <a:t>：</a:t>
            </a:r>
            <a:r>
              <a:rPr kumimoji="1" lang="en-US" altLang="ja-JP" dirty="0">
                <a:latin typeface="Lucida Console" panose="020B0609040504020204" pitchFamily="49" charset="0"/>
                <a:ea typeface="+mn-ea"/>
              </a:rPr>
              <a:t>bool</a:t>
            </a:r>
            <a:r>
              <a:rPr kumimoji="1" lang="ja-JP" altLang="en-US" dirty="0">
                <a:latin typeface="+mn-ea"/>
                <a:ea typeface="+mn-ea"/>
              </a:rPr>
              <a:t>型</a:t>
            </a:r>
          </a:p>
        </p:txBody>
      </p:sp>
      <p:sp>
        <p:nvSpPr>
          <p:cNvPr id="14" name="正方形/長方形 13">
            <a:extLst>
              <a:ext uri="{FF2B5EF4-FFF2-40B4-BE49-F238E27FC236}">
                <a16:creationId xmlns:a16="http://schemas.microsoft.com/office/drawing/2014/main" id="{B985B264-A4DA-8C15-8AD8-9BAD2E232D52}"/>
              </a:ext>
            </a:extLst>
          </p:cNvPr>
          <p:cNvSpPr/>
          <p:nvPr/>
        </p:nvSpPr>
        <p:spPr>
          <a:xfrm>
            <a:off x="6960096" y="1412777"/>
            <a:ext cx="3600400" cy="19442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AB09F34-0D1C-989A-03AB-5209FA9B52C3}"/>
              </a:ext>
            </a:extLst>
          </p:cNvPr>
          <p:cNvSpPr txBox="1"/>
          <p:nvPr/>
        </p:nvSpPr>
        <p:spPr>
          <a:xfrm>
            <a:off x="6964114" y="3779134"/>
            <a:ext cx="3756156" cy="1077218"/>
          </a:xfrm>
          <a:prstGeom prst="rect">
            <a:avLst/>
          </a:prstGeom>
          <a:noFill/>
        </p:spPr>
        <p:txBody>
          <a:bodyPr wrap="none" rtlCol="0">
            <a:spAutoFit/>
          </a:bodyPr>
          <a:lstStyle/>
          <a:p>
            <a:r>
              <a:rPr lang="en-US" altLang="ja-JP" sz="1600" dirty="0">
                <a:latin typeface="+mn-ea"/>
                <a:ea typeface="+mn-ea"/>
              </a:rPr>
              <a:t>※ </a:t>
            </a:r>
            <a:r>
              <a:rPr lang="en-US" altLang="ja-JP" sz="1600" dirty="0">
                <a:latin typeface="Lucida Console" panose="020B0609040504020204" pitchFamily="49" charset="0"/>
                <a:ea typeface="+mn-ea"/>
              </a:rPr>
              <a:t>char</a:t>
            </a:r>
            <a:r>
              <a:rPr lang="ja-JP" altLang="en-US" sz="1600" dirty="0">
                <a:latin typeface="+mn-ea"/>
                <a:ea typeface="+mn-ea"/>
              </a:rPr>
              <a:t>型は </a:t>
            </a:r>
            <a:r>
              <a:rPr lang="en-US" altLang="ja-JP" sz="1600" dirty="0">
                <a:latin typeface="Lucida Console" panose="020B0609040504020204" pitchFamily="49" charset="0"/>
                <a:ea typeface="+mn-ea"/>
              </a:rPr>
              <a:t>a</a:t>
            </a:r>
            <a:r>
              <a:rPr lang="ja-JP" altLang="en-US" sz="1600" dirty="0">
                <a:latin typeface="Lucida Console" panose="020B0609040504020204" pitchFamily="49" charset="0"/>
                <a:ea typeface="+mn-ea"/>
              </a:rPr>
              <a:t>～</a:t>
            </a:r>
            <a:r>
              <a:rPr lang="en-US" altLang="ja-JP" sz="1600" dirty="0" err="1">
                <a:latin typeface="Lucida Console" panose="020B0609040504020204" pitchFamily="49" charset="0"/>
                <a:ea typeface="+mn-ea"/>
              </a:rPr>
              <a:t>z,A</a:t>
            </a:r>
            <a:r>
              <a:rPr lang="ja-JP" altLang="en-US" sz="1600" dirty="0">
                <a:latin typeface="Lucida Console" panose="020B0609040504020204" pitchFamily="49" charset="0"/>
                <a:ea typeface="+mn-ea"/>
              </a:rPr>
              <a:t>～</a:t>
            </a:r>
            <a:r>
              <a:rPr lang="en-US" altLang="ja-JP" sz="1600" dirty="0">
                <a:latin typeface="Lucida Console" panose="020B0609040504020204" pitchFamily="49" charset="0"/>
                <a:ea typeface="+mn-ea"/>
              </a:rPr>
              <a:t>Z,0</a:t>
            </a:r>
            <a:r>
              <a:rPr lang="ja-JP" altLang="en-US" sz="1600" dirty="0">
                <a:latin typeface="Lucida Console" panose="020B0609040504020204" pitchFamily="49" charset="0"/>
                <a:ea typeface="+mn-ea"/>
              </a:rPr>
              <a:t>～</a:t>
            </a:r>
            <a:r>
              <a:rPr lang="en-US" altLang="ja-JP" sz="1600" dirty="0">
                <a:latin typeface="Lucida Console" panose="020B0609040504020204" pitchFamily="49" charset="0"/>
                <a:ea typeface="+mn-ea"/>
              </a:rPr>
              <a:t>9, #!?&gt;</a:t>
            </a:r>
          </a:p>
          <a:p>
            <a:r>
              <a:rPr lang="ja-JP" altLang="en-US" sz="1600" dirty="0">
                <a:latin typeface="+mn-ea"/>
                <a:ea typeface="+mn-ea"/>
              </a:rPr>
              <a:t>といった半角英数字記号</a:t>
            </a:r>
            <a:r>
              <a:rPr lang="en-US" altLang="ja-JP" sz="1600" dirty="0">
                <a:latin typeface="+mn-ea"/>
                <a:ea typeface="+mn-ea"/>
              </a:rPr>
              <a:t>1</a:t>
            </a:r>
            <a:r>
              <a:rPr lang="ja-JP" altLang="en-US" sz="1600" dirty="0">
                <a:latin typeface="+mn-ea"/>
                <a:ea typeface="+mn-ea"/>
              </a:rPr>
              <a:t>文字</a:t>
            </a:r>
            <a:endParaRPr lang="en-US" altLang="ja-JP" sz="1600" dirty="0">
              <a:latin typeface="+mn-ea"/>
              <a:ea typeface="+mn-ea"/>
            </a:endParaRPr>
          </a:p>
          <a:p>
            <a:endParaRPr lang="en-US" altLang="ja-JP" sz="1600" dirty="0">
              <a:latin typeface="+mn-ea"/>
              <a:ea typeface="+mn-ea"/>
            </a:endParaRPr>
          </a:p>
          <a:p>
            <a:r>
              <a:rPr lang="en-US" altLang="ja-JP" sz="1600" dirty="0">
                <a:latin typeface="+mn-ea"/>
                <a:ea typeface="+mn-ea"/>
              </a:rPr>
              <a:t>※</a:t>
            </a:r>
            <a:r>
              <a:rPr lang="ja-JP" altLang="en-US" sz="1600" dirty="0">
                <a:latin typeface="+mn-ea"/>
                <a:ea typeface="+mn-ea"/>
              </a:rPr>
              <a:t> </a:t>
            </a:r>
            <a:r>
              <a:rPr lang="en-US" altLang="ja-JP" sz="1600" dirty="0">
                <a:latin typeface="Lucida Console" panose="020B0609040504020204" pitchFamily="49" charset="0"/>
                <a:ea typeface="+mn-ea"/>
              </a:rPr>
              <a:t>bool</a:t>
            </a:r>
            <a:r>
              <a:rPr lang="ja-JP" altLang="en-US" sz="1600" dirty="0">
                <a:latin typeface="+mn-ea"/>
                <a:ea typeface="+mn-ea"/>
              </a:rPr>
              <a:t>型は </a:t>
            </a:r>
            <a:r>
              <a:rPr lang="en-US" altLang="ja-JP" sz="1600" dirty="0">
                <a:latin typeface="Lucida Console" panose="020B0609040504020204" pitchFamily="49" charset="0"/>
                <a:ea typeface="+mn-ea"/>
              </a:rPr>
              <a:t>true</a:t>
            </a:r>
            <a:r>
              <a:rPr lang="en-US" altLang="ja-JP" sz="1600" dirty="0">
                <a:latin typeface="+mn-ea"/>
                <a:ea typeface="+mn-ea"/>
              </a:rPr>
              <a:t> </a:t>
            </a:r>
            <a:r>
              <a:rPr lang="ja-JP" altLang="en-US" sz="1600" dirty="0">
                <a:latin typeface="+mn-ea"/>
                <a:ea typeface="+mn-ea"/>
              </a:rPr>
              <a:t>または </a:t>
            </a:r>
            <a:r>
              <a:rPr lang="en-US" altLang="ja-JP" sz="1600" dirty="0">
                <a:latin typeface="Lucida Console" panose="020B0609040504020204" pitchFamily="49" charset="0"/>
                <a:ea typeface="+mn-ea"/>
              </a:rPr>
              <a:t>false</a:t>
            </a:r>
            <a:endParaRPr lang="ja-JP" altLang="en-US" sz="1600" dirty="0">
              <a:latin typeface="Lucida Console" panose="020B0609040504020204" pitchFamily="49" charset="0"/>
              <a:ea typeface="+mn-ea"/>
            </a:endParaRPr>
          </a:p>
        </p:txBody>
      </p:sp>
      <p:sp>
        <p:nvSpPr>
          <p:cNvPr id="6" name="四角形: 角を丸くする 5">
            <a:extLst>
              <a:ext uri="{FF2B5EF4-FFF2-40B4-BE49-F238E27FC236}">
                <a16:creationId xmlns:a16="http://schemas.microsoft.com/office/drawing/2014/main" id="{997C2AF1-518F-FB7C-2DA6-AA83FD5A6CAD}"/>
              </a:ext>
            </a:extLst>
          </p:cNvPr>
          <p:cNvSpPr/>
          <p:nvPr/>
        </p:nvSpPr>
        <p:spPr>
          <a:xfrm>
            <a:off x="890390" y="444169"/>
            <a:ext cx="1008112"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2006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6503A-C057-2E2F-B557-6A3ABCD53F7B}"/>
              </a:ext>
            </a:extLst>
          </p:cNvPr>
          <p:cNvSpPr>
            <a:spLocks noGrp="1"/>
          </p:cNvSpPr>
          <p:nvPr>
            <p:ph type="title"/>
          </p:nvPr>
        </p:nvSpPr>
        <p:spPr/>
        <p:txBody>
          <a:bodyPr/>
          <a:lstStyle/>
          <a:p>
            <a:r>
              <a:rPr kumimoji="1" lang="ja-JP" altLang="en-US" dirty="0"/>
              <a:t>さまざまな型の変数</a:t>
            </a:r>
          </a:p>
        </p:txBody>
      </p:sp>
      <p:sp>
        <p:nvSpPr>
          <p:cNvPr id="5" name="テキスト ボックス 4">
            <a:extLst>
              <a:ext uri="{FF2B5EF4-FFF2-40B4-BE49-F238E27FC236}">
                <a16:creationId xmlns:a16="http://schemas.microsoft.com/office/drawing/2014/main" id="{BE03B36A-B693-0997-8578-2E3D1C905AEE}"/>
              </a:ext>
            </a:extLst>
          </p:cNvPr>
          <p:cNvSpPr txBox="1">
            <a:spLocks noChangeArrowheads="1"/>
          </p:cNvSpPr>
          <p:nvPr/>
        </p:nvSpPr>
        <p:spPr bwMode="auto">
          <a:xfrm>
            <a:off x="1218622" y="1157514"/>
            <a:ext cx="6533562" cy="4247317"/>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1800" dirty="0"/>
              <a:t> #include &lt;iostream&gt;</a:t>
            </a:r>
          </a:p>
          <a:p>
            <a:r>
              <a:rPr lang="ja-JP" altLang="en-US" sz="1800" dirty="0"/>
              <a:t> </a:t>
            </a:r>
            <a:r>
              <a:rPr lang="en-US" altLang="ja-JP" sz="1800" dirty="0"/>
              <a:t>using namespace std;</a:t>
            </a:r>
          </a:p>
          <a:p>
            <a:endParaRPr lang="en-US" altLang="ja-JP" sz="1800" dirty="0"/>
          </a:p>
          <a:p>
            <a:r>
              <a:rPr lang="en-US" altLang="ja-JP" sz="1800" dirty="0"/>
              <a:t> int main()</a:t>
            </a:r>
          </a:p>
          <a:p>
            <a:r>
              <a:rPr lang="en-US" altLang="ja-JP" sz="1800" dirty="0"/>
              <a:t> {</a:t>
            </a:r>
          </a:p>
          <a:p>
            <a:r>
              <a:rPr lang="ja-JP" altLang="en-US" sz="1800" dirty="0"/>
              <a:t>    </a:t>
            </a:r>
            <a:r>
              <a:rPr lang="en-US" altLang="ja-JP" sz="1800" dirty="0"/>
              <a:t> int </a:t>
            </a:r>
            <a:r>
              <a:rPr lang="en-US" altLang="ja-JP" sz="1800" dirty="0" err="1"/>
              <a:t>i</a:t>
            </a:r>
            <a:r>
              <a:rPr lang="en-US" altLang="ja-JP" sz="1800" dirty="0"/>
              <a:t> = 1;</a:t>
            </a:r>
          </a:p>
          <a:p>
            <a:r>
              <a:rPr lang="ja-JP" altLang="en-US" sz="1800" dirty="0"/>
              <a:t>    </a:t>
            </a:r>
            <a:r>
              <a:rPr lang="en-US" altLang="ja-JP" sz="1800" dirty="0"/>
              <a:t> double d = 0.2;</a:t>
            </a:r>
          </a:p>
          <a:p>
            <a:r>
              <a:rPr lang="ja-JP" altLang="en-US" sz="1800" dirty="0"/>
              <a:t>    </a:t>
            </a:r>
            <a:r>
              <a:rPr lang="en-US" altLang="ja-JP" sz="1800" dirty="0"/>
              <a:t> char c = </a:t>
            </a:r>
            <a:r>
              <a:rPr lang="en-US" altLang="ja-JP" sz="1800" dirty="0">
                <a:solidFill>
                  <a:srgbClr val="C00000"/>
                </a:solidFill>
              </a:rPr>
              <a:t>'A'</a:t>
            </a:r>
            <a:r>
              <a:rPr lang="en-US" altLang="ja-JP" sz="1800" dirty="0"/>
              <a:t>;</a:t>
            </a:r>
          </a:p>
          <a:p>
            <a:r>
              <a:rPr lang="ja-JP" altLang="en-US" sz="1800" dirty="0"/>
              <a:t>     </a:t>
            </a:r>
            <a:r>
              <a:rPr lang="en-US" altLang="ja-JP" sz="1800" dirty="0"/>
              <a:t>bool b = true;</a:t>
            </a:r>
          </a:p>
          <a:p>
            <a:endParaRPr lang="en-US" altLang="ja-JP" sz="1800" dirty="0"/>
          </a:p>
          <a:p>
            <a:r>
              <a:rPr lang="ja-JP" altLang="en-US" sz="1800" dirty="0"/>
              <a:t>    </a:t>
            </a:r>
            <a:r>
              <a:rPr lang="en-US" altLang="ja-JP" sz="1800" dirty="0"/>
              <a:t> </a:t>
            </a:r>
            <a:r>
              <a:rPr lang="en-US" altLang="ja-JP" sz="1800" dirty="0" err="1"/>
              <a:t>cout</a:t>
            </a:r>
            <a:r>
              <a:rPr lang="en-US" altLang="ja-JP" sz="1800" dirty="0"/>
              <a:t> &lt;&lt; "I </a:t>
            </a:r>
            <a:r>
              <a:rPr lang="ja-JP" altLang="en-US" sz="1800" dirty="0"/>
              <a:t>の値は</a:t>
            </a:r>
            <a:r>
              <a:rPr lang="en-US" altLang="ja-JP" sz="1800" dirty="0"/>
              <a:t>" &lt;&lt; </a:t>
            </a:r>
            <a:r>
              <a:rPr lang="en-US" altLang="ja-JP" sz="1800" dirty="0" err="1"/>
              <a:t>i</a:t>
            </a:r>
            <a:r>
              <a:rPr lang="en-US" altLang="ja-JP" sz="1800" dirty="0"/>
              <a:t> &lt;&lt; </a:t>
            </a:r>
            <a:r>
              <a:rPr lang="en-US" altLang="ja-JP" sz="1800" dirty="0" err="1"/>
              <a:t>endl</a:t>
            </a:r>
            <a:r>
              <a:rPr lang="en-US" altLang="ja-JP" sz="1800" dirty="0"/>
              <a:t>;</a:t>
            </a:r>
            <a:r>
              <a:rPr lang="ja-JP" altLang="en-US" sz="1800" dirty="0"/>
              <a:t>    </a:t>
            </a:r>
            <a:endParaRPr lang="en-US" altLang="ja-JP" sz="1800" dirty="0"/>
          </a:p>
          <a:p>
            <a:r>
              <a:rPr lang="ja-JP" altLang="en-US" sz="1800" dirty="0"/>
              <a:t>    </a:t>
            </a:r>
            <a:r>
              <a:rPr lang="en-US" altLang="ja-JP" sz="1800" dirty="0"/>
              <a:t> </a:t>
            </a:r>
            <a:r>
              <a:rPr lang="en-US" altLang="ja-JP" sz="1800" dirty="0" err="1"/>
              <a:t>cout</a:t>
            </a:r>
            <a:r>
              <a:rPr lang="en-US" altLang="ja-JP" sz="1800" dirty="0"/>
              <a:t> &lt;&lt; "d </a:t>
            </a:r>
            <a:r>
              <a:rPr lang="ja-JP" altLang="en-US" sz="1800" dirty="0"/>
              <a:t>の値は</a:t>
            </a:r>
            <a:r>
              <a:rPr lang="en-US" altLang="ja-JP" sz="1800" dirty="0"/>
              <a:t>" &lt;&lt; d &lt;&lt; </a:t>
            </a:r>
            <a:r>
              <a:rPr lang="en-US" altLang="ja-JP" sz="1800" dirty="0" err="1"/>
              <a:t>endl</a:t>
            </a:r>
            <a:r>
              <a:rPr lang="en-US" altLang="ja-JP" sz="1800" dirty="0"/>
              <a:t>; </a:t>
            </a:r>
            <a:r>
              <a:rPr lang="ja-JP" altLang="en-US" sz="1800" dirty="0"/>
              <a:t>　</a:t>
            </a:r>
          </a:p>
          <a:p>
            <a:r>
              <a:rPr lang="ja-JP" altLang="en-US" sz="1800" dirty="0"/>
              <a:t>     </a:t>
            </a:r>
            <a:r>
              <a:rPr lang="en-US" altLang="ja-JP" sz="1800" dirty="0" err="1"/>
              <a:t>cout</a:t>
            </a:r>
            <a:r>
              <a:rPr lang="en-US" altLang="ja-JP" sz="1800" dirty="0"/>
              <a:t> &lt;&lt; "c </a:t>
            </a:r>
            <a:r>
              <a:rPr lang="ja-JP" altLang="en-US" sz="1800" dirty="0"/>
              <a:t>の値は</a:t>
            </a:r>
            <a:r>
              <a:rPr lang="en-US" altLang="ja-JP" sz="1800" dirty="0"/>
              <a:t>" &lt;&lt; c &lt;&lt; </a:t>
            </a:r>
            <a:r>
              <a:rPr lang="en-US" altLang="ja-JP" sz="1800" dirty="0" err="1"/>
              <a:t>endl</a:t>
            </a:r>
            <a:r>
              <a:rPr lang="en-US" altLang="ja-JP" sz="1800" dirty="0"/>
              <a:t>;</a:t>
            </a:r>
          </a:p>
          <a:p>
            <a:r>
              <a:rPr lang="en-US" altLang="ja-JP" sz="1800" dirty="0"/>
              <a:t>     </a:t>
            </a:r>
            <a:r>
              <a:rPr lang="en-US" altLang="ja-JP" sz="1800" dirty="0" err="1"/>
              <a:t>cout</a:t>
            </a:r>
            <a:r>
              <a:rPr lang="en-US" altLang="ja-JP" sz="1800" dirty="0"/>
              <a:t> &lt;&lt; "b </a:t>
            </a:r>
            <a:r>
              <a:rPr lang="ja-JP" altLang="en-US" sz="1800" dirty="0"/>
              <a:t>の値は</a:t>
            </a:r>
            <a:r>
              <a:rPr lang="en-US" altLang="ja-JP" sz="1800" dirty="0"/>
              <a:t>" &lt;&lt; b;</a:t>
            </a:r>
          </a:p>
          <a:p>
            <a:r>
              <a:rPr lang="en-US" altLang="ja-JP" sz="1800" dirty="0"/>
              <a:t> }</a:t>
            </a:r>
            <a:endParaRPr lang="ja-JP" altLang="en-US" sz="1800" dirty="0"/>
          </a:p>
        </p:txBody>
      </p:sp>
      <p:sp>
        <p:nvSpPr>
          <p:cNvPr id="6" name="テキスト ボックス 5">
            <a:extLst>
              <a:ext uri="{FF2B5EF4-FFF2-40B4-BE49-F238E27FC236}">
                <a16:creationId xmlns:a16="http://schemas.microsoft.com/office/drawing/2014/main" id="{6E3FFEA4-4EB6-0D1B-73B3-DAA7BDDA3C4E}"/>
              </a:ext>
            </a:extLst>
          </p:cNvPr>
          <p:cNvSpPr txBox="1">
            <a:spLocks noChangeArrowheads="1"/>
          </p:cNvSpPr>
          <p:nvPr/>
        </p:nvSpPr>
        <p:spPr bwMode="auto">
          <a:xfrm>
            <a:off x="1218621" y="5700486"/>
            <a:ext cx="6234863" cy="1077218"/>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1600" dirty="0" err="1"/>
              <a:t>i</a:t>
            </a:r>
            <a:r>
              <a:rPr lang="ja-JP" altLang="en-US" sz="1600" dirty="0"/>
              <a:t>の値は</a:t>
            </a:r>
            <a:r>
              <a:rPr lang="en-US" altLang="ja-JP" sz="1600" dirty="0"/>
              <a:t>1</a:t>
            </a:r>
          </a:p>
          <a:p>
            <a:r>
              <a:rPr lang="en-US" altLang="ja-JP" sz="1600" dirty="0"/>
              <a:t>d</a:t>
            </a:r>
            <a:r>
              <a:rPr lang="ja-JP" altLang="en-US" sz="1600" dirty="0"/>
              <a:t>の値は</a:t>
            </a:r>
            <a:r>
              <a:rPr lang="en-US" altLang="ja-JP" sz="1600" dirty="0"/>
              <a:t>0.2</a:t>
            </a:r>
          </a:p>
          <a:p>
            <a:r>
              <a:rPr lang="en-US" altLang="ja-JP" sz="1600" dirty="0"/>
              <a:t>c</a:t>
            </a:r>
            <a:r>
              <a:rPr lang="ja-JP" altLang="en-US" sz="1600" dirty="0"/>
              <a:t>の値は</a:t>
            </a:r>
            <a:r>
              <a:rPr lang="en-US" altLang="ja-JP" sz="1600" dirty="0"/>
              <a:t>A</a:t>
            </a:r>
          </a:p>
          <a:p>
            <a:r>
              <a:rPr lang="en-US" altLang="ja-JP" sz="1600" dirty="0"/>
              <a:t>b</a:t>
            </a:r>
            <a:r>
              <a:rPr lang="ja-JP" altLang="en-US" sz="1600" dirty="0"/>
              <a:t>の値は</a:t>
            </a:r>
            <a:r>
              <a:rPr lang="en-US" altLang="ja-JP" sz="1600" dirty="0"/>
              <a:t>1</a:t>
            </a:r>
            <a:endParaRPr lang="ja-JP" altLang="en-US" sz="1600" dirty="0"/>
          </a:p>
        </p:txBody>
      </p:sp>
      <p:grpSp>
        <p:nvGrpSpPr>
          <p:cNvPr id="4" name="グループ化 3">
            <a:extLst>
              <a:ext uri="{FF2B5EF4-FFF2-40B4-BE49-F238E27FC236}">
                <a16:creationId xmlns:a16="http://schemas.microsoft.com/office/drawing/2014/main" id="{1C9CDCBE-2D20-DFDC-68D1-F0F286E0BD99}"/>
              </a:ext>
            </a:extLst>
          </p:cNvPr>
          <p:cNvGrpSpPr/>
          <p:nvPr/>
        </p:nvGrpSpPr>
        <p:grpSpPr>
          <a:xfrm>
            <a:off x="1764854" y="5445224"/>
            <a:ext cx="748924" cy="261610"/>
            <a:chOff x="2353486" y="5284109"/>
            <a:chExt cx="748924" cy="261610"/>
          </a:xfrm>
        </p:grpSpPr>
        <p:cxnSp>
          <p:nvCxnSpPr>
            <p:cNvPr id="7" name="直線矢印コネクタ 6">
              <a:extLst>
                <a:ext uri="{FF2B5EF4-FFF2-40B4-BE49-F238E27FC236}">
                  <a16:creationId xmlns:a16="http://schemas.microsoft.com/office/drawing/2014/main" id="{B084D476-DCB0-2507-B50A-1C39CD90B056}"/>
                </a:ext>
              </a:extLst>
            </p:cNvPr>
            <p:cNvCxnSpPr>
              <a:cxnSpLocks/>
            </p:cNvCxnSpPr>
            <p:nvPr/>
          </p:nvCxnSpPr>
          <p:spPr>
            <a:xfrm>
              <a:off x="2353486" y="528852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3AEFB28-19E6-D9DF-8E4C-520A80F57BD8}"/>
                </a:ext>
              </a:extLst>
            </p:cNvPr>
            <p:cNvSpPr txBox="1"/>
            <p:nvPr/>
          </p:nvSpPr>
          <p:spPr>
            <a:xfrm>
              <a:off x="2353487" y="5284109"/>
              <a:ext cx="748923" cy="261610"/>
            </a:xfrm>
            <a:prstGeom prst="rect">
              <a:avLst/>
            </a:prstGeom>
            <a:noFill/>
          </p:spPr>
          <p:txBody>
            <a:bodyPr wrap="none" rtlCol="0">
              <a:spAutoFit/>
            </a:bodyPr>
            <a:lstStyle/>
            <a:p>
              <a:r>
                <a:rPr lang="ja-JP" altLang="en-US" sz="1100" dirty="0"/>
                <a:t>実行結果</a:t>
              </a:r>
            </a:p>
          </p:txBody>
        </p:sp>
      </p:grpSp>
      <p:sp>
        <p:nvSpPr>
          <p:cNvPr id="10" name="テキスト ボックス 9">
            <a:extLst>
              <a:ext uri="{FF2B5EF4-FFF2-40B4-BE49-F238E27FC236}">
                <a16:creationId xmlns:a16="http://schemas.microsoft.com/office/drawing/2014/main" id="{9EFA719C-DBF6-1EC3-F7E2-65394276F8ED}"/>
              </a:ext>
            </a:extLst>
          </p:cNvPr>
          <p:cNvSpPr txBox="1"/>
          <p:nvPr/>
        </p:nvSpPr>
        <p:spPr>
          <a:xfrm>
            <a:off x="4670830" y="3061977"/>
            <a:ext cx="3024335" cy="584775"/>
          </a:xfrm>
          <a:prstGeom prst="rect">
            <a:avLst/>
          </a:prstGeom>
          <a:noFill/>
        </p:spPr>
        <p:txBody>
          <a:bodyPr wrap="square" rtlCol="0">
            <a:spAutoFit/>
          </a:bodyPr>
          <a:lstStyle/>
          <a:p>
            <a:r>
              <a:rPr lang="en-US" altLang="ja-JP" sz="1600" dirty="0">
                <a:latin typeface="+mn-ea"/>
                <a:ea typeface="+mn-ea"/>
              </a:rPr>
              <a:t>※</a:t>
            </a:r>
            <a:r>
              <a:rPr lang="ja-JP" altLang="en-US" sz="1600" dirty="0">
                <a:latin typeface="+mn-ea"/>
                <a:ea typeface="+mn-ea"/>
              </a:rPr>
              <a:t> </a:t>
            </a:r>
            <a:r>
              <a:rPr lang="en-US" altLang="ja-JP" sz="1600" dirty="0">
                <a:latin typeface="+mn-ea"/>
                <a:ea typeface="+mn-ea"/>
              </a:rPr>
              <a:t>char</a:t>
            </a:r>
            <a:r>
              <a:rPr lang="ja-JP" altLang="en-US" sz="1600" dirty="0">
                <a:latin typeface="+mn-ea"/>
                <a:ea typeface="+mn-ea"/>
              </a:rPr>
              <a:t>型の値は、文字をシングルクォーテーションで囲む</a:t>
            </a:r>
          </a:p>
        </p:txBody>
      </p:sp>
      <p:cxnSp>
        <p:nvCxnSpPr>
          <p:cNvPr id="11" name="直線矢印コネクタ 10">
            <a:extLst>
              <a:ext uri="{FF2B5EF4-FFF2-40B4-BE49-F238E27FC236}">
                <a16:creationId xmlns:a16="http://schemas.microsoft.com/office/drawing/2014/main" id="{82073D36-BDE3-858D-C792-3E23C6553A91}"/>
              </a:ext>
            </a:extLst>
          </p:cNvPr>
          <p:cNvCxnSpPr>
            <a:cxnSpLocks/>
          </p:cNvCxnSpPr>
          <p:nvPr/>
        </p:nvCxnSpPr>
        <p:spPr>
          <a:xfrm flipH="1">
            <a:off x="4117450" y="3281171"/>
            <a:ext cx="5040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38B4DE2-90BE-8DA0-7DEA-18A3B04F6E57}"/>
              </a:ext>
            </a:extLst>
          </p:cNvPr>
          <p:cNvSpPr txBox="1">
            <a:spLocks noChangeArrowheads="1"/>
          </p:cNvSpPr>
          <p:nvPr/>
        </p:nvSpPr>
        <p:spPr bwMode="auto">
          <a:xfrm>
            <a:off x="8976320" y="623909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12" name="テキスト ボックス 11">
            <a:extLst>
              <a:ext uri="{FF2B5EF4-FFF2-40B4-BE49-F238E27FC236}">
                <a16:creationId xmlns:a16="http://schemas.microsoft.com/office/drawing/2014/main" id="{8266B7D4-5611-07A3-D88A-248564C7B92F}"/>
              </a:ext>
            </a:extLst>
          </p:cNvPr>
          <p:cNvSpPr txBox="1"/>
          <p:nvPr/>
        </p:nvSpPr>
        <p:spPr>
          <a:xfrm>
            <a:off x="3035620" y="6419678"/>
            <a:ext cx="4416156" cy="338554"/>
          </a:xfrm>
          <a:prstGeom prst="rect">
            <a:avLst/>
          </a:prstGeom>
          <a:noFill/>
        </p:spPr>
        <p:txBody>
          <a:bodyPr wrap="square" rtlCol="0">
            <a:spAutoFit/>
          </a:bodyPr>
          <a:lstStyle/>
          <a:p>
            <a:r>
              <a:rPr lang="en-US" altLang="ja-JP" sz="1600" dirty="0">
                <a:latin typeface="+mn-ea"/>
                <a:ea typeface="+mn-ea"/>
              </a:rPr>
              <a:t>※</a:t>
            </a:r>
            <a:r>
              <a:rPr lang="ja-JP" altLang="en-US" sz="1600" dirty="0">
                <a:latin typeface="+mn-ea"/>
                <a:ea typeface="+mn-ea"/>
              </a:rPr>
              <a:t> </a:t>
            </a:r>
            <a:r>
              <a:rPr lang="en-US" altLang="ja-JP" sz="1600" dirty="0">
                <a:latin typeface="+mn-ea"/>
                <a:ea typeface="+mn-ea"/>
              </a:rPr>
              <a:t>bool</a:t>
            </a:r>
            <a:r>
              <a:rPr lang="ja-JP" altLang="en-US" sz="1600" dirty="0">
                <a:latin typeface="+mn-ea"/>
                <a:ea typeface="+mn-ea"/>
              </a:rPr>
              <a:t>型の</a:t>
            </a:r>
            <a:r>
              <a:rPr lang="en-US" altLang="ja-JP" sz="1600" dirty="0">
                <a:latin typeface="+mn-ea"/>
                <a:ea typeface="+mn-ea"/>
              </a:rPr>
              <a:t>true</a:t>
            </a:r>
            <a:r>
              <a:rPr lang="ja-JP" altLang="en-US" sz="1600" dirty="0">
                <a:latin typeface="+mn-ea"/>
                <a:ea typeface="+mn-ea"/>
              </a:rPr>
              <a:t>は整数の</a:t>
            </a:r>
            <a:r>
              <a:rPr lang="en-US" altLang="ja-JP" sz="1600" dirty="0">
                <a:latin typeface="+mn-ea"/>
                <a:ea typeface="+mn-ea"/>
              </a:rPr>
              <a:t>1</a:t>
            </a:r>
            <a:r>
              <a:rPr lang="ja-JP" altLang="en-US" sz="1600" dirty="0">
                <a:latin typeface="+mn-ea"/>
                <a:ea typeface="+mn-ea"/>
              </a:rPr>
              <a:t>として出力される</a:t>
            </a:r>
          </a:p>
        </p:txBody>
      </p:sp>
      <p:cxnSp>
        <p:nvCxnSpPr>
          <p:cNvPr id="13" name="直線矢印コネクタ 12">
            <a:extLst>
              <a:ext uri="{FF2B5EF4-FFF2-40B4-BE49-F238E27FC236}">
                <a16:creationId xmlns:a16="http://schemas.microsoft.com/office/drawing/2014/main" id="{560C8A5F-33A9-0FDD-A6DC-6FA341BB6196}"/>
              </a:ext>
            </a:extLst>
          </p:cNvPr>
          <p:cNvCxnSpPr>
            <a:cxnSpLocks/>
          </p:cNvCxnSpPr>
          <p:nvPr/>
        </p:nvCxnSpPr>
        <p:spPr>
          <a:xfrm flipH="1">
            <a:off x="2459460" y="6588515"/>
            <a:ext cx="5040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11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05E6A-EF33-A419-B3BD-B3D751FC51F0}"/>
              </a:ext>
            </a:extLst>
          </p:cNvPr>
          <p:cNvSpPr>
            <a:spLocks noGrp="1"/>
          </p:cNvSpPr>
          <p:nvPr>
            <p:ph type="ctrTitle"/>
          </p:nvPr>
        </p:nvSpPr>
        <p:spPr/>
        <p:txBody>
          <a:bodyPr/>
          <a:lstStyle/>
          <a:p>
            <a:r>
              <a:rPr kumimoji="1" lang="ja-JP" altLang="en-US" dirty="0"/>
              <a:t>算術演算と型</a:t>
            </a:r>
          </a:p>
        </p:txBody>
      </p:sp>
    </p:spTree>
    <p:extLst>
      <p:ext uri="{BB962C8B-B14F-4D97-AF65-F5344CB8AC3E}">
        <p14:creationId xmlns:p14="http://schemas.microsoft.com/office/powerpoint/2010/main" val="1813203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1F65B-0EF5-3306-B6BD-BF0503364500}"/>
              </a:ext>
            </a:extLst>
          </p:cNvPr>
          <p:cNvSpPr>
            <a:spLocks noGrp="1"/>
          </p:cNvSpPr>
          <p:nvPr>
            <p:ph type="title"/>
          </p:nvPr>
        </p:nvSpPr>
        <p:spPr/>
        <p:txBody>
          <a:bodyPr/>
          <a:lstStyle/>
          <a:p>
            <a:r>
              <a:rPr kumimoji="1" lang="ja-JP" altLang="en-US" dirty="0"/>
              <a:t>計算を行う</a:t>
            </a:r>
          </a:p>
        </p:txBody>
      </p:sp>
      <p:pic>
        <p:nvPicPr>
          <p:cNvPr id="8" name="図 7">
            <a:extLst>
              <a:ext uri="{FF2B5EF4-FFF2-40B4-BE49-F238E27FC236}">
                <a16:creationId xmlns:a16="http://schemas.microsoft.com/office/drawing/2014/main" id="{5B5A45B3-8CBC-E4F0-FF99-23F625C0BCAC}"/>
              </a:ext>
            </a:extLst>
          </p:cNvPr>
          <p:cNvPicPr>
            <a:picLocks noChangeAspect="1"/>
          </p:cNvPicPr>
          <p:nvPr/>
        </p:nvPicPr>
        <p:blipFill>
          <a:blip r:embed="rId2"/>
          <a:stretch>
            <a:fillRect/>
          </a:stretch>
        </p:blipFill>
        <p:spPr>
          <a:xfrm>
            <a:off x="5750956" y="2621564"/>
            <a:ext cx="3931026" cy="2448271"/>
          </a:xfrm>
          <a:prstGeom prst="rect">
            <a:avLst/>
          </a:prstGeom>
        </p:spPr>
      </p:pic>
      <p:sp>
        <p:nvSpPr>
          <p:cNvPr id="9" name="テキスト ボックス 8">
            <a:extLst>
              <a:ext uri="{FF2B5EF4-FFF2-40B4-BE49-F238E27FC236}">
                <a16:creationId xmlns:a16="http://schemas.microsoft.com/office/drawing/2014/main" id="{953B15C3-8708-884B-96CA-1CF159E34439}"/>
              </a:ext>
            </a:extLst>
          </p:cNvPr>
          <p:cNvSpPr txBox="1"/>
          <p:nvPr/>
        </p:nvSpPr>
        <p:spPr>
          <a:xfrm>
            <a:off x="5449669" y="1988840"/>
            <a:ext cx="646331" cy="369332"/>
          </a:xfrm>
          <a:prstGeom prst="rect">
            <a:avLst/>
          </a:prstGeom>
          <a:noFill/>
        </p:spPr>
        <p:txBody>
          <a:bodyPr wrap="none" rtlCol="0">
            <a:spAutoFit/>
          </a:bodyPr>
          <a:lstStyle/>
          <a:p>
            <a:r>
              <a:rPr kumimoji="1" lang="ja-JP" altLang="en-US" dirty="0"/>
              <a:t>用語</a:t>
            </a:r>
          </a:p>
        </p:txBody>
      </p:sp>
      <p:pic>
        <p:nvPicPr>
          <p:cNvPr id="4" name="図 3">
            <a:extLst>
              <a:ext uri="{FF2B5EF4-FFF2-40B4-BE49-F238E27FC236}">
                <a16:creationId xmlns:a16="http://schemas.microsoft.com/office/drawing/2014/main" id="{8BD13B42-14FF-73D0-24D5-47C0C631A290}"/>
              </a:ext>
            </a:extLst>
          </p:cNvPr>
          <p:cNvPicPr>
            <a:picLocks noChangeAspect="1"/>
          </p:cNvPicPr>
          <p:nvPr/>
        </p:nvPicPr>
        <p:blipFill>
          <a:blip r:embed="rId3"/>
          <a:stretch>
            <a:fillRect/>
          </a:stretch>
        </p:blipFill>
        <p:spPr>
          <a:xfrm>
            <a:off x="1046746" y="1484784"/>
            <a:ext cx="2926543" cy="2682664"/>
          </a:xfrm>
          <a:prstGeom prst="rect">
            <a:avLst/>
          </a:prstGeom>
        </p:spPr>
      </p:pic>
      <p:grpSp>
        <p:nvGrpSpPr>
          <p:cNvPr id="5" name="グループ化 4">
            <a:extLst>
              <a:ext uri="{FF2B5EF4-FFF2-40B4-BE49-F238E27FC236}">
                <a16:creationId xmlns:a16="http://schemas.microsoft.com/office/drawing/2014/main" id="{4501A82F-8C9F-0F79-DEC3-28251F728EA1}"/>
              </a:ext>
            </a:extLst>
          </p:cNvPr>
          <p:cNvGrpSpPr/>
          <p:nvPr/>
        </p:nvGrpSpPr>
        <p:grpSpPr>
          <a:xfrm>
            <a:off x="1190761" y="4423040"/>
            <a:ext cx="748924" cy="261610"/>
            <a:chOff x="2353486" y="5284109"/>
            <a:chExt cx="748924" cy="261610"/>
          </a:xfrm>
        </p:grpSpPr>
        <p:cxnSp>
          <p:nvCxnSpPr>
            <p:cNvPr id="7" name="直線矢印コネクタ 6">
              <a:extLst>
                <a:ext uri="{FF2B5EF4-FFF2-40B4-BE49-F238E27FC236}">
                  <a16:creationId xmlns:a16="http://schemas.microsoft.com/office/drawing/2014/main" id="{20C44B7F-4B01-2AF5-06BB-47CA5163950B}"/>
                </a:ext>
              </a:extLst>
            </p:cNvPr>
            <p:cNvCxnSpPr>
              <a:cxnSpLocks/>
            </p:cNvCxnSpPr>
            <p:nvPr/>
          </p:nvCxnSpPr>
          <p:spPr>
            <a:xfrm>
              <a:off x="2353486" y="528852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30E562B-D28C-C249-A035-18FA69D00A00}"/>
                </a:ext>
              </a:extLst>
            </p:cNvPr>
            <p:cNvSpPr txBox="1"/>
            <p:nvPr/>
          </p:nvSpPr>
          <p:spPr>
            <a:xfrm>
              <a:off x="2353487" y="5284109"/>
              <a:ext cx="748923" cy="261610"/>
            </a:xfrm>
            <a:prstGeom prst="rect">
              <a:avLst/>
            </a:prstGeom>
            <a:noFill/>
          </p:spPr>
          <p:txBody>
            <a:bodyPr wrap="none" rtlCol="0">
              <a:spAutoFit/>
            </a:bodyPr>
            <a:lstStyle/>
            <a:p>
              <a:r>
                <a:rPr lang="ja-JP" altLang="en-US" sz="1100" dirty="0"/>
                <a:t>実行結果</a:t>
              </a:r>
            </a:p>
          </p:txBody>
        </p:sp>
      </p:grpSp>
      <p:sp>
        <p:nvSpPr>
          <p:cNvPr id="11" name="テキスト ボックス 10">
            <a:extLst>
              <a:ext uri="{FF2B5EF4-FFF2-40B4-BE49-F238E27FC236}">
                <a16:creationId xmlns:a16="http://schemas.microsoft.com/office/drawing/2014/main" id="{9DE26678-8615-1D66-5BCC-40FBE4396DD7}"/>
              </a:ext>
            </a:extLst>
          </p:cNvPr>
          <p:cNvSpPr txBox="1">
            <a:spLocks noChangeArrowheads="1"/>
          </p:cNvSpPr>
          <p:nvPr/>
        </p:nvSpPr>
        <p:spPr bwMode="auto">
          <a:xfrm>
            <a:off x="1023802" y="4857108"/>
            <a:ext cx="2892930"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5</a:t>
            </a:r>
            <a:endParaRPr lang="ja-JP" altLang="en-US" sz="2000" dirty="0"/>
          </a:p>
        </p:txBody>
      </p:sp>
    </p:spTree>
    <p:extLst>
      <p:ext uri="{BB962C8B-B14F-4D97-AF65-F5344CB8AC3E}">
        <p14:creationId xmlns:p14="http://schemas.microsoft.com/office/powerpoint/2010/main" val="341786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68BD0-4280-C0A0-04CD-03013DF6DA20}"/>
              </a:ext>
            </a:extLst>
          </p:cNvPr>
          <p:cNvSpPr>
            <a:spLocks noGrp="1"/>
          </p:cNvSpPr>
          <p:nvPr>
            <p:ph type="title"/>
          </p:nvPr>
        </p:nvSpPr>
        <p:spPr/>
        <p:txBody>
          <a:bodyPr/>
          <a:lstStyle/>
          <a:p>
            <a:r>
              <a:rPr kumimoji="1" lang="ja-JP" altLang="en-US" dirty="0"/>
              <a:t>算術演算子</a:t>
            </a:r>
          </a:p>
        </p:txBody>
      </p:sp>
      <p:sp>
        <p:nvSpPr>
          <p:cNvPr id="5" name="テキスト ボックス 4">
            <a:extLst>
              <a:ext uri="{FF2B5EF4-FFF2-40B4-BE49-F238E27FC236}">
                <a16:creationId xmlns:a16="http://schemas.microsoft.com/office/drawing/2014/main" id="{925FC402-533E-28B1-508D-9A75E2AE4A06}"/>
              </a:ext>
            </a:extLst>
          </p:cNvPr>
          <p:cNvSpPr txBox="1"/>
          <p:nvPr/>
        </p:nvSpPr>
        <p:spPr>
          <a:xfrm>
            <a:off x="1680561" y="1519480"/>
            <a:ext cx="1338828" cy="369332"/>
          </a:xfrm>
          <a:prstGeom prst="rect">
            <a:avLst/>
          </a:prstGeom>
          <a:noFill/>
        </p:spPr>
        <p:txBody>
          <a:bodyPr wrap="none" rtlCol="0">
            <a:spAutoFit/>
          </a:bodyPr>
          <a:lstStyle/>
          <a:p>
            <a:r>
              <a:rPr kumimoji="1" lang="ja-JP" altLang="en-US" dirty="0"/>
              <a:t>算術演算子</a:t>
            </a:r>
          </a:p>
        </p:txBody>
      </p:sp>
      <p:sp>
        <p:nvSpPr>
          <p:cNvPr id="7" name="テキスト ボックス 6">
            <a:extLst>
              <a:ext uri="{FF2B5EF4-FFF2-40B4-BE49-F238E27FC236}">
                <a16:creationId xmlns:a16="http://schemas.microsoft.com/office/drawing/2014/main" id="{672B6C2A-30DF-650D-5450-E982DF234A42}"/>
              </a:ext>
            </a:extLst>
          </p:cNvPr>
          <p:cNvSpPr txBox="1"/>
          <p:nvPr/>
        </p:nvSpPr>
        <p:spPr>
          <a:xfrm>
            <a:off x="5484275" y="1819696"/>
            <a:ext cx="2223686" cy="369332"/>
          </a:xfrm>
          <a:prstGeom prst="rect">
            <a:avLst/>
          </a:prstGeom>
          <a:noFill/>
        </p:spPr>
        <p:txBody>
          <a:bodyPr wrap="none" rtlCol="0">
            <a:spAutoFit/>
          </a:bodyPr>
          <a:lstStyle/>
          <a:p>
            <a:r>
              <a:rPr kumimoji="1" lang="ja-JP" altLang="en-US" dirty="0"/>
              <a:t>変数を含む算術演算</a:t>
            </a:r>
          </a:p>
        </p:txBody>
      </p:sp>
      <p:sp>
        <p:nvSpPr>
          <p:cNvPr id="9" name="テキスト ボックス 8">
            <a:extLst>
              <a:ext uri="{FF2B5EF4-FFF2-40B4-BE49-F238E27FC236}">
                <a16:creationId xmlns:a16="http://schemas.microsoft.com/office/drawing/2014/main" id="{30BB6846-BD76-2B70-1817-C0E91B583765}"/>
              </a:ext>
            </a:extLst>
          </p:cNvPr>
          <p:cNvSpPr txBox="1">
            <a:spLocks noChangeArrowheads="1"/>
          </p:cNvSpPr>
          <p:nvPr/>
        </p:nvSpPr>
        <p:spPr bwMode="auto">
          <a:xfrm>
            <a:off x="5642611" y="3861048"/>
            <a:ext cx="3418052"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j</a:t>
            </a:r>
            <a:r>
              <a:rPr lang="ja-JP" altLang="en-US" sz="2000" dirty="0"/>
              <a:t>の値は </a:t>
            </a:r>
            <a:r>
              <a:rPr lang="en-US" altLang="ja-JP" sz="2000" dirty="0"/>
              <a:t>20</a:t>
            </a:r>
            <a:endParaRPr lang="ja-JP" altLang="en-US" sz="2000" dirty="0"/>
          </a:p>
        </p:txBody>
      </p:sp>
      <p:cxnSp>
        <p:nvCxnSpPr>
          <p:cNvPr id="10" name="直線矢印コネクタ 9">
            <a:extLst>
              <a:ext uri="{FF2B5EF4-FFF2-40B4-BE49-F238E27FC236}">
                <a16:creationId xmlns:a16="http://schemas.microsoft.com/office/drawing/2014/main" id="{06A6D20F-BBCB-5DB0-2653-E9D749FB3FAB}"/>
              </a:ext>
            </a:extLst>
          </p:cNvPr>
          <p:cNvCxnSpPr>
            <a:cxnSpLocks/>
          </p:cNvCxnSpPr>
          <p:nvPr/>
        </p:nvCxnSpPr>
        <p:spPr>
          <a:xfrm>
            <a:off x="5839469" y="3429000"/>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4E3947B-BE67-CB67-6347-D5DF00ABC177}"/>
              </a:ext>
            </a:extLst>
          </p:cNvPr>
          <p:cNvSpPr txBox="1"/>
          <p:nvPr/>
        </p:nvSpPr>
        <p:spPr>
          <a:xfrm>
            <a:off x="5839470" y="3429000"/>
            <a:ext cx="748923" cy="261610"/>
          </a:xfrm>
          <a:prstGeom prst="rect">
            <a:avLst/>
          </a:prstGeom>
          <a:noFill/>
        </p:spPr>
        <p:txBody>
          <a:bodyPr wrap="none" rtlCol="0">
            <a:spAutoFit/>
          </a:bodyPr>
          <a:lstStyle/>
          <a:p>
            <a:r>
              <a:rPr lang="ja-JP" altLang="en-US" sz="1100" dirty="0"/>
              <a:t>実行結果</a:t>
            </a:r>
          </a:p>
        </p:txBody>
      </p:sp>
      <p:sp>
        <p:nvSpPr>
          <p:cNvPr id="3" name="テキスト ボックス 2">
            <a:extLst>
              <a:ext uri="{FF2B5EF4-FFF2-40B4-BE49-F238E27FC236}">
                <a16:creationId xmlns:a16="http://schemas.microsoft.com/office/drawing/2014/main" id="{3603817B-221A-B686-24D6-BDE7E305C4ED}"/>
              </a:ext>
            </a:extLst>
          </p:cNvPr>
          <p:cNvSpPr txBox="1">
            <a:spLocks noChangeArrowheads="1"/>
          </p:cNvSpPr>
          <p:nvPr/>
        </p:nvSpPr>
        <p:spPr bwMode="auto">
          <a:xfrm>
            <a:off x="7351637" y="6091833"/>
            <a:ext cx="4392761"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いろいろな計算をしてみよう</a:t>
            </a:r>
            <a:endParaRPr lang="ja-JP" altLang="en-US" sz="2400" dirty="0">
              <a:solidFill>
                <a:schemeClr val="bg1"/>
              </a:solidFill>
              <a:latin typeface="+mn-ea"/>
              <a:ea typeface="+mn-ea"/>
            </a:endParaRPr>
          </a:p>
        </p:txBody>
      </p:sp>
      <p:pic>
        <p:nvPicPr>
          <p:cNvPr id="12" name="図 11">
            <a:extLst>
              <a:ext uri="{FF2B5EF4-FFF2-40B4-BE49-F238E27FC236}">
                <a16:creationId xmlns:a16="http://schemas.microsoft.com/office/drawing/2014/main" id="{8F35BA40-F5A8-334D-F320-72FCBFA3C15D}"/>
              </a:ext>
            </a:extLst>
          </p:cNvPr>
          <p:cNvPicPr>
            <a:picLocks noChangeAspect="1"/>
          </p:cNvPicPr>
          <p:nvPr/>
        </p:nvPicPr>
        <p:blipFill>
          <a:blip r:embed="rId2"/>
          <a:stretch>
            <a:fillRect/>
          </a:stretch>
        </p:blipFill>
        <p:spPr>
          <a:xfrm>
            <a:off x="909815" y="2004362"/>
            <a:ext cx="3557526" cy="3212340"/>
          </a:xfrm>
          <a:prstGeom prst="rect">
            <a:avLst/>
          </a:prstGeom>
        </p:spPr>
      </p:pic>
      <p:pic>
        <p:nvPicPr>
          <p:cNvPr id="14" name="図 13">
            <a:extLst>
              <a:ext uri="{FF2B5EF4-FFF2-40B4-BE49-F238E27FC236}">
                <a16:creationId xmlns:a16="http://schemas.microsoft.com/office/drawing/2014/main" id="{772DD058-F8DC-5236-47E7-80FF41059007}"/>
              </a:ext>
            </a:extLst>
          </p:cNvPr>
          <p:cNvPicPr>
            <a:picLocks noChangeAspect="1"/>
          </p:cNvPicPr>
          <p:nvPr/>
        </p:nvPicPr>
        <p:blipFill>
          <a:blip r:embed="rId3"/>
          <a:stretch>
            <a:fillRect/>
          </a:stretch>
        </p:blipFill>
        <p:spPr>
          <a:xfrm>
            <a:off x="5642611" y="2277517"/>
            <a:ext cx="3331866" cy="1007468"/>
          </a:xfrm>
          <a:prstGeom prst="rect">
            <a:avLst/>
          </a:prstGeom>
        </p:spPr>
      </p:pic>
    </p:spTree>
    <p:extLst>
      <p:ext uri="{BB962C8B-B14F-4D97-AF65-F5344CB8AC3E}">
        <p14:creationId xmlns:p14="http://schemas.microsoft.com/office/powerpoint/2010/main" val="507158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30212B-72B2-313D-7D91-5809E3AF4ABD}"/>
              </a:ext>
            </a:extLst>
          </p:cNvPr>
          <p:cNvSpPr>
            <a:spLocks noGrp="1"/>
          </p:cNvSpPr>
          <p:nvPr>
            <p:ph type="title"/>
          </p:nvPr>
        </p:nvSpPr>
        <p:spPr/>
        <p:txBody>
          <a:bodyPr/>
          <a:lstStyle/>
          <a:p>
            <a:r>
              <a:rPr kumimoji="1" lang="ja-JP" altLang="en-US" dirty="0"/>
              <a:t>変数の値を変更する</a:t>
            </a:r>
          </a:p>
        </p:txBody>
      </p:sp>
      <p:sp>
        <p:nvSpPr>
          <p:cNvPr id="3" name="コンテンツ プレースホルダー 2">
            <a:extLst>
              <a:ext uri="{FF2B5EF4-FFF2-40B4-BE49-F238E27FC236}">
                <a16:creationId xmlns:a16="http://schemas.microsoft.com/office/drawing/2014/main" id="{74E91970-222D-880D-3E60-23C60EEE2282}"/>
              </a:ext>
            </a:extLst>
          </p:cNvPr>
          <p:cNvSpPr>
            <a:spLocks noGrp="1"/>
          </p:cNvSpPr>
          <p:nvPr>
            <p:ph idx="1"/>
          </p:nvPr>
        </p:nvSpPr>
        <p:spPr/>
        <p:txBody>
          <a:bodyPr/>
          <a:lstStyle/>
          <a:p>
            <a:pPr marL="0" indent="0">
              <a:buNone/>
            </a:pPr>
            <a:r>
              <a:rPr lang="ja-JP" altLang="en-US" dirty="0"/>
              <a:t>例：変数</a:t>
            </a:r>
            <a:r>
              <a:rPr lang="en-US" altLang="ja-JP" dirty="0" err="1">
                <a:latin typeface="Lucida Console" panose="020B0609040504020204" pitchFamily="49" charset="0"/>
              </a:rPr>
              <a:t>i</a:t>
            </a:r>
            <a:r>
              <a:rPr lang="ja-JP" altLang="en-US" dirty="0"/>
              <a:t>の値を </a:t>
            </a:r>
            <a:r>
              <a:rPr lang="en-US" altLang="ja-JP" dirty="0"/>
              <a:t>3</a:t>
            </a:r>
            <a:r>
              <a:rPr lang="ja-JP" altLang="en-US" dirty="0"/>
              <a:t> 増やす</a:t>
            </a:r>
            <a:endParaRPr kumimoji="1" lang="ja-JP" altLang="en-US" dirty="0"/>
          </a:p>
        </p:txBody>
      </p:sp>
      <p:sp>
        <p:nvSpPr>
          <p:cNvPr id="5" name="テキスト ボックス 4">
            <a:extLst>
              <a:ext uri="{FF2B5EF4-FFF2-40B4-BE49-F238E27FC236}">
                <a16:creationId xmlns:a16="http://schemas.microsoft.com/office/drawing/2014/main" id="{A8BD40DF-DC5B-AFC1-97E5-AA6214EE70ED}"/>
              </a:ext>
            </a:extLst>
          </p:cNvPr>
          <p:cNvSpPr txBox="1">
            <a:spLocks noChangeArrowheads="1"/>
          </p:cNvSpPr>
          <p:nvPr/>
        </p:nvSpPr>
        <p:spPr bwMode="auto">
          <a:xfrm>
            <a:off x="1199456" y="2060848"/>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err="1"/>
              <a:t>i</a:t>
            </a:r>
            <a:r>
              <a:rPr lang="en-US" altLang="ja-JP" dirty="0"/>
              <a:t> = </a:t>
            </a:r>
            <a:r>
              <a:rPr lang="en-US" altLang="ja-JP" dirty="0" err="1"/>
              <a:t>i</a:t>
            </a:r>
            <a:r>
              <a:rPr lang="en-US" altLang="ja-JP" dirty="0"/>
              <a:t> + 3;</a:t>
            </a:r>
            <a:endParaRPr lang="ja-JP" altLang="en-US" dirty="0"/>
          </a:p>
        </p:txBody>
      </p:sp>
      <p:sp>
        <p:nvSpPr>
          <p:cNvPr id="6" name="テキスト ボックス 5">
            <a:extLst>
              <a:ext uri="{FF2B5EF4-FFF2-40B4-BE49-F238E27FC236}">
                <a16:creationId xmlns:a16="http://schemas.microsoft.com/office/drawing/2014/main" id="{CF297D07-AF8F-0F78-98C0-8F8F6853A067}"/>
              </a:ext>
            </a:extLst>
          </p:cNvPr>
          <p:cNvSpPr txBox="1"/>
          <p:nvPr/>
        </p:nvSpPr>
        <p:spPr>
          <a:xfrm>
            <a:off x="1559497" y="2708921"/>
            <a:ext cx="4951997" cy="646331"/>
          </a:xfrm>
          <a:prstGeom prst="rect">
            <a:avLst/>
          </a:prstGeom>
          <a:noFill/>
        </p:spPr>
        <p:txBody>
          <a:bodyPr wrap="none" rtlCol="0">
            <a:spAutoFit/>
          </a:bodyPr>
          <a:lstStyle/>
          <a:p>
            <a:r>
              <a:rPr kumimoji="1" lang="en-US" altLang="ja-JP" dirty="0">
                <a:latin typeface="+mn-ea"/>
                <a:ea typeface="+mn-ea"/>
              </a:rPr>
              <a:t>※</a:t>
            </a:r>
            <a:r>
              <a:rPr kumimoji="1" lang="ja-JP" altLang="en-US" dirty="0">
                <a:latin typeface="+mn-ea"/>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a:t>
            </a:r>
            <a:r>
              <a:rPr kumimoji="1" lang="ja-JP" altLang="en-US" dirty="0">
                <a:latin typeface="+mn-ea"/>
                <a:ea typeface="+mn-ea"/>
              </a:rPr>
              <a:t>に</a:t>
            </a:r>
            <a:r>
              <a:rPr kumimoji="1" lang="en-US" altLang="ja-JP" dirty="0">
                <a:latin typeface="+mn-ea"/>
                <a:ea typeface="+mn-ea"/>
              </a:rPr>
              <a:t>3</a:t>
            </a:r>
            <a:r>
              <a:rPr kumimoji="1" lang="ja-JP" altLang="en-US" dirty="0">
                <a:latin typeface="+mn-ea"/>
                <a:ea typeface="+mn-ea"/>
              </a:rPr>
              <a:t>を加えた値」を、変数</a:t>
            </a:r>
            <a:r>
              <a:rPr kumimoji="1" lang="en-US" altLang="ja-JP" dirty="0" err="1">
                <a:latin typeface="Lucida Console" panose="020B0609040504020204" pitchFamily="49" charset="0"/>
                <a:ea typeface="+mn-ea"/>
              </a:rPr>
              <a:t>i</a:t>
            </a:r>
            <a:r>
              <a:rPr kumimoji="1" lang="ja-JP" altLang="en-US" dirty="0">
                <a:latin typeface="+mn-ea"/>
                <a:ea typeface="+mn-ea"/>
              </a:rPr>
              <a:t>に代入する</a:t>
            </a:r>
            <a:endParaRPr kumimoji="1" lang="en-US" altLang="ja-JP" dirty="0">
              <a:latin typeface="+mn-ea"/>
              <a:ea typeface="+mn-ea"/>
            </a:endParaRPr>
          </a:p>
          <a:p>
            <a:r>
              <a:rPr kumimoji="1" lang="ja-JP" altLang="en-US" dirty="0">
                <a:latin typeface="+mn-ea"/>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a:t>
            </a:r>
            <a:r>
              <a:rPr kumimoji="1" lang="ja-JP" altLang="en-US" dirty="0">
                <a:latin typeface="Lucida Console" panose="020B0609040504020204" pitchFamily="49" charset="0"/>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+ 3</a:t>
            </a:r>
            <a:r>
              <a:rPr kumimoji="1" lang="en-US" altLang="ja-JP" dirty="0">
                <a:latin typeface="+mn-ea"/>
                <a:ea typeface="+mn-ea"/>
              </a:rPr>
              <a:t> </a:t>
            </a:r>
            <a:r>
              <a:rPr kumimoji="1" lang="ja-JP" altLang="en-US" dirty="0">
                <a:latin typeface="+mn-ea"/>
                <a:ea typeface="+mn-ea"/>
              </a:rPr>
              <a:t>のイメージ</a:t>
            </a:r>
            <a:endParaRPr kumimoji="1" lang="en-US" altLang="ja-JP" dirty="0">
              <a:latin typeface="+mn-ea"/>
              <a:ea typeface="+mn-ea"/>
            </a:endParaRPr>
          </a:p>
        </p:txBody>
      </p:sp>
      <p:cxnSp>
        <p:nvCxnSpPr>
          <p:cNvPr id="7" name="直線矢印コネクタ 6">
            <a:extLst>
              <a:ext uri="{FF2B5EF4-FFF2-40B4-BE49-F238E27FC236}">
                <a16:creationId xmlns:a16="http://schemas.microsoft.com/office/drawing/2014/main" id="{1845D2DC-0CAA-3140-CA76-06116F6A98E3}"/>
              </a:ext>
            </a:extLst>
          </p:cNvPr>
          <p:cNvCxnSpPr>
            <a:cxnSpLocks/>
          </p:cNvCxnSpPr>
          <p:nvPr/>
        </p:nvCxnSpPr>
        <p:spPr>
          <a:xfrm>
            <a:off x="1343472" y="2799468"/>
            <a:ext cx="0" cy="1349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7504B14-FB29-042D-7D9B-076DC6667CFE}"/>
              </a:ext>
            </a:extLst>
          </p:cNvPr>
          <p:cNvSpPr txBox="1"/>
          <p:nvPr/>
        </p:nvSpPr>
        <p:spPr>
          <a:xfrm>
            <a:off x="1415481" y="3623700"/>
            <a:ext cx="902811" cy="307777"/>
          </a:xfrm>
          <a:prstGeom prst="rect">
            <a:avLst/>
          </a:prstGeom>
          <a:noFill/>
        </p:spPr>
        <p:txBody>
          <a:bodyPr wrap="none" rtlCol="0">
            <a:spAutoFit/>
          </a:bodyPr>
          <a:lstStyle/>
          <a:p>
            <a:r>
              <a:rPr lang="ja-JP" altLang="en-US" sz="1400" dirty="0"/>
              <a:t>短縮表現</a:t>
            </a:r>
          </a:p>
        </p:txBody>
      </p:sp>
      <p:sp>
        <p:nvSpPr>
          <p:cNvPr id="10" name="テキスト ボックス 9">
            <a:extLst>
              <a:ext uri="{FF2B5EF4-FFF2-40B4-BE49-F238E27FC236}">
                <a16:creationId xmlns:a16="http://schemas.microsoft.com/office/drawing/2014/main" id="{8CB997B1-9271-384D-6A2D-BE132ACD2A6A}"/>
              </a:ext>
            </a:extLst>
          </p:cNvPr>
          <p:cNvSpPr txBox="1">
            <a:spLocks noChangeArrowheads="1"/>
          </p:cNvSpPr>
          <p:nvPr/>
        </p:nvSpPr>
        <p:spPr bwMode="auto">
          <a:xfrm>
            <a:off x="1199456" y="4550059"/>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err="1"/>
              <a:t>i</a:t>
            </a:r>
            <a:r>
              <a:rPr lang="en-US" altLang="ja-JP" dirty="0"/>
              <a:t> += 3;</a:t>
            </a:r>
            <a:endParaRPr lang="ja-JP" altLang="en-US" dirty="0"/>
          </a:p>
        </p:txBody>
      </p:sp>
    </p:spTree>
    <p:extLst>
      <p:ext uri="{BB962C8B-B14F-4D97-AF65-F5344CB8AC3E}">
        <p14:creationId xmlns:p14="http://schemas.microsoft.com/office/powerpoint/2010/main" val="327301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ja-JP" altLang="en-US" dirty="0"/>
              <a:t>プログラミングを学ぶ意義（</a:t>
            </a:r>
            <a:r>
              <a:rPr lang="en-US" altLang="ja-JP" dirty="0"/>
              <a:t>1/2</a:t>
            </a:r>
            <a:r>
              <a:rPr lang="ja-JP" altLang="en-US" dirty="0"/>
              <a:t>）</a:t>
            </a:r>
          </a:p>
        </p:txBody>
      </p:sp>
      <p:sp>
        <p:nvSpPr>
          <p:cNvPr id="6148" name="コンテンツ プレースホルダ 2"/>
          <p:cNvSpPr>
            <a:spLocks noGrp="1"/>
          </p:cNvSpPr>
          <p:nvPr>
            <p:ph idx="1"/>
          </p:nvPr>
        </p:nvSpPr>
        <p:spPr/>
        <p:txBody>
          <a:bodyPr/>
          <a:lstStyle/>
          <a:p>
            <a:pPr eaLnBrk="1" hangingPunct="1"/>
            <a:r>
              <a:rPr lang="ja-JP" altLang="en-US" sz="2400" dirty="0"/>
              <a:t>ソフトウェアを使う立場から、作る立場へ</a:t>
            </a:r>
            <a:endParaRPr lang="en-US" altLang="ja-JP" sz="2400" dirty="0"/>
          </a:p>
          <a:p>
            <a:pPr lvl="1" eaLnBrk="1" hangingPunct="1"/>
            <a:r>
              <a:rPr lang="ja-JP" altLang="en-US" sz="2000" dirty="0"/>
              <a:t>パソコン、スマートフォンなどで動作するアプリ</a:t>
            </a:r>
            <a:endParaRPr lang="en-US" altLang="ja-JP" sz="2000" dirty="0"/>
          </a:p>
          <a:p>
            <a:pPr lvl="1" eaLnBrk="1" hangingPunct="1"/>
            <a:r>
              <a:rPr lang="en-US" altLang="ja-JP" sz="2000" dirty="0"/>
              <a:t>TV</a:t>
            </a:r>
            <a:r>
              <a:rPr lang="ja-JP" altLang="en-US" sz="2000" dirty="0"/>
              <a:t>、エアコン、洗濯機などの電子機器の制御</a:t>
            </a:r>
            <a:endParaRPr lang="en-US" altLang="ja-JP" sz="2000" dirty="0"/>
          </a:p>
          <a:p>
            <a:pPr lvl="1" eaLnBrk="1" hangingPunct="1"/>
            <a:r>
              <a:rPr lang="ja-JP" altLang="en-US" sz="2000" dirty="0"/>
              <a:t>電子決済、電子申請、各種のシステム</a:t>
            </a:r>
            <a:endParaRPr lang="en-US" altLang="ja-JP" sz="2000" dirty="0"/>
          </a:p>
          <a:p>
            <a:pPr eaLnBrk="1" hangingPunct="1"/>
            <a:endParaRPr lang="en-US" altLang="ja-JP" sz="2400" dirty="0"/>
          </a:p>
          <a:p>
            <a:pPr eaLnBrk="1" hangingPunct="1"/>
            <a:r>
              <a:rPr lang="ja-JP" altLang="en-US" sz="2400" dirty="0"/>
              <a:t>個人での簡単な開発</a:t>
            </a:r>
            <a:endParaRPr lang="en-US" altLang="ja-JP" sz="2400" dirty="0"/>
          </a:p>
          <a:p>
            <a:pPr lvl="1" eaLnBrk="1" hangingPunct="1"/>
            <a:r>
              <a:rPr lang="ja-JP" altLang="en-US" sz="2000" dirty="0"/>
              <a:t>電卓・</a:t>
            </a:r>
            <a:r>
              <a:rPr lang="en-US" altLang="ja-JP" sz="2000" dirty="0"/>
              <a:t>Excel</a:t>
            </a:r>
            <a:r>
              <a:rPr lang="ja-JP" altLang="en-US" sz="2000" dirty="0"/>
              <a:t>関数の一歩先</a:t>
            </a:r>
            <a:endParaRPr lang="en-US" altLang="ja-JP" sz="2000" dirty="0"/>
          </a:p>
          <a:p>
            <a:pPr lvl="1" eaLnBrk="1" hangingPunct="1"/>
            <a:r>
              <a:rPr lang="ja-JP" altLang="en-US" sz="2000" dirty="0"/>
              <a:t>データ処理・データ解析</a:t>
            </a:r>
            <a:endParaRPr lang="en-US" altLang="ja-JP" sz="2000" dirty="0"/>
          </a:p>
          <a:p>
            <a:pPr lvl="1" eaLnBrk="1" hangingPunct="1"/>
            <a:r>
              <a:rPr lang="ja-JP" altLang="en-US" sz="2000" dirty="0"/>
              <a:t>個人用途のアプリ開発</a:t>
            </a:r>
            <a:endParaRPr lang="en-US" altLang="ja-JP" sz="2000" dirty="0"/>
          </a:p>
          <a:p>
            <a:pPr eaLnBrk="1" hangingPunct="1"/>
            <a:endParaRPr lang="en-US" altLang="ja-JP" sz="2400" dirty="0"/>
          </a:p>
          <a:p>
            <a:pPr eaLnBrk="1" hangingPunct="1"/>
            <a:r>
              <a:rPr lang="ja-JP" altLang="en-US" sz="2400" dirty="0"/>
              <a:t>スキルアップ</a:t>
            </a:r>
            <a:endParaRPr lang="en-US" altLang="ja-JP" sz="2400" dirty="0"/>
          </a:p>
          <a:p>
            <a:pPr lvl="1" eaLnBrk="1" hangingPunct="1"/>
            <a:r>
              <a:rPr lang="ja-JP" altLang="en-US" sz="2000" dirty="0"/>
              <a:t>情報処理関係の資格取得</a:t>
            </a:r>
            <a:endParaRPr lang="en-US" altLang="ja-JP" sz="2000" dirty="0"/>
          </a:p>
          <a:p>
            <a:pPr lvl="1" eaLnBrk="1" hangingPunct="1"/>
            <a:r>
              <a:rPr lang="ja-JP" altLang="en-US" sz="2000" dirty="0"/>
              <a:t>プログラミングコンテスト</a:t>
            </a:r>
            <a:endParaRPr lang="en-US" altLang="ja-JP" sz="2000" dirty="0"/>
          </a:p>
        </p:txBody>
      </p:sp>
    </p:spTree>
    <p:extLst>
      <p:ext uri="{BB962C8B-B14F-4D97-AF65-F5344CB8AC3E}">
        <p14:creationId xmlns:p14="http://schemas.microsoft.com/office/powerpoint/2010/main" val="348980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63C61-03A9-EDA1-1DDE-C87F038A2D10}"/>
              </a:ext>
            </a:extLst>
          </p:cNvPr>
          <p:cNvSpPr>
            <a:spLocks noGrp="1"/>
          </p:cNvSpPr>
          <p:nvPr>
            <p:ph type="title"/>
          </p:nvPr>
        </p:nvSpPr>
        <p:spPr/>
        <p:txBody>
          <a:bodyPr/>
          <a:lstStyle/>
          <a:p>
            <a:r>
              <a:rPr lang="ja-JP" altLang="en-US" dirty="0"/>
              <a:t>さまざまな短縮表現</a:t>
            </a:r>
            <a:endParaRPr kumimoji="1" lang="ja-JP" altLang="en-US" dirty="0"/>
          </a:p>
        </p:txBody>
      </p:sp>
      <p:graphicFrame>
        <p:nvGraphicFramePr>
          <p:cNvPr id="6" name="表 6">
            <a:extLst>
              <a:ext uri="{FF2B5EF4-FFF2-40B4-BE49-F238E27FC236}">
                <a16:creationId xmlns:a16="http://schemas.microsoft.com/office/drawing/2014/main" id="{2C876830-6879-003F-42DA-5392FFBD19CB}"/>
              </a:ext>
            </a:extLst>
          </p:cNvPr>
          <p:cNvGraphicFramePr>
            <a:graphicFrameLocks noGrp="1"/>
          </p:cNvGraphicFramePr>
          <p:nvPr>
            <p:ph idx="1"/>
          </p:nvPr>
        </p:nvGraphicFramePr>
        <p:xfrm>
          <a:off x="1981200" y="1214438"/>
          <a:ext cx="8229600" cy="5022872"/>
        </p:xfrm>
        <a:graphic>
          <a:graphicData uri="http://schemas.openxmlformats.org/drawingml/2006/table">
            <a:tbl>
              <a:tblPr firstRow="1" bandRow="1">
                <a:tableStyleId>{5940675A-B579-460E-94D1-54222C63F5DA}</a:tableStyleId>
              </a:tblPr>
              <a:tblGrid>
                <a:gridCol w="1090464">
                  <a:extLst>
                    <a:ext uri="{9D8B030D-6E8A-4147-A177-3AD203B41FA5}">
                      <a16:colId xmlns:a16="http://schemas.microsoft.com/office/drawing/2014/main" val="3010078518"/>
                    </a:ext>
                  </a:extLst>
                </a:gridCol>
                <a:gridCol w="1944216">
                  <a:extLst>
                    <a:ext uri="{9D8B030D-6E8A-4147-A177-3AD203B41FA5}">
                      <a16:colId xmlns:a16="http://schemas.microsoft.com/office/drawing/2014/main" val="3650406221"/>
                    </a:ext>
                  </a:extLst>
                </a:gridCol>
                <a:gridCol w="5194920">
                  <a:extLst>
                    <a:ext uri="{9D8B030D-6E8A-4147-A177-3AD203B41FA5}">
                      <a16:colId xmlns:a16="http://schemas.microsoft.com/office/drawing/2014/main" val="2252799822"/>
                    </a:ext>
                  </a:extLst>
                </a:gridCol>
              </a:tblGrid>
              <a:tr h="627859">
                <a:tc>
                  <a:txBody>
                    <a:bodyPr/>
                    <a:lstStyle/>
                    <a:p>
                      <a:r>
                        <a:rPr kumimoji="1" lang="ja-JP" altLang="en-US" dirty="0"/>
                        <a:t>演算子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dirty="0"/>
                        <a:t>演算の内容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dirty="0"/>
                        <a:t>使用例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0328139"/>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加算代入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2; </a:t>
                      </a:r>
                      <a:r>
                        <a:rPr kumimoji="1" lang="ja-JP" altLang="en-US" dirty="0">
                          <a:latin typeface="Lucida Console" panose="020B0609040504020204" pitchFamily="49" charset="0"/>
                        </a:rPr>
                        <a:t>と同じ）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207373"/>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減算代入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566738"/>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乗算代入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723968"/>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除算代入</a:t>
                      </a:r>
                      <a:endParaRPr kumimoji="1" lang="en-US" altLang="ja-JP"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998452"/>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剰余代入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963415"/>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インクリメント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+ 1;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905520"/>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デクリメント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- 1;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0400775"/>
                  </a:ext>
                </a:extLst>
              </a:tr>
            </a:tbl>
          </a:graphicData>
        </a:graphic>
      </p:graphicFrame>
      <p:sp>
        <p:nvSpPr>
          <p:cNvPr id="3" name="テキスト ボックス 2">
            <a:extLst>
              <a:ext uri="{FF2B5EF4-FFF2-40B4-BE49-F238E27FC236}">
                <a16:creationId xmlns:a16="http://schemas.microsoft.com/office/drawing/2014/main" id="{92015E11-D02B-9187-6BD1-E53E6D9C4E28}"/>
              </a:ext>
            </a:extLst>
          </p:cNvPr>
          <p:cNvSpPr txBox="1">
            <a:spLocks noChangeArrowheads="1"/>
          </p:cNvSpPr>
          <p:nvPr/>
        </p:nvSpPr>
        <p:spPr bwMode="auto">
          <a:xfrm>
            <a:off x="7464152" y="6309320"/>
            <a:ext cx="4392761"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いろいろな計算をしてみよう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359139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08C02-C6F6-7157-D39C-44BD4DA84BC6}"/>
              </a:ext>
            </a:extLst>
          </p:cNvPr>
          <p:cNvSpPr>
            <a:spLocks noGrp="1"/>
          </p:cNvSpPr>
          <p:nvPr>
            <p:ph type="title"/>
          </p:nvPr>
        </p:nvSpPr>
        <p:spPr/>
        <p:txBody>
          <a:bodyPr/>
          <a:lstStyle/>
          <a:p>
            <a:r>
              <a:rPr kumimoji="1" lang="ja-JP" altLang="en-US" dirty="0"/>
              <a:t>異なる型の値の代入</a:t>
            </a:r>
          </a:p>
        </p:txBody>
      </p:sp>
      <p:sp>
        <p:nvSpPr>
          <p:cNvPr id="5" name="テキスト ボックス 4">
            <a:extLst>
              <a:ext uri="{FF2B5EF4-FFF2-40B4-BE49-F238E27FC236}">
                <a16:creationId xmlns:a16="http://schemas.microsoft.com/office/drawing/2014/main" id="{8264BF01-3CD5-CF3B-28C0-32E633801590}"/>
              </a:ext>
            </a:extLst>
          </p:cNvPr>
          <p:cNvSpPr txBox="1">
            <a:spLocks noChangeArrowheads="1"/>
          </p:cNvSpPr>
          <p:nvPr/>
        </p:nvSpPr>
        <p:spPr bwMode="auto">
          <a:xfrm>
            <a:off x="2014380" y="1484784"/>
            <a:ext cx="6533562" cy="830997"/>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 </a:t>
            </a:r>
            <a:r>
              <a:rPr lang="en-US" altLang="ja-JP" dirty="0" err="1"/>
              <a:t>i</a:t>
            </a:r>
            <a:r>
              <a:rPr lang="en-US" altLang="ja-JP" dirty="0"/>
              <a:t> = 1.99;</a:t>
            </a:r>
          </a:p>
          <a:p>
            <a:r>
              <a:rPr lang="en-US" altLang="ja-JP" dirty="0" err="1"/>
              <a:t>cout</a:t>
            </a:r>
            <a:r>
              <a:rPr lang="en-US" altLang="ja-JP" dirty="0"/>
              <a:t> &lt;&lt; </a:t>
            </a:r>
            <a:r>
              <a:rPr lang="en-US" altLang="ja-JP" dirty="0" err="1"/>
              <a:t>i</a:t>
            </a:r>
            <a:r>
              <a:rPr lang="en-US" altLang="ja-JP" dirty="0"/>
              <a:t>;</a:t>
            </a:r>
          </a:p>
        </p:txBody>
      </p:sp>
      <p:sp>
        <p:nvSpPr>
          <p:cNvPr id="6" name="テキスト ボックス 5">
            <a:extLst>
              <a:ext uri="{FF2B5EF4-FFF2-40B4-BE49-F238E27FC236}">
                <a16:creationId xmlns:a16="http://schemas.microsoft.com/office/drawing/2014/main" id="{A08CAB36-79B9-B56D-37E2-5EE0BC18D908}"/>
              </a:ext>
            </a:extLst>
          </p:cNvPr>
          <p:cNvSpPr txBox="1">
            <a:spLocks noChangeArrowheads="1"/>
          </p:cNvSpPr>
          <p:nvPr/>
        </p:nvSpPr>
        <p:spPr bwMode="auto">
          <a:xfrm>
            <a:off x="2014380" y="2967335"/>
            <a:ext cx="3418052" cy="461665"/>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1</a:t>
            </a:r>
            <a:endParaRPr lang="ja-JP" altLang="en-US" dirty="0"/>
          </a:p>
        </p:txBody>
      </p:sp>
      <p:cxnSp>
        <p:nvCxnSpPr>
          <p:cNvPr id="7" name="直線矢印コネクタ 6">
            <a:extLst>
              <a:ext uri="{FF2B5EF4-FFF2-40B4-BE49-F238E27FC236}">
                <a16:creationId xmlns:a16="http://schemas.microsoft.com/office/drawing/2014/main" id="{C002C7B4-1A93-B070-DA84-2BAB73FD71F0}"/>
              </a:ext>
            </a:extLst>
          </p:cNvPr>
          <p:cNvCxnSpPr>
            <a:cxnSpLocks/>
          </p:cNvCxnSpPr>
          <p:nvPr/>
        </p:nvCxnSpPr>
        <p:spPr>
          <a:xfrm>
            <a:off x="2211238" y="253447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5EE07AA-B07C-20FD-52E0-48AFACF6CD93}"/>
              </a:ext>
            </a:extLst>
          </p:cNvPr>
          <p:cNvSpPr txBox="1"/>
          <p:nvPr/>
        </p:nvSpPr>
        <p:spPr>
          <a:xfrm>
            <a:off x="2211239" y="2530059"/>
            <a:ext cx="748923" cy="261610"/>
          </a:xfrm>
          <a:prstGeom prst="rect">
            <a:avLst/>
          </a:prstGeom>
          <a:noFill/>
        </p:spPr>
        <p:txBody>
          <a:bodyPr wrap="none" rtlCol="0">
            <a:spAutoFit/>
          </a:bodyPr>
          <a:lstStyle/>
          <a:p>
            <a:r>
              <a:rPr lang="ja-JP" altLang="en-US" sz="1100" dirty="0"/>
              <a:t>実行結果</a:t>
            </a:r>
          </a:p>
        </p:txBody>
      </p:sp>
      <p:sp>
        <p:nvSpPr>
          <p:cNvPr id="11" name="テキスト ボックス 10">
            <a:extLst>
              <a:ext uri="{FF2B5EF4-FFF2-40B4-BE49-F238E27FC236}">
                <a16:creationId xmlns:a16="http://schemas.microsoft.com/office/drawing/2014/main" id="{600D3E79-6E4A-DD6D-C459-0E6BDD0324F3}"/>
              </a:ext>
            </a:extLst>
          </p:cNvPr>
          <p:cNvSpPr txBox="1"/>
          <p:nvPr/>
        </p:nvSpPr>
        <p:spPr>
          <a:xfrm>
            <a:off x="2014380" y="3801234"/>
            <a:ext cx="6596678" cy="707886"/>
          </a:xfrm>
          <a:prstGeom prst="rect">
            <a:avLst/>
          </a:prstGeom>
          <a:noFill/>
        </p:spPr>
        <p:txBody>
          <a:bodyPr wrap="none" rtlCol="0">
            <a:spAutoFit/>
          </a:bodyPr>
          <a:lstStyle/>
          <a:p>
            <a:r>
              <a:rPr kumimoji="1" lang="en-US" altLang="ja-JP" sz="2000" dirty="0">
                <a:latin typeface="Lucida Console" panose="020B0609040504020204" pitchFamily="49" charset="0"/>
                <a:ea typeface="+mn-ea"/>
              </a:rPr>
              <a:t>int</a:t>
            </a:r>
            <a:r>
              <a:rPr kumimoji="1" lang="ja-JP" altLang="en-US" sz="2000" dirty="0">
                <a:latin typeface="+mn-ea"/>
                <a:ea typeface="+mn-ea"/>
              </a:rPr>
              <a:t>型の変数には整数しか代入できない。</a:t>
            </a:r>
            <a:endParaRPr kumimoji="1" lang="en-US" altLang="ja-JP" sz="2000" dirty="0">
              <a:latin typeface="+mn-ea"/>
              <a:ea typeface="+mn-ea"/>
            </a:endParaRPr>
          </a:p>
          <a:p>
            <a:r>
              <a:rPr lang="ja-JP" altLang="en-US" sz="2000" dirty="0">
                <a:latin typeface="+mn-ea"/>
                <a:ea typeface="+mn-ea"/>
              </a:rPr>
              <a:t>小数点を含む数を代入すると、小数点以下が無視される</a:t>
            </a:r>
            <a:endParaRPr kumimoji="1" lang="ja-JP" altLang="en-US" sz="2000" dirty="0">
              <a:latin typeface="+mn-ea"/>
              <a:ea typeface="+mn-ea"/>
            </a:endParaRPr>
          </a:p>
        </p:txBody>
      </p:sp>
    </p:spTree>
    <p:extLst>
      <p:ext uri="{BB962C8B-B14F-4D97-AF65-F5344CB8AC3E}">
        <p14:creationId xmlns:p14="http://schemas.microsoft.com/office/powerpoint/2010/main" val="119862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2876A-0E2F-C0B2-2B9B-E36A77E5B883}"/>
              </a:ext>
            </a:extLst>
          </p:cNvPr>
          <p:cNvSpPr>
            <a:spLocks noGrp="1"/>
          </p:cNvSpPr>
          <p:nvPr>
            <p:ph type="title"/>
          </p:nvPr>
        </p:nvSpPr>
        <p:spPr/>
        <p:txBody>
          <a:bodyPr/>
          <a:lstStyle/>
          <a:p>
            <a:r>
              <a:rPr kumimoji="1" lang="ja-JP" altLang="en-US" dirty="0"/>
              <a:t>異なる型を含む演算</a:t>
            </a:r>
          </a:p>
        </p:txBody>
      </p:sp>
      <p:pic>
        <p:nvPicPr>
          <p:cNvPr id="5" name="図 4">
            <a:extLst>
              <a:ext uri="{FF2B5EF4-FFF2-40B4-BE49-F238E27FC236}">
                <a16:creationId xmlns:a16="http://schemas.microsoft.com/office/drawing/2014/main" id="{BFABFFA5-FE90-F396-922B-E0AD00D3F2AA}"/>
              </a:ext>
            </a:extLst>
          </p:cNvPr>
          <p:cNvPicPr>
            <a:picLocks noChangeAspect="1"/>
          </p:cNvPicPr>
          <p:nvPr/>
        </p:nvPicPr>
        <p:blipFill>
          <a:blip r:embed="rId2"/>
          <a:stretch>
            <a:fillRect/>
          </a:stretch>
        </p:blipFill>
        <p:spPr>
          <a:xfrm>
            <a:off x="2715427" y="1907949"/>
            <a:ext cx="4968552" cy="1686218"/>
          </a:xfrm>
          <a:prstGeom prst="rect">
            <a:avLst/>
          </a:prstGeom>
        </p:spPr>
      </p:pic>
      <p:sp>
        <p:nvSpPr>
          <p:cNvPr id="6" name="テキスト ボックス 5">
            <a:extLst>
              <a:ext uri="{FF2B5EF4-FFF2-40B4-BE49-F238E27FC236}">
                <a16:creationId xmlns:a16="http://schemas.microsoft.com/office/drawing/2014/main" id="{4B9F733D-8787-CF6C-D209-2CB72FBE362E}"/>
              </a:ext>
            </a:extLst>
          </p:cNvPr>
          <p:cNvSpPr txBox="1"/>
          <p:nvPr/>
        </p:nvSpPr>
        <p:spPr>
          <a:xfrm>
            <a:off x="2012217" y="1315324"/>
            <a:ext cx="4801314" cy="369332"/>
          </a:xfrm>
          <a:prstGeom prst="rect">
            <a:avLst/>
          </a:prstGeom>
          <a:noFill/>
        </p:spPr>
        <p:txBody>
          <a:bodyPr wrap="none" rtlCol="0">
            <a:spAutoFit/>
          </a:bodyPr>
          <a:lstStyle/>
          <a:p>
            <a:r>
              <a:rPr kumimoji="1" lang="ja-JP" altLang="en-US" dirty="0">
                <a:latin typeface="+mn-ea"/>
                <a:ea typeface="+mn-ea"/>
              </a:rPr>
              <a:t>型によって変数（入れ物）の大きさが異なる</a:t>
            </a:r>
          </a:p>
        </p:txBody>
      </p:sp>
      <p:sp>
        <p:nvSpPr>
          <p:cNvPr id="7" name="テキスト ボックス 6">
            <a:extLst>
              <a:ext uri="{FF2B5EF4-FFF2-40B4-BE49-F238E27FC236}">
                <a16:creationId xmlns:a16="http://schemas.microsoft.com/office/drawing/2014/main" id="{2C847E5B-87AF-DE47-096B-ED6115827543}"/>
              </a:ext>
            </a:extLst>
          </p:cNvPr>
          <p:cNvSpPr txBox="1"/>
          <p:nvPr/>
        </p:nvSpPr>
        <p:spPr>
          <a:xfrm>
            <a:off x="2351584" y="3555645"/>
            <a:ext cx="2367956" cy="307777"/>
          </a:xfrm>
          <a:prstGeom prst="rect">
            <a:avLst/>
          </a:prstGeom>
          <a:noFill/>
        </p:spPr>
        <p:txBody>
          <a:bodyPr wrap="none" rtlCol="0">
            <a:spAutoFit/>
          </a:bodyPr>
          <a:lstStyle/>
          <a:p>
            <a:r>
              <a:rPr lang="en-US" altLang="ja-JP" sz="1400" dirty="0">
                <a:latin typeface="+mn-ea"/>
                <a:ea typeface="+mn-ea"/>
              </a:rPr>
              <a:t>※</a:t>
            </a:r>
            <a:r>
              <a:rPr lang="ja-JP" altLang="en-US" sz="1400" dirty="0">
                <a:latin typeface="+mn-ea"/>
                <a:ea typeface="+mn-ea"/>
              </a:rPr>
              <a:t> </a:t>
            </a:r>
            <a:r>
              <a:rPr lang="en-US" altLang="ja-JP" sz="1400" dirty="0">
                <a:latin typeface="Lucida Console" panose="020B0609040504020204" pitchFamily="49" charset="0"/>
                <a:ea typeface="+mn-ea"/>
              </a:rPr>
              <a:t>double</a:t>
            </a:r>
            <a:r>
              <a:rPr lang="en-US" altLang="ja-JP" sz="1400" dirty="0">
                <a:latin typeface="+mn-ea"/>
                <a:ea typeface="+mn-ea"/>
              </a:rPr>
              <a:t> </a:t>
            </a:r>
            <a:r>
              <a:rPr lang="ja-JP" altLang="en-US" sz="1400" dirty="0">
                <a:latin typeface="+mn-ea"/>
                <a:ea typeface="+mn-ea"/>
              </a:rPr>
              <a:t>型の方が大きい</a:t>
            </a:r>
            <a:endParaRPr lang="en-US" altLang="ja-JP" sz="1400" dirty="0">
              <a:latin typeface="+mn-ea"/>
              <a:ea typeface="+mn-ea"/>
            </a:endParaRPr>
          </a:p>
        </p:txBody>
      </p:sp>
      <p:sp>
        <p:nvSpPr>
          <p:cNvPr id="9" name="テキスト ボックス 8">
            <a:extLst>
              <a:ext uri="{FF2B5EF4-FFF2-40B4-BE49-F238E27FC236}">
                <a16:creationId xmlns:a16="http://schemas.microsoft.com/office/drawing/2014/main" id="{85F06F2C-36DB-3571-A72A-0B8365F6152D}"/>
              </a:ext>
            </a:extLst>
          </p:cNvPr>
          <p:cNvSpPr txBox="1"/>
          <p:nvPr/>
        </p:nvSpPr>
        <p:spPr>
          <a:xfrm>
            <a:off x="2012217" y="4132676"/>
            <a:ext cx="8003232" cy="369332"/>
          </a:xfrm>
          <a:prstGeom prst="rect">
            <a:avLst/>
          </a:prstGeom>
          <a:noFill/>
        </p:spPr>
        <p:txBody>
          <a:bodyPr wrap="square">
            <a:spAutoFit/>
          </a:bodyPr>
          <a:lstStyle/>
          <a:p>
            <a:r>
              <a:rPr kumimoji="1" lang="ja-JP" altLang="en-US" dirty="0">
                <a:latin typeface="+mn-ea"/>
                <a:ea typeface="+mn-ea"/>
              </a:rPr>
              <a:t>型の異なる変数が含まれる演算では、大きい型に統一されて演算が行われる</a:t>
            </a:r>
          </a:p>
        </p:txBody>
      </p:sp>
      <p:sp>
        <p:nvSpPr>
          <p:cNvPr id="12" name="テキスト ボックス 11">
            <a:extLst>
              <a:ext uri="{FF2B5EF4-FFF2-40B4-BE49-F238E27FC236}">
                <a16:creationId xmlns:a16="http://schemas.microsoft.com/office/drawing/2014/main" id="{C0F27FC8-8FCA-485B-EFE9-84666CA9C00D}"/>
              </a:ext>
            </a:extLst>
          </p:cNvPr>
          <p:cNvSpPr txBox="1">
            <a:spLocks noChangeArrowheads="1"/>
          </p:cNvSpPr>
          <p:nvPr/>
        </p:nvSpPr>
        <p:spPr bwMode="auto">
          <a:xfrm>
            <a:off x="1967918" y="6305116"/>
            <a:ext cx="3824541"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5.5</a:t>
            </a:r>
            <a:endParaRPr lang="ja-JP" altLang="en-US" sz="2000" dirty="0"/>
          </a:p>
        </p:txBody>
      </p:sp>
      <p:cxnSp>
        <p:nvCxnSpPr>
          <p:cNvPr id="13" name="直線矢印コネクタ 12">
            <a:extLst>
              <a:ext uri="{FF2B5EF4-FFF2-40B4-BE49-F238E27FC236}">
                <a16:creationId xmlns:a16="http://schemas.microsoft.com/office/drawing/2014/main" id="{3FD7700C-0396-567C-35EA-0555AFF0CA69}"/>
              </a:ext>
            </a:extLst>
          </p:cNvPr>
          <p:cNvCxnSpPr>
            <a:cxnSpLocks/>
          </p:cNvCxnSpPr>
          <p:nvPr/>
        </p:nvCxnSpPr>
        <p:spPr>
          <a:xfrm>
            <a:off x="2164777" y="598254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AD8DB58-A76D-DCC2-D400-B72C43099E42}"/>
              </a:ext>
            </a:extLst>
          </p:cNvPr>
          <p:cNvSpPr txBox="1"/>
          <p:nvPr/>
        </p:nvSpPr>
        <p:spPr>
          <a:xfrm>
            <a:off x="2164778" y="5978129"/>
            <a:ext cx="748923" cy="261610"/>
          </a:xfrm>
          <a:prstGeom prst="rect">
            <a:avLst/>
          </a:prstGeom>
          <a:noFill/>
        </p:spPr>
        <p:txBody>
          <a:bodyPr wrap="none" rtlCol="0">
            <a:spAutoFit/>
          </a:bodyPr>
          <a:lstStyle/>
          <a:p>
            <a:r>
              <a:rPr lang="ja-JP" altLang="en-US" sz="1100" dirty="0"/>
              <a:t>実行結果</a:t>
            </a:r>
          </a:p>
        </p:txBody>
      </p:sp>
      <p:sp>
        <p:nvSpPr>
          <p:cNvPr id="15" name="テキスト ボックス 14">
            <a:extLst>
              <a:ext uri="{FF2B5EF4-FFF2-40B4-BE49-F238E27FC236}">
                <a16:creationId xmlns:a16="http://schemas.microsoft.com/office/drawing/2014/main" id="{EAF60A86-1937-0511-D6AB-E54853F008E4}"/>
              </a:ext>
            </a:extLst>
          </p:cNvPr>
          <p:cNvSpPr txBox="1"/>
          <p:nvPr/>
        </p:nvSpPr>
        <p:spPr>
          <a:xfrm>
            <a:off x="6124601" y="4912094"/>
            <a:ext cx="3946914" cy="523220"/>
          </a:xfrm>
          <a:prstGeom prst="rect">
            <a:avLst/>
          </a:prstGeom>
          <a:noFill/>
        </p:spPr>
        <p:txBody>
          <a:bodyPr wrap="none" rtlCol="0">
            <a:spAutoFit/>
          </a:bodyPr>
          <a:lstStyle/>
          <a:p>
            <a:r>
              <a:rPr lang="en-US" altLang="ja-JP" sz="1400" dirty="0">
                <a:latin typeface="+mn-ea"/>
                <a:ea typeface="+mn-ea"/>
              </a:rPr>
              <a:t>※</a:t>
            </a:r>
            <a:r>
              <a:rPr lang="ja-JP" altLang="en-US" sz="1400" dirty="0">
                <a:latin typeface="+mn-ea"/>
                <a:ea typeface="+mn-ea"/>
              </a:rPr>
              <a:t> </a:t>
            </a:r>
            <a:r>
              <a:rPr lang="en-US" altLang="ja-JP" sz="1400" dirty="0">
                <a:latin typeface="Lucida Console" panose="020B0609040504020204" pitchFamily="49" charset="0"/>
                <a:ea typeface="+mn-ea"/>
              </a:rPr>
              <a:t>double</a:t>
            </a:r>
            <a:r>
              <a:rPr lang="en-US" altLang="ja-JP" sz="1400" dirty="0">
                <a:latin typeface="+mn-ea"/>
                <a:ea typeface="+mn-ea"/>
              </a:rPr>
              <a:t> </a:t>
            </a:r>
            <a:r>
              <a:rPr lang="ja-JP" altLang="en-US" sz="1400" dirty="0">
                <a:latin typeface="+mn-ea"/>
                <a:ea typeface="+mn-ea"/>
              </a:rPr>
              <a:t>型の変数と</a:t>
            </a:r>
            <a:r>
              <a:rPr lang="en-US" altLang="ja-JP" sz="1400" dirty="0">
                <a:latin typeface="Lucida Console" panose="020B0609040504020204" pitchFamily="49" charset="0"/>
                <a:ea typeface="+mn-ea"/>
              </a:rPr>
              <a:t>int</a:t>
            </a:r>
            <a:r>
              <a:rPr lang="ja-JP" altLang="en-US" sz="1400" dirty="0">
                <a:latin typeface="+mn-ea"/>
                <a:ea typeface="+mn-ea"/>
              </a:rPr>
              <a:t>型の変数が含まれる</a:t>
            </a:r>
            <a:endParaRPr lang="en-US" altLang="ja-JP" sz="1400" dirty="0">
              <a:latin typeface="+mn-ea"/>
              <a:ea typeface="+mn-ea"/>
            </a:endParaRPr>
          </a:p>
          <a:p>
            <a:r>
              <a:rPr lang="ja-JP" altLang="en-US" sz="1400" dirty="0">
                <a:latin typeface="+mn-ea"/>
                <a:ea typeface="+mn-ea"/>
              </a:rPr>
              <a:t>演算では、</a:t>
            </a:r>
            <a:r>
              <a:rPr lang="en-US" altLang="ja-JP" sz="1400" dirty="0">
                <a:latin typeface="Lucida Console" panose="020B0609040504020204" pitchFamily="49" charset="0"/>
                <a:ea typeface="+mn-ea"/>
              </a:rPr>
              <a:t>double</a:t>
            </a:r>
            <a:r>
              <a:rPr lang="ja-JP" altLang="en-US" sz="1400" dirty="0">
                <a:latin typeface="+mn-ea"/>
                <a:ea typeface="+mn-ea"/>
              </a:rPr>
              <a:t>型に統一される</a:t>
            </a:r>
            <a:endParaRPr lang="en-US" altLang="ja-JP" sz="1400" dirty="0">
              <a:latin typeface="+mn-ea"/>
              <a:ea typeface="+mn-ea"/>
            </a:endParaRPr>
          </a:p>
        </p:txBody>
      </p:sp>
      <p:pic>
        <p:nvPicPr>
          <p:cNvPr id="4" name="図 3">
            <a:extLst>
              <a:ext uri="{FF2B5EF4-FFF2-40B4-BE49-F238E27FC236}">
                <a16:creationId xmlns:a16="http://schemas.microsoft.com/office/drawing/2014/main" id="{1DFAA2A7-7012-2A86-5186-1A5A0EAF83C9}"/>
              </a:ext>
            </a:extLst>
          </p:cNvPr>
          <p:cNvPicPr>
            <a:picLocks noChangeAspect="1"/>
          </p:cNvPicPr>
          <p:nvPr/>
        </p:nvPicPr>
        <p:blipFill>
          <a:blip r:embed="rId3"/>
          <a:stretch>
            <a:fillRect/>
          </a:stretch>
        </p:blipFill>
        <p:spPr>
          <a:xfrm>
            <a:off x="1967919" y="4749783"/>
            <a:ext cx="3824543" cy="1138390"/>
          </a:xfrm>
          <a:prstGeom prst="rect">
            <a:avLst/>
          </a:prstGeom>
        </p:spPr>
      </p:pic>
    </p:spTree>
    <p:extLst>
      <p:ext uri="{BB962C8B-B14F-4D97-AF65-F5344CB8AC3E}">
        <p14:creationId xmlns:p14="http://schemas.microsoft.com/office/powerpoint/2010/main" val="53990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B3842E-F8AC-0134-3AF9-7BE434D75C50}"/>
              </a:ext>
            </a:extLst>
          </p:cNvPr>
          <p:cNvSpPr>
            <a:spLocks noGrp="1"/>
          </p:cNvSpPr>
          <p:nvPr>
            <p:ph type="title"/>
          </p:nvPr>
        </p:nvSpPr>
        <p:spPr/>
        <p:txBody>
          <a:bodyPr/>
          <a:lstStyle/>
          <a:p>
            <a:r>
              <a:rPr kumimoji="1" lang="ja-JP" altLang="en-US" dirty="0"/>
              <a:t>整数どうしの割り算</a:t>
            </a:r>
          </a:p>
        </p:txBody>
      </p:sp>
      <p:sp>
        <p:nvSpPr>
          <p:cNvPr id="5" name="テキスト ボックス 4">
            <a:extLst>
              <a:ext uri="{FF2B5EF4-FFF2-40B4-BE49-F238E27FC236}">
                <a16:creationId xmlns:a16="http://schemas.microsoft.com/office/drawing/2014/main" id="{D26337A4-4A2D-3C64-5BF4-ED9073EEA324}"/>
              </a:ext>
            </a:extLst>
          </p:cNvPr>
          <p:cNvSpPr txBox="1"/>
          <p:nvPr/>
        </p:nvSpPr>
        <p:spPr>
          <a:xfrm>
            <a:off x="2012217" y="1315324"/>
            <a:ext cx="6806672" cy="369332"/>
          </a:xfrm>
          <a:prstGeom prst="rect">
            <a:avLst/>
          </a:prstGeom>
          <a:noFill/>
        </p:spPr>
        <p:txBody>
          <a:bodyPr wrap="none" rtlCol="0">
            <a:spAutoFit/>
          </a:bodyPr>
          <a:lstStyle/>
          <a:p>
            <a:r>
              <a:rPr kumimoji="1" lang="en-US" altLang="ja-JP" dirty="0">
                <a:latin typeface="Lucida Console" panose="020B0609040504020204" pitchFamily="49" charset="0"/>
                <a:ea typeface="+mn-ea"/>
              </a:rPr>
              <a:t>int</a:t>
            </a:r>
            <a:r>
              <a:rPr kumimoji="1" lang="en-US" altLang="ja-JP" dirty="0">
                <a:latin typeface="+mn-ea"/>
                <a:ea typeface="+mn-ea"/>
              </a:rPr>
              <a:t> </a:t>
            </a:r>
            <a:r>
              <a:rPr kumimoji="1" lang="ja-JP" altLang="en-US" dirty="0">
                <a:latin typeface="+mn-ea"/>
                <a:ea typeface="+mn-ea"/>
              </a:rPr>
              <a:t>型</a:t>
            </a:r>
            <a:r>
              <a:rPr lang="ja-JP" altLang="en-US" dirty="0">
                <a:latin typeface="+mn-ea"/>
                <a:ea typeface="+mn-ea"/>
              </a:rPr>
              <a:t>どうしの割り算では、結果も</a:t>
            </a:r>
            <a:r>
              <a:rPr lang="en-US" altLang="ja-JP" dirty="0">
                <a:latin typeface="Lucida Console" panose="020B0609040504020204" pitchFamily="49" charset="0"/>
                <a:ea typeface="+mn-ea"/>
              </a:rPr>
              <a:t>int</a:t>
            </a:r>
            <a:r>
              <a:rPr lang="ja-JP" altLang="en-US" dirty="0">
                <a:latin typeface="+mn-ea"/>
                <a:ea typeface="+mn-ea"/>
              </a:rPr>
              <a:t>型になるので注意が必要</a:t>
            </a:r>
            <a:endParaRPr kumimoji="1" lang="ja-JP" altLang="en-US" dirty="0">
              <a:latin typeface="+mn-ea"/>
              <a:ea typeface="+mn-ea"/>
            </a:endParaRPr>
          </a:p>
        </p:txBody>
      </p:sp>
      <p:sp>
        <p:nvSpPr>
          <p:cNvPr id="8" name="テキスト ボックス 7">
            <a:extLst>
              <a:ext uri="{FF2B5EF4-FFF2-40B4-BE49-F238E27FC236}">
                <a16:creationId xmlns:a16="http://schemas.microsoft.com/office/drawing/2014/main" id="{C42CF6C9-3535-DA74-6E7B-793310BFF1E7}"/>
              </a:ext>
            </a:extLst>
          </p:cNvPr>
          <p:cNvSpPr txBox="1">
            <a:spLocks noChangeArrowheads="1"/>
          </p:cNvSpPr>
          <p:nvPr/>
        </p:nvSpPr>
        <p:spPr bwMode="auto">
          <a:xfrm>
            <a:off x="6672064" y="2884874"/>
            <a:ext cx="3418052"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c</a:t>
            </a:r>
            <a:r>
              <a:rPr lang="ja-JP" altLang="en-US" sz="2000" dirty="0"/>
              <a:t>の値は </a:t>
            </a:r>
            <a:r>
              <a:rPr lang="en-US" altLang="ja-JP" sz="2000" dirty="0"/>
              <a:t>0</a:t>
            </a:r>
            <a:endParaRPr lang="ja-JP" altLang="en-US" sz="2000" dirty="0"/>
          </a:p>
        </p:txBody>
      </p:sp>
      <p:grpSp>
        <p:nvGrpSpPr>
          <p:cNvPr id="12" name="グループ化 11">
            <a:extLst>
              <a:ext uri="{FF2B5EF4-FFF2-40B4-BE49-F238E27FC236}">
                <a16:creationId xmlns:a16="http://schemas.microsoft.com/office/drawing/2014/main" id="{176E1C6B-64F0-F1CF-4C17-9A0872B5A5A5}"/>
              </a:ext>
            </a:extLst>
          </p:cNvPr>
          <p:cNvGrpSpPr/>
          <p:nvPr/>
        </p:nvGrpSpPr>
        <p:grpSpPr>
          <a:xfrm>
            <a:off x="5419085" y="3027787"/>
            <a:ext cx="748923" cy="329205"/>
            <a:chOff x="5563100" y="2827723"/>
            <a:chExt cx="748923" cy="329205"/>
          </a:xfrm>
        </p:grpSpPr>
        <p:cxnSp>
          <p:nvCxnSpPr>
            <p:cNvPr id="9" name="直線矢印コネクタ 8">
              <a:extLst>
                <a:ext uri="{FF2B5EF4-FFF2-40B4-BE49-F238E27FC236}">
                  <a16:creationId xmlns:a16="http://schemas.microsoft.com/office/drawing/2014/main" id="{16B81A7A-443F-D2F1-ABB1-FAF8BB877EBC}"/>
                </a:ext>
              </a:extLst>
            </p:cNvPr>
            <p:cNvCxnSpPr>
              <a:cxnSpLocks/>
            </p:cNvCxnSpPr>
            <p:nvPr/>
          </p:nvCxnSpPr>
          <p:spPr>
            <a:xfrm>
              <a:off x="5663951" y="2827723"/>
              <a:ext cx="52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1D7854A-5B41-B4F8-364B-B9AA4E0CE463}"/>
                </a:ext>
              </a:extLst>
            </p:cNvPr>
            <p:cNvSpPr txBox="1"/>
            <p:nvPr/>
          </p:nvSpPr>
          <p:spPr>
            <a:xfrm>
              <a:off x="5563100" y="2895318"/>
              <a:ext cx="748923" cy="261610"/>
            </a:xfrm>
            <a:prstGeom prst="rect">
              <a:avLst/>
            </a:prstGeom>
            <a:noFill/>
          </p:spPr>
          <p:txBody>
            <a:bodyPr wrap="none" rtlCol="0">
              <a:spAutoFit/>
            </a:bodyPr>
            <a:lstStyle/>
            <a:p>
              <a:r>
                <a:rPr lang="ja-JP" altLang="en-US" sz="1100" dirty="0"/>
                <a:t>実行結果</a:t>
              </a:r>
            </a:p>
          </p:txBody>
        </p:sp>
      </p:grpSp>
      <p:sp>
        <p:nvSpPr>
          <p:cNvPr id="11" name="テキスト ボックス 10">
            <a:extLst>
              <a:ext uri="{FF2B5EF4-FFF2-40B4-BE49-F238E27FC236}">
                <a16:creationId xmlns:a16="http://schemas.microsoft.com/office/drawing/2014/main" id="{E9365D10-2D59-50E5-9AC4-0DDCFD38AA51}"/>
              </a:ext>
            </a:extLst>
          </p:cNvPr>
          <p:cNvSpPr txBox="1"/>
          <p:nvPr/>
        </p:nvSpPr>
        <p:spPr>
          <a:xfrm>
            <a:off x="2423592" y="3662320"/>
            <a:ext cx="5011308" cy="369332"/>
          </a:xfrm>
          <a:prstGeom prst="rect">
            <a:avLst/>
          </a:prstGeom>
          <a:noFill/>
        </p:spPr>
        <p:txBody>
          <a:bodyPr wrap="none" rtlCol="0">
            <a:spAutoFit/>
          </a:bodyPr>
          <a:lstStyle/>
          <a:p>
            <a:r>
              <a:rPr lang="en-US" altLang="ja-JP" dirty="0">
                <a:latin typeface="Lucida Console" panose="020B0609040504020204" pitchFamily="49" charset="0"/>
                <a:ea typeface="+mn-ea"/>
              </a:rPr>
              <a:t>double</a:t>
            </a:r>
            <a:r>
              <a:rPr kumimoji="1" lang="en-US" altLang="ja-JP" dirty="0">
                <a:latin typeface="+mn-ea"/>
                <a:ea typeface="+mn-ea"/>
              </a:rPr>
              <a:t> </a:t>
            </a:r>
            <a:r>
              <a:rPr kumimoji="1" lang="ja-JP" altLang="en-US" dirty="0">
                <a:latin typeface="+mn-ea"/>
                <a:ea typeface="+mn-ea"/>
              </a:rPr>
              <a:t>型に</a:t>
            </a:r>
            <a:r>
              <a:rPr kumimoji="1" lang="ja-JP" altLang="en-US" b="1" dirty="0">
                <a:latin typeface="+mn-ea"/>
                <a:ea typeface="+mn-ea"/>
              </a:rPr>
              <a:t>型変換（キャスト）</a:t>
            </a:r>
            <a:r>
              <a:rPr kumimoji="1" lang="ja-JP" altLang="en-US" dirty="0">
                <a:latin typeface="+mn-ea"/>
                <a:ea typeface="+mn-ea"/>
              </a:rPr>
              <a:t>して計算する</a:t>
            </a:r>
          </a:p>
        </p:txBody>
      </p:sp>
      <p:cxnSp>
        <p:nvCxnSpPr>
          <p:cNvPr id="15" name="直線矢印コネクタ 14">
            <a:extLst>
              <a:ext uri="{FF2B5EF4-FFF2-40B4-BE49-F238E27FC236}">
                <a16:creationId xmlns:a16="http://schemas.microsoft.com/office/drawing/2014/main" id="{07F97658-56C1-8938-7B99-BF4F78141093}"/>
              </a:ext>
            </a:extLst>
          </p:cNvPr>
          <p:cNvCxnSpPr>
            <a:cxnSpLocks/>
          </p:cNvCxnSpPr>
          <p:nvPr/>
        </p:nvCxnSpPr>
        <p:spPr>
          <a:xfrm>
            <a:off x="2207568" y="3501008"/>
            <a:ext cx="0" cy="648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8A1CFA5-AACB-B345-CBC3-2A9FC619DA45}"/>
              </a:ext>
            </a:extLst>
          </p:cNvPr>
          <p:cNvSpPr txBox="1">
            <a:spLocks noChangeArrowheads="1"/>
          </p:cNvSpPr>
          <p:nvPr/>
        </p:nvSpPr>
        <p:spPr bwMode="auto">
          <a:xfrm>
            <a:off x="2029876" y="6132251"/>
            <a:ext cx="3418052" cy="400110"/>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c</a:t>
            </a:r>
            <a:r>
              <a:rPr lang="ja-JP" altLang="en-US" sz="2000" dirty="0"/>
              <a:t>の値は </a:t>
            </a:r>
            <a:r>
              <a:rPr lang="en-US" altLang="ja-JP" sz="2000" dirty="0"/>
              <a:t>0.5</a:t>
            </a:r>
            <a:endParaRPr lang="ja-JP" altLang="en-US" sz="2000" dirty="0"/>
          </a:p>
        </p:txBody>
      </p:sp>
      <p:cxnSp>
        <p:nvCxnSpPr>
          <p:cNvPr id="19" name="直線矢印コネクタ 18">
            <a:extLst>
              <a:ext uri="{FF2B5EF4-FFF2-40B4-BE49-F238E27FC236}">
                <a16:creationId xmlns:a16="http://schemas.microsoft.com/office/drawing/2014/main" id="{D9522311-1315-B578-19B2-E6601FC41D69}"/>
              </a:ext>
            </a:extLst>
          </p:cNvPr>
          <p:cNvCxnSpPr>
            <a:cxnSpLocks/>
          </p:cNvCxnSpPr>
          <p:nvPr/>
        </p:nvCxnSpPr>
        <p:spPr>
          <a:xfrm>
            <a:off x="2226734" y="5809677"/>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050331D-E4CF-8AA7-3D0D-E538DB09579A}"/>
              </a:ext>
            </a:extLst>
          </p:cNvPr>
          <p:cNvSpPr txBox="1"/>
          <p:nvPr/>
        </p:nvSpPr>
        <p:spPr>
          <a:xfrm>
            <a:off x="2226735" y="5805264"/>
            <a:ext cx="748923" cy="261610"/>
          </a:xfrm>
          <a:prstGeom prst="rect">
            <a:avLst/>
          </a:prstGeom>
          <a:noFill/>
        </p:spPr>
        <p:txBody>
          <a:bodyPr wrap="none" rtlCol="0">
            <a:spAutoFit/>
          </a:bodyPr>
          <a:lstStyle/>
          <a:p>
            <a:r>
              <a:rPr lang="ja-JP" altLang="en-US" sz="1100" dirty="0"/>
              <a:t>実行結果</a:t>
            </a:r>
          </a:p>
        </p:txBody>
      </p:sp>
      <p:sp>
        <p:nvSpPr>
          <p:cNvPr id="3" name="テキスト ボックス 2">
            <a:extLst>
              <a:ext uri="{FF2B5EF4-FFF2-40B4-BE49-F238E27FC236}">
                <a16:creationId xmlns:a16="http://schemas.microsoft.com/office/drawing/2014/main" id="{5D29F5E6-D4D3-C6B4-AA0F-D2419CB0D02E}"/>
              </a:ext>
            </a:extLst>
          </p:cNvPr>
          <p:cNvSpPr txBox="1">
            <a:spLocks noChangeArrowheads="1"/>
          </p:cNvSpPr>
          <p:nvPr/>
        </p:nvSpPr>
        <p:spPr bwMode="auto">
          <a:xfrm>
            <a:off x="8688288" y="61322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6" name="図 5">
            <a:extLst>
              <a:ext uri="{FF2B5EF4-FFF2-40B4-BE49-F238E27FC236}">
                <a16:creationId xmlns:a16="http://schemas.microsoft.com/office/drawing/2014/main" id="{F768F319-B0A7-4650-D072-92D154CDB3C5}"/>
              </a:ext>
            </a:extLst>
          </p:cNvPr>
          <p:cNvPicPr>
            <a:picLocks noChangeAspect="1"/>
          </p:cNvPicPr>
          <p:nvPr/>
        </p:nvPicPr>
        <p:blipFill>
          <a:blip r:embed="rId2"/>
          <a:stretch>
            <a:fillRect/>
          </a:stretch>
        </p:blipFill>
        <p:spPr>
          <a:xfrm>
            <a:off x="2108294" y="2032977"/>
            <a:ext cx="2969293" cy="1162703"/>
          </a:xfrm>
          <a:prstGeom prst="rect">
            <a:avLst/>
          </a:prstGeom>
        </p:spPr>
      </p:pic>
      <p:pic>
        <p:nvPicPr>
          <p:cNvPr id="16" name="図 15">
            <a:extLst>
              <a:ext uri="{FF2B5EF4-FFF2-40B4-BE49-F238E27FC236}">
                <a16:creationId xmlns:a16="http://schemas.microsoft.com/office/drawing/2014/main" id="{64B3ACDF-8368-AEE8-7FFE-B75D11699654}"/>
              </a:ext>
            </a:extLst>
          </p:cNvPr>
          <p:cNvPicPr>
            <a:picLocks noChangeAspect="1"/>
          </p:cNvPicPr>
          <p:nvPr/>
        </p:nvPicPr>
        <p:blipFill>
          <a:blip r:embed="rId3"/>
          <a:stretch>
            <a:fillRect/>
          </a:stretch>
        </p:blipFill>
        <p:spPr>
          <a:xfrm>
            <a:off x="2077333" y="4363623"/>
            <a:ext cx="4845349" cy="1211337"/>
          </a:xfrm>
          <a:prstGeom prst="rect">
            <a:avLst/>
          </a:prstGeom>
        </p:spPr>
      </p:pic>
    </p:spTree>
    <p:extLst>
      <p:ext uri="{BB962C8B-B14F-4D97-AF65-F5344CB8AC3E}">
        <p14:creationId xmlns:p14="http://schemas.microsoft.com/office/powerpoint/2010/main" val="3692562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A12F-7B55-437B-ECC5-7E77D0F609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CAA1DE-0A36-B8AD-3406-6FDE727E3376}"/>
              </a:ext>
            </a:extLst>
          </p:cNvPr>
          <p:cNvSpPr>
            <a:spLocks noGrp="1"/>
          </p:cNvSpPr>
          <p:nvPr>
            <p:ph type="title"/>
          </p:nvPr>
        </p:nvSpPr>
        <p:spPr/>
        <p:txBody>
          <a:bodyPr/>
          <a:lstStyle/>
          <a:p>
            <a:r>
              <a:rPr kumimoji="1" lang="en-US" altLang="ja-JP" dirty="0"/>
              <a:t>string</a:t>
            </a:r>
            <a:r>
              <a:rPr kumimoji="1" lang="ja-JP" altLang="en-US" dirty="0"/>
              <a:t>型による文字列の扱い</a:t>
            </a:r>
          </a:p>
        </p:txBody>
      </p:sp>
      <p:sp>
        <p:nvSpPr>
          <p:cNvPr id="5" name="テキスト ボックス 4">
            <a:extLst>
              <a:ext uri="{FF2B5EF4-FFF2-40B4-BE49-F238E27FC236}">
                <a16:creationId xmlns:a16="http://schemas.microsoft.com/office/drawing/2014/main" id="{58204609-537D-7670-6634-DA12995873E2}"/>
              </a:ext>
            </a:extLst>
          </p:cNvPr>
          <p:cNvSpPr txBox="1"/>
          <p:nvPr/>
        </p:nvSpPr>
        <p:spPr>
          <a:xfrm>
            <a:off x="627303" y="1218410"/>
            <a:ext cx="4253087" cy="369332"/>
          </a:xfrm>
          <a:prstGeom prst="rect">
            <a:avLst/>
          </a:prstGeom>
          <a:noFill/>
        </p:spPr>
        <p:txBody>
          <a:bodyPr wrap="none" rtlCol="0">
            <a:spAutoFit/>
          </a:bodyPr>
          <a:lstStyle/>
          <a:p>
            <a:r>
              <a:rPr lang="ja-JP" altLang="en-US" dirty="0">
                <a:latin typeface="Lucida Console" panose="020B0609040504020204" pitchFamily="49" charset="0"/>
                <a:ea typeface="+mn-ea"/>
              </a:rPr>
              <a:t>文字列は</a:t>
            </a:r>
            <a:r>
              <a:rPr lang="en-US" altLang="ja-JP" dirty="0">
                <a:latin typeface="Lucida Console" panose="020B0609040504020204" pitchFamily="49" charset="0"/>
                <a:ea typeface="+mn-ea"/>
              </a:rPr>
              <a:t>string</a:t>
            </a:r>
            <a:r>
              <a:rPr lang="ja-JP" altLang="en-US" dirty="0">
                <a:latin typeface="Lucida Console" panose="020B0609040504020204" pitchFamily="49" charset="0"/>
                <a:ea typeface="+mn-ea"/>
              </a:rPr>
              <a:t>型の変数に代入できる</a:t>
            </a:r>
            <a:endParaRPr kumimoji="1" lang="ja-JP" altLang="en-US" dirty="0">
              <a:latin typeface="+mn-ea"/>
              <a:ea typeface="+mn-ea"/>
            </a:endParaRPr>
          </a:p>
        </p:txBody>
      </p:sp>
      <p:pic>
        <p:nvPicPr>
          <p:cNvPr id="7" name="図 6">
            <a:extLst>
              <a:ext uri="{FF2B5EF4-FFF2-40B4-BE49-F238E27FC236}">
                <a16:creationId xmlns:a16="http://schemas.microsoft.com/office/drawing/2014/main" id="{C5E349D2-04F4-9A14-EF87-F33ACE1AC0D8}"/>
              </a:ext>
            </a:extLst>
          </p:cNvPr>
          <p:cNvPicPr>
            <a:picLocks noChangeAspect="1"/>
          </p:cNvPicPr>
          <p:nvPr/>
        </p:nvPicPr>
        <p:blipFill>
          <a:blip r:embed="rId2"/>
          <a:stretch>
            <a:fillRect/>
          </a:stretch>
        </p:blipFill>
        <p:spPr>
          <a:xfrm>
            <a:off x="695400" y="1628800"/>
            <a:ext cx="7200800" cy="2719880"/>
          </a:xfrm>
          <a:prstGeom prst="rect">
            <a:avLst/>
          </a:prstGeom>
        </p:spPr>
      </p:pic>
      <p:sp>
        <p:nvSpPr>
          <p:cNvPr id="13" name="テキスト ボックス 12">
            <a:extLst>
              <a:ext uri="{FF2B5EF4-FFF2-40B4-BE49-F238E27FC236}">
                <a16:creationId xmlns:a16="http://schemas.microsoft.com/office/drawing/2014/main" id="{CD9392FF-6551-D3E6-D2B2-39D0391227F9}"/>
              </a:ext>
            </a:extLst>
          </p:cNvPr>
          <p:cNvSpPr txBox="1"/>
          <p:nvPr/>
        </p:nvSpPr>
        <p:spPr>
          <a:xfrm>
            <a:off x="551384" y="4756502"/>
            <a:ext cx="4017446" cy="369332"/>
          </a:xfrm>
          <a:prstGeom prst="rect">
            <a:avLst/>
          </a:prstGeom>
          <a:noFill/>
        </p:spPr>
        <p:txBody>
          <a:bodyPr wrap="none" rtlCol="0">
            <a:spAutoFit/>
          </a:bodyPr>
          <a:lstStyle/>
          <a:p>
            <a:r>
              <a:rPr lang="en-US" altLang="ja-JP" dirty="0">
                <a:latin typeface="Lucida Console" panose="020B0609040504020204" pitchFamily="49" charset="0"/>
                <a:ea typeface="+mn-ea"/>
              </a:rPr>
              <a:t>+</a:t>
            </a:r>
            <a:r>
              <a:rPr lang="ja-JP" altLang="en-US" dirty="0">
                <a:latin typeface="Lucida Console" panose="020B0609040504020204" pitchFamily="49" charset="0"/>
                <a:ea typeface="+mn-ea"/>
              </a:rPr>
              <a:t>演算子を使って文字列を連結できる</a:t>
            </a:r>
            <a:endParaRPr kumimoji="1" lang="ja-JP" altLang="en-US" dirty="0">
              <a:latin typeface="+mn-ea"/>
              <a:ea typeface="+mn-ea"/>
            </a:endParaRPr>
          </a:p>
        </p:txBody>
      </p:sp>
      <p:pic>
        <p:nvPicPr>
          <p:cNvPr id="17" name="図 16">
            <a:extLst>
              <a:ext uri="{FF2B5EF4-FFF2-40B4-BE49-F238E27FC236}">
                <a16:creationId xmlns:a16="http://schemas.microsoft.com/office/drawing/2014/main" id="{0188B364-896B-61D9-A11C-91CE66AAAB82}"/>
              </a:ext>
            </a:extLst>
          </p:cNvPr>
          <p:cNvPicPr>
            <a:picLocks noChangeAspect="1"/>
          </p:cNvPicPr>
          <p:nvPr/>
        </p:nvPicPr>
        <p:blipFill>
          <a:blip r:embed="rId3"/>
          <a:stretch>
            <a:fillRect/>
          </a:stretch>
        </p:blipFill>
        <p:spPr>
          <a:xfrm>
            <a:off x="551384" y="5229201"/>
            <a:ext cx="5904656" cy="1294744"/>
          </a:xfrm>
          <a:prstGeom prst="rect">
            <a:avLst/>
          </a:prstGeom>
        </p:spPr>
      </p:pic>
      <p:sp>
        <p:nvSpPr>
          <p:cNvPr id="21" name="テキスト ボックス 20">
            <a:extLst>
              <a:ext uri="{FF2B5EF4-FFF2-40B4-BE49-F238E27FC236}">
                <a16:creationId xmlns:a16="http://schemas.microsoft.com/office/drawing/2014/main" id="{4C8851ED-3DF8-3A99-6D73-F0F9F5A960C2}"/>
              </a:ext>
            </a:extLst>
          </p:cNvPr>
          <p:cNvSpPr txBox="1">
            <a:spLocks noChangeArrowheads="1"/>
          </p:cNvSpPr>
          <p:nvPr/>
        </p:nvSpPr>
        <p:spPr bwMode="auto">
          <a:xfrm>
            <a:off x="7641890" y="6021288"/>
            <a:ext cx="4176464" cy="369332"/>
          </a:xfrm>
          <a:prstGeom prst="rect">
            <a:avLst/>
          </a:prstGeom>
          <a:solidFill>
            <a:srgbClr val="CCE5F3"/>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sz="1800" dirty="0"/>
              <a:t>こんにちは。今日はよい天気ですね。</a:t>
            </a:r>
          </a:p>
        </p:txBody>
      </p:sp>
      <p:grpSp>
        <p:nvGrpSpPr>
          <p:cNvPr id="22" name="グループ化 21">
            <a:extLst>
              <a:ext uri="{FF2B5EF4-FFF2-40B4-BE49-F238E27FC236}">
                <a16:creationId xmlns:a16="http://schemas.microsoft.com/office/drawing/2014/main" id="{0A8E918D-2AB0-081B-BD48-B0E7EC9FBB91}"/>
              </a:ext>
            </a:extLst>
          </p:cNvPr>
          <p:cNvGrpSpPr/>
          <p:nvPr/>
        </p:nvGrpSpPr>
        <p:grpSpPr>
          <a:xfrm>
            <a:off x="6672064" y="6133423"/>
            <a:ext cx="748923" cy="319913"/>
            <a:chOff x="5591943" y="2827723"/>
            <a:chExt cx="748923" cy="319913"/>
          </a:xfrm>
        </p:grpSpPr>
        <p:cxnSp>
          <p:nvCxnSpPr>
            <p:cNvPr id="23" name="直線矢印コネクタ 22">
              <a:extLst>
                <a:ext uri="{FF2B5EF4-FFF2-40B4-BE49-F238E27FC236}">
                  <a16:creationId xmlns:a16="http://schemas.microsoft.com/office/drawing/2014/main" id="{FA22843C-C7C3-8D10-9D03-AAFE2CE5B2AC}"/>
                </a:ext>
              </a:extLst>
            </p:cNvPr>
            <p:cNvCxnSpPr>
              <a:cxnSpLocks/>
            </p:cNvCxnSpPr>
            <p:nvPr/>
          </p:nvCxnSpPr>
          <p:spPr>
            <a:xfrm>
              <a:off x="5663951" y="2827723"/>
              <a:ext cx="52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70DC2175-D82E-2621-35E5-A556E275869B}"/>
                </a:ext>
              </a:extLst>
            </p:cNvPr>
            <p:cNvSpPr txBox="1"/>
            <p:nvPr/>
          </p:nvSpPr>
          <p:spPr>
            <a:xfrm>
              <a:off x="5591943" y="2886026"/>
              <a:ext cx="748923" cy="261610"/>
            </a:xfrm>
            <a:prstGeom prst="rect">
              <a:avLst/>
            </a:prstGeom>
            <a:noFill/>
          </p:spPr>
          <p:txBody>
            <a:bodyPr wrap="none" rtlCol="0">
              <a:spAutoFit/>
            </a:bodyPr>
            <a:lstStyle/>
            <a:p>
              <a:r>
                <a:rPr lang="ja-JP" altLang="en-US" sz="1100" dirty="0"/>
                <a:t>実行結果</a:t>
              </a:r>
            </a:p>
          </p:txBody>
        </p:sp>
      </p:grpSp>
    </p:spTree>
    <p:extLst>
      <p:ext uri="{BB962C8B-B14F-4D97-AF65-F5344CB8AC3E}">
        <p14:creationId xmlns:p14="http://schemas.microsoft.com/office/powerpoint/2010/main" val="18502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F1E74-74E8-9205-7040-886B2821A94C}"/>
              </a:ext>
            </a:extLst>
          </p:cNvPr>
          <p:cNvSpPr>
            <a:spLocks noGrp="1"/>
          </p:cNvSpPr>
          <p:nvPr>
            <p:ph type="title"/>
          </p:nvPr>
        </p:nvSpPr>
        <p:spPr/>
        <p:txBody>
          <a:bodyPr/>
          <a:lstStyle/>
          <a:p>
            <a:r>
              <a:rPr lang="ja-JP" altLang="en-US" dirty="0"/>
              <a:t>キーボードからの入力を受け取る</a:t>
            </a:r>
            <a:endParaRPr kumimoji="1" lang="ja-JP" altLang="en-US" dirty="0"/>
          </a:p>
        </p:txBody>
      </p:sp>
      <p:cxnSp>
        <p:nvCxnSpPr>
          <p:cNvPr id="7" name="直線矢印コネクタ 6">
            <a:extLst>
              <a:ext uri="{FF2B5EF4-FFF2-40B4-BE49-F238E27FC236}">
                <a16:creationId xmlns:a16="http://schemas.microsoft.com/office/drawing/2014/main" id="{F97D661B-C85E-E14D-69C9-5C5EF6E25F20}"/>
              </a:ext>
            </a:extLst>
          </p:cNvPr>
          <p:cNvCxnSpPr>
            <a:cxnSpLocks/>
          </p:cNvCxnSpPr>
          <p:nvPr/>
        </p:nvCxnSpPr>
        <p:spPr>
          <a:xfrm>
            <a:off x="1127447" y="5159295"/>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A5E533E-3D07-E525-6F83-8F6A5FAE75B3}"/>
              </a:ext>
            </a:extLst>
          </p:cNvPr>
          <p:cNvSpPr txBox="1"/>
          <p:nvPr/>
        </p:nvSpPr>
        <p:spPr>
          <a:xfrm>
            <a:off x="1127448" y="5154882"/>
            <a:ext cx="748923" cy="261610"/>
          </a:xfrm>
          <a:prstGeom prst="rect">
            <a:avLst/>
          </a:prstGeom>
          <a:noFill/>
        </p:spPr>
        <p:txBody>
          <a:bodyPr wrap="none" rtlCol="0">
            <a:spAutoFit/>
          </a:bodyPr>
          <a:lstStyle/>
          <a:p>
            <a:r>
              <a:rPr lang="ja-JP" altLang="en-US" sz="1100" dirty="0"/>
              <a:t>実行結果</a:t>
            </a:r>
          </a:p>
        </p:txBody>
      </p:sp>
      <p:sp>
        <p:nvSpPr>
          <p:cNvPr id="13" name="テキスト ボックス 12">
            <a:extLst>
              <a:ext uri="{FF2B5EF4-FFF2-40B4-BE49-F238E27FC236}">
                <a16:creationId xmlns:a16="http://schemas.microsoft.com/office/drawing/2014/main" id="{E721DB23-17C3-7485-EF3C-C59B07899A9F}"/>
              </a:ext>
            </a:extLst>
          </p:cNvPr>
          <p:cNvSpPr txBox="1"/>
          <p:nvPr/>
        </p:nvSpPr>
        <p:spPr>
          <a:xfrm>
            <a:off x="695400" y="1205326"/>
            <a:ext cx="7344816" cy="707886"/>
          </a:xfrm>
          <a:prstGeom prst="rect">
            <a:avLst/>
          </a:prstGeom>
          <a:noFill/>
        </p:spPr>
        <p:txBody>
          <a:bodyPr wrap="square">
            <a:spAutoFit/>
          </a:bodyPr>
          <a:lstStyle/>
          <a:p>
            <a:r>
              <a:rPr lang="ja-JP" altLang="en-US" sz="2000" dirty="0">
                <a:latin typeface="+mn-ea"/>
                <a:ea typeface="+mn-ea"/>
              </a:rPr>
              <a:t>キーボードからの入力を受け取ることで、</a:t>
            </a:r>
            <a:endParaRPr lang="en-US" altLang="ja-JP" sz="2000" dirty="0">
              <a:latin typeface="+mn-ea"/>
              <a:ea typeface="+mn-ea"/>
            </a:endParaRPr>
          </a:p>
          <a:p>
            <a:r>
              <a:rPr lang="ja-JP" altLang="en-US" sz="2000" dirty="0">
                <a:latin typeface="+mn-ea"/>
                <a:ea typeface="+mn-ea"/>
              </a:rPr>
              <a:t>入力に応じた処理を行うプログラムを作成できるようになる</a:t>
            </a:r>
          </a:p>
        </p:txBody>
      </p:sp>
      <p:sp>
        <p:nvSpPr>
          <p:cNvPr id="14" name="テキスト ボックス 13">
            <a:extLst>
              <a:ext uri="{FF2B5EF4-FFF2-40B4-BE49-F238E27FC236}">
                <a16:creationId xmlns:a16="http://schemas.microsoft.com/office/drawing/2014/main" id="{B1BFCB3C-36E1-AA2D-11FC-6711A9E177DA}"/>
              </a:ext>
            </a:extLst>
          </p:cNvPr>
          <p:cNvSpPr txBox="1">
            <a:spLocks noChangeArrowheads="1"/>
          </p:cNvSpPr>
          <p:nvPr/>
        </p:nvSpPr>
        <p:spPr bwMode="auto">
          <a:xfrm>
            <a:off x="8879632" y="6168447"/>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4" name="図 3">
            <a:extLst>
              <a:ext uri="{FF2B5EF4-FFF2-40B4-BE49-F238E27FC236}">
                <a16:creationId xmlns:a16="http://schemas.microsoft.com/office/drawing/2014/main" id="{3E8E989E-F828-3002-2809-5445A90374B0}"/>
              </a:ext>
            </a:extLst>
          </p:cNvPr>
          <p:cNvPicPr>
            <a:picLocks noChangeAspect="1"/>
          </p:cNvPicPr>
          <p:nvPr/>
        </p:nvPicPr>
        <p:blipFill>
          <a:blip r:embed="rId2"/>
          <a:stretch>
            <a:fillRect/>
          </a:stretch>
        </p:blipFill>
        <p:spPr>
          <a:xfrm>
            <a:off x="813396" y="2223125"/>
            <a:ext cx="7344816" cy="2846116"/>
          </a:xfrm>
          <a:prstGeom prst="rect">
            <a:avLst/>
          </a:prstGeom>
        </p:spPr>
      </p:pic>
      <p:pic>
        <p:nvPicPr>
          <p:cNvPr id="16" name="図 15">
            <a:extLst>
              <a:ext uri="{FF2B5EF4-FFF2-40B4-BE49-F238E27FC236}">
                <a16:creationId xmlns:a16="http://schemas.microsoft.com/office/drawing/2014/main" id="{CD11A1C3-2907-8EF6-97CD-E3BFDC06ADCE}"/>
              </a:ext>
            </a:extLst>
          </p:cNvPr>
          <p:cNvPicPr>
            <a:picLocks noChangeAspect="1"/>
          </p:cNvPicPr>
          <p:nvPr/>
        </p:nvPicPr>
        <p:blipFill>
          <a:blip r:embed="rId3"/>
          <a:stretch>
            <a:fillRect/>
          </a:stretch>
        </p:blipFill>
        <p:spPr>
          <a:xfrm>
            <a:off x="813396" y="5472169"/>
            <a:ext cx="4274492" cy="1122479"/>
          </a:xfrm>
          <a:prstGeom prst="rect">
            <a:avLst/>
          </a:prstGeom>
        </p:spPr>
      </p:pic>
      <p:sp>
        <p:nvSpPr>
          <p:cNvPr id="17" name="テキスト ボックス 16">
            <a:extLst>
              <a:ext uri="{FF2B5EF4-FFF2-40B4-BE49-F238E27FC236}">
                <a16:creationId xmlns:a16="http://schemas.microsoft.com/office/drawing/2014/main" id="{9C71BBD9-F02C-618D-22EB-F2420E568320}"/>
              </a:ext>
            </a:extLst>
          </p:cNvPr>
          <p:cNvSpPr txBox="1"/>
          <p:nvPr/>
        </p:nvSpPr>
        <p:spPr>
          <a:xfrm>
            <a:off x="7320136" y="5380669"/>
            <a:ext cx="4253087" cy="646331"/>
          </a:xfrm>
          <a:prstGeom prst="rect">
            <a:avLst/>
          </a:prstGeom>
          <a:noFill/>
        </p:spPr>
        <p:txBody>
          <a:bodyPr wrap="none" rtlCol="0">
            <a:spAutoFit/>
          </a:bodyPr>
          <a:lstStyle/>
          <a:p>
            <a:r>
              <a:rPr kumimoji="1" lang="en-US" altLang="ja-JP" dirty="0">
                <a:latin typeface="+mn-ea"/>
                <a:ea typeface="+mn-ea"/>
              </a:rPr>
              <a:t>※</a:t>
            </a:r>
            <a:r>
              <a:rPr kumimoji="1" lang="ja-JP" altLang="en-US" dirty="0">
                <a:latin typeface="+mn-ea"/>
                <a:ea typeface="+mn-ea"/>
              </a:rPr>
              <a:t> 小数を含む値は</a:t>
            </a:r>
            <a:r>
              <a:rPr kumimoji="1" lang="en-US" altLang="ja-JP" dirty="0">
                <a:latin typeface="Lucida Console" panose="020B0609040504020204" pitchFamily="49" charset="0"/>
                <a:ea typeface="+mn-ea"/>
              </a:rPr>
              <a:t>double</a:t>
            </a:r>
            <a:r>
              <a:rPr kumimoji="1" lang="ja-JP" altLang="en-US" dirty="0">
                <a:latin typeface="+mn-ea"/>
                <a:ea typeface="+mn-ea"/>
              </a:rPr>
              <a:t>型、</a:t>
            </a:r>
            <a:endParaRPr kumimoji="1" lang="en-US" altLang="ja-JP" dirty="0">
              <a:latin typeface="+mn-ea"/>
              <a:ea typeface="+mn-ea"/>
            </a:endParaRPr>
          </a:p>
          <a:p>
            <a:r>
              <a:rPr lang="ja-JP" altLang="en-US" dirty="0">
                <a:latin typeface="+mn-ea"/>
                <a:ea typeface="+mn-ea"/>
              </a:rPr>
              <a:t>文字列は</a:t>
            </a:r>
            <a:r>
              <a:rPr kumimoji="1" lang="en-US" altLang="ja-JP" dirty="0">
                <a:latin typeface="Lucida Console" panose="020B0609040504020204" pitchFamily="49" charset="0"/>
                <a:ea typeface="+mn-ea"/>
              </a:rPr>
              <a:t>string</a:t>
            </a:r>
            <a:r>
              <a:rPr kumimoji="1" lang="ja-JP" altLang="en-US" dirty="0">
                <a:latin typeface="+mn-ea"/>
                <a:ea typeface="+mn-ea"/>
              </a:rPr>
              <a:t>型の変数で受け取れる</a:t>
            </a:r>
          </a:p>
        </p:txBody>
      </p:sp>
    </p:spTree>
    <p:extLst>
      <p:ext uri="{BB962C8B-B14F-4D97-AF65-F5344CB8AC3E}">
        <p14:creationId xmlns:p14="http://schemas.microsoft.com/office/powerpoint/2010/main" val="1420139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2</a:t>
            </a:r>
            <a:r>
              <a:rPr lang="ja-JP" altLang="en-US" dirty="0"/>
              <a:t>章  条件分岐と繰り返し</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6153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B46CA6-AB5A-9C70-A447-6FD9A70FF968}"/>
              </a:ext>
            </a:extLst>
          </p:cNvPr>
          <p:cNvSpPr>
            <a:spLocks noGrp="1"/>
          </p:cNvSpPr>
          <p:nvPr>
            <p:ph type="ctrTitle"/>
          </p:nvPr>
        </p:nvSpPr>
        <p:spPr/>
        <p:txBody>
          <a:bodyPr/>
          <a:lstStyle/>
          <a:p>
            <a:r>
              <a:rPr lang="ja-JP" altLang="en-US" dirty="0"/>
              <a:t>条件分岐</a:t>
            </a:r>
            <a:endParaRPr kumimoji="1" lang="ja-JP" altLang="en-US" dirty="0"/>
          </a:p>
        </p:txBody>
      </p:sp>
    </p:spTree>
    <p:extLst>
      <p:ext uri="{BB962C8B-B14F-4D97-AF65-F5344CB8AC3E}">
        <p14:creationId xmlns:p14="http://schemas.microsoft.com/office/powerpoint/2010/main" val="342743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1981200" y="274639"/>
            <a:ext cx="8229600" cy="725487"/>
          </a:xfrm>
        </p:spPr>
        <p:txBody>
          <a:bodyPr/>
          <a:lstStyle/>
          <a:p>
            <a:pPr eaLnBrk="1" hangingPunct="1"/>
            <a:r>
              <a:rPr lang="ja-JP" altLang="en-US"/>
              <a:t>条件分岐</a:t>
            </a:r>
          </a:p>
        </p:txBody>
      </p:sp>
      <p:sp>
        <p:nvSpPr>
          <p:cNvPr id="48131" name="コンテンツ プレースホルダ 2"/>
          <p:cNvSpPr>
            <a:spLocks noGrp="1"/>
          </p:cNvSpPr>
          <p:nvPr>
            <p:ph idx="1"/>
          </p:nvPr>
        </p:nvSpPr>
        <p:spPr>
          <a:xfrm>
            <a:off x="1981200" y="1214439"/>
            <a:ext cx="8229600" cy="5000625"/>
          </a:xfrm>
        </p:spPr>
        <p:txBody>
          <a:bodyPr/>
          <a:lstStyle/>
          <a:p>
            <a:pPr marL="0" indent="0" eaLnBrk="1" hangingPunct="1">
              <a:buNone/>
            </a:pPr>
            <a:r>
              <a:rPr lang="ja-JP" altLang="en-US" sz="2800" dirty="0"/>
              <a:t>条件による処理の分岐</a:t>
            </a:r>
            <a:br>
              <a:rPr lang="en-US" altLang="ja-JP" sz="2800" dirty="0"/>
            </a:br>
            <a:r>
              <a:rPr lang="ja-JP" altLang="en-US" sz="2800" dirty="0"/>
              <a:t>「もしも○○ならば</a:t>
            </a:r>
            <a:r>
              <a:rPr lang="en-US" altLang="ja-JP" sz="2800" dirty="0"/>
              <a:t>××</a:t>
            </a:r>
            <a:r>
              <a:rPr lang="ja-JP" altLang="en-US" sz="2800" dirty="0"/>
              <a:t>を実行する」</a:t>
            </a:r>
            <a:endParaRPr lang="en-US" altLang="ja-JP" sz="2800" dirty="0"/>
          </a:p>
        </p:txBody>
      </p:sp>
      <p:sp>
        <p:nvSpPr>
          <p:cNvPr id="48132" name="テキスト ボックス 3"/>
          <p:cNvSpPr txBox="1">
            <a:spLocks noChangeArrowheads="1"/>
          </p:cNvSpPr>
          <p:nvPr/>
        </p:nvSpPr>
        <p:spPr bwMode="auto">
          <a:xfrm>
            <a:off x="2095500" y="2401888"/>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if</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r>
              <a:rPr lang="ja-JP" altLang="en-US" sz="2800" dirty="0">
                <a:latin typeface="Lucida Console" panose="020B0609040504020204" pitchFamily="49" charset="0"/>
                <a:ea typeface="HG丸ｺﾞｼｯｸM-PRO" panose="020F0600000000000000" pitchFamily="50" charset="-128"/>
              </a:rPr>
              <a:t>○○</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48133" name="テキスト ボックス 5"/>
          <p:cNvSpPr txBox="1">
            <a:spLocks noChangeArrowheads="1"/>
          </p:cNvSpPr>
          <p:nvPr/>
        </p:nvSpPr>
        <p:spPr bwMode="auto">
          <a:xfrm>
            <a:off x="2095500" y="4545014"/>
            <a:ext cx="8464996"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if</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r>
              <a:rPr lang="ja-JP" altLang="en-US" sz="2800" dirty="0">
                <a:solidFill>
                  <a:srgbClr val="C00000"/>
                </a:solidFill>
                <a:latin typeface="Lucida Console" panose="020B0609040504020204" pitchFamily="49" charset="0"/>
                <a:ea typeface="HG丸ｺﾞｼｯｸM-PRO" panose="020F0600000000000000" pitchFamily="50" charset="-128"/>
              </a:rPr>
              <a:t>条件式</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r>
              <a:rPr lang="ja-JP" altLang="en-US" sz="2800" dirty="0">
                <a:solidFill>
                  <a:srgbClr val="C00000"/>
                </a:solidFill>
                <a:latin typeface="Lucida Console" panose="020B0609040504020204" pitchFamily="49" charset="0"/>
                <a:ea typeface="HG丸ｺﾞｼｯｸM-PRO" panose="020F0600000000000000" pitchFamily="50" charset="-128"/>
              </a:rPr>
              <a:t>命令文</a:t>
            </a:r>
            <a:r>
              <a:rPr lang="en-US" altLang="ja-JP" sz="2800" dirty="0">
                <a:latin typeface="Lucida Console" panose="020B0609040504020204" pitchFamily="49" charset="0"/>
                <a:ea typeface="HG丸ｺﾞｼｯｸM-PRO" panose="020F0600000000000000" pitchFamily="50" charset="-128"/>
              </a:rPr>
              <a:t>;</a:t>
            </a:r>
            <a:r>
              <a:rPr lang="ja-JP" altLang="en-US" sz="2800" dirty="0">
                <a:latin typeface="Lucida Console" panose="020B0609040504020204" pitchFamily="49" charset="0"/>
                <a:ea typeface="HG丸ｺﾞｼｯｸM-PRO" panose="020F0600000000000000" pitchFamily="50" charset="-128"/>
              </a:rPr>
              <a:t> </a:t>
            </a:r>
            <a:r>
              <a:rPr lang="en-US" altLang="ja-JP" sz="2800" dirty="0">
                <a:solidFill>
                  <a:srgbClr val="008000"/>
                </a:solidFill>
                <a:latin typeface="Lucida Console" panose="020B0609040504020204" pitchFamily="49" charset="0"/>
                <a:ea typeface="HG丸ｺﾞｼｯｸM-PRO" panose="020F0600000000000000" pitchFamily="50" charset="-128"/>
              </a:rPr>
              <a:t>//</a:t>
            </a:r>
            <a:r>
              <a:rPr lang="ja-JP" altLang="en-US" sz="2800" dirty="0">
                <a:solidFill>
                  <a:srgbClr val="008000"/>
                </a:solidFill>
                <a:latin typeface="Lucida Console" panose="020B0609040504020204" pitchFamily="49" charset="0"/>
                <a:ea typeface="HG丸ｺﾞｼｯｸM-PRO" panose="020F0600000000000000" pitchFamily="50" charset="-128"/>
              </a:rPr>
              <a:t>条件式が</a:t>
            </a:r>
            <a:r>
              <a:rPr lang="ja-JP" altLang="en-US" sz="2800" b="1" dirty="0">
                <a:solidFill>
                  <a:srgbClr val="008000"/>
                </a:solidFill>
                <a:latin typeface="Lucida Console" panose="020B0609040504020204" pitchFamily="49" charset="0"/>
                <a:ea typeface="HG丸ｺﾞｼｯｸM-PRO" panose="020F0600000000000000" pitchFamily="50" charset="-128"/>
              </a:rPr>
              <a:t>「真」</a:t>
            </a:r>
            <a:r>
              <a:rPr lang="ja-JP" altLang="en-US" sz="2800" dirty="0">
                <a:solidFill>
                  <a:srgbClr val="008000"/>
                </a:solidFill>
                <a:latin typeface="Lucida Console" panose="020B0609040504020204" pitchFamily="49" charset="0"/>
                <a:ea typeface="HG丸ｺﾞｼｯｸM-PRO" panose="020F0600000000000000" pitchFamily="50" charset="-128"/>
              </a:rPr>
              <a:t>の場合に実行される</a:t>
            </a:r>
            <a:endParaRPr lang="en-US" altLang="ja-JP" sz="28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7" name="下矢印 6"/>
          <p:cNvSpPr/>
          <p:nvPr/>
        </p:nvSpPr>
        <p:spPr>
          <a:xfrm>
            <a:off x="5667375" y="3929064"/>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1981200" y="274639"/>
            <a:ext cx="8229600" cy="725487"/>
          </a:xfrm>
        </p:spPr>
        <p:txBody>
          <a:bodyPr/>
          <a:lstStyle/>
          <a:p>
            <a:pPr eaLnBrk="1" hangingPunct="1"/>
            <a:r>
              <a:rPr lang="ja-JP" altLang="en-US"/>
              <a:t>条件分岐の例</a:t>
            </a:r>
          </a:p>
        </p:txBody>
      </p:sp>
      <p:pic>
        <p:nvPicPr>
          <p:cNvPr id="5" name="図 4">
            <a:extLst>
              <a:ext uri="{FF2B5EF4-FFF2-40B4-BE49-F238E27FC236}">
                <a16:creationId xmlns:a16="http://schemas.microsoft.com/office/drawing/2014/main" id="{161B67CA-56F1-2B7F-AD2C-D048FBE50D5B}"/>
              </a:ext>
            </a:extLst>
          </p:cNvPr>
          <p:cNvPicPr>
            <a:picLocks noChangeAspect="1"/>
          </p:cNvPicPr>
          <p:nvPr/>
        </p:nvPicPr>
        <p:blipFill>
          <a:blip r:embed="rId3"/>
          <a:stretch>
            <a:fillRect/>
          </a:stretch>
        </p:blipFill>
        <p:spPr>
          <a:xfrm>
            <a:off x="2783633" y="2852936"/>
            <a:ext cx="6807689" cy="3507690"/>
          </a:xfrm>
          <a:prstGeom prst="rect">
            <a:avLst/>
          </a:prstGeom>
        </p:spPr>
      </p:pic>
      <p:sp>
        <p:nvSpPr>
          <p:cNvPr id="6" name="テキスト ボックス 5">
            <a:extLst>
              <a:ext uri="{FF2B5EF4-FFF2-40B4-BE49-F238E27FC236}">
                <a16:creationId xmlns:a16="http://schemas.microsoft.com/office/drawing/2014/main" id="{2AAFF2DC-78AB-4FFE-B271-2C535509BD58}"/>
              </a:ext>
            </a:extLst>
          </p:cNvPr>
          <p:cNvSpPr txBox="1">
            <a:spLocks noChangeArrowheads="1"/>
          </p:cNvSpPr>
          <p:nvPr/>
        </p:nvSpPr>
        <p:spPr bwMode="auto">
          <a:xfrm>
            <a:off x="2207568" y="1340769"/>
            <a:ext cx="6275040"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 (age &lt; 18) {</a:t>
            </a:r>
          </a:p>
          <a:p>
            <a:r>
              <a:rPr lang="ja-JP" altLang="en-US" sz="2000" dirty="0"/>
              <a:t>    </a:t>
            </a:r>
            <a:r>
              <a:rPr lang="en-US" altLang="ja-JP" sz="2000" dirty="0" err="1"/>
              <a:t>cout</a:t>
            </a:r>
            <a:r>
              <a:rPr lang="en-US" altLang="ja-JP" sz="2000" dirty="0"/>
              <a:t> &lt;&lt; "</a:t>
            </a:r>
            <a:r>
              <a:rPr lang="ja-JP" altLang="en-US" sz="2000" dirty="0"/>
              <a:t>まだ選挙権はありません</a:t>
            </a:r>
            <a:r>
              <a:rPr lang="en-US" altLang="ja-JP" sz="2000" dirty="0"/>
              <a:t>";</a:t>
            </a:r>
          </a:p>
          <a:p>
            <a:r>
              <a:rPr lang="en-US" altLang="ja-JP" sz="2000" dirty="0"/>
              <a:t>}</a:t>
            </a:r>
            <a:endParaRPr lang="ja-JP"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69AFF-B390-4A80-AF90-5468D0E40F99}"/>
              </a:ext>
            </a:extLst>
          </p:cNvPr>
          <p:cNvSpPr>
            <a:spLocks noGrp="1"/>
          </p:cNvSpPr>
          <p:nvPr>
            <p:ph type="title"/>
          </p:nvPr>
        </p:nvSpPr>
        <p:spPr/>
        <p:txBody>
          <a:bodyPr/>
          <a:lstStyle/>
          <a:p>
            <a:r>
              <a:rPr lang="ja-JP" altLang="en-US" dirty="0"/>
              <a:t>プログラミングを学ぶ意義（</a:t>
            </a:r>
            <a:r>
              <a:rPr lang="en-US" altLang="ja-JP" dirty="0"/>
              <a:t>2/2</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193B6B94-3B87-4B47-995C-7DB2A81C1BB8}"/>
              </a:ext>
            </a:extLst>
          </p:cNvPr>
          <p:cNvSpPr>
            <a:spLocks noGrp="1"/>
          </p:cNvSpPr>
          <p:nvPr>
            <p:ph idx="1"/>
          </p:nvPr>
        </p:nvSpPr>
        <p:spPr>
          <a:xfrm>
            <a:off x="609600" y="1214422"/>
            <a:ext cx="11202616" cy="5000660"/>
          </a:xfrm>
        </p:spPr>
        <p:txBody>
          <a:bodyPr/>
          <a:lstStyle/>
          <a:p>
            <a:r>
              <a:rPr lang="ja-JP" altLang="en-US" sz="2800" dirty="0"/>
              <a:t>実際に開発する立場になる予定が無くても</a:t>
            </a:r>
            <a:endParaRPr lang="en-US" altLang="ja-JP" sz="2800" dirty="0"/>
          </a:p>
          <a:p>
            <a:pPr lvl="1"/>
            <a:r>
              <a:rPr lang="ja-JP" altLang="en-US" sz="2400" dirty="0"/>
              <a:t>アルゴリズム的思考（ものごとを処理する手順に関する合理的な考え方）が身につく</a:t>
            </a:r>
            <a:endParaRPr lang="en-US" altLang="ja-JP" sz="2400" dirty="0"/>
          </a:p>
          <a:p>
            <a:pPr lvl="1"/>
            <a:r>
              <a:rPr lang="ja-JP" altLang="en-US" sz="2400" dirty="0"/>
              <a:t>ソフトウェアの開発の様子、動作原理がわかることによる広い視野を獲得できる</a:t>
            </a:r>
            <a:endParaRPr lang="en-US" altLang="ja-JP" sz="2400" dirty="0"/>
          </a:p>
          <a:p>
            <a:pPr lvl="1"/>
            <a:r>
              <a:rPr lang="ja-JP" altLang="en-US" sz="2400" dirty="0"/>
              <a:t>専門用語の理解、</a:t>
            </a:r>
            <a:r>
              <a:rPr lang="en-US" altLang="ja-JP" sz="2400" dirty="0"/>
              <a:t>IT</a:t>
            </a:r>
            <a:r>
              <a:rPr lang="ja-JP" altLang="en-US" sz="2400" dirty="0"/>
              <a:t>エンジニアとのコミュニケーション</a:t>
            </a:r>
            <a:endParaRPr lang="en-US" altLang="ja-JP" sz="2400" dirty="0"/>
          </a:p>
          <a:p>
            <a:pPr lvl="1"/>
            <a:r>
              <a:rPr lang="ja-JP" altLang="en-US" sz="2400" dirty="0"/>
              <a:t>将来にプログラミングを独習したくなったときに役立つ（異なるプログラミング言語でも考え方の基本は同じ）</a:t>
            </a:r>
            <a:endParaRPr lang="en-US" altLang="ja-JP" sz="2400" dirty="0"/>
          </a:p>
        </p:txBody>
      </p:sp>
    </p:spTree>
    <p:extLst>
      <p:ext uri="{BB962C8B-B14F-4D97-AF65-F5344CB8AC3E}">
        <p14:creationId xmlns:p14="http://schemas.microsoft.com/office/powerpoint/2010/main" val="1203307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1981200" y="274639"/>
            <a:ext cx="8229600" cy="725487"/>
          </a:xfrm>
        </p:spPr>
        <p:txBody>
          <a:bodyPr/>
          <a:lstStyle/>
          <a:p>
            <a:pPr eaLnBrk="1" hangingPunct="1"/>
            <a:r>
              <a:rPr lang="ja-JP" altLang="en-US"/>
              <a:t>関係演算子</a:t>
            </a:r>
          </a:p>
        </p:txBody>
      </p:sp>
      <p:sp>
        <p:nvSpPr>
          <p:cNvPr id="50179" name="コンテンツ プレースホルダ 2"/>
          <p:cNvSpPr>
            <a:spLocks noGrp="1"/>
          </p:cNvSpPr>
          <p:nvPr>
            <p:ph idx="1"/>
          </p:nvPr>
        </p:nvSpPr>
        <p:spPr>
          <a:xfrm>
            <a:off x="1847528" y="1214439"/>
            <a:ext cx="8534400" cy="1422474"/>
          </a:xfrm>
        </p:spPr>
        <p:txBody>
          <a:bodyPr/>
          <a:lstStyle/>
          <a:p>
            <a:pPr eaLnBrk="1" hangingPunct="1"/>
            <a:r>
              <a:rPr lang="ja-JP" altLang="en-US" sz="2800" dirty="0"/>
              <a:t>関係演算子を使って、</a:t>
            </a:r>
            <a:r>
              <a:rPr lang="en-US" altLang="ja-JP" sz="2800" dirty="0"/>
              <a:t>2</a:t>
            </a:r>
            <a:r>
              <a:rPr lang="ja-JP" altLang="en-US" sz="2800" dirty="0" err="1"/>
              <a:t>つの</a:t>
            </a:r>
            <a:r>
              <a:rPr lang="ja-JP" altLang="en-US" sz="2800" dirty="0"/>
              <a:t>値を比較できる</a:t>
            </a:r>
            <a:endParaRPr lang="en-US" altLang="ja-JP" sz="2800" dirty="0"/>
          </a:p>
          <a:p>
            <a:pPr eaLnBrk="1" hangingPunct="1"/>
            <a:r>
              <a:rPr lang="ja-JP" altLang="en-US" sz="2800" dirty="0"/>
              <a:t>比較した結果は 「真」 または 「偽」になる</a:t>
            </a:r>
          </a:p>
        </p:txBody>
      </p:sp>
      <p:pic>
        <p:nvPicPr>
          <p:cNvPr id="3" name="図 2">
            <a:extLst>
              <a:ext uri="{FF2B5EF4-FFF2-40B4-BE49-F238E27FC236}">
                <a16:creationId xmlns:a16="http://schemas.microsoft.com/office/drawing/2014/main" id="{001CF41C-0BE3-B413-17CA-EC86CB14196A}"/>
              </a:ext>
            </a:extLst>
          </p:cNvPr>
          <p:cNvPicPr>
            <a:picLocks noChangeAspect="1"/>
          </p:cNvPicPr>
          <p:nvPr/>
        </p:nvPicPr>
        <p:blipFill>
          <a:blip r:embed="rId3"/>
          <a:stretch>
            <a:fillRect/>
          </a:stretch>
        </p:blipFill>
        <p:spPr>
          <a:xfrm>
            <a:off x="1378024" y="2809083"/>
            <a:ext cx="8965461" cy="332981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if</a:t>
            </a:r>
            <a:r>
              <a:rPr lang="en-US" altLang="ja-JP" dirty="0"/>
              <a:t> </a:t>
            </a:r>
            <a:r>
              <a:rPr lang="ja-JP" altLang="en-US" dirty="0"/>
              <a:t>～ </a:t>
            </a:r>
            <a:r>
              <a:rPr lang="en-US" altLang="ja-JP" dirty="0">
                <a:latin typeface="Lucida Console" panose="020B0609040504020204" pitchFamily="49" charset="0"/>
              </a:rPr>
              <a:t>else</a:t>
            </a:r>
            <a:r>
              <a:rPr lang="en-US" altLang="ja-JP" dirty="0"/>
              <a:t> </a:t>
            </a:r>
            <a:r>
              <a:rPr lang="ja-JP" altLang="en-US" dirty="0"/>
              <a:t>文</a:t>
            </a:r>
          </a:p>
        </p:txBody>
      </p:sp>
      <p:sp>
        <p:nvSpPr>
          <p:cNvPr id="52227" name="コンテンツ プレースホルダ 2"/>
          <p:cNvSpPr>
            <a:spLocks noGrp="1"/>
          </p:cNvSpPr>
          <p:nvPr>
            <p:ph idx="1"/>
          </p:nvPr>
        </p:nvSpPr>
        <p:spPr>
          <a:xfrm>
            <a:off x="479376" y="1214439"/>
            <a:ext cx="11593288" cy="5000625"/>
          </a:xfrm>
        </p:spPr>
        <p:txBody>
          <a:bodyPr/>
          <a:lstStyle/>
          <a:p>
            <a:pPr eaLnBrk="1" hangingPunct="1">
              <a:buFont typeface="Arial" panose="020B0604020202020204" pitchFamily="34" charset="0"/>
              <a:buNone/>
            </a:pPr>
            <a:r>
              <a:rPr lang="ja-JP" altLang="en-US" sz="2800" dirty="0"/>
              <a:t>「もしも○○ならば</a:t>
            </a:r>
            <a:r>
              <a:rPr lang="en-US" altLang="ja-JP" sz="2800" dirty="0"/>
              <a:t>××</a:t>
            </a:r>
            <a:r>
              <a:rPr lang="ja-JP" altLang="en-US" sz="2800" dirty="0"/>
              <a:t>を実行し、そうでなければ△△を実行する」</a:t>
            </a:r>
            <a:endParaRPr lang="en-US" altLang="ja-JP" sz="2800" dirty="0"/>
          </a:p>
        </p:txBody>
      </p:sp>
      <p:sp>
        <p:nvSpPr>
          <p:cNvPr id="52228" name="テキスト ボックス 4"/>
          <p:cNvSpPr txBox="1">
            <a:spLocks noChangeArrowheads="1"/>
          </p:cNvSpPr>
          <p:nvPr/>
        </p:nvSpPr>
        <p:spPr bwMode="auto">
          <a:xfrm>
            <a:off x="2058864" y="2099464"/>
            <a:ext cx="2643188"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else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52229" name="テキスト ボックス 5"/>
          <p:cNvSpPr txBox="1">
            <a:spLocks noChangeArrowheads="1"/>
          </p:cNvSpPr>
          <p:nvPr/>
        </p:nvSpPr>
        <p:spPr bwMode="auto">
          <a:xfrm>
            <a:off x="5416426" y="1916832"/>
            <a:ext cx="5072062"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r>
              <a:rPr lang="ja-JP" altLang="en-US" sz="2400" dirty="0">
                <a:solidFill>
                  <a:srgbClr val="C00000"/>
                </a:solidFill>
                <a:latin typeface="Lucida Console" panose="020B0609040504020204" pitchFamily="49" charset="0"/>
                <a:ea typeface="HG丸ｺﾞｼｯｸM-PRO" panose="020F0600000000000000" pitchFamily="50" charset="-128"/>
              </a:rPr>
              <a:t>条件式</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条件式が「真」の場合</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C00000"/>
                </a:solidFill>
                <a:latin typeface="Lucida Console" panose="020B0609040504020204" pitchFamily="49" charset="0"/>
                <a:ea typeface="HG丸ｺﾞｼｯｸM-PRO" panose="020F0600000000000000" pitchFamily="50" charset="-128"/>
              </a:rPr>
              <a:t>命令文</a:t>
            </a:r>
            <a:r>
              <a:rPr lang="en-US" altLang="ja-JP" sz="2400" dirty="0">
                <a:solidFill>
                  <a:srgbClr val="C00000"/>
                </a:solidFill>
                <a:latin typeface="Lucida Console" panose="020B0609040504020204" pitchFamily="49" charset="0"/>
                <a:ea typeface="HG丸ｺﾞｼｯｸM-PRO" panose="020F0600000000000000" pitchFamily="50" charset="-128"/>
              </a:rPr>
              <a:t>1</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else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条件式が「偽」の場合</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C00000"/>
                </a:solidFill>
                <a:latin typeface="Lucida Console" panose="020B0609040504020204" pitchFamily="49" charset="0"/>
                <a:ea typeface="HG丸ｺﾞｼｯｸM-PRO" panose="020F0600000000000000" pitchFamily="50" charset="-128"/>
              </a:rPr>
              <a:t>命令文</a:t>
            </a:r>
            <a:r>
              <a:rPr lang="en-US" altLang="ja-JP" sz="2400" dirty="0">
                <a:solidFill>
                  <a:srgbClr val="C00000"/>
                </a:solidFill>
                <a:latin typeface="Lucida Console" panose="020B0609040504020204" pitchFamily="49" charset="0"/>
                <a:ea typeface="HG丸ｺﾞｼｯｸM-PRO" panose="020F0600000000000000" pitchFamily="50" charset="-128"/>
              </a:rPr>
              <a:t>2</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7" name="下矢印 6"/>
          <p:cNvSpPr/>
          <p:nvPr/>
        </p:nvSpPr>
        <p:spPr>
          <a:xfrm rot="16200000">
            <a:off x="4630614" y="3211836"/>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テキスト ボックス 7">
            <a:extLst>
              <a:ext uri="{FF2B5EF4-FFF2-40B4-BE49-F238E27FC236}">
                <a16:creationId xmlns:a16="http://schemas.microsoft.com/office/drawing/2014/main" id="{A7858EDD-983A-C684-9548-ADAC3703ADD3}"/>
              </a:ext>
            </a:extLst>
          </p:cNvPr>
          <p:cNvSpPr txBox="1">
            <a:spLocks noChangeArrowheads="1"/>
          </p:cNvSpPr>
          <p:nvPr/>
        </p:nvSpPr>
        <p:spPr bwMode="auto">
          <a:xfrm>
            <a:off x="2423592" y="5278298"/>
            <a:ext cx="6275040" cy="1477328"/>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1800" dirty="0"/>
              <a:t>if (age &lt; 18) {</a:t>
            </a:r>
          </a:p>
          <a:p>
            <a:r>
              <a:rPr lang="ja-JP" altLang="en-US" sz="1800" dirty="0"/>
              <a:t>    </a:t>
            </a:r>
            <a:r>
              <a:rPr lang="en-US" altLang="ja-JP" sz="1800" dirty="0" err="1"/>
              <a:t>cout</a:t>
            </a:r>
            <a:r>
              <a:rPr lang="en-US" altLang="ja-JP" sz="1800" dirty="0"/>
              <a:t> &lt;&lt; "</a:t>
            </a:r>
            <a:r>
              <a:rPr lang="ja-JP" altLang="en-US" sz="1800" dirty="0"/>
              <a:t>まだ選挙権はありません</a:t>
            </a:r>
            <a:r>
              <a:rPr lang="en-US" altLang="ja-JP" sz="1800" dirty="0"/>
              <a:t>";</a:t>
            </a:r>
          </a:p>
          <a:p>
            <a:r>
              <a:rPr lang="en-US" altLang="ja-JP" sz="1800" dirty="0"/>
              <a:t>} else {</a:t>
            </a:r>
          </a:p>
          <a:p>
            <a:r>
              <a:rPr lang="ja-JP" altLang="en-US" sz="1800" dirty="0"/>
              <a:t>    </a:t>
            </a:r>
            <a:r>
              <a:rPr lang="en-US" altLang="ja-JP" sz="1800" dirty="0" err="1"/>
              <a:t>cout</a:t>
            </a:r>
            <a:r>
              <a:rPr lang="en-US" altLang="ja-JP" sz="1800" dirty="0"/>
              <a:t> &lt;&lt; "</a:t>
            </a:r>
            <a:r>
              <a:rPr lang="ja-JP" altLang="en-US" sz="1800" dirty="0"/>
              <a:t>投票に行きましょう</a:t>
            </a:r>
            <a:r>
              <a:rPr lang="en-US" altLang="ja-JP" sz="1800" dirty="0"/>
              <a:t>";</a:t>
            </a:r>
          </a:p>
          <a:p>
            <a:r>
              <a:rPr lang="en-US" altLang="ja-JP" sz="1800" dirty="0"/>
              <a:t>}</a:t>
            </a:r>
            <a:endParaRPr lang="ja-JP" altLang="en-US" sz="1800" dirty="0"/>
          </a:p>
        </p:txBody>
      </p:sp>
      <p:sp>
        <p:nvSpPr>
          <p:cNvPr id="9" name="テキスト ボックス 8">
            <a:extLst>
              <a:ext uri="{FF2B5EF4-FFF2-40B4-BE49-F238E27FC236}">
                <a16:creationId xmlns:a16="http://schemas.microsoft.com/office/drawing/2014/main" id="{D9369B02-3C0A-91DF-C333-6CD9DA27E5CC}"/>
              </a:ext>
            </a:extLst>
          </p:cNvPr>
          <p:cNvSpPr txBox="1"/>
          <p:nvPr/>
        </p:nvSpPr>
        <p:spPr>
          <a:xfrm>
            <a:off x="2242939" y="4787860"/>
            <a:ext cx="4572000" cy="369332"/>
          </a:xfrm>
          <a:prstGeom prst="rect">
            <a:avLst/>
          </a:prstGeom>
          <a:noFill/>
        </p:spPr>
        <p:txBody>
          <a:bodyPr wrap="square">
            <a:spAutoFit/>
          </a:bodyPr>
          <a:lstStyle/>
          <a:p>
            <a:r>
              <a:rPr lang="ja-JP" altLang="en-US" dirty="0">
                <a:latin typeface="+mn-ea"/>
                <a:ea typeface="+mn-ea"/>
              </a:rPr>
              <a:t>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1981200" y="274639"/>
            <a:ext cx="8229600" cy="725487"/>
          </a:xfrm>
        </p:spPr>
        <p:txBody>
          <a:bodyPr/>
          <a:lstStyle/>
          <a:p>
            <a:pPr eaLnBrk="1" hangingPunct="1"/>
            <a:r>
              <a:rPr lang="ja-JP" altLang="en-US" dirty="0"/>
              <a:t>複数の </a:t>
            </a:r>
            <a:r>
              <a:rPr lang="en-US" altLang="ja-JP" dirty="0">
                <a:latin typeface="Lucida Console" panose="020B0609040504020204" pitchFamily="49" charset="0"/>
              </a:rPr>
              <a:t>if</a:t>
            </a:r>
            <a:r>
              <a:rPr lang="en-US" altLang="ja-JP" dirty="0"/>
              <a:t> </a:t>
            </a:r>
            <a:r>
              <a:rPr lang="ja-JP" altLang="en-US" dirty="0"/>
              <a:t>～ </a:t>
            </a:r>
            <a:r>
              <a:rPr lang="en-US" altLang="ja-JP" dirty="0">
                <a:latin typeface="Lucida Console" panose="020B0609040504020204" pitchFamily="49" charset="0"/>
              </a:rPr>
              <a:t>else</a:t>
            </a:r>
            <a:r>
              <a:rPr lang="en-US" altLang="ja-JP" dirty="0"/>
              <a:t> </a:t>
            </a:r>
            <a:r>
              <a:rPr lang="ja-JP" altLang="en-US" dirty="0"/>
              <a:t>文</a:t>
            </a:r>
          </a:p>
        </p:txBody>
      </p:sp>
      <p:sp>
        <p:nvSpPr>
          <p:cNvPr id="54276" name="コンテンツ プレースホルダ 2"/>
          <p:cNvSpPr>
            <a:spLocks noGrp="1"/>
          </p:cNvSpPr>
          <p:nvPr>
            <p:ph idx="1"/>
          </p:nvPr>
        </p:nvSpPr>
        <p:spPr>
          <a:xfrm>
            <a:off x="695400" y="1214439"/>
            <a:ext cx="10225136" cy="1214437"/>
          </a:xfrm>
        </p:spPr>
        <p:txBody>
          <a:bodyPr/>
          <a:lstStyle/>
          <a:p>
            <a:pPr eaLnBrk="1" hangingPunct="1">
              <a:buFont typeface="Arial" panose="020B0604020202020204" pitchFamily="34" charset="0"/>
              <a:buNone/>
            </a:pPr>
            <a:r>
              <a:rPr lang="ja-JP" altLang="en-US" sz="2800" dirty="0"/>
              <a:t>  </a:t>
            </a:r>
            <a:r>
              <a:rPr lang="en-US" altLang="ja-JP" sz="2800" dirty="0">
                <a:latin typeface="Lucida Console" panose="020B0609040504020204" pitchFamily="49" charset="0"/>
              </a:rPr>
              <a:t>if</a:t>
            </a:r>
            <a:r>
              <a:rPr lang="ja-JP" altLang="en-US" sz="2800" dirty="0"/>
              <a:t>～</a:t>
            </a:r>
            <a:r>
              <a:rPr lang="en-US" altLang="ja-JP" sz="2800" dirty="0">
                <a:latin typeface="Lucida Console" panose="020B0609040504020204" pitchFamily="49" charset="0"/>
              </a:rPr>
              <a:t>else</a:t>
            </a:r>
            <a:r>
              <a:rPr lang="ja-JP" altLang="en-US" sz="2800" dirty="0"/>
              <a:t>文を連結して、条件に応じた複数の分岐を行える</a:t>
            </a:r>
            <a:endParaRPr lang="en-US" altLang="ja-JP" sz="2800" dirty="0"/>
          </a:p>
        </p:txBody>
      </p:sp>
      <p:sp>
        <p:nvSpPr>
          <p:cNvPr id="5" name="テキスト ボックス 4">
            <a:extLst>
              <a:ext uri="{FF2B5EF4-FFF2-40B4-BE49-F238E27FC236}">
                <a16:creationId xmlns:a16="http://schemas.microsoft.com/office/drawing/2014/main" id="{59C8316B-D0F2-1F88-EC90-6FE14170974C}"/>
              </a:ext>
            </a:extLst>
          </p:cNvPr>
          <p:cNvSpPr txBox="1">
            <a:spLocks noChangeArrowheads="1"/>
          </p:cNvSpPr>
          <p:nvPr/>
        </p:nvSpPr>
        <p:spPr bwMode="auto">
          <a:xfrm>
            <a:off x="551384" y="2564904"/>
            <a:ext cx="5832648" cy="2308324"/>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 (age &lt; 4) {</a:t>
            </a:r>
          </a:p>
          <a:p>
            <a:r>
              <a:rPr lang="ja-JP" altLang="en-US" sz="2000" dirty="0"/>
              <a:t>    </a:t>
            </a:r>
            <a:r>
              <a:rPr lang="en-US" altLang="ja-JP" sz="2000" dirty="0" err="1"/>
              <a:t>cout</a:t>
            </a:r>
            <a:r>
              <a:rPr lang="en-US" altLang="ja-JP" sz="2000" dirty="0"/>
              <a:t> &lt;&lt; </a:t>
            </a:r>
            <a:r>
              <a:rPr lang="ja-JP" altLang="en-US" sz="2000" dirty="0"/>
              <a:t>入場料は無料です</a:t>
            </a:r>
            <a:r>
              <a:rPr lang="en-US" altLang="ja-JP" sz="2000" dirty="0"/>
              <a:t>";</a:t>
            </a:r>
          </a:p>
          <a:p>
            <a:r>
              <a:rPr lang="en-US" altLang="ja-JP" sz="2000" dirty="0"/>
              <a:t>} else if (age &lt; 13) {</a:t>
            </a:r>
          </a:p>
          <a:p>
            <a:r>
              <a:rPr lang="ja-JP" altLang="en-US" sz="2000" dirty="0"/>
              <a:t>    </a:t>
            </a:r>
            <a:r>
              <a:rPr lang="en-US" altLang="ja-JP" sz="2000" dirty="0" err="1"/>
              <a:t>cout</a:t>
            </a:r>
            <a:r>
              <a:rPr lang="en-US" altLang="ja-JP" sz="2000" dirty="0"/>
              <a:t> &lt;&lt; "</a:t>
            </a:r>
            <a:r>
              <a:rPr lang="ja-JP" altLang="en-US" sz="2000" dirty="0"/>
              <a:t>子供料金で入場できます</a:t>
            </a:r>
            <a:r>
              <a:rPr lang="en-US" altLang="ja-JP" sz="2000" dirty="0"/>
              <a:t>";</a:t>
            </a:r>
          </a:p>
          <a:p>
            <a:r>
              <a:rPr lang="en-US" altLang="ja-JP" sz="2000" dirty="0"/>
              <a:t>} else {</a:t>
            </a:r>
          </a:p>
          <a:p>
            <a:r>
              <a:rPr lang="ja-JP" altLang="en-US" sz="2000" dirty="0"/>
              <a:t>    </a:t>
            </a:r>
            <a:r>
              <a:rPr lang="en-US" altLang="ja-JP" sz="2000" dirty="0" err="1"/>
              <a:t>cout</a:t>
            </a:r>
            <a:r>
              <a:rPr lang="en-US" altLang="ja-JP" sz="2000" dirty="0"/>
              <a:t> &lt;&lt; "</a:t>
            </a:r>
            <a:r>
              <a:rPr lang="ja-JP" altLang="en-US" sz="2000" dirty="0"/>
              <a:t>大人料金が必要です</a:t>
            </a:r>
            <a:r>
              <a:rPr lang="en-US" altLang="ja-JP" sz="2000" dirty="0"/>
              <a:t>";</a:t>
            </a:r>
          </a:p>
          <a:p>
            <a:r>
              <a:rPr lang="en-US" altLang="ja-JP" sz="2000" dirty="0"/>
              <a:t>}</a:t>
            </a:r>
            <a:endParaRPr lang="ja-JP" altLang="en-US" sz="2000" dirty="0"/>
          </a:p>
        </p:txBody>
      </p:sp>
      <p:pic>
        <p:nvPicPr>
          <p:cNvPr id="3" name="図 2">
            <a:extLst>
              <a:ext uri="{FF2B5EF4-FFF2-40B4-BE49-F238E27FC236}">
                <a16:creationId xmlns:a16="http://schemas.microsoft.com/office/drawing/2014/main" id="{0F99C3B4-8935-02BA-0BED-5367282B4318}"/>
              </a:ext>
            </a:extLst>
          </p:cNvPr>
          <p:cNvPicPr>
            <a:picLocks noChangeAspect="1"/>
          </p:cNvPicPr>
          <p:nvPr/>
        </p:nvPicPr>
        <p:blipFill rotWithShape="1">
          <a:blip r:embed="rId3"/>
          <a:srcRect l="4878" r="4054"/>
          <a:stretch/>
        </p:blipFill>
        <p:spPr>
          <a:xfrm>
            <a:off x="6849809" y="1988840"/>
            <a:ext cx="5294863" cy="4032448"/>
          </a:xfrm>
          <a:prstGeom prst="rect">
            <a:avLst/>
          </a:prstGeom>
        </p:spPr>
      </p:pic>
      <p:sp>
        <p:nvSpPr>
          <p:cNvPr id="2" name="テキスト ボックス 1">
            <a:extLst>
              <a:ext uri="{FF2B5EF4-FFF2-40B4-BE49-F238E27FC236}">
                <a16:creationId xmlns:a16="http://schemas.microsoft.com/office/drawing/2014/main" id="{02ED444C-2E9B-8420-B8AA-CD34B4E6B849}"/>
              </a:ext>
            </a:extLst>
          </p:cNvPr>
          <p:cNvSpPr txBox="1">
            <a:spLocks noChangeArrowheads="1"/>
          </p:cNvSpPr>
          <p:nvPr/>
        </p:nvSpPr>
        <p:spPr bwMode="auto">
          <a:xfrm>
            <a:off x="8400256" y="612169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460B1-3710-A8E8-A7FC-1DE973B558CB}"/>
              </a:ext>
            </a:extLst>
          </p:cNvPr>
          <p:cNvSpPr>
            <a:spLocks noGrp="1"/>
          </p:cNvSpPr>
          <p:nvPr>
            <p:ph type="title"/>
          </p:nvPr>
        </p:nvSpPr>
        <p:spPr/>
        <p:txBody>
          <a:bodyPr>
            <a:normAutofit/>
          </a:bodyPr>
          <a:lstStyle/>
          <a:p>
            <a:r>
              <a:rPr lang="ja-JP" altLang="en-US" sz="2800" dirty="0"/>
              <a:t>ワン・モア・ステップ：条件式に変数を使用する</a:t>
            </a:r>
          </a:p>
        </p:txBody>
      </p:sp>
      <p:sp>
        <p:nvSpPr>
          <p:cNvPr id="3" name="コンテンツ プレースホルダー 2">
            <a:extLst>
              <a:ext uri="{FF2B5EF4-FFF2-40B4-BE49-F238E27FC236}">
                <a16:creationId xmlns:a16="http://schemas.microsoft.com/office/drawing/2014/main" id="{0B279D15-90E9-F5FF-60B0-14A794B927F4}"/>
              </a:ext>
            </a:extLst>
          </p:cNvPr>
          <p:cNvSpPr>
            <a:spLocks noGrp="1"/>
          </p:cNvSpPr>
          <p:nvPr>
            <p:ph idx="1"/>
          </p:nvPr>
        </p:nvSpPr>
        <p:spPr>
          <a:xfrm>
            <a:off x="609600" y="1317443"/>
            <a:ext cx="8229600" cy="646331"/>
          </a:xfrm>
        </p:spPr>
        <p:txBody>
          <a:bodyPr/>
          <a:lstStyle/>
          <a:p>
            <a:r>
              <a:rPr kumimoji="1" lang="en-US" altLang="ja-JP" sz="2800" dirty="0">
                <a:latin typeface="Lucida Console" panose="020B0609040504020204" pitchFamily="49" charset="0"/>
              </a:rPr>
              <a:t>if</a:t>
            </a:r>
            <a:r>
              <a:rPr kumimoji="1" lang="en-US" altLang="ja-JP" sz="2800" dirty="0"/>
              <a:t> </a:t>
            </a:r>
            <a:r>
              <a:rPr kumimoji="1" lang="ja-JP" altLang="en-US" sz="2800" dirty="0"/>
              <a:t>文の条件式に変数を使うことができる</a:t>
            </a:r>
            <a:endParaRPr kumimoji="1" lang="en-US" altLang="ja-JP" sz="2800" dirty="0"/>
          </a:p>
        </p:txBody>
      </p:sp>
      <p:sp>
        <p:nvSpPr>
          <p:cNvPr id="6" name="テキスト ボックス 5">
            <a:extLst>
              <a:ext uri="{FF2B5EF4-FFF2-40B4-BE49-F238E27FC236}">
                <a16:creationId xmlns:a16="http://schemas.microsoft.com/office/drawing/2014/main" id="{08DF1AD6-FD29-F853-702E-85BE4C18DA41}"/>
              </a:ext>
            </a:extLst>
          </p:cNvPr>
          <p:cNvSpPr txBox="1"/>
          <p:nvPr/>
        </p:nvSpPr>
        <p:spPr>
          <a:xfrm>
            <a:off x="983433" y="2139415"/>
            <a:ext cx="2952327" cy="1323439"/>
          </a:xfrm>
          <a:prstGeom prst="rect">
            <a:avLst/>
          </a:prstGeom>
          <a:solidFill>
            <a:srgbClr val="EAF6FD"/>
          </a:solidFill>
          <a:ln w="9525">
            <a:noFill/>
            <a:miter lim="800000"/>
            <a:headEnd/>
            <a:tailEnd/>
          </a:ln>
        </p:spPr>
        <p:txBody>
          <a:bodyPr wrap="square">
            <a:spAutoFit/>
          </a:bodyPr>
          <a:lstStyle>
            <a:defPPr>
              <a:defRPr lang="ja-JP"/>
            </a:defPPr>
            <a:lvl1pPr eaLnBrk="1" hangingPunct="1">
              <a:defRPr sz="16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bool b = </a:t>
            </a:r>
            <a:r>
              <a:rPr lang="en-US" altLang="ja-JP" sz="2000" dirty="0" err="1"/>
              <a:t>ture</a:t>
            </a:r>
            <a:r>
              <a:rPr lang="en-US" altLang="ja-JP" sz="2000" dirty="0"/>
              <a:t>;</a:t>
            </a:r>
          </a:p>
          <a:p>
            <a:r>
              <a:rPr lang="en-US" altLang="ja-JP" sz="2000" dirty="0"/>
              <a:t>if</a:t>
            </a:r>
            <a:r>
              <a:rPr lang="ja-JP" altLang="en-US" sz="2000" dirty="0"/>
              <a:t> </a:t>
            </a:r>
            <a:r>
              <a:rPr lang="en-US" altLang="ja-JP" sz="2000" dirty="0"/>
              <a:t>(b)</a:t>
            </a:r>
            <a:r>
              <a:rPr lang="ja-JP" altLang="en-US" sz="2000" dirty="0"/>
              <a:t> </a:t>
            </a:r>
            <a:r>
              <a:rPr lang="en-US" altLang="ja-JP" sz="2000" dirty="0"/>
              <a:t>{</a:t>
            </a:r>
          </a:p>
          <a:p>
            <a:r>
              <a:rPr lang="en-US" altLang="ja-JP" sz="2000" dirty="0"/>
              <a:t>  </a:t>
            </a:r>
            <a:r>
              <a:rPr lang="ja-JP" altLang="en-US" sz="2000" dirty="0"/>
              <a:t>命令文</a:t>
            </a:r>
            <a:endParaRPr lang="en-US" altLang="ja-JP" sz="2000" dirty="0"/>
          </a:p>
          <a:p>
            <a:r>
              <a:rPr lang="en-US" altLang="ja-JP" sz="2000" dirty="0"/>
              <a:t>} </a:t>
            </a:r>
            <a:endParaRPr lang="ja-JP" altLang="en-US" sz="2000" dirty="0"/>
          </a:p>
        </p:txBody>
      </p:sp>
      <p:sp>
        <p:nvSpPr>
          <p:cNvPr id="7" name="テキスト ボックス 6">
            <a:extLst>
              <a:ext uri="{FF2B5EF4-FFF2-40B4-BE49-F238E27FC236}">
                <a16:creationId xmlns:a16="http://schemas.microsoft.com/office/drawing/2014/main" id="{D5239428-114B-F1CF-A593-4A45B2F8ABFF}"/>
              </a:ext>
            </a:extLst>
          </p:cNvPr>
          <p:cNvSpPr txBox="1"/>
          <p:nvPr/>
        </p:nvSpPr>
        <p:spPr>
          <a:xfrm>
            <a:off x="4017778" y="2325687"/>
            <a:ext cx="5791970" cy="707886"/>
          </a:xfrm>
          <a:prstGeom prst="rect">
            <a:avLst/>
          </a:prstGeom>
          <a:noFill/>
        </p:spPr>
        <p:txBody>
          <a:bodyPr wrap="none" rtlCol="0">
            <a:spAutoFit/>
          </a:bodyPr>
          <a:lstStyle/>
          <a:p>
            <a:r>
              <a:rPr lang="ja-JP" altLang="en-US" sz="2000" dirty="0">
                <a:latin typeface="+mn-ea"/>
                <a:ea typeface="+mn-ea"/>
              </a:rPr>
              <a:t>変数 </a:t>
            </a:r>
            <a:r>
              <a:rPr lang="en-US" altLang="ja-JP" sz="2000" dirty="0">
                <a:latin typeface="Lucida Console" panose="020B0609040504020204" pitchFamily="49" charset="0"/>
                <a:ea typeface="+mn-ea"/>
              </a:rPr>
              <a:t>b</a:t>
            </a:r>
            <a:r>
              <a:rPr lang="ja-JP" altLang="en-US" sz="2000" dirty="0">
                <a:latin typeface="+mn-ea"/>
                <a:ea typeface="+mn-ea"/>
              </a:rPr>
              <a:t>の値が </a:t>
            </a:r>
            <a:r>
              <a:rPr lang="en-US" altLang="ja-JP" sz="2000" dirty="0">
                <a:latin typeface="Lucida Console" panose="020B0609040504020204" pitchFamily="49" charset="0"/>
                <a:ea typeface="+mn-ea"/>
              </a:rPr>
              <a:t>true</a:t>
            </a:r>
            <a:r>
              <a:rPr lang="en-US" altLang="ja-JP" sz="2000" dirty="0">
                <a:latin typeface="+mn-ea"/>
                <a:ea typeface="+mn-ea"/>
              </a:rPr>
              <a:t> </a:t>
            </a:r>
            <a:r>
              <a:rPr lang="ja-JP" altLang="en-US" sz="2000" dirty="0">
                <a:latin typeface="+mn-ea"/>
                <a:ea typeface="+mn-ea"/>
              </a:rPr>
              <a:t>のときに命令文が実行される</a:t>
            </a:r>
            <a:endParaRPr lang="en-US" altLang="ja-JP" sz="2000" dirty="0">
              <a:latin typeface="+mn-ea"/>
              <a:ea typeface="+mn-ea"/>
            </a:endParaRPr>
          </a:p>
          <a:p>
            <a:r>
              <a:rPr lang="en-US" altLang="ja-JP" sz="2000" dirty="0">
                <a:latin typeface="Lucida Console" panose="020B0609040504020204" pitchFamily="49" charset="0"/>
                <a:ea typeface="+mn-ea"/>
              </a:rPr>
              <a:t>b</a:t>
            </a:r>
            <a:r>
              <a:rPr lang="ja-JP" altLang="en-US" sz="2000" dirty="0">
                <a:latin typeface="+mn-ea"/>
                <a:ea typeface="+mn-ea"/>
              </a:rPr>
              <a:t>の値を </a:t>
            </a:r>
            <a:r>
              <a:rPr lang="en-US" altLang="ja-JP" sz="2000" dirty="0">
                <a:latin typeface="Lucida Console" panose="020B0609040504020204" pitchFamily="49" charset="0"/>
                <a:ea typeface="+mn-ea"/>
              </a:rPr>
              <a:t>false</a:t>
            </a:r>
            <a:r>
              <a:rPr lang="en-US" altLang="ja-JP" sz="2000" dirty="0">
                <a:latin typeface="+mn-ea"/>
                <a:ea typeface="+mn-ea"/>
              </a:rPr>
              <a:t> </a:t>
            </a:r>
            <a:r>
              <a:rPr lang="ja-JP" altLang="en-US" sz="2000" dirty="0">
                <a:latin typeface="+mn-ea"/>
                <a:ea typeface="+mn-ea"/>
              </a:rPr>
              <a:t>にすると実行されない</a:t>
            </a:r>
            <a:endParaRPr kumimoji="1" lang="ja-JP" altLang="en-US" sz="2000" dirty="0">
              <a:latin typeface="+mn-ea"/>
              <a:ea typeface="+mn-ea"/>
            </a:endParaRPr>
          </a:p>
        </p:txBody>
      </p:sp>
      <p:sp>
        <p:nvSpPr>
          <p:cNvPr id="10" name="テキスト ボックス 9">
            <a:extLst>
              <a:ext uri="{FF2B5EF4-FFF2-40B4-BE49-F238E27FC236}">
                <a16:creationId xmlns:a16="http://schemas.microsoft.com/office/drawing/2014/main" id="{0990BB42-E922-063B-489B-E95B851490BD}"/>
              </a:ext>
            </a:extLst>
          </p:cNvPr>
          <p:cNvSpPr txBox="1"/>
          <p:nvPr/>
        </p:nvSpPr>
        <p:spPr>
          <a:xfrm>
            <a:off x="955881" y="5123361"/>
            <a:ext cx="2979879" cy="1323439"/>
          </a:xfrm>
          <a:prstGeom prst="rect">
            <a:avLst/>
          </a:prstGeom>
          <a:solidFill>
            <a:srgbClr val="EAF6FD"/>
          </a:solidFill>
          <a:ln w="9525">
            <a:noFill/>
            <a:miter lim="800000"/>
            <a:headEnd/>
            <a:tailEnd/>
          </a:ln>
        </p:spPr>
        <p:txBody>
          <a:bodyPr wrap="square">
            <a:spAutoFit/>
          </a:bodyPr>
          <a:lstStyle>
            <a:defPPr>
              <a:defRPr lang="ja-JP"/>
            </a:defPPr>
            <a:lvl1pPr eaLnBrk="1" hangingPunct="1">
              <a:defRPr sz="16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int </a:t>
            </a:r>
            <a:r>
              <a:rPr lang="en-US" altLang="ja-JP" sz="2000" dirty="0" err="1"/>
              <a:t>i</a:t>
            </a:r>
            <a:r>
              <a:rPr lang="en-US" altLang="ja-JP" sz="2000" dirty="0"/>
              <a:t> = 1;</a:t>
            </a:r>
          </a:p>
          <a:p>
            <a:r>
              <a:rPr lang="en-US" altLang="ja-JP" sz="2000" dirty="0"/>
              <a:t>if</a:t>
            </a:r>
            <a:r>
              <a:rPr lang="ja-JP" altLang="en-US" sz="2000" dirty="0"/>
              <a:t> </a:t>
            </a:r>
            <a:r>
              <a:rPr lang="en-US" altLang="ja-JP" sz="2000" dirty="0"/>
              <a:t>(</a:t>
            </a:r>
            <a:r>
              <a:rPr lang="en-US" altLang="ja-JP" sz="2000" dirty="0" err="1"/>
              <a:t>i</a:t>
            </a:r>
            <a:r>
              <a:rPr lang="en-US" altLang="ja-JP" sz="2000" dirty="0"/>
              <a:t>)</a:t>
            </a:r>
            <a:r>
              <a:rPr lang="ja-JP" altLang="en-US" sz="2000" dirty="0"/>
              <a:t> </a:t>
            </a:r>
            <a:r>
              <a:rPr lang="en-US" altLang="ja-JP" sz="2000" dirty="0"/>
              <a:t>{</a:t>
            </a:r>
          </a:p>
          <a:p>
            <a:r>
              <a:rPr lang="en-US" altLang="ja-JP" sz="2000" dirty="0"/>
              <a:t>  </a:t>
            </a:r>
            <a:r>
              <a:rPr lang="ja-JP" altLang="en-US" sz="2000" dirty="0"/>
              <a:t>命令文</a:t>
            </a:r>
            <a:endParaRPr lang="en-US" altLang="ja-JP" sz="2000" dirty="0"/>
          </a:p>
          <a:p>
            <a:r>
              <a:rPr lang="en-US" altLang="ja-JP" sz="2000" dirty="0"/>
              <a:t>} </a:t>
            </a:r>
            <a:endParaRPr lang="ja-JP" altLang="en-US" sz="2000" dirty="0"/>
          </a:p>
        </p:txBody>
      </p:sp>
      <p:sp>
        <p:nvSpPr>
          <p:cNvPr id="11" name="テキスト ボックス 10">
            <a:extLst>
              <a:ext uri="{FF2B5EF4-FFF2-40B4-BE49-F238E27FC236}">
                <a16:creationId xmlns:a16="http://schemas.microsoft.com/office/drawing/2014/main" id="{B7001276-D3A3-97AB-6259-9CDA0116F4A6}"/>
              </a:ext>
            </a:extLst>
          </p:cNvPr>
          <p:cNvSpPr txBox="1"/>
          <p:nvPr/>
        </p:nvSpPr>
        <p:spPr>
          <a:xfrm>
            <a:off x="4056250" y="5256649"/>
            <a:ext cx="5610831" cy="707886"/>
          </a:xfrm>
          <a:prstGeom prst="rect">
            <a:avLst/>
          </a:prstGeom>
          <a:noFill/>
        </p:spPr>
        <p:txBody>
          <a:bodyPr wrap="none" rtlCol="0">
            <a:spAutoFit/>
          </a:bodyPr>
          <a:lstStyle/>
          <a:p>
            <a:r>
              <a:rPr lang="ja-JP" altLang="en-US" sz="2000" dirty="0">
                <a:latin typeface="+mn-ea"/>
                <a:ea typeface="+mn-ea"/>
              </a:rPr>
              <a:t>変数</a:t>
            </a:r>
            <a:r>
              <a:rPr lang="en-US" altLang="ja-JP" sz="2000" dirty="0" err="1">
                <a:latin typeface="Lucida Console" panose="020B0609040504020204" pitchFamily="49" charset="0"/>
                <a:ea typeface="+mn-ea"/>
              </a:rPr>
              <a:t>i</a:t>
            </a:r>
            <a:r>
              <a:rPr lang="ja-JP" altLang="en-US" sz="2000" dirty="0">
                <a:latin typeface="+mn-ea"/>
                <a:ea typeface="+mn-ea"/>
              </a:rPr>
              <a:t>の値が</a:t>
            </a:r>
            <a:r>
              <a:rPr lang="en-US" altLang="ja-JP" sz="2000" dirty="0">
                <a:latin typeface="+mn-ea"/>
                <a:ea typeface="+mn-ea"/>
              </a:rPr>
              <a:t>0</a:t>
            </a:r>
            <a:r>
              <a:rPr lang="ja-JP" altLang="en-US" sz="2000" dirty="0">
                <a:latin typeface="+mn-ea"/>
                <a:ea typeface="+mn-ea"/>
              </a:rPr>
              <a:t>でない場合に命令文が実行される</a:t>
            </a:r>
            <a:endParaRPr lang="en-US" altLang="ja-JP" sz="2000" dirty="0">
              <a:latin typeface="+mn-ea"/>
              <a:ea typeface="+mn-ea"/>
            </a:endParaRPr>
          </a:p>
          <a:p>
            <a:r>
              <a:rPr kumimoji="1" lang="en-US" altLang="ja-JP" sz="2000" dirty="0" err="1">
                <a:latin typeface="Lucida Console" panose="020B0609040504020204" pitchFamily="49" charset="0"/>
                <a:ea typeface="+mn-ea"/>
              </a:rPr>
              <a:t>i</a:t>
            </a:r>
            <a:r>
              <a:rPr kumimoji="1" lang="ja-JP" altLang="en-US" sz="2000" dirty="0">
                <a:latin typeface="+mn-ea"/>
                <a:ea typeface="+mn-ea"/>
              </a:rPr>
              <a:t>の値を</a:t>
            </a:r>
            <a:r>
              <a:rPr kumimoji="1" lang="en-US" altLang="ja-JP" sz="2000" dirty="0">
                <a:latin typeface="+mn-ea"/>
                <a:ea typeface="+mn-ea"/>
              </a:rPr>
              <a:t>0</a:t>
            </a:r>
            <a:r>
              <a:rPr kumimoji="1" lang="ja-JP" altLang="en-US" sz="2000" dirty="0">
                <a:latin typeface="+mn-ea"/>
                <a:ea typeface="+mn-ea"/>
              </a:rPr>
              <a:t>にすると実行されない</a:t>
            </a:r>
          </a:p>
        </p:txBody>
      </p:sp>
      <p:sp>
        <p:nvSpPr>
          <p:cNvPr id="5" name="テキスト ボックス 4">
            <a:extLst>
              <a:ext uri="{FF2B5EF4-FFF2-40B4-BE49-F238E27FC236}">
                <a16:creationId xmlns:a16="http://schemas.microsoft.com/office/drawing/2014/main" id="{07E03CF3-9740-7863-C0BB-55FED344090A}"/>
              </a:ext>
            </a:extLst>
          </p:cNvPr>
          <p:cNvSpPr txBox="1">
            <a:spLocks noChangeArrowheads="1"/>
          </p:cNvSpPr>
          <p:nvPr/>
        </p:nvSpPr>
        <p:spPr bwMode="auto">
          <a:xfrm>
            <a:off x="8514598" y="613104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13" name="コンテンツ プレースホルダー 2">
            <a:extLst>
              <a:ext uri="{FF2B5EF4-FFF2-40B4-BE49-F238E27FC236}">
                <a16:creationId xmlns:a16="http://schemas.microsoft.com/office/drawing/2014/main" id="{F01D34CF-114D-5859-016B-A26A741A23E0}"/>
              </a:ext>
            </a:extLst>
          </p:cNvPr>
          <p:cNvSpPr txBox="1">
            <a:spLocks/>
          </p:cNvSpPr>
          <p:nvPr/>
        </p:nvSpPr>
        <p:spPr bwMode="auto">
          <a:xfrm>
            <a:off x="609600" y="4222829"/>
            <a:ext cx="11535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dirty="0">
                <a:latin typeface="Lucida Console" panose="020B0609040504020204" pitchFamily="49" charset="0"/>
              </a:rPr>
              <a:t>変数の型が整数型の場合、値が</a:t>
            </a:r>
            <a:r>
              <a:rPr lang="en-US" altLang="ja-JP" sz="2800" dirty="0">
                <a:latin typeface="Lucida Console" panose="020B0609040504020204" pitchFamily="49" charset="0"/>
              </a:rPr>
              <a:t>0</a:t>
            </a:r>
            <a:r>
              <a:rPr lang="ja-JP" altLang="en-US" sz="2800" dirty="0">
                <a:latin typeface="Lucida Console" panose="020B0609040504020204" pitchFamily="49" charset="0"/>
              </a:rPr>
              <a:t>でないときに命令文が実行される</a:t>
            </a:r>
            <a:endParaRPr lang="en-US" altLang="ja-JP" sz="2800" dirty="0"/>
          </a:p>
        </p:txBody>
      </p:sp>
    </p:spTree>
    <p:extLst>
      <p:ext uri="{BB962C8B-B14F-4D97-AF65-F5344CB8AC3E}">
        <p14:creationId xmlns:p14="http://schemas.microsoft.com/office/powerpoint/2010/main" val="1435957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switch</a:t>
            </a:r>
            <a:r>
              <a:rPr lang="ja-JP" altLang="en-US" dirty="0"/>
              <a:t>文</a:t>
            </a:r>
          </a:p>
        </p:txBody>
      </p:sp>
      <p:sp>
        <p:nvSpPr>
          <p:cNvPr id="59396" name="テキスト ボックス 4"/>
          <p:cNvSpPr txBox="1">
            <a:spLocks noChangeArrowheads="1"/>
          </p:cNvSpPr>
          <p:nvPr/>
        </p:nvSpPr>
        <p:spPr bwMode="auto">
          <a:xfrm>
            <a:off x="2469356" y="6207188"/>
            <a:ext cx="7114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式の値によって処理を切り替える。</a:t>
            </a:r>
            <a:r>
              <a:rPr lang="en-US" altLang="ja-JP" dirty="0">
                <a:latin typeface="Lucida Console" panose="020B0609040504020204" pitchFamily="49" charset="0"/>
                <a:ea typeface="+mn-ea"/>
              </a:rPr>
              <a:t>break;</a:t>
            </a:r>
            <a:r>
              <a:rPr lang="ja-JP" altLang="en-US" dirty="0">
                <a:latin typeface="+mn-ea"/>
                <a:ea typeface="+mn-ea"/>
              </a:rPr>
              <a:t>でブロックを抜ける。</a:t>
            </a:r>
          </a:p>
        </p:txBody>
      </p:sp>
      <p:pic>
        <p:nvPicPr>
          <p:cNvPr id="6" name="図 5">
            <a:extLst>
              <a:ext uri="{FF2B5EF4-FFF2-40B4-BE49-F238E27FC236}">
                <a16:creationId xmlns:a16="http://schemas.microsoft.com/office/drawing/2014/main" id="{A1903099-0340-5B6C-D9CC-9CCC33DCC41D}"/>
              </a:ext>
            </a:extLst>
          </p:cNvPr>
          <p:cNvPicPr>
            <a:picLocks noChangeAspect="1"/>
          </p:cNvPicPr>
          <p:nvPr/>
        </p:nvPicPr>
        <p:blipFill>
          <a:blip r:embed="rId3"/>
          <a:stretch>
            <a:fillRect/>
          </a:stretch>
        </p:blipFill>
        <p:spPr>
          <a:xfrm>
            <a:off x="1682436" y="1485418"/>
            <a:ext cx="8688288" cy="45121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2063552" y="260649"/>
            <a:ext cx="8229600" cy="725487"/>
          </a:xfrm>
        </p:spPr>
        <p:txBody>
          <a:bodyPr/>
          <a:lstStyle/>
          <a:p>
            <a:pPr eaLnBrk="1" hangingPunct="1"/>
            <a:r>
              <a:rPr lang="en-US" altLang="ja-JP" dirty="0">
                <a:latin typeface="Lucida Console" panose="020B0609040504020204" pitchFamily="49" charset="0"/>
              </a:rPr>
              <a:t>switch</a:t>
            </a:r>
            <a:r>
              <a:rPr lang="ja-JP" altLang="en-US" dirty="0"/>
              <a:t>文の例</a:t>
            </a:r>
            <a:r>
              <a:rPr lang="en-US" altLang="ja-JP" dirty="0"/>
              <a:t>(1)</a:t>
            </a:r>
            <a:endParaRPr lang="ja-JP" altLang="en-US" dirty="0"/>
          </a:p>
        </p:txBody>
      </p:sp>
      <p:sp>
        <p:nvSpPr>
          <p:cNvPr id="60419" name="正方形/長方形 3"/>
          <p:cNvSpPr>
            <a:spLocks noChangeArrowheads="1"/>
          </p:cNvSpPr>
          <p:nvPr/>
        </p:nvSpPr>
        <p:spPr bwMode="auto">
          <a:xfrm>
            <a:off x="2381250" y="1154113"/>
            <a:ext cx="7500938" cy="5170646"/>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switch (score) {</a:t>
            </a:r>
          </a:p>
          <a:p>
            <a:r>
              <a:rPr lang="en-US" altLang="ja-JP" sz="1600" dirty="0">
                <a:latin typeface="Lucida Console" panose="020B0609040504020204" pitchFamily="49" charset="0"/>
                <a:ea typeface="HG丸ｺﾞｼｯｸM-PRO" panose="020F0600000000000000" pitchFamily="50" charset="-128"/>
              </a:rPr>
              <a:t>case 1:</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もっと頑張りましょう</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2:</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もう少し頑張りましょう</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3:</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普通です</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4:</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よくできました</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5:</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大変よくできました</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default: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ja-JP" altLang="en-US" sz="1600" dirty="0">
                <a:latin typeface="Lucida Console" panose="020B0609040504020204" pitchFamily="49" charset="0"/>
                <a:ea typeface="HG丸ｺﾞｼｯｸM-PRO" panose="020F0600000000000000" pitchFamily="50" charset="-128"/>
              </a:rPr>
              <a:t>想定されていない点数です</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"switch</a:t>
            </a:r>
            <a:r>
              <a:rPr lang="ja-JP" altLang="en-US" sz="1600" dirty="0">
                <a:latin typeface="Lucida Console" panose="020B0609040504020204" pitchFamily="49" charset="0"/>
                <a:ea typeface="HG丸ｺﾞｼｯｸM-PRO" panose="020F0600000000000000" pitchFamily="50" charset="-128"/>
              </a:rPr>
              <a:t>ブロックを抜けました</a:t>
            </a:r>
            <a:r>
              <a:rPr lang="en-US" altLang="ja-JP" sz="16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4AACD456-52B2-8DC6-5D03-4118DA6296AA}"/>
              </a:ext>
            </a:extLst>
          </p:cNvPr>
          <p:cNvSpPr txBox="1">
            <a:spLocks noChangeArrowheads="1"/>
          </p:cNvSpPr>
          <p:nvPr/>
        </p:nvSpPr>
        <p:spPr bwMode="auto">
          <a:xfrm>
            <a:off x="8544272" y="603107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switch</a:t>
            </a:r>
            <a:r>
              <a:rPr lang="ja-JP" altLang="en-US" dirty="0"/>
              <a:t>文の例</a:t>
            </a:r>
            <a:r>
              <a:rPr lang="en-US" altLang="ja-JP" dirty="0"/>
              <a:t>(2)</a:t>
            </a:r>
            <a:endParaRPr lang="ja-JP" altLang="en-US" dirty="0"/>
          </a:p>
        </p:txBody>
      </p:sp>
      <p:sp>
        <p:nvSpPr>
          <p:cNvPr id="61443" name="正方形/長方形 3"/>
          <p:cNvSpPr>
            <a:spLocks noChangeArrowheads="1"/>
          </p:cNvSpPr>
          <p:nvPr/>
        </p:nvSpPr>
        <p:spPr bwMode="auto">
          <a:xfrm>
            <a:off x="2095500" y="1808164"/>
            <a:ext cx="7786688" cy="4092575"/>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switch (score) {</a:t>
            </a:r>
          </a:p>
          <a:p>
            <a:r>
              <a:rPr lang="en-US" altLang="ja-JP" sz="2000" dirty="0">
                <a:latin typeface="Lucida Console" panose="020B0609040504020204" pitchFamily="49" charset="0"/>
                <a:ea typeface="HG丸ｺﾞｼｯｸM-PRO" panose="020F0600000000000000" pitchFamily="50" charset="-128"/>
              </a:rPr>
              <a:t>case 1:</a:t>
            </a:r>
          </a:p>
          <a:p>
            <a:r>
              <a:rPr lang="en-US" altLang="ja-JP" sz="2000" dirty="0">
                <a:latin typeface="Lucida Console" panose="020B0609040504020204" pitchFamily="49" charset="0"/>
                <a:ea typeface="HG丸ｺﾞｼｯｸM-PRO" panose="020F0600000000000000" pitchFamily="50" charset="-128"/>
              </a:rPr>
              <a:t>case 2:</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もっと頑張りましょう</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break;</a:t>
            </a:r>
          </a:p>
          <a:p>
            <a:r>
              <a:rPr lang="en-US" altLang="ja-JP" sz="2000" dirty="0">
                <a:latin typeface="Lucida Console" panose="020B0609040504020204" pitchFamily="49" charset="0"/>
                <a:ea typeface="HG丸ｺﾞｼｯｸM-PRO" panose="020F0600000000000000" pitchFamily="50" charset="-128"/>
              </a:rPr>
              <a:t>case 3:</a:t>
            </a:r>
          </a:p>
          <a:p>
            <a:r>
              <a:rPr lang="en-US" altLang="ja-JP" sz="2000" dirty="0">
                <a:latin typeface="Lucida Console" panose="020B0609040504020204" pitchFamily="49" charset="0"/>
                <a:ea typeface="HG丸ｺﾞｼｯｸM-PRO" panose="020F0600000000000000" pitchFamily="50" charset="-128"/>
              </a:rPr>
              <a:t>case 4:</a:t>
            </a:r>
          </a:p>
          <a:p>
            <a:r>
              <a:rPr lang="en-US" altLang="ja-JP" sz="2000" dirty="0">
                <a:latin typeface="Lucida Console" panose="020B0609040504020204" pitchFamily="49" charset="0"/>
                <a:ea typeface="HG丸ｺﾞｼｯｸM-PRO" panose="020F0600000000000000" pitchFamily="50" charset="-128"/>
              </a:rPr>
              <a:t>case 5:</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合格です</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break;</a:t>
            </a:r>
          </a:p>
          <a:p>
            <a:r>
              <a:rPr lang="en-US" altLang="ja-JP" sz="2000" dirty="0">
                <a:latin typeface="Lucida Console" panose="020B0609040504020204" pitchFamily="49" charset="0"/>
                <a:ea typeface="HG丸ｺﾞｼｯｸM-PRO" panose="020F0600000000000000" pitchFamily="50" charset="-128"/>
              </a:rPr>
              <a:t>default: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想定されていない点数です</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04D08620-3BF1-575C-967F-A83C7DFE1D6F}"/>
              </a:ext>
            </a:extLst>
          </p:cNvPr>
          <p:cNvSpPr txBox="1">
            <a:spLocks noChangeArrowheads="1"/>
          </p:cNvSpPr>
          <p:nvPr/>
        </p:nvSpPr>
        <p:spPr bwMode="auto">
          <a:xfrm>
            <a:off x="8663579" y="6113343"/>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1981200" y="274639"/>
            <a:ext cx="8229600" cy="725487"/>
          </a:xfrm>
        </p:spPr>
        <p:txBody>
          <a:bodyPr>
            <a:normAutofit/>
          </a:bodyPr>
          <a:lstStyle/>
          <a:p>
            <a:pPr eaLnBrk="1" hangingPunct="1"/>
            <a:r>
              <a:rPr lang="ja-JP" altLang="en-US" sz="3200" dirty="0"/>
              <a:t>ワン・モア・ステップ ： </a:t>
            </a:r>
            <a:r>
              <a:rPr lang="en-US" altLang="ja-JP" sz="3200" dirty="0"/>
              <a:t>3</a:t>
            </a:r>
            <a:r>
              <a:rPr lang="ja-JP" altLang="en-US" sz="3200" dirty="0"/>
              <a:t>項演算子</a:t>
            </a:r>
          </a:p>
        </p:txBody>
      </p:sp>
      <p:sp>
        <p:nvSpPr>
          <p:cNvPr id="3" name="コンテンツ プレースホルダ 2"/>
          <p:cNvSpPr>
            <a:spLocks noGrp="1"/>
          </p:cNvSpPr>
          <p:nvPr>
            <p:ph idx="1"/>
          </p:nvPr>
        </p:nvSpPr>
        <p:spPr>
          <a:xfrm>
            <a:off x="839416" y="4310211"/>
            <a:ext cx="10657184" cy="2143125"/>
          </a:xfrm>
        </p:spPr>
        <p:txBody>
          <a:bodyPr rtlCol="0">
            <a:normAutofit lnSpcReduction="10000"/>
          </a:bodyPr>
          <a:lstStyle/>
          <a:p>
            <a:pPr eaLnBrk="1" fontAlgn="auto" hangingPunct="1">
              <a:spcAft>
                <a:spcPts val="0"/>
              </a:spcAft>
              <a:buNone/>
              <a:defRPr/>
            </a:pPr>
            <a:r>
              <a:rPr lang="ja-JP" altLang="en-US" dirty="0"/>
              <a:t>  （構文） </a:t>
            </a:r>
            <a:r>
              <a:rPr lang="ja-JP" altLang="en-US" dirty="0">
                <a:solidFill>
                  <a:srgbClr val="C00000"/>
                </a:solidFill>
              </a:rPr>
              <a:t>条件式 </a:t>
            </a:r>
            <a:r>
              <a:rPr lang="en-US" altLang="ja-JP" dirty="0">
                <a:solidFill>
                  <a:srgbClr val="C00000"/>
                </a:solidFill>
              </a:rPr>
              <a:t>? </a:t>
            </a:r>
            <a:r>
              <a:rPr lang="ja-JP" altLang="en-US" dirty="0">
                <a:solidFill>
                  <a:srgbClr val="C00000"/>
                </a:solidFill>
              </a:rPr>
              <a:t>値</a:t>
            </a:r>
            <a:r>
              <a:rPr lang="en-US" altLang="ja-JP" dirty="0">
                <a:solidFill>
                  <a:srgbClr val="C00000"/>
                </a:solidFill>
              </a:rPr>
              <a:t>1 : </a:t>
            </a:r>
            <a:r>
              <a:rPr lang="ja-JP" altLang="en-US" dirty="0">
                <a:solidFill>
                  <a:srgbClr val="C00000"/>
                </a:solidFill>
              </a:rPr>
              <a:t>値</a:t>
            </a:r>
            <a:r>
              <a:rPr lang="en-US" altLang="ja-JP" dirty="0">
                <a:solidFill>
                  <a:srgbClr val="C00000"/>
                </a:solidFill>
              </a:rPr>
              <a:t>2 </a:t>
            </a:r>
          </a:p>
          <a:p>
            <a:pPr eaLnBrk="1" fontAlgn="auto" hangingPunct="1">
              <a:spcAft>
                <a:spcPts val="0"/>
              </a:spcAft>
              <a:buNone/>
              <a:defRPr/>
            </a:pPr>
            <a:endParaRPr lang="en-US" altLang="ja-JP" dirty="0">
              <a:solidFill>
                <a:srgbClr val="FF0000"/>
              </a:solidFill>
            </a:endParaRPr>
          </a:p>
          <a:p>
            <a:pPr eaLnBrk="1" fontAlgn="auto" hangingPunct="1">
              <a:spcAft>
                <a:spcPts val="0"/>
              </a:spcAft>
              <a:buNone/>
              <a:defRPr/>
            </a:pPr>
            <a:r>
              <a:rPr lang="ja-JP" altLang="en-US" dirty="0"/>
              <a:t>    </a:t>
            </a:r>
            <a:r>
              <a:rPr lang="ja-JP" altLang="en-US" sz="2800" dirty="0"/>
              <a:t>条件式が「真」の場合に、式の値が「値</a:t>
            </a:r>
            <a:r>
              <a:rPr lang="en-US" altLang="ja-JP" sz="2800" dirty="0"/>
              <a:t>1</a:t>
            </a:r>
            <a:r>
              <a:rPr lang="ja-JP" altLang="en-US" sz="2800" dirty="0"/>
              <a:t>」になる。</a:t>
            </a:r>
            <a:br>
              <a:rPr lang="en-US" altLang="ja-JP" sz="2800" dirty="0"/>
            </a:br>
            <a:r>
              <a:rPr lang="ja-JP" altLang="en-US" sz="2800" dirty="0"/>
              <a:t>「偽」の場合には「値</a:t>
            </a:r>
            <a:r>
              <a:rPr lang="en-US" altLang="ja-JP" sz="2800" dirty="0"/>
              <a:t>2</a:t>
            </a:r>
            <a:r>
              <a:rPr lang="ja-JP" altLang="en-US" sz="2800" dirty="0"/>
              <a:t>」になる</a:t>
            </a:r>
            <a:endParaRPr lang="ja-JP" altLang="en-US" dirty="0"/>
          </a:p>
        </p:txBody>
      </p:sp>
      <p:sp>
        <p:nvSpPr>
          <p:cNvPr id="63492" name="テキスト ボックス 3"/>
          <p:cNvSpPr txBox="1">
            <a:spLocks noChangeArrowheads="1"/>
          </p:cNvSpPr>
          <p:nvPr/>
        </p:nvSpPr>
        <p:spPr bwMode="auto">
          <a:xfrm>
            <a:off x="1415481" y="1428750"/>
            <a:ext cx="2664296" cy="2308324"/>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int c;</a:t>
            </a:r>
          </a:p>
          <a:p>
            <a:r>
              <a:rPr lang="en-US" altLang="ja-JP" sz="2400" dirty="0"/>
              <a:t>if</a:t>
            </a:r>
            <a:r>
              <a:rPr lang="ja-JP" altLang="en-US" sz="2400" dirty="0"/>
              <a:t> </a:t>
            </a:r>
            <a:r>
              <a:rPr lang="en-US" altLang="ja-JP" sz="2400" dirty="0"/>
              <a:t>(a &gt; b) {</a:t>
            </a:r>
          </a:p>
          <a:p>
            <a:r>
              <a:rPr lang="en-US" altLang="ja-JP" sz="2400" dirty="0"/>
              <a:t>    c = a;</a:t>
            </a:r>
          </a:p>
          <a:p>
            <a:r>
              <a:rPr lang="en-US" altLang="ja-JP" sz="2400" dirty="0"/>
              <a:t>} else {</a:t>
            </a:r>
          </a:p>
          <a:p>
            <a:r>
              <a:rPr lang="en-US" altLang="ja-JP" sz="2400" dirty="0"/>
              <a:t>    c = b;</a:t>
            </a:r>
          </a:p>
          <a:p>
            <a:r>
              <a:rPr lang="en-US" altLang="ja-JP" sz="2400" dirty="0"/>
              <a:t>}</a:t>
            </a:r>
          </a:p>
        </p:txBody>
      </p:sp>
      <p:sp>
        <p:nvSpPr>
          <p:cNvPr id="5" name="右矢印 4"/>
          <p:cNvSpPr/>
          <p:nvPr/>
        </p:nvSpPr>
        <p:spPr>
          <a:xfrm>
            <a:off x="4619094" y="2261443"/>
            <a:ext cx="571500"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3494" name="テキスト ボックス 5"/>
          <p:cNvSpPr txBox="1">
            <a:spLocks noChangeArrowheads="1"/>
          </p:cNvSpPr>
          <p:nvPr/>
        </p:nvSpPr>
        <p:spPr bwMode="auto">
          <a:xfrm>
            <a:off x="5667375" y="2357438"/>
            <a:ext cx="4857750"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int c = </a:t>
            </a:r>
            <a:r>
              <a:rPr lang="en-US" altLang="ja-JP" sz="2400" dirty="0">
                <a:solidFill>
                  <a:srgbClr val="C00000"/>
                </a:solidFill>
              </a:rPr>
              <a:t>(a &gt; b) ? a : b;</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1981200" y="274639"/>
            <a:ext cx="8229600" cy="725487"/>
          </a:xfrm>
        </p:spPr>
        <p:txBody>
          <a:bodyPr/>
          <a:lstStyle/>
          <a:p>
            <a:pPr eaLnBrk="1" hangingPunct="1"/>
            <a:r>
              <a:rPr lang="ja-JP" altLang="en-US"/>
              <a:t>論理演算子</a:t>
            </a:r>
          </a:p>
        </p:txBody>
      </p:sp>
      <p:sp>
        <p:nvSpPr>
          <p:cNvPr id="66563" name="コンテンツ プレースホルダ 2"/>
          <p:cNvSpPr>
            <a:spLocks noGrp="1"/>
          </p:cNvSpPr>
          <p:nvPr>
            <p:ph idx="1"/>
          </p:nvPr>
        </p:nvSpPr>
        <p:spPr>
          <a:xfrm>
            <a:off x="1981200" y="1143001"/>
            <a:ext cx="8229600" cy="5000625"/>
          </a:xfrm>
        </p:spPr>
        <p:txBody>
          <a:bodyPr/>
          <a:lstStyle/>
          <a:p>
            <a:pPr marL="0" indent="0" eaLnBrk="1" hangingPunct="1">
              <a:buNone/>
            </a:pPr>
            <a:r>
              <a:rPr lang="ja-JP" altLang="en-US" sz="2400" dirty="0"/>
              <a:t>論理演算子を使って複数の条件式を組み合わせられる</a:t>
            </a:r>
          </a:p>
        </p:txBody>
      </p:sp>
      <p:pic>
        <p:nvPicPr>
          <p:cNvPr id="4" name="図 3">
            <a:extLst>
              <a:ext uri="{FF2B5EF4-FFF2-40B4-BE49-F238E27FC236}">
                <a16:creationId xmlns:a16="http://schemas.microsoft.com/office/drawing/2014/main" id="{D86DD190-E874-119E-7857-0DC1CDFC9074}"/>
              </a:ext>
            </a:extLst>
          </p:cNvPr>
          <p:cNvPicPr>
            <a:picLocks noChangeAspect="1"/>
          </p:cNvPicPr>
          <p:nvPr/>
        </p:nvPicPr>
        <p:blipFill>
          <a:blip r:embed="rId3"/>
          <a:stretch>
            <a:fillRect/>
          </a:stretch>
        </p:blipFill>
        <p:spPr>
          <a:xfrm>
            <a:off x="1703512" y="1727325"/>
            <a:ext cx="9251175" cy="485603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1981200" y="274639"/>
            <a:ext cx="8229600" cy="725487"/>
          </a:xfrm>
        </p:spPr>
        <p:txBody>
          <a:bodyPr/>
          <a:lstStyle/>
          <a:p>
            <a:pPr eaLnBrk="1" hangingPunct="1"/>
            <a:r>
              <a:rPr lang="ja-JP" altLang="en-US"/>
              <a:t>論理演算子の例</a:t>
            </a:r>
          </a:p>
        </p:txBody>
      </p:sp>
      <p:sp>
        <p:nvSpPr>
          <p:cNvPr id="67587" name="コンテンツ プレースホルダ 2"/>
          <p:cNvSpPr>
            <a:spLocks noGrp="1"/>
          </p:cNvSpPr>
          <p:nvPr>
            <p:ph idx="1"/>
          </p:nvPr>
        </p:nvSpPr>
        <p:spPr>
          <a:xfrm>
            <a:off x="982291" y="1392704"/>
            <a:ext cx="8229600" cy="642937"/>
          </a:xfrm>
        </p:spPr>
        <p:txBody>
          <a:bodyPr/>
          <a:lstStyle/>
          <a:p>
            <a:pPr marL="0" indent="0" eaLnBrk="1" hangingPunct="1">
              <a:buNone/>
            </a:pPr>
            <a:r>
              <a:rPr lang="en-US" altLang="ja-JP" sz="2800" dirty="0">
                <a:latin typeface="Lucida Console" panose="020B0609040504020204" pitchFamily="49" charset="0"/>
              </a:rPr>
              <a:t>age</a:t>
            </a:r>
            <a:r>
              <a:rPr lang="ja-JP" altLang="en-US" sz="2800" dirty="0"/>
              <a:t>が</a:t>
            </a:r>
            <a:r>
              <a:rPr lang="en-US" altLang="ja-JP" sz="2800" dirty="0"/>
              <a:t>13</a:t>
            </a:r>
            <a:r>
              <a:rPr lang="ja-JP" altLang="en-US" sz="2800" dirty="0"/>
              <a:t>以上 </a:t>
            </a:r>
            <a:r>
              <a:rPr lang="ja-JP" altLang="en-US" sz="2800" b="1" dirty="0">
                <a:solidFill>
                  <a:srgbClr val="C00000"/>
                </a:solidFill>
              </a:rPr>
              <a:t>かつ</a:t>
            </a:r>
            <a:r>
              <a:rPr lang="ja-JP" altLang="en-US" sz="2800" dirty="0"/>
              <a:t> </a:t>
            </a:r>
            <a:r>
              <a:rPr lang="en-US" altLang="ja-JP" sz="2800" dirty="0">
                <a:latin typeface="Lucida Console" panose="020B0609040504020204" pitchFamily="49" charset="0"/>
              </a:rPr>
              <a:t>age</a:t>
            </a:r>
            <a:r>
              <a:rPr lang="ja-JP" altLang="en-US" sz="2800" dirty="0"/>
              <a:t>が</a:t>
            </a:r>
            <a:r>
              <a:rPr lang="en-US" altLang="ja-JP" sz="2800" dirty="0"/>
              <a:t>65</a:t>
            </a:r>
            <a:r>
              <a:rPr lang="ja-JP" altLang="en-US" sz="2800" dirty="0"/>
              <a:t>未満</a:t>
            </a:r>
          </a:p>
        </p:txBody>
      </p:sp>
      <p:sp>
        <p:nvSpPr>
          <p:cNvPr id="67588" name="テキスト ボックス 3"/>
          <p:cNvSpPr txBox="1">
            <a:spLocks noChangeArrowheads="1"/>
          </p:cNvSpPr>
          <p:nvPr/>
        </p:nvSpPr>
        <p:spPr bwMode="auto">
          <a:xfrm>
            <a:off x="1002190" y="2056082"/>
            <a:ext cx="7572375"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age &gt;= 13 &amp;&amp; age &lt; 65</a:t>
            </a:r>
          </a:p>
        </p:txBody>
      </p:sp>
      <p:sp>
        <p:nvSpPr>
          <p:cNvPr id="9" name="コンテンツ プレースホルダ 2"/>
          <p:cNvSpPr txBox="1">
            <a:spLocks/>
          </p:cNvSpPr>
          <p:nvPr/>
        </p:nvSpPr>
        <p:spPr>
          <a:xfrm>
            <a:off x="839416" y="4941168"/>
            <a:ext cx="8928992" cy="642938"/>
          </a:xfrm>
          <a:prstGeom prst="rect">
            <a:avLst/>
          </a:prstGeom>
        </p:spPr>
        <p:txBody>
          <a:bodyPr>
            <a:normAutofit/>
          </a:bodyPr>
          <a:lstStyle/>
          <a:p>
            <a:pPr fontAlgn="auto">
              <a:spcBef>
                <a:spcPct val="20000"/>
              </a:spcBef>
              <a:spcAft>
                <a:spcPts val="0"/>
              </a:spcAft>
              <a:defRPr/>
            </a:pPr>
            <a:r>
              <a:rPr lang="en-US" altLang="ja-JP" sz="2800" dirty="0">
                <a:latin typeface="Lucida Console" panose="020B0609040504020204" pitchFamily="49" charset="0"/>
                <a:ea typeface="+mn-ea"/>
              </a:rPr>
              <a:t>age</a:t>
            </a:r>
            <a:r>
              <a:rPr lang="ja-JP" altLang="en-US" sz="2800" dirty="0">
                <a:latin typeface="+mn-lt"/>
                <a:ea typeface="+mn-ea"/>
              </a:rPr>
              <a:t>が</a:t>
            </a:r>
            <a:r>
              <a:rPr lang="en-US" altLang="ja-JP" sz="2800" dirty="0">
                <a:latin typeface="+mn-lt"/>
                <a:ea typeface="+mn-ea"/>
              </a:rPr>
              <a:t>13</a:t>
            </a:r>
            <a:r>
              <a:rPr lang="ja-JP" altLang="en-US" sz="2800" dirty="0">
                <a:latin typeface="+mn-lt"/>
                <a:ea typeface="+mn-ea"/>
              </a:rPr>
              <a:t>以上 </a:t>
            </a:r>
            <a:r>
              <a:rPr lang="ja-JP" altLang="en-US" sz="2800" b="1" dirty="0">
                <a:solidFill>
                  <a:srgbClr val="C00000"/>
                </a:solidFill>
                <a:latin typeface="+mn-lt"/>
                <a:ea typeface="+mn-ea"/>
              </a:rPr>
              <a:t>かつ</a:t>
            </a:r>
            <a:r>
              <a:rPr lang="ja-JP" altLang="en-US" sz="2800" dirty="0">
                <a:solidFill>
                  <a:srgbClr val="C00000"/>
                </a:solidFill>
                <a:latin typeface="+mn-lt"/>
                <a:ea typeface="+mn-ea"/>
              </a:rPr>
              <a:t> </a:t>
            </a:r>
            <a:r>
              <a:rPr lang="en-US" altLang="ja-JP" sz="2800" dirty="0">
                <a:latin typeface="Lucida Console" panose="020B0609040504020204" pitchFamily="49" charset="0"/>
                <a:ea typeface="+mn-ea"/>
              </a:rPr>
              <a:t>age</a:t>
            </a:r>
            <a:r>
              <a:rPr lang="en-US" altLang="ja-JP" sz="2800" dirty="0">
                <a:latin typeface="+mn-lt"/>
                <a:ea typeface="+mn-ea"/>
              </a:rPr>
              <a:t> </a:t>
            </a:r>
            <a:r>
              <a:rPr lang="ja-JP" altLang="en-US" sz="2800" dirty="0">
                <a:latin typeface="+mn-lt"/>
                <a:ea typeface="+mn-ea"/>
              </a:rPr>
              <a:t>が</a:t>
            </a:r>
            <a:r>
              <a:rPr lang="en-US" altLang="ja-JP" sz="2800" dirty="0">
                <a:latin typeface="+mn-lt"/>
                <a:ea typeface="+mn-ea"/>
              </a:rPr>
              <a:t>65</a:t>
            </a:r>
            <a:r>
              <a:rPr lang="ja-JP" altLang="en-US" sz="2800" dirty="0">
                <a:latin typeface="+mn-lt"/>
                <a:ea typeface="+mn-ea"/>
              </a:rPr>
              <a:t>未満 </a:t>
            </a:r>
            <a:r>
              <a:rPr lang="ja-JP" altLang="en-US" sz="2800" b="1" dirty="0">
                <a:solidFill>
                  <a:srgbClr val="C00000"/>
                </a:solidFill>
                <a:latin typeface="+mn-lt"/>
                <a:ea typeface="+mn-ea"/>
              </a:rPr>
              <a:t>かつ</a:t>
            </a:r>
            <a:r>
              <a:rPr lang="ja-JP" altLang="en-US" sz="2800" dirty="0">
                <a:solidFill>
                  <a:srgbClr val="FF0000"/>
                </a:solidFill>
                <a:latin typeface="+mn-lt"/>
                <a:ea typeface="+mn-ea"/>
              </a:rPr>
              <a:t> </a:t>
            </a:r>
            <a:r>
              <a:rPr lang="en-US" altLang="ja-JP" sz="2800" dirty="0">
                <a:latin typeface="Lucida Console" panose="020B0609040504020204" pitchFamily="49" charset="0"/>
              </a:rPr>
              <a:t>age</a:t>
            </a:r>
            <a:r>
              <a:rPr lang="en-US" altLang="ja-JP" sz="2800" dirty="0"/>
              <a:t> </a:t>
            </a:r>
            <a:r>
              <a:rPr lang="ja-JP" altLang="en-US" sz="2800" dirty="0">
                <a:latin typeface="+mn-lt"/>
                <a:ea typeface="+mn-ea"/>
              </a:rPr>
              <a:t>が</a:t>
            </a:r>
            <a:r>
              <a:rPr lang="en-US" altLang="ja-JP" sz="2800" dirty="0">
                <a:latin typeface="+mn-lt"/>
                <a:ea typeface="+mn-ea"/>
              </a:rPr>
              <a:t>20</a:t>
            </a:r>
            <a:r>
              <a:rPr lang="ja-JP" altLang="en-US" sz="2800" dirty="0">
                <a:latin typeface="+mn-lt"/>
                <a:ea typeface="+mn-ea"/>
              </a:rPr>
              <a:t>でない</a:t>
            </a:r>
          </a:p>
        </p:txBody>
      </p:sp>
      <p:sp>
        <p:nvSpPr>
          <p:cNvPr id="67590" name="テキスト ボックス 9"/>
          <p:cNvSpPr txBox="1">
            <a:spLocks noChangeArrowheads="1"/>
          </p:cNvSpPr>
          <p:nvPr/>
        </p:nvSpPr>
        <p:spPr bwMode="auto">
          <a:xfrm>
            <a:off x="1025154" y="5579697"/>
            <a:ext cx="8286750"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a:t>age &gt;= 13 &amp;&amp; age &lt; 65 &amp;&amp; age !=20</a:t>
            </a:r>
          </a:p>
        </p:txBody>
      </p:sp>
      <p:sp>
        <p:nvSpPr>
          <p:cNvPr id="67591" name="コンテンツ プレースホルダ 2"/>
          <p:cNvSpPr txBox="1">
            <a:spLocks/>
          </p:cNvSpPr>
          <p:nvPr/>
        </p:nvSpPr>
        <p:spPr bwMode="auto">
          <a:xfrm>
            <a:off x="910854" y="3140968"/>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en-US" altLang="ja-JP" sz="2800" dirty="0">
                <a:latin typeface="Lucida Console" panose="020B0609040504020204" pitchFamily="49" charset="0"/>
                <a:ea typeface="+mn-ea"/>
              </a:rPr>
              <a:t>age</a:t>
            </a:r>
            <a:r>
              <a:rPr lang="ja-JP" altLang="en-US" sz="2800" dirty="0">
                <a:latin typeface="+mn-ea"/>
                <a:ea typeface="+mn-ea"/>
              </a:rPr>
              <a:t>が</a:t>
            </a:r>
            <a:r>
              <a:rPr lang="en-US" altLang="ja-JP" sz="2800" dirty="0">
                <a:latin typeface="+mn-ea"/>
                <a:ea typeface="+mn-ea"/>
              </a:rPr>
              <a:t>13</a:t>
            </a:r>
            <a:r>
              <a:rPr lang="ja-JP" altLang="en-US" sz="2800" dirty="0">
                <a:latin typeface="+mn-ea"/>
                <a:ea typeface="+mn-ea"/>
              </a:rPr>
              <a:t>未満 </a:t>
            </a:r>
            <a:r>
              <a:rPr lang="ja-JP" altLang="en-US" sz="2800" b="1" dirty="0">
                <a:solidFill>
                  <a:srgbClr val="C00000"/>
                </a:solidFill>
                <a:latin typeface="+mn-ea"/>
                <a:ea typeface="+mn-ea"/>
              </a:rPr>
              <a:t>または</a:t>
            </a:r>
            <a:r>
              <a:rPr lang="ja-JP" altLang="en-US" sz="2800" dirty="0">
                <a:solidFill>
                  <a:srgbClr val="C00000"/>
                </a:solidFill>
                <a:latin typeface="+mn-ea"/>
                <a:ea typeface="+mn-ea"/>
              </a:rPr>
              <a:t> </a:t>
            </a:r>
            <a:r>
              <a:rPr lang="en-US" altLang="ja-JP" sz="2800" dirty="0">
                <a:latin typeface="Lucida Console" panose="020B0609040504020204" pitchFamily="49" charset="0"/>
                <a:ea typeface="+mn-ea"/>
              </a:rPr>
              <a:t>age</a:t>
            </a:r>
            <a:r>
              <a:rPr lang="en-US" altLang="ja-JP" sz="2800" dirty="0">
                <a:latin typeface="+mn-ea"/>
                <a:ea typeface="+mn-ea"/>
              </a:rPr>
              <a:t> </a:t>
            </a:r>
            <a:r>
              <a:rPr lang="ja-JP" altLang="en-US" sz="2800" dirty="0">
                <a:latin typeface="+mn-ea"/>
                <a:ea typeface="+mn-ea"/>
              </a:rPr>
              <a:t>が</a:t>
            </a:r>
            <a:r>
              <a:rPr lang="en-US" altLang="ja-JP" sz="2800" dirty="0">
                <a:latin typeface="+mn-ea"/>
                <a:ea typeface="+mn-ea"/>
              </a:rPr>
              <a:t>65</a:t>
            </a:r>
            <a:r>
              <a:rPr lang="ja-JP" altLang="en-US" sz="2800" dirty="0">
                <a:latin typeface="+mn-ea"/>
                <a:ea typeface="+mn-ea"/>
              </a:rPr>
              <a:t>以上</a:t>
            </a:r>
          </a:p>
        </p:txBody>
      </p:sp>
      <p:sp>
        <p:nvSpPr>
          <p:cNvPr id="67592" name="テキスト ボックス 11"/>
          <p:cNvSpPr txBox="1">
            <a:spLocks noChangeArrowheads="1"/>
          </p:cNvSpPr>
          <p:nvPr/>
        </p:nvSpPr>
        <p:spPr bwMode="auto">
          <a:xfrm>
            <a:off x="1025155" y="3795554"/>
            <a:ext cx="7572375"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a:t>age &lt; 13 || age &gt;= 65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29A85-CAFD-46AF-8B6A-7FEE1C228050}"/>
              </a:ext>
            </a:extLst>
          </p:cNvPr>
          <p:cNvSpPr>
            <a:spLocks noGrp="1"/>
          </p:cNvSpPr>
          <p:nvPr>
            <p:ph type="title"/>
          </p:nvPr>
        </p:nvSpPr>
        <p:spPr/>
        <p:txBody>
          <a:bodyPr/>
          <a:lstStyle/>
          <a:p>
            <a:r>
              <a:rPr kumimoji="1" lang="ja-JP" altLang="en-US" dirty="0"/>
              <a:t>この講義で学ぶこと</a:t>
            </a:r>
          </a:p>
        </p:txBody>
      </p:sp>
      <p:sp>
        <p:nvSpPr>
          <p:cNvPr id="3" name="コンテンツ プレースホルダー 2">
            <a:extLst>
              <a:ext uri="{FF2B5EF4-FFF2-40B4-BE49-F238E27FC236}">
                <a16:creationId xmlns:a16="http://schemas.microsoft.com/office/drawing/2014/main" id="{0C716B8E-1E26-4443-9065-C44A41C20A6B}"/>
              </a:ext>
            </a:extLst>
          </p:cNvPr>
          <p:cNvSpPr>
            <a:spLocks noGrp="1"/>
          </p:cNvSpPr>
          <p:nvPr>
            <p:ph idx="1"/>
          </p:nvPr>
        </p:nvSpPr>
        <p:spPr/>
        <p:txBody>
          <a:bodyPr/>
          <a:lstStyle/>
          <a:p>
            <a:r>
              <a:rPr lang="ja-JP" altLang="en-US" sz="2800" dirty="0"/>
              <a:t>プログラミング全般の基礎知識</a:t>
            </a:r>
            <a:endParaRPr lang="en-US" altLang="ja-JP" sz="2800" dirty="0"/>
          </a:p>
          <a:p>
            <a:endParaRPr lang="en-US" altLang="ja-JP" sz="2800" dirty="0"/>
          </a:p>
          <a:p>
            <a:r>
              <a:rPr lang="ja-JP" altLang="en-US" sz="2800" dirty="0"/>
              <a:t>プログラミングに関する基本的な用語と考え方</a:t>
            </a:r>
            <a:endParaRPr lang="en-US" altLang="ja-JP" sz="2800" dirty="0"/>
          </a:p>
          <a:p>
            <a:endParaRPr lang="en-US" altLang="ja-JP" sz="2800" dirty="0"/>
          </a:p>
          <a:p>
            <a:r>
              <a:rPr lang="en-US" altLang="ja-JP" sz="2800" dirty="0"/>
              <a:t>C++</a:t>
            </a:r>
            <a:r>
              <a:rPr lang="ja-JP" altLang="en-US" sz="2800" dirty="0"/>
              <a:t>言語というプログラミング言語活用の基礎</a:t>
            </a:r>
          </a:p>
        </p:txBody>
      </p:sp>
    </p:spTree>
    <p:extLst>
      <p:ext uri="{BB962C8B-B14F-4D97-AF65-F5344CB8AC3E}">
        <p14:creationId xmlns:p14="http://schemas.microsoft.com/office/powerpoint/2010/main" val="20108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1981200" y="274639"/>
            <a:ext cx="8229600" cy="725487"/>
          </a:xfrm>
        </p:spPr>
        <p:txBody>
          <a:bodyPr/>
          <a:lstStyle/>
          <a:p>
            <a:pPr eaLnBrk="1" hangingPunct="1"/>
            <a:r>
              <a:rPr lang="ja-JP" altLang="en-US"/>
              <a:t>演算子の優先度</a:t>
            </a:r>
          </a:p>
        </p:txBody>
      </p:sp>
      <p:sp>
        <p:nvSpPr>
          <p:cNvPr id="68611" name="コンテンツ プレースホルダ 2"/>
          <p:cNvSpPr>
            <a:spLocks noGrp="1"/>
          </p:cNvSpPr>
          <p:nvPr>
            <p:ph idx="1"/>
          </p:nvPr>
        </p:nvSpPr>
        <p:spPr>
          <a:xfrm>
            <a:off x="809700" y="1346474"/>
            <a:ext cx="8229600" cy="714375"/>
          </a:xfrm>
        </p:spPr>
        <p:txBody>
          <a:bodyPr/>
          <a:lstStyle/>
          <a:p>
            <a:pPr marL="0" indent="0" eaLnBrk="1" hangingPunct="1">
              <a:buNone/>
            </a:pPr>
            <a:r>
              <a:rPr lang="ja-JP" altLang="en-US" sz="2800" dirty="0"/>
              <a:t>算術演算子が関係演算子より優先される</a:t>
            </a:r>
          </a:p>
        </p:txBody>
      </p:sp>
      <p:sp>
        <p:nvSpPr>
          <p:cNvPr id="68612" name="テキスト ボックス 3"/>
          <p:cNvSpPr txBox="1">
            <a:spLocks noChangeArrowheads="1"/>
          </p:cNvSpPr>
          <p:nvPr/>
        </p:nvSpPr>
        <p:spPr bwMode="auto">
          <a:xfrm>
            <a:off x="839416" y="2096699"/>
            <a:ext cx="3714750"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a:t>a + 10 &gt; b * 5</a:t>
            </a:r>
          </a:p>
        </p:txBody>
      </p:sp>
      <p:sp>
        <p:nvSpPr>
          <p:cNvPr id="68613" name="テキスト ボックス 4"/>
          <p:cNvSpPr txBox="1">
            <a:spLocks noChangeArrowheads="1"/>
          </p:cNvSpPr>
          <p:nvPr/>
        </p:nvSpPr>
        <p:spPr bwMode="auto">
          <a:xfrm>
            <a:off x="5485581" y="2066300"/>
            <a:ext cx="4714875"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(a + 10) &gt; (b * 5)</a:t>
            </a:r>
          </a:p>
        </p:txBody>
      </p:sp>
      <p:sp>
        <p:nvSpPr>
          <p:cNvPr id="6" name="等号 5"/>
          <p:cNvSpPr/>
          <p:nvPr/>
        </p:nvSpPr>
        <p:spPr>
          <a:xfrm>
            <a:off x="4661545" y="2000251"/>
            <a:ext cx="714375" cy="557213"/>
          </a:xfrm>
          <a:prstGeom prst="mathEqual">
            <a:avLst>
              <a:gd name="adj1" fmla="val 15722"/>
              <a:gd name="adj2" fmla="val 19558"/>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sz="2000" dirty="0">
              <a:solidFill>
                <a:srgbClr val="FF0000"/>
              </a:solidFill>
            </a:endParaRPr>
          </a:p>
        </p:txBody>
      </p:sp>
      <p:sp>
        <p:nvSpPr>
          <p:cNvPr id="68615" name="コンテンツ プレースホルダ 2"/>
          <p:cNvSpPr txBox="1">
            <a:spLocks/>
          </p:cNvSpPr>
          <p:nvPr/>
        </p:nvSpPr>
        <p:spPr bwMode="auto">
          <a:xfrm>
            <a:off x="695400" y="3023221"/>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関係演算子が論理演算子より優先される</a:t>
            </a:r>
          </a:p>
        </p:txBody>
      </p:sp>
      <p:sp>
        <p:nvSpPr>
          <p:cNvPr id="68616" name="テキスト ボックス 7"/>
          <p:cNvSpPr txBox="1">
            <a:spLocks noChangeArrowheads="1"/>
          </p:cNvSpPr>
          <p:nvPr/>
        </p:nvSpPr>
        <p:spPr bwMode="auto">
          <a:xfrm>
            <a:off x="839416" y="3699727"/>
            <a:ext cx="3714750"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a:t>a &gt; 10 &amp;&amp; b &lt; 3</a:t>
            </a:r>
          </a:p>
        </p:txBody>
      </p:sp>
      <p:sp>
        <p:nvSpPr>
          <p:cNvPr id="68617" name="テキスト ボックス 8"/>
          <p:cNvSpPr txBox="1">
            <a:spLocks noChangeArrowheads="1"/>
          </p:cNvSpPr>
          <p:nvPr/>
        </p:nvSpPr>
        <p:spPr bwMode="auto">
          <a:xfrm>
            <a:off x="5555878" y="3698195"/>
            <a:ext cx="4500562"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(a &gt; 10) &amp;&amp; (b &lt; 3)</a:t>
            </a:r>
          </a:p>
        </p:txBody>
      </p:sp>
      <p:sp>
        <p:nvSpPr>
          <p:cNvPr id="10" name="等号 9"/>
          <p:cNvSpPr/>
          <p:nvPr/>
        </p:nvSpPr>
        <p:spPr>
          <a:xfrm>
            <a:off x="4661545" y="3663876"/>
            <a:ext cx="714375" cy="557212"/>
          </a:xfrm>
          <a:prstGeom prst="mathEqual">
            <a:avLst>
              <a:gd name="adj1" fmla="val 15722"/>
              <a:gd name="adj2" fmla="val 19558"/>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sz="2000" dirty="0">
              <a:solidFill>
                <a:srgbClr val="FF0000"/>
              </a:solidFill>
            </a:endParaRPr>
          </a:p>
        </p:txBody>
      </p:sp>
      <p:sp>
        <p:nvSpPr>
          <p:cNvPr id="11" name="コンテンツ プレースホルダ 2"/>
          <p:cNvSpPr txBox="1">
            <a:spLocks/>
          </p:cNvSpPr>
          <p:nvPr/>
        </p:nvSpPr>
        <p:spPr>
          <a:xfrm>
            <a:off x="695400" y="4725144"/>
            <a:ext cx="8229600" cy="714375"/>
          </a:xfrm>
          <a:prstGeom prst="rect">
            <a:avLst/>
          </a:prstGeom>
        </p:spPr>
        <p:txBody>
          <a:bodyPr>
            <a:normAutofit/>
          </a:bodyPr>
          <a:lstStyle/>
          <a:p>
            <a:pPr fontAlgn="auto">
              <a:spcBef>
                <a:spcPct val="20000"/>
              </a:spcBef>
              <a:spcAft>
                <a:spcPts val="0"/>
              </a:spcAft>
              <a:defRPr/>
            </a:pPr>
            <a:r>
              <a:rPr lang="ja-JP" altLang="en-US" sz="2800" dirty="0">
                <a:latin typeface="+mn-lt"/>
                <a:ea typeface="+mn-ea"/>
              </a:rPr>
              <a:t>カッコの付け方で論理演算の結果が異なる</a:t>
            </a:r>
          </a:p>
        </p:txBody>
      </p:sp>
      <p:sp>
        <p:nvSpPr>
          <p:cNvPr id="68620" name="テキスト ボックス 11"/>
          <p:cNvSpPr txBox="1">
            <a:spLocks noChangeArrowheads="1"/>
          </p:cNvSpPr>
          <p:nvPr/>
        </p:nvSpPr>
        <p:spPr bwMode="auto">
          <a:xfrm>
            <a:off x="839416" y="5353396"/>
            <a:ext cx="3714750"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x &amp;&amp; ( y || z )</a:t>
            </a:r>
          </a:p>
        </p:txBody>
      </p:sp>
      <p:sp>
        <p:nvSpPr>
          <p:cNvPr id="68621" name="テキスト ボックス 12"/>
          <p:cNvSpPr txBox="1">
            <a:spLocks noChangeArrowheads="1"/>
          </p:cNvSpPr>
          <p:nvPr/>
        </p:nvSpPr>
        <p:spPr bwMode="auto">
          <a:xfrm>
            <a:off x="5621039" y="5353396"/>
            <a:ext cx="3643313" cy="461665"/>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(x &amp;&amp; y ) || z</a:t>
            </a:r>
          </a:p>
        </p:txBody>
      </p:sp>
      <p:sp>
        <p:nvSpPr>
          <p:cNvPr id="15" name="不等号 14"/>
          <p:cNvSpPr/>
          <p:nvPr/>
        </p:nvSpPr>
        <p:spPr>
          <a:xfrm>
            <a:off x="4662116" y="5377210"/>
            <a:ext cx="785812" cy="428625"/>
          </a:xfrm>
          <a:prstGeom prst="mathNotEqual">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sz="2000">
              <a:solidFill>
                <a:schemeClr val="tx1"/>
              </a:solidFill>
            </a:endParaRPr>
          </a:p>
        </p:txBody>
      </p:sp>
      <p:sp>
        <p:nvSpPr>
          <p:cNvPr id="2" name="テキスト ボックス 1">
            <a:extLst>
              <a:ext uri="{FF2B5EF4-FFF2-40B4-BE49-F238E27FC236}">
                <a16:creationId xmlns:a16="http://schemas.microsoft.com/office/drawing/2014/main" id="{FD19A5B1-3B6F-7709-9602-DF2014C9C203}"/>
              </a:ext>
            </a:extLst>
          </p:cNvPr>
          <p:cNvSpPr txBox="1">
            <a:spLocks noChangeArrowheads="1"/>
          </p:cNvSpPr>
          <p:nvPr/>
        </p:nvSpPr>
        <p:spPr bwMode="auto">
          <a:xfrm>
            <a:off x="8663579" y="628379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11CCB-6742-DF00-2135-6ECC53AE643C}"/>
              </a:ext>
            </a:extLst>
          </p:cNvPr>
          <p:cNvSpPr>
            <a:spLocks noGrp="1"/>
          </p:cNvSpPr>
          <p:nvPr>
            <p:ph type="ctrTitle"/>
          </p:nvPr>
        </p:nvSpPr>
        <p:spPr/>
        <p:txBody>
          <a:bodyPr/>
          <a:lstStyle/>
          <a:p>
            <a:r>
              <a:rPr kumimoji="1" lang="ja-JP" altLang="en-US" dirty="0"/>
              <a:t>処理の繰り返し</a:t>
            </a:r>
          </a:p>
        </p:txBody>
      </p:sp>
    </p:spTree>
    <p:extLst>
      <p:ext uri="{BB962C8B-B14F-4D97-AF65-F5344CB8AC3E}">
        <p14:creationId xmlns:p14="http://schemas.microsoft.com/office/powerpoint/2010/main" val="3872873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a:xfrm>
            <a:off x="1981200" y="274639"/>
            <a:ext cx="8229600" cy="725487"/>
          </a:xfrm>
        </p:spPr>
        <p:txBody>
          <a:bodyPr/>
          <a:lstStyle/>
          <a:p>
            <a:pPr eaLnBrk="1" hangingPunct="1"/>
            <a:r>
              <a:rPr lang="ja-JP" altLang="en-US" dirty="0"/>
              <a:t>繰り返し処理</a:t>
            </a:r>
          </a:p>
        </p:txBody>
      </p:sp>
      <p:sp>
        <p:nvSpPr>
          <p:cNvPr id="71683" name="コンテンツ プレースホルダ 2"/>
          <p:cNvSpPr>
            <a:spLocks noGrp="1"/>
          </p:cNvSpPr>
          <p:nvPr>
            <p:ph idx="1"/>
          </p:nvPr>
        </p:nvSpPr>
        <p:spPr>
          <a:xfrm>
            <a:off x="551384" y="1214439"/>
            <a:ext cx="10873208" cy="5000625"/>
          </a:xfrm>
        </p:spPr>
        <p:txBody>
          <a:bodyPr/>
          <a:lstStyle/>
          <a:p>
            <a:pPr eaLnBrk="1" hangingPunct="1"/>
            <a:r>
              <a:rPr lang="ja-JP" altLang="en-US" dirty="0"/>
              <a:t>ある処理を繰り返し実行したいことがよくある</a:t>
            </a:r>
            <a:endParaRPr lang="en-US" altLang="ja-JP" dirty="0"/>
          </a:p>
          <a:p>
            <a:pPr eaLnBrk="1" hangingPunct="1"/>
            <a:r>
              <a:rPr lang="ja-JP" altLang="en-US" dirty="0"/>
              <a:t>ループ構文を使用すると、繰り返し処理を簡単に記述できる</a:t>
            </a:r>
            <a:endParaRPr lang="en-US" altLang="ja-JP" dirty="0"/>
          </a:p>
          <a:p>
            <a:pPr eaLnBrk="1" hangingPunct="1"/>
            <a:r>
              <a:rPr lang="en-US" altLang="ja-JP" dirty="0"/>
              <a:t>C++</a:t>
            </a:r>
            <a:r>
              <a:rPr lang="ja-JP" altLang="en-US" dirty="0"/>
              <a:t>言語には</a:t>
            </a:r>
            <a:r>
              <a:rPr lang="en-US" altLang="ja-JP" dirty="0"/>
              <a:t>3</a:t>
            </a:r>
            <a:r>
              <a:rPr lang="ja-JP" altLang="en-US" dirty="0" err="1"/>
              <a:t>つの</a:t>
            </a:r>
            <a:r>
              <a:rPr lang="ja-JP" altLang="en-US" dirty="0"/>
              <a:t>ループ構文がある</a:t>
            </a:r>
            <a:endParaRPr lang="en-US" altLang="ja-JP" dirty="0"/>
          </a:p>
          <a:p>
            <a:pPr marL="457200" lvl="1" indent="0" eaLnBrk="1" hangingPunct="1">
              <a:buNone/>
            </a:pPr>
            <a:r>
              <a:rPr lang="en-US" altLang="ja-JP" dirty="0">
                <a:latin typeface="Lucida Console" panose="020B0609040504020204" pitchFamily="49" charset="0"/>
              </a:rPr>
              <a:t>for</a:t>
            </a:r>
            <a:r>
              <a:rPr lang="ja-JP" altLang="en-US" dirty="0"/>
              <a:t>文</a:t>
            </a:r>
            <a:endParaRPr lang="en-US" altLang="ja-JP" dirty="0"/>
          </a:p>
          <a:p>
            <a:pPr marL="457200" lvl="1" indent="0" eaLnBrk="1" hangingPunct="1">
              <a:buNone/>
            </a:pPr>
            <a:r>
              <a:rPr lang="en-US" altLang="ja-JP" dirty="0">
                <a:latin typeface="Lucida Console" panose="020B0609040504020204" pitchFamily="49" charset="0"/>
              </a:rPr>
              <a:t>while</a:t>
            </a:r>
            <a:r>
              <a:rPr lang="ja-JP" altLang="en-US" dirty="0"/>
              <a:t>文</a:t>
            </a:r>
            <a:endParaRPr lang="en-US" altLang="ja-JP" dirty="0"/>
          </a:p>
          <a:p>
            <a:pPr marL="457200" lvl="1" indent="0" eaLnBrk="1" hangingPunct="1">
              <a:buNone/>
            </a:pPr>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for</a:t>
            </a:r>
            <a:r>
              <a:rPr lang="ja-JP" altLang="en-US" dirty="0"/>
              <a:t>文</a:t>
            </a:r>
          </a:p>
        </p:txBody>
      </p:sp>
      <p:sp>
        <p:nvSpPr>
          <p:cNvPr id="72707" name="コンテンツ プレースホルダ 2"/>
          <p:cNvSpPr>
            <a:spLocks noGrp="1"/>
          </p:cNvSpPr>
          <p:nvPr>
            <p:ph idx="1"/>
          </p:nvPr>
        </p:nvSpPr>
        <p:spPr>
          <a:xfrm>
            <a:off x="878831" y="1214439"/>
            <a:ext cx="8229600" cy="714375"/>
          </a:xfrm>
        </p:spPr>
        <p:txBody>
          <a:bodyPr/>
          <a:lstStyle/>
          <a:p>
            <a:pPr marL="0" indent="0" eaLnBrk="1" hangingPunct="1">
              <a:buNone/>
            </a:pPr>
            <a:r>
              <a:rPr lang="en-US" altLang="ja-JP" dirty="0">
                <a:latin typeface="Lucida Console" panose="020B0609040504020204" pitchFamily="49" charset="0"/>
              </a:rPr>
              <a:t>for</a:t>
            </a:r>
            <a:r>
              <a:rPr lang="ja-JP" altLang="en-US" dirty="0"/>
              <a:t>文の構文</a:t>
            </a:r>
          </a:p>
        </p:txBody>
      </p:sp>
      <p:sp>
        <p:nvSpPr>
          <p:cNvPr id="72708" name="テキスト ボックス 3"/>
          <p:cNvSpPr txBox="1">
            <a:spLocks noChangeArrowheads="1"/>
          </p:cNvSpPr>
          <p:nvPr/>
        </p:nvSpPr>
        <p:spPr bwMode="auto">
          <a:xfrm>
            <a:off x="839416" y="1889446"/>
            <a:ext cx="8906743" cy="1200329"/>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for</a:t>
            </a:r>
            <a:r>
              <a:rPr lang="ja-JP" altLang="en-US" sz="2400" dirty="0"/>
              <a:t> </a:t>
            </a:r>
            <a:r>
              <a:rPr lang="en-US" altLang="ja-JP" sz="2400" dirty="0"/>
              <a:t>(</a:t>
            </a:r>
            <a:r>
              <a:rPr lang="ja-JP" altLang="en-US" sz="2400" dirty="0">
                <a:solidFill>
                  <a:srgbClr val="C00000"/>
                </a:solidFill>
              </a:rPr>
              <a:t>最初の処理</a:t>
            </a:r>
            <a:r>
              <a:rPr lang="en-US" altLang="ja-JP" sz="2400" dirty="0"/>
              <a:t>;</a:t>
            </a:r>
            <a:r>
              <a:rPr lang="en-US" altLang="ja-JP" sz="2400" dirty="0">
                <a:solidFill>
                  <a:srgbClr val="C00000"/>
                </a:solidFill>
              </a:rPr>
              <a:t> </a:t>
            </a:r>
            <a:r>
              <a:rPr lang="ja-JP" altLang="en-US" sz="2400" dirty="0">
                <a:solidFill>
                  <a:srgbClr val="C00000"/>
                </a:solidFill>
              </a:rPr>
              <a:t>条件式</a:t>
            </a:r>
            <a:r>
              <a:rPr lang="en-US" altLang="ja-JP" sz="2400" dirty="0"/>
              <a:t>;</a:t>
            </a:r>
            <a:r>
              <a:rPr lang="en-US" altLang="ja-JP" sz="2400" dirty="0">
                <a:solidFill>
                  <a:srgbClr val="C00000"/>
                </a:solidFill>
              </a:rPr>
              <a:t> </a:t>
            </a:r>
            <a:r>
              <a:rPr lang="ja-JP" altLang="en-US" sz="2400" dirty="0">
                <a:solidFill>
                  <a:srgbClr val="C00000"/>
                </a:solidFill>
              </a:rPr>
              <a:t>命令文の後に行う処理</a:t>
            </a:r>
            <a:r>
              <a:rPr lang="en-US" altLang="ja-JP" sz="2400" dirty="0"/>
              <a:t>)</a:t>
            </a:r>
            <a:r>
              <a:rPr lang="ja-JP" altLang="en-US" sz="2400" dirty="0"/>
              <a:t> </a:t>
            </a:r>
            <a:r>
              <a:rPr lang="en-US" altLang="ja-JP" sz="2400" dirty="0"/>
              <a:t>{</a:t>
            </a:r>
          </a:p>
          <a:p>
            <a:r>
              <a:rPr lang="en-US" altLang="ja-JP" sz="2400" dirty="0"/>
              <a:t>    </a:t>
            </a:r>
            <a:r>
              <a:rPr lang="ja-JP" altLang="en-US" sz="2400" dirty="0">
                <a:solidFill>
                  <a:srgbClr val="C00000"/>
                </a:solidFill>
              </a:rPr>
              <a:t>命令文</a:t>
            </a:r>
            <a:endParaRPr lang="en-US" altLang="ja-JP" sz="2400" dirty="0">
              <a:solidFill>
                <a:srgbClr val="C00000"/>
              </a:solidFill>
            </a:endParaRPr>
          </a:p>
          <a:p>
            <a:r>
              <a:rPr lang="en-US" altLang="ja-JP" sz="2400" dirty="0"/>
              <a:t>}</a:t>
            </a:r>
          </a:p>
        </p:txBody>
      </p:sp>
      <p:sp>
        <p:nvSpPr>
          <p:cNvPr id="72709" name="コンテンツ プレースホルダ 2"/>
          <p:cNvSpPr txBox="1">
            <a:spLocks/>
          </p:cNvSpPr>
          <p:nvPr/>
        </p:nvSpPr>
        <p:spPr bwMode="auto">
          <a:xfrm>
            <a:off x="850256" y="3571875"/>
            <a:ext cx="822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3200" dirty="0">
                <a:latin typeface="+mn-ea"/>
                <a:ea typeface="+mn-ea"/>
              </a:rPr>
              <a:t>「最初の処理」を行う</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「条件式」が    真なら「命令文」を行う</a:t>
            </a:r>
            <a:br>
              <a:rPr lang="en-US" altLang="ja-JP" sz="3200" dirty="0">
                <a:latin typeface="+mn-ea"/>
                <a:ea typeface="+mn-ea"/>
              </a:rPr>
            </a:br>
            <a:r>
              <a:rPr lang="en-US" altLang="ja-JP" sz="3200" dirty="0">
                <a:latin typeface="+mn-ea"/>
                <a:ea typeface="+mn-ea"/>
              </a:rPr>
              <a:t>                         </a:t>
            </a:r>
            <a:r>
              <a:rPr lang="ja-JP" altLang="en-US" sz="3200" dirty="0">
                <a:latin typeface="+mn-ea"/>
                <a:ea typeface="+mn-ea"/>
              </a:rPr>
              <a:t>偽</a:t>
            </a:r>
            <a:r>
              <a:rPr lang="en-US" altLang="ja-JP" sz="3200" dirty="0">
                <a:latin typeface="+mn-ea"/>
                <a:ea typeface="+mn-ea"/>
              </a:rPr>
              <a:t> </a:t>
            </a:r>
            <a:r>
              <a:rPr lang="ja-JP" altLang="en-US" sz="3200" dirty="0">
                <a:latin typeface="+mn-ea"/>
                <a:ea typeface="+mn-ea"/>
              </a:rPr>
              <a:t>なら</a:t>
            </a:r>
            <a:r>
              <a:rPr lang="en-US" altLang="ja-JP" sz="3200" dirty="0">
                <a:latin typeface="Lucida Console" panose="020B0609040504020204" pitchFamily="49" charset="0"/>
                <a:ea typeface="+mn-ea"/>
              </a:rPr>
              <a:t>for</a:t>
            </a:r>
            <a:r>
              <a:rPr lang="ja-JP" altLang="en-US" sz="3200" dirty="0">
                <a:latin typeface="+mn-ea"/>
                <a:ea typeface="+mn-ea"/>
              </a:rPr>
              <a:t>文を終了する</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「命令文の後に行う処理」を行う</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 </a:t>
            </a:r>
            <a:r>
              <a:rPr lang="en-US" altLang="ja-JP" sz="3200" dirty="0">
                <a:latin typeface="+mn-ea"/>
                <a:ea typeface="+mn-ea"/>
              </a:rPr>
              <a:t>2.</a:t>
            </a:r>
            <a:r>
              <a:rPr lang="ja-JP" altLang="en-US" sz="3200" dirty="0">
                <a:latin typeface="+mn-ea"/>
                <a:ea typeface="+mn-ea"/>
              </a:rPr>
              <a:t>に戻る</a:t>
            </a:r>
          </a:p>
        </p:txBody>
      </p:sp>
      <p:sp>
        <p:nvSpPr>
          <p:cNvPr id="2" name="左中かっこ 1">
            <a:extLst>
              <a:ext uri="{FF2B5EF4-FFF2-40B4-BE49-F238E27FC236}">
                <a16:creationId xmlns:a16="http://schemas.microsoft.com/office/drawing/2014/main" id="{2581FF38-23E9-5385-F41C-223AD2FF5458}"/>
              </a:ext>
            </a:extLst>
          </p:cNvPr>
          <p:cNvSpPr/>
          <p:nvPr/>
        </p:nvSpPr>
        <p:spPr>
          <a:xfrm>
            <a:off x="4057527" y="4293096"/>
            <a:ext cx="144016" cy="778396"/>
          </a:xfrm>
          <a:prstGeom prst="leftBrace">
            <a:avLst>
              <a:gd name="adj1" fmla="val 8333"/>
              <a:gd name="adj2" fmla="val 2185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for</a:t>
            </a:r>
            <a:r>
              <a:rPr lang="ja-JP" altLang="en-US" dirty="0"/>
              <a:t>文の例</a:t>
            </a:r>
          </a:p>
        </p:txBody>
      </p:sp>
      <p:sp>
        <p:nvSpPr>
          <p:cNvPr id="73732" name="テキスト ボックス 4"/>
          <p:cNvSpPr txBox="1">
            <a:spLocks noChangeArrowheads="1"/>
          </p:cNvSpPr>
          <p:nvPr/>
        </p:nvSpPr>
        <p:spPr bwMode="auto">
          <a:xfrm>
            <a:off x="2878191" y="1196752"/>
            <a:ext cx="6231606" cy="1200329"/>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for</a:t>
            </a:r>
            <a:r>
              <a:rPr lang="ja-JP" altLang="en-US" sz="2400" dirty="0"/>
              <a:t> </a:t>
            </a:r>
            <a:r>
              <a:rPr lang="en-US" altLang="ja-JP" sz="2400" dirty="0"/>
              <a:t>(int </a:t>
            </a:r>
            <a:r>
              <a:rPr lang="en-US" altLang="ja-JP" sz="2400" dirty="0" err="1"/>
              <a:t>i</a:t>
            </a:r>
            <a:r>
              <a:rPr lang="en-US" altLang="ja-JP" sz="2400" dirty="0"/>
              <a:t> = 0; </a:t>
            </a:r>
            <a:r>
              <a:rPr lang="en-US" altLang="ja-JP" sz="2400" dirty="0" err="1"/>
              <a:t>i</a:t>
            </a:r>
            <a:r>
              <a:rPr lang="en-US" altLang="ja-JP" sz="2400" dirty="0"/>
              <a:t> &lt; 5; </a:t>
            </a:r>
            <a:r>
              <a:rPr lang="en-US" altLang="ja-JP" sz="2400" dirty="0" err="1"/>
              <a:t>i</a:t>
            </a:r>
            <a:r>
              <a:rPr lang="en-US" altLang="ja-JP" sz="2400" dirty="0"/>
              <a:t>++) {</a:t>
            </a:r>
          </a:p>
          <a:p>
            <a:r>
              <a:rPr lang="en-US" altLang="ja-JP" sz="2400" dirty="0"/>
              <a:t>    </a:t>
            </a:r>
            <a:r>
              <a:rPr lang="en-US" altLang="ja-JP" sz="2400" dirty="0" err="1"/>
              <a:t>cout</a:t>
            </a:r>
            <a:r>
              <a:rPr lang="en-US" altLang="ja-JP" sz="2400" dirty="0"/>
              <a:t> "</a:t>
            </a:r>
            <a:r>
              <a:rPr lang="ja-JP" altLang="en-US" sz="2400" dirty="0"/>
              <a:t>こんにちは</a:t>
            </a:r>
            <a:r>
              <a:rPr lang="en-US" altLang="ja-JP" sz="2400" dirty="0"/>
              <a:t>" &lt;&lt; </a:t>
            </a:r>
            <a:r>
              <a:rPr lang="en-US" altLang="ja-JP" sz="2400" dirty="0" err="1"/>
              <a:t>endl</a:t>
            </a:r>
            <a:r>
              <a:rPr lang="en-US" altLang="ja-JP" sz="2400" dirty="0"/>
              <a:t>;</a:t>
            </a:r>
          </a:p>
          <a:p>
            <a:r>
              <a:rPr lang="en-US" altLang="ja-JP" sz="2400" dirty="0"/>
              <a:t>}</a:t>
            </a:r>
          </a:p>
        </p:txBody>
      </p:sp>
      <p:pic>
        <p:nvPicPr>
          <p:cNvPr id="4" name="図 3">
            <a:extLst>
              <a:ext uri="{FF2B5EF4-FFF2-40B4-BE49-F238E27FC236}">
                <a16:creationId xmlns:a16="http://schemas.microsoft.com/office/drawing/2014/main" id="{F65994A7-8DB9-556F-7406-FF57B4B95087}"/>
              </a:ext>
            </a:extLst>
          </p:cNvPr>
          <p:cNvPicPr>
            <a:picLocks noChangeAspect="1"/>
          </p:cNvPicPr>
          <p:nvPr/>
        </p:nvPicPr>
        <p:blipFill>
          <a:blip r:embed="rId3"/>
          <a:stretch>
            <a:fillRect/>
          </a:stretch>
        </p:blipFill>
        <p:spPr>
          <a:xfrm>
            <a:off x="2972749" y="2527996"/>
            <a:ext cx="7011683" cy="433000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for</a:t>
            </a:r>
            <a:r>
              <a:rPr lang="ja-JP" altLang="en-US" dirty="0"/>
              <a:t>ループ内で変数を使う</a:t>
            </a:r>
          </a:p>
        </p:txBody>
      </p:sp>
      <p:sp>
        <p:nvSpPr>
          <p:cNvPr id="74755" name="テキスト ボックス 3"/>
          <p:cNvSpPr txBox="1">
            <a:spLocks noChangeArrowheads="1"/>
          </p:cNvSpPr>
          <p:nvPr/>
        </p:nvSpPr>
        <p:spPr bwMode="auto">
          <a:xfrm>
            <a:off x="695400" y="2132856"/>
            <a:ext cx="7704856" cy="2308324"/>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int sum = 0;</a:t>
            </a:r>
          </a:p>
          <a:p>
            <a:r>
              <a:rPr lang="en-US" altLang="ja-JP" sz="2400" dirty="0"/>
              <a:t>for (int </a:t>
            </a:r>
            <a:r>
              <a:rPr lang="en-US" altLang="ja-JP" sz="2400" dirty="0" err="1"/>
              <a:t>i</a:t>
            </a:r>
            <a:r>
              <a:rPr lang="en-US" altLang="ja-JP" sz="2400" dirty="0"/>
              <a:t> = 1; </a:t>
            </a:r>
            <a:r>
              <a:rPr lang="en-US" altLang="ja-JP" sz="2400" dirty="0" err="1"/>
              <a:t>i</a:t>
            </a:r>
            <a:r>
              <a:rPr lang="en-US" altLang="ja-JP" sz="2400" dirty="0"/>
              <a:t> &lt;= 100; </a:t>
            </a:r>
            <a:r>
              <a:rPr lang="en-US" altLang="ja-JP" sz="2400" dirty="0" err="1"/>
              <a:t>i</a:t>
            </a:r>
            <a:r>
              <a:rPr lang="en-US" altLang="ja-JP" sz="2400" dirty="0"/>
              <a:t>++) {</a:t>
            </a:r>
          </a:p>
          <a:p>
            <a:r>
              <a:rPr lang="en-US" altLang="ja-JP" sz="2400" dirty="0"/>
              <a:t>    sum += </a:t>
            </a:r>
            <a:r>
              <a:rPr lang="en-US" altLang="ja-JP" sz="2400" dirty="0" err="1"/>
              <a:t>i</a:t>
            </a:r>
            <a:r>
              <a:rPr lang="en-US" altLang="ja-JP" sz="2400" dirty="0"/>
              <a:t>;</a:t>
            </a:r>
          </a:p>
          <a:p>
            <a:r>
              <a:rPr lang="en-US" altLang="ja-JP" sz="2400" dirty="0"/>
              <a:t>    </a:t>
            </a:r>
            <a:r>
              <a:rPr lang="en-US" altLang="ja-JP" sz="2400" dirty="0" err="1"/>
              <a:t>cout</a:t>
            </a:r>
            <a:r>
              <a:rPr lang="en-US" altLang="ja-JP" sz="2400" dirty="0"/>
              <a:t> &lt;&lt; </a:t>
            </a:r>
            <a:r>
              <a:rPr lang="en-US" altLang="ja-JP" sz="2400" dirty="0" err="1"/>
              <a:t>i</a:t>
            </a:r>
            <a:r>
              <a:rPr lang="en-US" altLang="ja-JP" sz="2400" dirty="0"/>
              <a:t> &lt;&lt; "</a:t>
            </a:r>
            <a:r>
              <a:rPr lang="ja-JP" altLang="en-US" sz="2400" dirty="0"/>
              <a:t>を加えました</a:t>
            </a:r>
            <a:r>
              <a:rPr lang="en-US" altLang="ja-JP" sz="2400" dirty="0"/>
              <a:t>" &lt;&lt; </a:t>
            </a:r>
            <a:r>
              <a:rPr lang="en-US" altLang="ja-JP" sz="2400" dirty="0" err="1"/>
              <a:t>endl</a:t>
            </a:r>
            <a:r>
              <a:rPr lang="en-US" altLang="ja-JP" sz="2400" dirty="0"/>
              <a:t>;</a:t>
            </a:r>
          </a:p>
          <a:p>
            <a:r>
              <a:rPr lang="en-US" altLang="ja-JP" sz="2400" dirty="0"/>
              <a:t>}</a:t>
            </a:r>
          </a:p>
          <a:p>
            <a:r>
              <a:rPr lang="en-US" altLang="ja-JP" sz="2400" dirty="0" err="1"/>
              <a:t>cout</a:t>
            </a:r>
            <a:r>
              <a:rPr lang="en-US" altLang="ja-JP" sz="2400" dirty="0"/>
              <a:t> &lt;&lt; "</a:t>
            </a:r>
            <a:r>
              <a:rPr lang="ja-JP" altLang="en-US" sz="2400" dirty="0"/>
              <a:t>合計は</a:t>
            </a:r>
            <a:r>
              <a:rPr lang="en-US" altLang="ja-JP" sz="2400" dirty="0"/>
              <a:t>" &lt;&lt; sum;</a:t>
            </a:r>
          </a:p>
        </p:txBody>
      </p:sp>
      <p:sp>
        <p:nvSpPr>
          <p:cNvPr id="74756" name="コンテンツ プレースホルダ 2"/>
          <p:cNvSpPr>
            <a:spLocks noGrp="1"/>
          </p:cNvSpPr>
          <p:nvPr>
            <p:ph idx="1"/>
          </p:nvPr>
        </p:nvSpPr>
        <p:spPr>
          <a:xfrm>
            <a:off x="695400" y="1214439"/>
            <a:ext cx="11017224" cy="1134442"/>
          </a:xfrm>
        </p:spPr>
        <p:txBody>
          <a:bodyPr/>
          <a:lstStyle/>
          <a:p>
            <a:pPr marL="0" indent="0" eaLnBrk="1" hangingPunct="1">
              <a:buNone/>
            </a:pPr>
            <a:r>
              <a:rPr lang="en-US" altLang="ja-JP" sz="2800" dirty="0">
                <a:latin typeface="Lucida Console" panose="020B0609040504020204" pitchFamily="49" charset="0"/>
              </a:rPr>
              <a:t>for</a:t>
            </a:r>
            <a:r>
              <a:rPr lang="en-US" altLang="ja-JP" sz="2800" dirty="0"/>
              <a:t> </a:t>
            </a:r>
            <a:r>
              <a:rPr lang="ja-JP" altLang="en-US" sz="2800" dirty="0"/>
              <a:t>ループ内で変数を使用することで、例えば</a:t>
            </a:r>
            <a:r>
              <a:rPr lang="en-US" altLang="ja-JP" sz="2800" dirty="0"/>
              <a:t>1</a:t>
            </a:r>
            <a:r>
              <a:rPr lang="ja-JP" altLang="en-US" sz="2800" dirty="0"/>
              <a:t>から</a:t>
            </a:r>
            <a:r>
              <a:rPr lang="en-US" altLang="ja-JP" sz="2800" dirty="0"/>
              <a:t>100</a:t>
            </a:r>
            <a:r>
              <a:rPr lang="ja-JP" altLang="en-US" sz="2800" dirty="0" err="1"/>
              <a:t>までを</a:t>
            </a:r>
            <a:r>
              <a:rPr lang="ja-JP" altLang="en-US" sz="2800" dirty="0"/>
              <a:t>順番に足し合わせる計算ができる</a:t>
            </a:r>
          </a:p>
        </p:txBody>
      </p:sp>
      <p:sp>
        <p:nvSpPr>
          <p:cNvPr id="2" name="テキスト ボックス 1">
            <a:extLst>
              <a:ext uri="{FF2B5EF4-FFF2-40B4-BE49-F238E27FC236}">
                <a16:creationId xmlns:a16="http://schemas.microsoft.com/office/drawing/2014/main" id="{14DC2EA1-B496-6B8C-1432-9A15C089800E}"/>
              </a:ext>
            </a:extLst>
          </p:cNvPr>
          <p:cNvSpPr txBox="1"/>
          <p:nvPr/>
        </p:nvSpPr>
        <p:spPr>
          <a:xfrm>
            <a:off x="695399" y="4890264"/>
            <a:ext cx="2952325" cy="1754326"/>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800" dirty="0">
                <a:ea typeface="+mn-ea"/>
              </a:rPr>
              <a:t>1</a:t>
            </a:r>
            <a:r>
              <a:rPr lang="ja-JP" altLang="en-US" sz="1800" dirty="0">
                <a:ea typeface="+mn-ea"/>
              </a:rPr>
              <a:t>を加えました</a:t>
            </a:r>
          </a:p>
          <a:p>
            <a:r>
              <a:rPr lang="en-US" altLang="ja-JP" sz="1800" dirty="0">
                <a:ea typeface="+mn-ea"/>
              </a:rPr>
              <a:t>2</a:t>
            </a:r>
            <a:r>
              <a:rPr lang="ja-JP" altLang="en-US" sz="1800" dirty="0">
                <a:ea typeface="+mn-ea"/>
              </a:rPr>
              <a:t>を加えました</a:t>
            </a:r>
          </a:p>
          <a:p>
            <a:r>
              <a:rPr lang="en-US" altLang="ja-JP" sz="1800" dirty="0">
                <a:ea typeface="+mn-ea"/>
              </a:rPr>
              <a:t>…</a:t>
            </a:r>
            <a:r>
              <a:rPr lang="ja-JP" altLang="en-US" sz="1800" dirty="0">
                <a:ea typeface="+mn-ea"/>
              </a:rPr>
              <a:t>（中略）</a:t>
            </a:r>
            <a:r>
              <a:rPr lang="en-US" altLang="ja-JP" sz="1800" dirty="0">
                <a:ea typeface="+mn-ea"/>
              </a:rPr>
              <a:t>…</a:t>
            </a:r>
          </a:p>
          <a:p>
            <a:r>
              <a:rPr lang="en-US" altLang="ja-JP" sz="1800" dirty="0">
                <a:ea typeface="+mn-ea"/>
              </a:rPr>
              <a:t>99</a:t>
            </a:r>
            <a:r>
              <a:rPr lang="ja-JP" altLang="en-US" sz="1800" dirty="0">
                <a:ea typeface="+mn-ea"/>
              </a:rPr>
              <a:t>を加えました</a:t>
            </a:r>
          </a:p>
          <a:p>
            <a:r>
              <a:rPr lang="en-US" altLang="ja-JP" sz="1800" dirty="0">
                <a:ea typeface="+mn-ea"/>
              </a:rPr>
              <a:t>100</a:t>
            </a:r>
            <a:r>
              <a:rPr lang="ja-JP" altLang="en-US" sz="1800" dirty="0">
                <a:ea typeface="+mn-ea"/>
              </a:rPr>
              <a:t>を加えました</a:t>
            </a:r>
          </a:p>
          <a:p>
            <a:r>
              <a:rPr lang="ja-JP" altLang="en-US" sz="1800" dirty="0">
                <a:ea typeface="+mn-ea"/>
              </a:rPr>
              <a:t>合計は</a:t>
            </a:r>
            <a:r>
              <a:rPr lang="en-US" altLang="ja-JP" sz="1800" dirty="0">
                <a:ea typeface="+mn-ea"/>
              </a:rPr>
              <a:t>5050</a:t>
            </a:r>
            <a:r>
              <a:rPr lang="ja-JP" altLang="en-US" sz="1800" dirty="0">
                <a:ea typeface="+mn-ea"/>
              </a:rPr>
              <a:t>です</a:t>
            </a:r>
          </a:p>
        </p:txBody>
      </p:sp>
      <p:grpSp>
        <p:nvGrpSpPr>
          <p:cNvPr id="4" name="グループ化 3">
            <a:extLst>
              <a:ext uri="{FF2B5EF4-FFF2-40B4-BE49-F238E27FC236}">
                <a16:creationId xmlns:a16="http://schemas.microsoft.com/office/drawing/2014/main" id="{771D899B-8AD8-C9DB-8E7B-D89739C3CE3E}"/>
              </a:ext>
            </a:extLst>
          </p:cNvPr>
          <p:cNvGrpSpPr/>
          <p:nvPr/>
        </p:nvGrpSpPr>
        <p:grpSpPr>
          <a:xfrm>
            <a:off x="767408" y="4535542"/>
            <a:ext cx="748924" cy="261610"/>
            <a:chOff x="767408" y="4458263"/>
            <a:chExt cx="748924" cy="261610"/>
          </a:xfrm>
        </p:grpSpPr>
        <p:cxnSp>
          <p:nvCxnSpPr>
            <p:cNvPr id="6" name="直線矢印コネクタ 5">
              <a:extLst>
                <a:ext uri="{FF2B5EF4-FFF2-40B4-BE49-F238E27FC236}">
                  <a16:creationId xmlns:a16="http://schemas.microsoft.com/office/drawing/2014/main" id="{66F196F7-691C-3924-A83C-0703DB00788A}"/>
                </a:ext>
              </a:extLst>
            </p:cNvPr>
            <p:cNvCxnSpPr>
              <a:cxnSpLocks/>
            </p:cNvCxnSpPr>
            <p:nvPr/>
          </p:nvCxnSpPr>
          <p:spPr>
            <a:xfrm>
              <a:off x="767408" y="446267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6CBF44C-19B7-6D67-0B93-F87E0B3BABD9}"/>
                </a:ext>
              </a:extLst>
            </p:cNvPr>
            <p:cNvSpPr txBox="1"/>
            <p:nvPr/>
          </p:nvSpPr>
          <p:spPr>
            <a:xfrm>
              <a:off x="767409" y="4458263"/>
              <a:ext cx="748923" cy="261610"/>
            </a:xfrm>
            <a:prstGeom prst="rect">
              <a:avLst/>
            </a:prstGeom>
            <a:noFill/>
          </p:spPr>
          <p:txBody>
            <a:bodyPr wrap="none" rtlCol="0">
              <a:spAutoFit/>
            </a:bodyPr>
            <a:lstStyle/>
            <a:p>
              <a:r>
                <a:rPr lang="ja-JP" altLang="en-US" sz="1100" dirty="0"/>
                <a:t>実行結果</a:t>
              </a:r>
            </a:p>
          </p:txBody>
        </p:sp>
      </p:grpSp>
      <p:sp>
        <p:nvSpPr>
          <p:cNvPr id="3" name="テキスト ボックス 2">
            <a:extLst>
              <a:ext uri="{FF2B5EF4-FFF2-40B4-BE49-F238E27FC236}">
                <a16:creationId xmlns:a16="http://schemas.microsoft.com/office/drawing/2014/main" id="{7CDF8F64-11EE-09E3-34C7-DF9A6ABF7556}"/>
              </a:ext>
            </a:extLst>
          </p:cNvPr>
          <p:cNvSpPr txBox="1">
            <a:spLocks noChangeArrowheads="1"/>
          </p:cNvSpPr>
          <p:nvPr/>
        </p:nvSpPr>
        <p:spPr bwMode="auto">
          <a:xfrm>
            <a:off x="8544278" y="608904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2279576" y="4005064"/>
            <a:ext cx="7426518" cy="2232247"/>
          </a:xfrm>
          <a:prstGeom prst="flowChartProcess">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2351014" y="4365104"/>
            <a:ext cx="7061916" cy="1477556"/>
          </a:xfrm>
          <a:prstGeom prst="flowChartProcess">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76804" name="タイトル 1"/>
          <p:cNvSpPr>
            <a:spLocks noGrp="1"/>
          </p:cNvSpPr>
          <p:nvPr>
            <p:ph type="title"/>
          </p:nvPr>
        </p:nvSpPr>
        <p:spPr>
          <a:xfrm>
            <a:off x="1981200" y="274639"/>
            <a:ext cx="8229600" cy="725487"/>
          </a:xfrm>
        </p:spPr>
        <p:txBody>
          <a:bodyPr/>
          <a:lstStyle/>
          <a:p>
            <a:pPr eaLnBrk="1" hangingPunct="1"/>
            <a:r>
              <a:rPr lang="ja-JP" altLang="en-US"/>
              <a:t>変数のスコープ</a:t>
            </a:r>
          </a:p>
        </p:txBody>
      </p:sp>
      <p:sp>
        <p:nvSpPr>
          <p:cNvPr id="76805" name="コンテンツ プレースホルダ 2"/>
          <p:cNvSpPr>
            <a:spLocks noGrp="1"/>
          </p:cNvSpPr>
          <p:nvPr>
            <p:ph idx="1"/>
          </p:nvPr>
        </p:nvSpPr>
        <p:spPr>
          <a:xfrm>
            <a:off x="479376" y="1214439"/>
            <a:ext cx="11377264" cy="2357437"/>
          </a:xfrm>
        </p:spPr>
        <p:txBody>
          <a:bodyPr/>
          <a:lstStyle/>
          <a:p>
            <a:pPr eaLnBrk="1" hangingPunct="1"/>
            <a:r>
              <a:rPr lang="ja-JP" altLang="en-US" sz="2800" dirty="0"/>
              <a:t>変数には扱える範囲が決まっている。これを「変数のスコープ」と呼ぶ</a:t>
            </a:r>
            <a:endParaRPr lang="en-US" altLang="ja-JP" sz="2800" dirty="0"/>
          </a:p>
          <a:p>
            <a:pPr eaLnBrk="1" hangingPunct="1"/>
            <a:r>
              <a:rPr lang="ja-JP" altLang="en-US" sz="2800" dirty="0"/>
              <a:t>スコープは変数の宣言が行われた場所から、そのブロック</a:t>
            </a:r>
            <a:r>
              <a:rPr lang="en-US" altLang="ja-JP" sz="2800" dirty="0">
                <a:latin typeface="Lucida Console" panose="020B0609040504020204" pitchFamily="49" charset="0"/>
              </a:rPr>
              <a:t>{ } </a:t>
            </a:r>
            <a:r>
              <a:rPr lang="ja-JP" altLang="en-US" sz="2800" dirty="0"/>
              <a:t>の終わりまで</a:t>
            </a:r>
          </a:p>
        </p:txBody>
      </p:sp>
      <p:sp>
        <p:nvSpPr>
          <p:cNvPr id="2" name="テキスト ボックス 3"/>
          <p:cNvSpPr txBox="1">
            <a:spLocks noChangeArrowheads="1"/>
          </p:cNvSpPr>
          <p:nvPr/>
        </p:nvSpPr>
        <p:spPr bwMode="auto">
          <a:xfrm>
            <a:off x="1559496" y="3212976"/>
            <a:ext cx="8468419"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int main()</a:t>
            </a:r>
          </a:p>
          <a:p>
            <a:pPr eaLnBrk="1" hangingPunct="1"/>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int sum = 0;</a:t>
            </a:r>
          </a:p>
          <a:p>
            <a:pPr eaLnBrk="1" hangingPunct="1"/>
            <a:r>
              <a:rPr lang="en-US" altLang="ja-JP" sz="2400" dirty="0">
                <a:latin typeface="Lucida Console" panose="020B0609040504020204" pitchFamily="49" charset="0"/>
                <a:ea typeface="HG丸ｺﾞｼｯｸM-PRO" panose="020F0600000000000000" pitchFamily="50" charset="-128"/>
              </a:rPr>
              <a:t>    for (int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 1;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&lt;= 100;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sum +=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cout</a:t>
            </a:r>
            <a:r>
              <a:rPr lang="en-US" altLang="ja-JP" sz="2400" dirty="0">
                <a:latin typeface="Lucida Console" panose="020B0609040504020204" pitchFamily="49" charset="0"/>
                <a:ea typeface="HG丸ｺﾞｼｯｸM-PRO" panose="020F0600000000000000" pitchFamily="50" charset="-128"/>
              </a:rPr>
              <a:t> &lt;&lt; </a:t>
            </a:r>
            <a:r>
              <a:rPr lang="en-US" altLang="ja-JP" sz="2400" dirty="0" err="1">
                <a:latin typeface="Lucida Console" panose="020B0609040504020204" pitchFamily="49" charset="0"/>
                <a:ea typeface="HG丸ｺﾞｼｯｸM-PRO" panose="020F0600000000000000" pitchFamily="50" charset="-128"/>
              </a:rPr>
              <a:t>i</a:t>
            </a:r>
            <a:r>
              <a:rPr lang="en-US" altLang="ja-JP" sz="2400" dirty="0">
                <a:latin typeface="Lucida Console" panose="020B0609040504020204" pitchFamily="49" charset="0"/>
                <a:ea typeface="HG丸ｺﾞｼｯｸM-PRO" panose="020F0600000000000000" pitchFamily="50" charset="-128"/>
              </a:rPr>
              <a:t> &lt;&lt; "</a:t>
            </a:r>
            <a:r>
              <a:rPr lang="ja-JP" altLang="en-US" sz="2400" dirty="0">
                <a:latin typeface="Lucida Console" panose="020B0609040504020204" pitchFamily="49" charset="0"/>
                <a:ea typeface="HG丸ｺﾞｼｯｸM-PRO" panose="020F0600000000000000" pitchFamily="50" charset="-128"/>
              </a:rPr>
              <a:t>を加えました</a:t>
            </a:r>
            <a:r>
              <a:rPr lang="en-US" altLang="ja-JP" sz="2400" dirty="0">
                <a:latin typeface="Lucida Console" panose="020B0609040504020204" pitchFamily="49" charset="0"/>
                <a:ea typeface="HG丸ｺﾞｼｯｸM-PRO" panose="020F0600000000000000" pitchFamily="50" charset="-128"/>
              </a:rPr>
              <a:t>" &lt;&lt; </a:t>
            </a:r>
            <a:r>
              <a:rPr lang="en-US" altLang="ja-JP" sz="2400" dirty="0" err="1">
                <a:latin typeface="Lucida Console" panose="020B0609040504020204" pitchFamily="49" charset="0"/>
                <a:ea typeface="HG丸ｺﾞｼｯｸM-PRO" panose="020F0600000000000000" pitchFamily="50" charset="-128"/>
              </a:rPr>
              <a:t>endl</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r>
              <a:rPr lang="en-US" altLang="ja-JP" sz="2400" dirty="0" err="1">
                <a:latin typeface="Lucida Console" panose="020B0609040504020204" pitchFamily="49" charset="0"/>
                <a:ea typeface="HG丸ｺﾞｼｯｸM-PRO" panose="020F0600000000000000" pitchFamily="50" charset="-128"/>
              </a:rPr>
              <a:t>cout</a:t>
            </a:r>
            <a:r>
              <a:rPr lang="en-US" altLang="ja-JP" sz="2400" dirty="0">
                <a:latin typeface="Lucida Console" panose="020B0609040504020204" pitchFamily="49" charset="0"/>
                <a:ea typeface="HG丸ｺﾞｼｯｸM-PRO" panose="020F0600000000000000" pitchFamily="50" charset="-128"/>
              </a:rPr>
              <a:t> &lt;&lt; "</a:t>
            </a:r>
            <a:r>
              <a:rPr lang="ja-JP" altLang="en-US" sz="2400" dirty="0">
                <a:latin typeface="Lucida Console" panose="020B0609040504020204" pitchFamily="49" charset="0"/>
                <a:ea typeface="HG丸ｺﾞｼｯｸM-PRO" panose="020F0600000000000000" pitchFamily="50" charset="-128"/>
              </a:rPr>
              <a:t>合計は</a:t>
            </a:r>
            <a:r>
              <a:rPr lang="en-US" altLang="ja-JP" sz="2400" dirty="0">
                <a:latin typeface="Lucida Console" panose="020B0609040504020204" pitchFamily="49" charset="0"/>
                <a:ea typeface="HG丸ｺﾞｼｯｸM-PRO" panose="020F0600000000000000" pitchFamily="50" charset="-128"/>
              </a:rPr>
              <a:t>" &lt;&lt; sum;</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while</a:t>
            </a:r>
            <a:r>
              <a:rPr lang="ja-JP" altLang="en-US" dirty="0"/>
              <a:t>文</a:t>
            </a:r>
          </a:p>
        </p:txBody>
      </p:sp>
      <p:sp>
        <p:nvSpPr>
          <p:cNvPr id="77827" name="コンテンツ プレースホルダ 2"/>
          <p:cNvSpPr>
            <a:spLocks noGrp="1"/>
          </p:cNvSpPr>
          <p:nvPr>
            <p:ph idx="1"/>
          </p:nvPr>
        </p:nvSpPr>
        <p:spPr>
          <a:xfrm>
            <a:off x="1055440" y="1214439"/>
            <a:ext cx="8229600" cy="714375"/>
          </a:xfrm>
        </p:spPr>
        <p:txBody>
          <a:bodyPr/>
          <a:lstStyle/>
          <a:p>
            <a:pPr marL="0" indent="0" eaLnBrk="1" hangingPunct="1">
              <a:buNone/>
            </a:pPr>
            <a:r>
              <a:rPr lang="en-US" altLang="ja-JP" dirty="0">
                <a:latin typeface="Lucida Console" panose="020B0609040504020204" pitchFamily="49" charset="0"/>
              </a:rPr>
              <a:t>while</a:t>
            </a:r>
            <a:r>
              <a:rPr lang="ja-JP" altLang="en-US" dirty="0"/>
              <a:t>文の構文</a:t>
            </a:r>
          </a:p>
        </p:txBody>
      </p:sp>
      <p:sp>
        <p:nvSpPr>
          <p:cNvPr id="77828" name="テキスト ボックス 4"/>
          <p:cNvSpPr txBox="1">
            <a:spLocks noChangeArrowheads="1"/>
          </p:cNvSpPr>
          <p:nvPr/>
        </p:nvSpPr>
        <p:spPr bwMode="auto">
          <a:xfrm>
            <a:off x="1341761" y="1857376"/>
            <a:ext cx="3643312" cy="1200329"/>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while (</a:t>
            </a:r>
            <a:r>
              <a:rPr lang="ja-JP" altLang="en-US" sz="2400" dirty="0"/>
              <a:t>条件式</a:t>
            </a:r>
            <a:r>
              <a:rPr lang="en-US" altLang="ja-JP" sz="2400" dirty="0"/>
              <a:t>) {</a:t>
            </a:r>
          </a:p>
          <a:p>
            <a:r>
              <a:rPr lang="en-US" altLang="ja-JP" sz="2400" dirty="0"/>
              <a:t>    </a:t>
            </a:r>
            <a:r>
              <a:rPr lang="ja-JP" altLang="en-US" sz="2400" dirty="0"/>
              <a:t>命令文</a:t>
            </a:r>
            <a:endParaRPr lang="en-US" altLang="ja-JP" sz="2400" dirty="0"/>
          </a:p>
          <a:p>
            <a:r>
              <a:rPr lang="en-US" altLang="ja-JP" sz="2400" dirty="0"/>
              <a:t>}</a:t>
            </a:r>
          </a:p>
        </p:txBody>
      </p:sp>
      <p:sp>
        <p:nvSpPr>
          <p:cNvPr id="77829" name="コンテンツ プレースホルダ 2"/>
          <p:cNvSpPr txBox="1">
            <a:spLocks/>
          </p:cNvSpPr>
          <p:nvPr/>
        </p:nvSpPr>
        <p:spPr bwMode="auto">
          <a:xfrm>
            <a:off x="1127448" y="3571875"/>
            <a:ext cx="892899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2800" dirty="0">
                <a:latin typeface="+mn-ea"/>
                <a:ea typeface="+mn-ea"/>
              </a:rPr>
              <a:t>「条件式」が    真なら「命令文」を行う</a:t>
            </a:r>
            <a:br>
              <a:rPr lang="en-US" altLang="ja-JP" sz="2800" dirty="0">
                <a:latin typeface="+mn-ea"/>
                <a:ea typeface="+mn-ea"/>
              </a:rPr>
            </a:br>
            <a:r>
              <a:rPr lang="en-US" altLang="ja-JP" sz="2800" dirty="0">
                <a:latin typeface="+mn-ea"/>
                <a:ea typeface="+mn-ea"/>
              </a:rPr>
              <a:t>                         </a:t>
            </a:r>
            <a:r>
              <a:rPr lang="ja-JP" altLang="en-US" sz="2800" dirty="0">
                <a:latin typeface="+mn-ea"/>
                <a:ea typeface="+mn-ea"/>
              </a:rPr>
              <a:t>偽</a:t>
            </a:r>
            <a:r>
              <a:rPr lang="en-US" altLang="ja-JP" sz="2800" dirty="0">
                <a:latin typeface="+mn-ea"/>
                <a:ea typeface="+mn-ea"/>
              </a:rPr>
              <a:t> </a:t>
            </a:r>
            <a:r>
              <a:rPr lang="ja-JP" altLang="en-US" sz="2800" dirty="0">
                <a:latin typeface="+mn-ea"/>
                <a:ea typeface="+mn-ea"/>
              </a:rPr>
              <a:t>なら</a:t>
            </a:r>
            <a:r>
              <a:rPr lang="en-US" altLang="ja-JP" sz="2800" dirty="0">
                <a:latin typeface="Lucida Console" panose="020B0609040504020204" pitchFamily="49" charset="0"/>
                <a:ea typeface="+mn-ea"/>
              </a:rPr>
              <a:t>while</a:t>
            </a:r>
            <a:r>
              <a:rPr lang="ja-JP" altLang="en-US" sz="2800" dirty="0">
                <a:latin typeface="+mn-ea"/>
                <a:ea typeface="+mn-ea"/>
              </a:rPr>
              <a:t>ループを終了する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r>
              <a:rPr lang="ja-JP" altLang="en-US" sz="2800" dirty="0">
                <a:latin typeface="+mn-ea"/>
                <a:ea typeface="+mn-ea"/>
              </a:rPr>
              <a:t> </a:t>
            </a:r>
            <a:r>
              <a:rPr lang="en-US" altLang="ja-JP" sz="2800" dirty="0">
                <a:latin typeface="+mn-ea"/>
                <a:ea typeface="+mn-ea"/>
              </a:rPr>
              <a:t>1.</a:t>
            </a:r>
            <a:r>
              <a:rPr lang="ja-JP" altLang="en-US" sz="2800" dirty="0">
                <a:latin typeface="+mn-ea"/>
                <a:ea typeface="+mn-ea"/>
              </a:rPr>
              <a:t>に戻る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endParaRPr lang="en-US" altLang="ja-JP" sz="2800" dirty="0">
              <a:latin typeface="+mn-ea"/>
              <a:ea typeface="+mn-ea"/>
            </a:endParaRPr>
          </a:p>
          <a:p>
            <a:pPr eaLnBrk="1" hangingPunct="1">
              <a:spcBef>
                <a:spcPct val="20000"/>
              </a:spcBef>
            </a:pPr>
            <a:r>
              <a:rPr lang="en-US" altLang="ja-JP" sz="2800" dirty="0">
                <a:latin typeface="+mn-ea"/>
                <a:ea typeface="+mn-ea"/>
              </a:rPr>
              <a:t>※</a:t>
            </a:r>
            <a:r>
              <a:rPr lang="ja-JP" altLang="en-US" sz="2800" dirty="0">
                <a:latin typeface="+mn-ea"/>
                <a:ea typeface="+mn-ea"/>
              </a:rPr>
              <a:t> </a:t>
            </a:r>
            <a:r>
              <a:rPr lang="en-US" altLang="ja-JP" sz="2800" dirty="0">
                <a:latin typeface="Lucida Console" panose="020B0609040504020204" pitchFamily="49" charset="0"/>
                <a:ea typeface="+mn-ea"/>
              </a:rPr>
              <a:t>for</a:t>
            </a:r>
            <a:r>
              <a:rPr lang="ja-JP" altLang="en-US" sz="2800" dirty="0">
                <a:latin typeface="+mn-ea"/>
                <a:ea typeface="+mn-ea"/>
              </a:rPr>
              <a:t>文と同じ繰り返し命令を書ける</a:t>
            </a:r>
          </a:p>
        </p:txBody>
      </p:sp>
      <p:sp>
        <p:nvSpPr>
          <p:cNvPr id="2" name="左中かっこ 1">
            <a:extLst>
              <a:ext uri="{FF2B5EF4-FFF2-40B4-BE49-F238E27FC236}">
                <a16:creationId xmlns:a16="http://schemas.microsoft.com/office/drawing/2014/main" id="{653CD1AB-F769-6618-B2F4-807E4907807C}"/>
              </a:ext>
            </a:extLst>
          </p:cNvPr>
          <p:cNvSpPr/>
          <p:nvPr/>
        </p:nvSpPr>
        <p:spPr>
          <a:xfrm>
            <a:off x="4007768" y="3645024"/>
            <a:ext cx="144016" cy="778396"/>
          </a:xfrm>
          <a:prstGeom prst="leftBrace">
            <a:avLst>
              <a:gd name="adj1" fmla="val 8333"/>
              <a:gd name="adj2" fmla="val 249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while</a:t>
            </a:r>
            <a:r>
              <a:rPr lang="ja-JP" altLang="en-US" dirty="0"/>
              <a:t>文の例</a:t>
            </a:r>
          </a:p>
        </p:txBody>
      </p:sp>
      <p:sp>
        <p:nvSpPr>
          <p:cNvPr id="78851" name="テキスト ボックス 3"/>
          <p:cNvSpPr txBox="1">
            <a:spLocks noChangeArrowheads="1"/>
          </p:cNvSpPr>
          <p:nvPr/>
        </p:nvSpPr>
        <p:spPr bwMode="auto">
          <a:xfrm>
            <a:off x="623392" y="1260066"/>
            <a:ext cx="871537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0;</a:t>
            </a:r>
          </a:p>
          <a:p>
            <a:r>
              <a:rPr lang="en-US" altLang="ja-JP" dirty="0"/>
              <a:t>while</a:t>
            </a:r>
            <a:r>
              <a:rPr lang="ja-JP" altLang="en-US" dirty="0"/>
              <a:t> </a:t>
            </a:r>
            <a:r>
              <a:rPr lang="en-US" altLang="ja-JP" dirty="0"/>
              <a:t>(</a:t>
            </a:r>
            <a:r>
              <a:rPr lang="en-US" altLang="ja-JP" dirty="0" err="1"/>
              <a:t>i</a:t>
            </a:r>
            <a:r>
              <a:rPr lang="en-US" altLang="ja-JP" dirty="0"/>
              <a:t> &lt; 5) {</a:t>
            </a:r>
          </a:p>
          <a:p>
            <a:r>
              <a:rPr lang="ja-JP" altLang="en-US" dirty="0"/>
              <a:t>    </a:t>
            </a:r>
            <a:r>
              <a:rPr lang="en-US" altLang="ja-JP" dirty="0" err="1"/>
              <a:t>cout</a:t>
            </a:r>
            <a:r>
              <a:rPr lang="en-US" altLang="ja-JP" dirty="0"/>
              <a:t> &lt;&lt; "</a:t>
            </a:r>
            <a:r>
              <a:rPr lang="ja-JP" altLang="en-US" dirty="0"/>
              <a:t>こんにちは</a:t>
            </a:r>
            <a:r>
              <a:rPr lang="en-US" altLang="ja-JP" dirty="0"/>
              <a:t>" &lt;&lt; </a:t>
            </a:r>
            <a:r>
              <a:rPr lang="en-US" altLang="ja-JP" dirty="0" err="1"/>
              <a:t>endl</a:t>
            </a:r>
            <a:r>
              <a:rPr lang="en-US" altLang="ja-JP" dirty="0"/>
              <a:t>;</a:t>
            </a:r>
          </a:p>
          <a:p>
            <a:r>
              <a:rPr lang="ja-JP" altLang="en-US" dirty="0"/>
              <a:t>    </a:t>
            </a:r>
            <a:r>
              <a:rPr lang="en-US" altLang="ja-JP" dirty="0" err="1"/>
              <a:t>i</a:t>
            </a:r>
            <a:r>
              <a:rPr lang="en-US" altLang="ja-JP"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solidFill>
                <a:srgbClr val="00B050"/>
              </a:solidFill>
            </a:endParaRPr>
          </a:p>
          <a:p>
            <a:r>
              <a:rPr lang="en-US" altLang="ja-JP" dirty="0"/>
              <a:t>}</a:t>
            </a:r>
          </a:p>
        </p:txBody>
      </p:sp>
      <p:sp>
        <p:nvSpPr>
          <p:cNvPr id="78852" name="テキスト ボックス 4"/>
          <p:cNvSpPr txBox="1">
            <a:spLocks noChangeArrowheads="1"/>
          </p:cNvSpPr>
          <p:nvPr/>
        </p:nvSpPr>
        <p:spPr bwMode="auto">
          <a:xfrm>
            <a:off x="623392" y="3728628"/>
            <a:ext cx="871537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5;</a:t>
            </a:r>
          </a:p>
          <a:p>
            <a:r>
              <a:rPr lang="en-US" altLang="ja-JP" dirty="0"/>
              <a:t>while</a:t>
            </a:r>
            <a:r>
              <a:rPr lang="ja-JP" altLang="en-US" dirty="0"/>
              <a:t> </a:t>
            </a:r>
            <a:r>
              <a:rPr lang="en-US" altLang="ja-JP" dirty="0"/>
              <a:t>(</a:t>
            </a:r>
            <a:r>
              <a:rPr lang="en-US" altLang="ja-JP" dirty="0" err="1"/>
              <a:t>i</a:t>
            </a:r>
            <a:r>
              <a:rPr lang="en-US" altLang="ja-JP" dirty="0"/>
              <a:t> &gt; 0) {</a:t>
            </a:r>
          </a:p>
          <a:p>
            <a:r>
              <a:rPr lang="en-US" altLang="ja-JP" dirty="0"/>
              <a:t>  </a:t>
            </a:r>
            <a:r>
              <a:rPr lang="ja-JP" altLang="en-US" dirty="0"/>
              <a:t>  </a:t>
            </a:r>
            <a:r>
              <a:rPr lang="en-US" altLang="ja-JP" dirty="0" err="1"/>
              <a:t>cout</a:t>
            </a:r>
            <a:r>
              <a:rPr lang="en-US" altLang="ja-JP" dirty="0"/>
              <a:t> &lt;&lt; "</a:t>
            </a:r>
            <a:r>
              <a:rPr lang="ja-JP" altLang="en-US" dirty="0"/>
              <a:t>こんにちは</a:t>
            </a:r>
            <a:r>
              <a:rPr lang="en-US" altLang="ja-JP" dirty="0"/>
              <a:t>" &lt;&lt; </a:t>
            </a:r>
            <a:r>
              <a:rPr lang="en-US" altLang="ja-JP" dirty="0" err="1"/>
              <a:t>endl</a:t>
            </a:r>
            <a:r>
              <a:rPr lang="en-US" altLang="ja-JP" dirty="0"/>
              <a:t>;</a:t>
            </a:r>
            <a:br>
              <a:rPr lang="en-US" altLang="ja-JP" dirty="0"/>
            </a:br>
            <a:r>
              <a:rPr lang="en-US" altLang="ja-JP" dirty="0"/>
              <a:t>  </a:t>
            </a:r>
            <a:r>
              <a:rPr lang="ja-JP" altLang="en-US" dirty="0"/>
              <a:t>  </a:t>
            </a:r>
            <a:r>
              <a:rPr lang="en-US" altLang="ja-JP" dirty="0" err="1"/>
              <a:t>i</a:t>
            </a:r>
            <a:r>
              <a:rPr lang="en-US" altLang="ja-JP"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solidFill>
                <a:srgbClr val="00B050"/>
              </a:solidFill>
            </a:endParaRPr>
          </a:p>
          <a:p>
            <a:r>
              <a:rPr lang="en-US" altLang="ja-JP" dirty="0"/>
              <a:t>}</a:t>
            </a:r>
          </a:p>
        </p:txBody>
      </p:sp>
      <p:sp>
        <p:nvSpPr>
          <p:cNvPr id="2" name="テキスト ボックス 1">
            <a:extLst>
              <a:ext uri="{FF2B5EF4-FFF2-40B4-BE49-F238E27FC236}">
                <a16:creationId xmlns:a16="http://schemas.microsoft.com/office/drawing/2014/main" id="{C81E7EB9-F4E3-0A4C-E75A-EC3D70326A9B}"/>
              </a:ext>
            </a:extLst>
          </p:cNvPr>
          <p:cNvSpPr txBox="1">
            <a:spLocks noChangeArrowheads="1"/>
          </p:cNvSpPr>
          <p:nvPr/>
        </p:nvSpPr>
        <p:spPr bwMode="auto">
          <a:xfrm>
            <a:off x="8663579" y="594928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3" name="テキスト ボックス 2">
            <a:extLst>
              <a:ext uri="{FF2B5EF4-FFF2-40B4-BE49-F238E27FC236}">
                <a16:creationId xmlns:a16="http://schemas.microsoft.com/office/drawing/2014/main" id="{EF2C7B35-39CE-64F6-BE65-223BF62F4ED6}"/>
              </a:ext>
            </a:extLst>
          </p:cNvPr>
          <p:cNvSpPr txBox="1"/>
          <p:nvPr/>
        </p:nvSpPr>
        <p:spPr>
          <a:xfrm>
            <a:off x="3287688" y="6012524"/>
            <a:ext cx="4636206" cy="646331"/>
          </a:xfrm>
          <a:prstGeom prst="rect">
            <a:avLst/>
          </a:prstGeom>
          <a:noFill/>
        </p:spPr>
        <p:txBody>
          <a:bodyPr wrap="none" rtlCol="0">
            <a:spAutoFit/>
          </a:bodyPr>
          <a:lstStyle/>
          <a:p>
            <a:pPr algn="l"/>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無限ループにならないように注意が必要</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[Ctrl]+c </a:t>
            </a:r>
            <a:r>
              <a:rPr lang="ja-JP" altLang="en-US" dirty="0">
                <a:latin typeface="游ゴシック" panose="020B0400000000000000" pitchFamily="50" charset="-128"/>
                <a:ea typeface="游ゴシック" panose="020B0400000000000000" pitchFamily="50" charset="-128"/>
              </a:rPr>
              <a:t>キーで強制終了できる）</a:t>
            </a:r>
            <a:endParaRPr kumimoji="1" lang="ja-JP" altLang="en-US"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a:t>
            </a:r>
          </a:p>
        </p:txBody>
      </p:sp>
      <p:sp>
        <p:nvSpPr>
          <p:cNvPr id="79875" name="コンテンツ プレースホルダ 2"/>
          <p:cNvSpPr>
            <a:spLocks noGrp="1"/>
          </p:cNvSpPr>
          <p:nvPr>
            <p:ph idx="1"/>
          </p:nvPr>
        </p:nvSpPr>
        <p:spPr>
          <a:xfrm>
            <a:off x="695400" y="1214439"/>
            <a:ext cx="8229600" cy="714375"/>
          </a:xfrm>
        </p:spPr>
        <p:txBody>
          <a:bodyPr/>
          <a:lstStyle/>
          <a:p>
            <a:pPr marL="0" indent="0" eaLnBrk="1" hangingPunct="1">
              <a:buNone/>
            </a:pPr>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文の構文</a:t>
            </a:r>
          </a:p>
        </p:txBody>
      </p:sp>
      <p:sp>
        <p:nvSpPr>
          <p:cNvPr id="79876" name="テキスト ボックス 4"/>
          <p:cNvSpPr txBox="1">
            <a:spLocks noChangeArrowheads="1"/>
          </p:cNvSpPr>
          <p:nvPr/>
        </p:nvSpPr>
        <p:spPr bwMode="auto">
          <a:xfrm>
            <a:off x="849760" y="1830804"/>
            <a:ext cx="4572000" cy="120032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do {</a:t>
            </a:r>
          </a:p>
          <a:p>
            <a:r>
              <a:rPr lang="en-US" altLang="ja-JP" dirty="0"/>
              <a:t>    </a:t>
            </a:r>
            <a:r>
              <a:rPr lang="ja-JP" altLang="en-US" dirty="0"/>
              <a:t>命令文</a:t>
            </a:r>
            <a:endParaRPr lang="en-US" altLang="ja-JP" dirty="0"/>
          </a:p>
          <a:p>
            <a:r>
              <a:rPr lang="en-US" altLang="ja-JP" dirty="0"/>
              <a:t>} while</a:t>
            </a:r>
            <a:r>
              <a:rPr lang="ja-JP" altLang="en-US" dirty="0"/>
              <a:t> </a:t>
            </a:r>
            <a:r>
              <a:rPr lang="en-US" altLang="ja-JP" dirty="0"/>
              <a:t>(</a:t>
            </a:r>
            <a:r>
              <a:rPr lang="ja-JP" altLang="en-US" dirty="0"/>
              <a:t>条件式</a:t>
            </a:r>
            <a:r>
              <a:rPr lang="en-US" altLang="ja-JP" dirty="0"/>
              <a:t>);</a:t>
            </a:r>
          </a:p>
        </p:txBody>
      </p:sp>
      <p:sp>
        <p:nvSpPr>
          <p:cNvPr id="6" name="コンテンツ プレースホルダ 2"/>
          <p:cNvSpPr txBox="1">
            <a:spLocks/>
          </p:cNvSpPr>
          <p:nvPr/>
        </p:nvSpPr>
        <p:spPr>
          <a:xfrm>
            <a:off x="623392" y="3571875"/>
            <a:ext cx="10081120" cy="3143250"/>
          </a:xfrm>
          <a:prstGeom prst="rect">
            <a:avLst/>
          </a:prstGeom>
        </p:spPr>
        <p:txBody>
          <a:bodyPr>
            <a:normAutofit/>
          </a:bodyPr>
          <a:lstStyle/>
          <a:p>
            <a:pPr marL="514350" indent="-514350" fontAlgn="auto">
              <a:spcBef>
                <a:spcPct val="20000"/>
              </a:spcBef>
              <a:spcAft>
                <a:spcPts val="0"/>
              </a:spcAft>
              <a:buFont typeface="+mj-lt"/>
              <a:buAutoNum type="arabicPeriod"/>
              <a:defRPr/>
            </a:pPr>
            <a:r>
              <a:rPr lang="ja-JP" altLang="en-US" sz="2800" dirty="0">
                <a:latin typeface="+mn-lt"/>
                <a:ea typeface="+mn-ea"/>
              </a:rPr>
              <a:t>「命令文」を実行する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r>
              <a:rPr lang="ja-JP" altLang="en-US" sz="2800" dirty="0">
                <a:latin typeface="+mn-lt"/>
                <a:ea typeface="+mn-ea"/>
              </a:rPr>
              <a:t>「条件式」が      真なら</a:t>
            </a:r>
            <a:r>
              <a:rPr lang="en-US" altLang="ja-JP" sz="2800" dirty="0">
                <a:latin typeface="+mn-lt"/>
                <a:ea typeface="+mn-ea"/>
              </a:rPr>
              <a:t>1.</a:t>
            </a:r>
            <a:r>
              <a:rPr lang="ja-JP" altLang="en-US" sz="2800" dirty="0">
                <a:latin typeface="+mn-lt"/>
                <a:ea typeface="+mn-ea"/>
              </a:rPr>
              <a:t>に戻る。</a:t>
            </a:r>
            <a:br>
              <a:rPr lang="en-US" altLang="ja-JP" sz="2800" dirty="0">
                <a:latin typeface="+mn-lt"/>
                <a:ea typeface="+mn-ea"/>
              </a:rPr>
            </a:br>
            <a:r>
              <a:rPr lang="en-US" altLang="ja-JP" sz="2800" dirty="0">
                <a:latin typeface="+mn-lt"/>
                <a:ea typeface="+mn-ea"/>
              </a:rPr>
              <a:t>                           </a:t>
            </a:r>
            <a:r>
              <a:rPr lang="ja-JP" altLang="en-US" sz="2800" dirty="0">
                <a:latin typeface="+mn-lt"/>
                <a:ea typeface="+mn-ea"/>
              </a:rPr>
              <a:t>偽なら</a:t>
            </a:r>
            <a:r>
              <a:rPr lang="en-US" altLang="ja-JP" sz="2800" dirty="0">
                <a:latin typeface="Lucida Console" panose="020B0609040504020204" pitchFamily="49" charset="0"/>
                <a:ea typeface="+mn-ea"/>
              </a:rPr>
              <a:t>do</a:t>
            </a:r>
            <a:r>
              <a:rPr lang="ja-JP" altLang="en-US" sz="2800" dirty="0">
                <a:latin typeface="Lucida Console" panose="020B0609040504020204" pitchFamily="49" charset="0"/>
                <a:ea typeface="+mn-ea"/>
              </a:rPr>
              <a:t>～</a:t>
            </a:r>
            <a:r>
              <a:rPr lang="en-US" altLang="ja-JP" sz="2800" dirty="0">
                <a:latin typeface="Lucida Console" panose="020B0609040504020204" pitchFamily="49" charset="0"/>
                <a:ea typeface="+mn-ea"/>
              </a:rPr>
              <a:t>while</a:t>
            </a:r>
            <a:r>
              <a:rPr lang="ja-JP" altLang="en-US" sz="2800" dirty="0">
                <a:latin typeface="+mn-lt"/>
                <a:ea typeface="+mn-ea"/>
              </a:rPr>
              <a:t>ループを終了する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endParaRPr lang="en-US" altLang="ja-JP" sz="2800" dirty="0">
              <a:latin typeface="+mn-lt"/>
              <a:ea typeface="+mn-ea"/>
            </a:endParaRPr>
          </a:p>
          <a:p>
            <a:pPr marL="514350" indent="-514350" fontAlgn="auto">
              <a:spcBef>
                <a:spcPct val="20000"/>
              </a:spcBef>
              <a:spcAft>
                <a:spcPts val="0"/>
              </a:spcAft>
              <a:defRPr/>
            </a:pPr>
            <a:r>
              <a:rPr lang="en-US" altLang="ja-JP" sz="2800" dirty="0">
                <a:latin typeface="+mn-lt"/>
                <a:ea typeface="+mn-ea"/>
              </a:rPr>
              <a:t>※</a:t>
            </a:r>
            <a:r>
              <a:rPr lang="ja-JP" altLang="en-US" sz="2800" dirty="0">
                <a:latin typeface="+mn-lt"/>
                <a:ea typeface="+mn-ea"/>
              </a:rPr>
              <a:t> </a:t>
            </a:r>
            <a:r>
              <a:rPr lang="en-US" altLang="ja-JP" sz="2800" dirty="0">
                <a:latin typeface="Lucida Console" panose="020B0609040504020204" pitchFamily="49" charset="0"/>
                <a:ea typeface="+mn-ea"/>
              </a:rPr>
              <a:t>for</a:t>
            </a:r>
            <a:r>
              <a:rPr lang="ja-JP" altLang="en-US" sz="2800" dirty="0">
                <a:latin typeface="+mn-lt"/>
                <a:ea typeface="+mn-ea"/>
              </a:rPr>
              <a:t>文</a:t>
            </a:r>
            <a:r>
              <a:rPr lang="ja-JP" altLang="en-US" sz="2800" dirty="0" err="1">
                <a:latin typeface="+mn-lt"/>
                <a:ea typeface="+mn-ea"/>
              </a:rPr>
              <a:t>、</a:t>
            </a:r>
            <a:r>
              <a:rPr lang="en-US" altLang="ja-JP" sz="2800" dirty="0">
                <a:latin typeface="Lucida Console" panose="020B0609040504020204" pitchFamily="49" charset="0"/>
                <a:ea typeface="+mn-ea"/>
              </a:rPr>
              <a:t>while</a:t>
            </a:r>
            <a:r>
              <a:rPr lang="ja-JP" altLang="en-US" sz="2800" dirty="0">
                <a:latin typeface="+mn-lt"/>
                <a:ea typeface="+mn-ea"/>
              </a:rPr>
              <a:t>文と同じ繰り返し命令を書ける</a:t>
            </a:r>
          </a:p>
        </p:txBody>
      </p:sp>
      <p:sp>
        <p:nvSpPr>
          <p:cNvPr id="7" name="角丸四角形吹き出し 6"/>
          <p:cNvSpPr/>
          <p:nvPr/>
        </p:nvSpPr>
        <p:spPr>
          <a:xfrm>
            <a:off x="5766892" y="2857501"/>
            <a:ext cx="3214688" cy="612775"/>
          </a:xfrm>
          <a:prstGeom prst="wedgeRoundRectCallout">
            <a:avLst>
              <a:gd name="adj1" fmla="val -51904"/>
              <a:gd name="adj2" fmla="val 87004"/>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000" dirty="0"/>
              <a:t>必ず</a:t>
            </a:r>
            <a:r>
              <a:rPr lang="en-US" altLang="ja-JP" sz="2000" dirty="0"/>
              <a:t>1</a:t>
            </a:r>
            <a:r>
              <a:rPr lang="ja-JP" altLang="en-US" sz="2000" dirty="0"/>
              <a:t>回は実行される</a:t>
            </a:r>
          </a:p>
        </p:txBody>
      </p:sp>
      <p:sp>
        <p:nvSpPr>
          <p:cNvPr id="2" name="左中かっこ 1">
            <a:extLst>
              <a:ext uri="{FF2B5EF4-FFF2-40B4-BE49-F238E27FC236}">
                <a16:creationId xmlns:a16="http://schemas.microsoft.com/office/drawing/2014/main" id="{13F73F55-33A9-9637-48F5-E271F5FD041E}"/>
              </a:ext>
            </a:extLst>
          </p:cNvPr>
          <p:cNvSpPr/>
          <p:nvPr/>
        </p:nvSpPr>
        <p:spPr>
          <a:xfrm>
            <a:off x="3719736" y="4149080"/>
            <a:ext cx="144016" cy="778396"/>
          </a:xfrm>
          <a:prstGeom prst="leftBrace">
            <a:avLst>
              <a:gd name="adj1" fmla="val 8333"/>
              <a:gd name="adj2" fmla="val 2185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29A85-CAFD-46AF-8B6A-7FEE1C228050}"/>
              </a:ext>
            </a:extLst>
          </p:cNvPr>
          <p:cNvSpPr>
            <a:spLocks noGrp="1"/>
          </p:cNvSpPr>
          <p:nvPr>
            <p:ph type="title"/>
          </p:nvPr>
        </p:nvSpPr>
        <p:spPr/>
        <p:txBody>
          <a:bodyPr>
            <a:normAutofit/>
          </a:bodyPr>
          <a:lstStyle/>
          <a:p>
            <a:r>
              <a:rPr lang="ja-JP" altLang="en-US" dirty="0"/>
              <a:t>よりよく学ぶために</a:t>
            </a:r>
            <a:endParaRPr kumimoji="1" lang="ja-JP" altLang="en-US" dirty="0"/>
          </a:p>
        </p:txBody>
      </p:sp>
      <p:sp>
        <p:nvSpPr>
          <p:cNvPr id="3" name="コンテンツ プレースホルダー 2">
            <a:extLst>
              <a:ext uri="{FF2B5EF4-FFF2-40B4-BE49-F238E27FC236}">
                <a16:creationId xmlns:a16="http://schemas.microsoft.com/office/drawing/2014/main" id="{0C716B8E-1E26-4443-9065-C44A41C20A6B}"/>
              </a:ext>
            </a:extLst>
          </p:cNvPr>
          <p:cNvSpPr>
            <a:spLocks noGrp="1"/>
          </p:cNvSpPr>
          <p:nvPr>
            <p:ph idx="1"/>
          </p:nvPr>
        </p:nvSpPr>
        <p:spPr/>
        <p:txBody>
          <a:bodyPr/>
          <a:lstStyle/>
          <a:p>
            <a:r>
              <a:rPr lang="ja-JP" altLang="en-US" sz="2800" dirty="0"/>
              <a:t>実際に手を動かしてプログラムコードを入力する、一部を変更して実験する</a:t>
            </a:r>
            <a:endParaRPr lang="en-US" altLang="ja-JP" sz="2800" dirty="0"/>
          </a:p>
          <a:p>
            <a:pPr marL="0" indent="0">
              <a:buNone/>
            </a:pPr>
            <a:endParaRPr lang="en-US" altLang="ja-JP" sz="2800" dirty="0"/>
          </a:p>
          <a:p>
            <a:r>
              <a:rPr lang="en-US" altLang="ja-JP" sz="2800" dirty="0"/>
              <a:t>Web</a:t>
            </a:r>
            <a:r>
              <a:rPr lang="ja-JP" altLang="en-US" sz="2800" dirty="0"/>
              <a:t>で公開されているプログラムコードを動かしてみる、一部を変更して実験する</a:t>
            </a:r>
            <a:endParaRPr lang="en-US" altLang="ja-JP" sz="2800" dirty="0"/>
          </a:p>
          <a:p>
            <a:endParaRPr lang="en-US" altLang="ja-JP" sz="2800" dirty="0"/>
          </a:p>
          <a:p>
            <a:r>
              <a:rPr lang="ja-JP" altLang="en-US" sz="2800" dirty="0"/>
              <a:t>プログラミングコンテストに参加してみる</a:t>
            </a:r>
            <a:br>
              <a:rPr lang="en-US" altLang="ja-JP" sz="2800" dirty="0"/>
            </a:br>
            <a:r>
              <a:rPr lang="ja-JP" altLang="en-US" sz="2800" dirty="0"/>
              <a:t>（モチベーションアップ、実力向上、他者のコードからの学び）</a:t>
            </a:r>
          </a:p>
        </p:txBody>
      </p:sp>
      <p:cxnSp>
        <p:nvCxnSpPr>
          <p:cNvPr id="9" name="直線コネクタ 8">
            <a:extLst>
              <a:ext uri="{FF2B5EF4-FFF2-40B4-BE49-F238E27FC236}">
                <a16:creationId xmlns:a16="http://schemas.microsoft.com/office/drawing/2014/main" id="{C3FE8F8F-E852-4F2D-BA4D-9C985067D012}"/>
              </a:ext>
            </a:extLst>
          </p:cNvPr>
          <p:cNvCxnSpPr>
            <a:cxnSpLocks/>
          </p:cNvCxnSpPr>
          <p:nvPr/>
        </p:nvCxnSpPr>
        <p:spPr>
          <a:xfrm flipV="1">
            <a:off x="10210800" y="1676884"/>
            <a:ext cx="141242" cy="1693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03D5650-2EE6-4EB8-97E6-847F1C28AF02}"/>
              </a:ext>
            </a:extLst>
          </p:cNvPr>
          <p:cNvCxnSpPr>
            <a:cxnSpLocks/>
          </p:cNvCxnSpPr>
          <p:nvPr/>
        </p:nvCxnSpPr>
        <p:spPr>
          <a:xfrm flipV="1">
            <a:off x="10272465" y="1829284"/>
            <a:ext cx="223021" cy="87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087C26D-AC83-4441-8EB6-90DC6975259B}"/>
              </a:ext>
            </a:extLst>
          </p:cNvPr>
          <p:cNvCxnSpPr>
            <a:cxnSpLocks/>
          </p:cNvCxnSpPr>
          <p:nvPr/>
        </p:nvCxnSpPr>
        <p:spPr>
          <a:xfrm flipH="1" flipV="1">
            <a:off x="10058401" y="1676884"/>
            <a:ext cx="73189" cy="178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F6228B3-493C-4EF8-B76F-2B04B19277C7}"/>
              </a:ext>
            </a:extLst>
          </p:cNvPr>
          <p:cNvSpPr txBox="1"/>
          <p:nvPr/>
        </p:nvSpPr>
        <p:spPr>
          <a:xfrm>
            <a:off x="2063553" y="5833130"/>
            <a:ext cx="902811" cy="523220"/>
          </a:xfrm>
          <a:prstGeom prst="rect">
            <a:avLst/>
          </a:prstGeom>
          <a:noFill/>
          <a:ln>
            <a:solidFill>
              <a:schemeClr val="accent2"/>
            </a:solidFill>
          </a:ln>
        </p:spPr>
        <p:txBody>
          <a:bodyPr wrap="none" rtlCol="0">
            <a:spAutoFit/>
          </a:bodyPr>
          <a:lstStyle/>
          <a:p>
            <a:r>
              <a:rPr lang="ja-JP" altLang="en-US" sz="2800" dirty="0">
                <a:solidFill>
                  <a:schemeClr val="accent2"/>
                </a:solidFill>
              </a:rPr>
              <a:t>学習</a:t>
            </a:r>
          </a:p>
        </p:txBody>
      </p:sp>
      <p:cxnSp>
        <p:nvCxnSpPr>
          <p:cNvPr id="7" name="直線矢印コネクタ 6">
            <a:extLst>
              <a:ext uri="{FF2B5EF4-FFF2-40B4-BE49-F238E27FC236}">
                <a16:creationId xmlns:a16="http://schemas.microsoft.com/office/drawing/2014/main" id="{74F4623D-4E2C-1636-06C3-A4E214475860}"/>
              </a:ext>
            </a:extLst>
          </p:cNvPr>
          <p:cNvCxnSpPr>
            <a:stCxn id="6" idx="3"/>
          </p:cNvCxnSpPr>
          <p:nvPr/>
        </p:nvCxnSpPr>
        <p:spPr>
          <a:xfrm flipV="1">
            <a:off x="2966364" y="6093296"/>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BD0034E-A36A-4867-C2D8-E23508254889}"/>
              </a:ext>
            </a:extLst>
          </p:cNvPr>
          <p:cNvSpPr txBox="1"/>
          <p:nvPr/>
        </p:nvSpPr>
        <p:spPr>
          <a:xfrm>
            <a:off x="3359697" y="5840825"/>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p>
        </p:txBody>
      </p:sp>
      <p:cxnSp>
        <p:nvCxnSpPr>
          <p:cNvPr id="10" name="直線矢印コネクタ 9">
            <a:extLst>
              <a:ext uri="{FF2B5EF4-FFF2-40B4-BE49-F238E27FC236}">
                <a16:creationId xmlns:a16="http://schemas.microsoft.com/office/drawing/2014/main" id="{D7984F07-4655-41E7-C55B-6582B22075B6}"/>
              </a:ext>
            </a:extLst>
          </p:cNvPr>
          <p:cNvCxnSpPr/>
          <p:nvPr/>
        </p:nvCxnSpPr>
        <p:spPr>
          <a:xfrm flipV="1">
            <a:off x="4260450" y="6091852"/>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2861FF0-6CE6-F7AA-CD76-1A2A5E03E4B0}"/>
              </a:ext>
            </a:extLst>
          </p:cNvPr>
          <p:cNvSpPr txBox="1"/>
          <p:nvPr/>
        </p:nvSpPr>
        <p:spPr>
          <a:xfrm>
            <a:off x="4651725" y="5840825"/>
            <a:ext cx="902811" cy="523220"/>
          </a:xfrm>
          <a:prstGeom prst="rect">
            <a:avLst/>
          </a:prstGeom>
          <a:noFill/>
          <a:ln>
            <a:solidFill>
              <a:schemeClr val="accent2"/>
            </a:solidFill>
          </a:ln>
        </p:spPr>
        <p:txBody>
          <a:bodyPr wrap="none" rtlCol="0">
            <a:spAutoFit/>
          </a:bodyPr>
          <a:lstStyle/>
          <a:p>
            <a:r>
              <a:rPr lang="ja-JP" altLang="en-US" sz="2800" dirty="0">
                <a:solidFill>
                  <a:schemeClr val="accent2"/>
                </a:solidFill>
              </a:rPr>
              <a:t>学習</a:t>
            </a:r>
          </a:p>
        </p:txBody>
      </p:sp>
      <p:cxnSp>
        <p:nvCxnSpPr>
          <p:cNvPr id="13" name="直線矢印コネクタ 12">
            <a:extLst>
              <a:ext uri="{FF2B5EF4-FFF2-40B4-BE49-F238E27FC236}">
                <a16:creationId xmlns:a16="http://schemas.microsoft.com/office/drawing/2014/main" id="{ECA50E4A-3975-5B51-C9C4-49B6C4D96816}"/>
              </a:ext>
            </a:extLst>
          </p:cNvPr>
          <p:cNvCxnSpPr>
            <a:stCxn id="11" idx="3"/>
          </p:cNvCxnSpPr>
          <p:nvPr/>
        </p:nvCxnSpPr>
        <p:spPr>
          <a:xfrm flipV="1">
            <a:off x="5554536" y="6100991"/>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3CB3F62-F4DD-3EA3-316D-1858550A0FE2}"/>
              </a:ext>
            </a:extLst>
          </p:cNvPr>
          <p:cNvSpPr txBox="1"/>
          <p:nvPr/>
        </p:nvSpPr>
        <p:spPr>
          <a:xfrm>
            <a:off x="5947869" y="5848520"/>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p>
        </p:txBody>
      </p:sp>
      <p:cxnSp>
        <p:nvCxnSpPr>
          <p:cNvPr id="16" name="直線矢印コネクタ 15">
            <a:extLst>
              <a:ext uri="{FF2B5EF4-FFF2-40B4-BE49-F238E27FC236}">
                <a16:creationId xmlns:a16="http://schemas.microsoft.com/office/drawing/2014/main" id="{B5F78D09-1F6E-A33F-A96D-02BB1E9E5684}"/>
              </a:ext>
            </a:extLst>
          </p:cNvPr>
          <p:cNvCxnSpPr/>
          <p:nvPr/>
        </p:nvCxnSpPr>
        <p:spPr>
          <a:xfrm flipV="1">
            <a:off x="6848622" y="6099547"/>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FF9780A-8A2D-A0EC-24A6-93265D6709D0}"/>
              </a:ext>
            </a:extLst>
          </p:cNvPr>
          <p:cNvSpPr txBox="1"/>
          <p:nvPr/>
        </p:nvSpPr>
        <p:spPr>
          <a:xfrm>
            <a:off x="7244013" y="5849846"/>
            <a:ext cx="902811" cy="523220"/>
          </a:xfrm>
          <a:prstGeom prst="rect">
            <a:avLst/>
          </a:prstGeom>
          <a:noFill/>
          <a:ln>
            <a:solidFill>
              <a:schemeClr val="accent2"/>
            </a:solidFill>
          </a:ln>
        </p:spPr>
        <p:txBody>
          <a:bodyPr wrap="none" rtlCol="0">
            <a:spAutoFit/>
          </a:bodyPr>
          <a:lstStyle/>
          <a:p>
            <a:r>
              <a:rPr lang="ja-JP" altLang="en-US" sz="2800" dirty="0">
                <a:solidFill>
                  <a:schemeClr val="accent2"/>
                </a:solidFill>
              </a:rPr>
              <a:t>学習</a:t>
            </a:r>
          </a:p>
        </p:txBody>
      </p:sp>
      <p:cxnSp>
        <p:nvCxnSpPr>
          <p:cNvPr id="18" name="直線矢印コネクタ 17">
            <a:extLst>
              <a:ext uri="{FF2B5EF4-FFF2-40B4-BE49-F238E27FC236}">
                <a16:creationId xmlns:a16="http://schemas.microsoft.com/office/drawing/2014/main" id="{BD0A9D66-70BA-9FA4-7846-014C072CC3FB}"/>
              </a:ext>
            </a:extLst>
          </p:cNvPr>
          <p:cNvCxnSpPr>
            <a:stCxn id="17" idx="3"/>
          </p:cNvCxnSpPr>
          <p:nvPr/>
        </p:nvCxnSpPr>
        <p:spPr>
          <a:xfrm flipV="1">
            <a:off x="8146824" y="6110012"/>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16A820E-CF15-41D9-B950-B1248F5BCBAA}"/>
              </a:ext>
            </a:extLst>
          </p:cNvPr>
          <p:cNvSpPr txBox="1"/>
          <p:nvPr/>
        </p:nvSpPr>
        <p:spPr>
          <a:xfrm>
            <a:off x="8540157" y="5857541"/>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p>
        </p:txBody>
      </p:sp>
      <p:cxnSp>
        <p:nvCxnSpPr>
          <p:cNvPr id="20" name="直線矢印コネクタ 19">
            <a:extLst>
              <a:ext uri="{FF2B5EF4-FFF2-40B4-BE49-F238E27FC236}">
                <a16:creationId xmlns:a16="http://schemas.microsoft.com/office/drawing/2014/main" id="{C7B007F4-1A42-3064-EB28-49B24E6FE784}"/>
              </a:ext>
            </a:extLst>
          </p:cNvPr>
          <p:cNvCxnSpPr/>
          <p:nvPr/>
        </p:nvCxnSpPr>
        <p:spPr>
          <a:xfrm flipV="1">
            <a:off x="9440910" y="6108568"/>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6A66B34E-54F6-76BF-EBD7-6074E26CA5DB}"/>
              </a:ext>
            </a:extLst>
          </p:cNvPr>
          <p:cNvSpPr txBox="1">
            <a:spLocks noChangeArrowheads="1"/>
          </p:cNvSpPr>
          <p:nvPr/>
        </p:nvSpPr>
        <p:spPr bwMode="auto">
          <a:xfrm>
            <a:off x="7760261" y="1948047"/>
            <a:ext cx="2389902" cy="369332"/>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solidFill>
                  <a:schemeClr val="bg1"/>
                </a:solidFill>
                <a:latin typeface="Lucida Console" panose="020B0609040504020204" pitchFamily="49" charset="0"/>
                <a:ea typeface="+mn-ea"/>
              </a:rPr>
              <a:t>実際に試してみよう</a:t>
            </a:r>
            <a:endParaRPr lang="ja-JP" altLang="en-US" dirty="0">
              <a:solidFill>
                <a:schemeClr val="bg1"/>
              </a:solidFill>
              <a:latin typeface="+mn-ea"/>
              <a:ea typeface="+mn-ea"/>
            </a:endParaRPr>
          </a:p>
        </p:txBody>
      </p:sp>
    </p:spTree>
    <p:extLst>
      <p:ext uri="{BB962C8B-B14F-4D97-AF65-F5344CB8AC3E}">
        <p14:creationId xmlns:p14="http://schemas.microsoft.com/office/powerpoint/2010/main" val="329953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a:xfrm>
            <a:off x="1981200" y="274639"/>
            <a:ext cx="8229600" cy="725487"/>
          </a:xfrm>
        </p:spPr>
        <p:txBody>
          <a:bodyPr/>
          <a:lstStyle/>
          <a:p>
            <a:pPr eaLnBrk="1" hangingPunct="1"/>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文の例</a:t>
            </a:r>
          </a:p>
        </p:txBody>
      </p:sp>
      <p:sp>
        <p:nvSpPr>
          <p:cNvPr id="80899" name="テキスト ボックス 3"/>
          <p:cNvSpPr txBox="1">
            <a:spLocks noChangeArrowheads="1"/>
          </p:cNvSpPr>
          <p:nvPr/>
        </p:nvSpPr>
        <p:spPr bwMode="auto">
          <a:xfrm>
            <a:off x="1127448" y="1350218"/>
            <a:ext cx="767005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0;</a:t>
            </a:r>
          </a:p>
          <a:p>
            <a:r>
              <a:rPr lang="en-US" altLang="ja-JP" dirty="0"/>
              <a:t>do {</a:t>
            </a:r>
          </a:p>
          <a:p>
            <a:r>
              <a:rPr lang="ja-JP" altLang="en-US" dirty="0"/>
              <a:t>    </a:t>
            </a:r>
            <a:r>
              <a:rPr lang="en-US" altLang="ja-JP" dirty="0" err="1"/>
              <a:t>cout</a:t>
            </a:r>
            <a:r>
              <a:rPr lang="en-US" altLang="ja-JP" dirty="0"/>
              <a:t> &lt;&lt; "</a:t>
            </a:r>
            <a:r>
              <a:rPr lang="ja-JP" altLang="en-US" dirty="0"/>
              <a:t>こんにちは</a:t>
            </a:r>
            <a:r>
              <a:rPr lang="en-US" altLang="ja-JP" dirty="0"/>
              <a:t>" &lt;&lt; </a:t>
            </a:r>
            <a:r>
              <a:rPr lang="en-US" altLang="ja-JP" dirty="0" err="1"/>
              <a:t>endl</a:t>
            </a:r>
            <a:r>
              <a:rPr lang="en-US" altLang="ja-JP" dirty="0"/>
              <a:t>;</a:t>
            </a:r>
          </a:p>
          <a:p>
            <a:r>
              <a:rPr lang="ja-JP" altLang="en-US" dirty="0"/>
              <a:t>    </a:t>
            </a:r>
            <a:r>
              <a:rPr lang="en-US" altLang="ja-JP" dirty="0" err="1"/>
              <a:t>i</a:t>
            </a:r>
            <a:r>
              <a:rPr lang="en-US" altLang="ja-JP" dirty="0"/>
              <a:t>++;</a:t>
            </a:r>
            <a:r>
              <a:rPr lang="ja-JP" altLang="en-US"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p>
          <a:p>
            <a:r>
              <a:rPr lang="en-US" altLang="ja-JP" dirty="0"/>
              <a:t>} while</a:t>
            </a:r>
            <a:r>
              <a:rPr lang="ja-JP" altLang="en-US" dirty="0"/>
              <a:t> </a:t>
            </a:r>
            <a:r>
              <a:rPr lang="en-US" altLang="ja-JP" dirty="0"/>
              <a:t>(</a:t>
            </a:r>
            <a:r>
              <a:rPr lang="en-US" altLang="ja-JP" dirty="0" err="1"/>
              <a:t>i</a:t>
            </a:r>
            <a:r>
              <a:rPr lang="en-US" altLang="ja-JP" dirty="0"/>
              <a:t> &lt; 5);</a:t>
            </a:r>
          </a:p>
        </p:txBody>
      </p:sp>
      <p:sp>
        <p:nvSpPr>
          <p:cNvPr id="80900" name="テキスト ボックス 4"/>
          <p:cNvSpPr txBox="1">
            <a:spLocks noChangeArrowheads="1"/>
          </p:cNvSpPr>
          <p:nvPr/>
        </p:nvSpPr>
        <p:spPr bwMode="auto">
          <a:xfrm>
            <a:off x="1127448" y="3818780"/>
            <a:ext cx="767005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5;</a:t>
            </a:r>
          </a:p>
          <a:p>
            <a:r>
              <a:rPr lang="en-US" altLang="ja-JP" dirty="0"/>
              <a:t>do {</a:t>
            </a:r>
          </a:p>
          <a:p>
            <a:r>
              <a:rPr lang="en-US" altLang="ja-JP" dirty="0"/>
              <a:t>    </a:t>
            </a:r>
            <a:r>
              <a:rPr lang="en-US" altLang="ja-JP" dirty="0" err="1"/>
              <a:t>cout</a:t>
            </a:r>
            <a:r>
              <a:rPr lang="en-US" altLang="ja-JP" dirty="0"/>
              <a:t> &lt;&lt; </a:t>
            </a:r>
            <a:r>
              <a:rPr lang="en-US" altLang="ja-JP" dirty="0" err="1"/>
              <a:t>i</a:t>
            </a:r>
            <a:r>
              <a:rPr lang="en-US" altLang="ja-JP" dirty="0"/>
              <a:t> &lt;&lt; </a:t>
            </a:r>
            <a:r>
              <a:rPr lang="en-US" altLang="ja-JP" dirty="0" err="1"/>
              <a:t>endl</a:t>
            </a:r>
            <a:r>
              <a:rPr lang="en-US" altLang="ja-JP" dirty="0"/>
              <a:t>;</a:t>
            </a:r>
            <a:br>
              <a:rPr lang="en-US" altLang="ja-JP" dirty="0"/>
            </a:br>
            <a:r>
              <a:rPr lang="en-US" altLang="ja-JP" dirty="0"/>
              <a:t>    </a:t>
            </a:r>
            <a:r>
              <a:rPr lang="en-US" altLang="ja-JP" dirty="0" err="1"/>
              <a:t>i</a:t>
            </a:r>
            <a:r>
              <a:rPr lang="en-US" altLang="ja-JP"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p>
          <a:p>
            <a:r>
              <a:rPr lang="en-US" altLang="ja-JP" dirty="0"/>
              <a:t>} while (</a:t>
            </a:r>
            <a:r>
              <a:rPr lang="en-US" altLang="ja-JP" dirty="0" err="1"/>
              <a:t>i</a:t>
            </a:r>
            <a:r>
              <a:rPr lang="en-US" altLang="ja-JP" dirty="0"/>
              <a:t> &gt; 0);</a:t>
            </a:r>
          </a:p>
        </p:txBody>
      </p:sp>
      <p:sp>
        <p:nvSpPr>
          <p:cNvPr id="2" name="テキスト ボックス 1">
            <a:extLst>
              <a:ext uri="{FF2B5EF4-FFF2-40B4-BE49-F238E27FC236}">
                <a16:creationId xmlns:a16="http://schemas.microsoft.com/office/drawing/2014/main" id="{B26D33DA-A682-E676-E70B-7AD79A87B720}"/>
              </a:ext>
            </a:extLst>
          </p:cNvPr>
          <p:cNvSpPr txBox="1">
            <a:spLocks noChangeArrowheads="1"/>
          </p:cNvSpPr>
          <p:nvPr/>
        </p:nvSpPr>
        <p:spPr bwMode="auto">
          <a:xfrm>
            <a:off x="8663579" y="612169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3" name="テキスト ボックス 2">
            <a:extLst>
              <a:ext uri="{FF2B5EF4-FFF2-40B4-BE49-F238E27FC236}">
                <a16:creationId xmlns:a16="http://schemas.microsoft.com/office/drawing/2014/main" id="{4AD82E68-A356-61F3-93E1-E3A14C51822E}"/>
              </a:ext>
            </a:extLst>
          </p:cNvPr>
          <p:cNvSpPr txBox="1"/>
          <p:nvPr/>
        </p:nvSpPr>
        <p:spPr>
          <a:xfrm>
            <a:off x="3287688" y="6012524"/>
            <a:ext cx="4636206" cy="369332"/>
          </a:xfrm>
          <a:prstGeom prst="rect">
            <a:avLst/>
          </a:prstGeom>
          <a:noFill/>
        </p:spPr>
        <p:txBody>
          <a:bodyPr wrap="none" rtlCol="0">
            <a:spAutoFit/>
          </a:bodyPr>
          <a:lstStyle/>
          <a:p>
            <a:pPr algn="l"/>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 無限ループにならないように注意が必要</a:t>
            </a:r>
            <a:endParaRPr kumimoji="1" lang="ja-JP" altLang="en-US"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1981200" y="274639"/>
            <a:ext cx="8229600" cy="725487"/>
          </a:xfrm>
        </p:spPr>
        <p:txBody>
          <a:bodyPr/>
          <a:lstStyle/>
          <a:p>
            <a:pPr eaLnBrk="1" hangingPunct="1"/>
            <a:r>
              <a:rPr lang="ja-JP" altLang="en-US" dirty="0"/>
              <a:t>ループの処理を中断する </a:t>
            </a:r>
            <a:r>
              <a:rPr lang="en-US" altLang="ja-JP" dirty="0">
                <a:latin typeface="Lucida Console" panose="020B0609040504020204" pitchFamily="49" charset="0"/>
              </a:rPr>
              <a:t>break</a:t>
            </a:r>
            <a:endParaRPr lang="ja-JP" altLang="en-US" dirty="0"/>
          </a:p>
        </p:txBody>
      </p:sp>
      <p:sp>
        <p:nvSpPr>
          <p:cNvPr id="81923" name="コンテンツ プレースホルダ 2"/>
          <p:cNvSpPr>
            <a:spLocks noGrp="1"/>
          </p:cNvSpPr>
          <p:nvPr>
            <p:ph idx="1"/>
          </p:nvPr>
        </p:nvSpPr>
        <p:spPr>
          <a:xfrm>
            <a:off x="1001313" y="1207311"/>
            <a:ext cx="8229600" cy="785812"/>
          </a:xfrm>
        </p:spPr>
        <p:txBody>
          <a:bodyPr/>
          <a:lstStyle/>
          <a:p>
            <a:pPr eaLnBrk="1" hangingPunct="1">
              <a:buFont typeface="Arial" panose="020B0604020202020204" pitchFamily="34" charset="0"/>
              <a:buNone/>
            </a:pPr>
            <a:r>
              <a:rPr lang="en-US" altLang="ja-JP" sz="2800" dirty="0">
                <a:latin typeface="Lucida Console" panose="020B0609040504020204" pitchFamily="49" charset="0"/>
              </a:rPr>
              <a:t>break; </a:t>
            </a:r>
            <a:r>
              <a:rPr lang="ja-JP" altLang="en-US" sz="2800" dirty="0"/>
              <a:t>でループ処理を中断できる</a:t>
            </a:r>
          </a:p>
        </p:txBody>
      </p:sp>
      <p:sp>
        <p:nvSpPr>
          <p:cNvPr id="81924" name="テキスト ボックス 3"/>
          <p:cNvSpPr txBox="1">
            <a:spLocks noChangeArrowheads="1"/>
          </p:cNvSpPr>
          <p:nvPr/>
        </p:nvSpPr>
        <p:spPr bwMode="auto">
          <a:xfrm>
            <a:off x="983433" y="2132857"/>
            <a:ext cx="9099302" cy="378565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sum = 0;</a:t>
            </a:r>
          </a:p>
          <a:p>
            <a:r>
              <a:rPr lang="en-US" altLang="ja-JP" dirty="0"/>
              <a:t>for (int </a:t>
            </a:r>
            <a:r>
              <a:rPr lang="en-US" altLang="ja-JP" dirty="0" err="1"/>
              <a:t>i</a:t>
            </a:r>
            <a:r>
              <a:rPr lang="en-US" altLang="ja-JP" dirty="0"/>
              <a:t> = 1; </a:t>
            </a:r>
            <a:r>
              <a:rPr lang="en-US" altLang="ja-JP" dirty="0" err="1"/>
              <a:t>i</a:t>
            </a:r>
            <a:r>
              <a:rPr lang="en-US" altLang="ja-JP" dirty="0"/>
              <a:t> &lt;= 10; </a:t>
            </a:r>
            <a:r>
              <a:rPr lang="en-US" altLang="ja-JP" dirty="0" err="1"/>
              <a:t>i</a:t>
            </a:r>
            <a:r>
              <a:rPr lang="en-US" altLang="ja-JP" dirty="0"/>
              <a:t>++) {</a:t>
            </a:r>
          </a:p>
          <a:p>
            <a:r>
              <a:rPr lang="ja-JP" altLang="en-US" dirty="0"/>
              <a:t>    </a:t>
            </a:r>
            <a:r>
              <a:rPr lang="en-US" altLang="ja-JP" dirty="0"/>
              <a:t>sum += </a:t>
            </a:r>
            <a:r>
              <a:rPr lang="en-US" altLang="ja-JP" dirty="0" err="1"/>
              <a:t>i</a:t>
            </a:r>
            <a:r>
              <a:rPr lang="en-US" altLang="ja-JP" dirty="0"/>
              <a:t>;</a:t>
            </a:r>
          </a:p>
          <a:p>
            <a:r>
              <a:rPr lang="ja-JP" altLang="en-US" dirty="0"/>
              <a:t>    </a:t>
            </a:r>
            <a:r>
              <a:rPr lang="en-US" altLang="ja-JP" dirty="0" err="1"/>
              <a:t>cout</a:t>
            </a:r>
            <a:r>
              <a:rPr lang="en-US" altLang="ja-JP" dirty="0"/>
              <a:t> &lt;&lt; "</a:t>
            </a:r>
            <a:r>
              <a:rPr lang="ja-JP" altLang="en-US" dirty="0"/>
              <a:t>変数</a:t>
            </a:r>
            <a:r>
              <a:rPr lang="en-US" altLang="ja-JP" dirty="0"/>
              <a:t>sum</a:t>
            </a:r>
            <a:r>
              <a:rPr lang="ja-JP" altLang="en-US" dirty="0"/>
              <a:t>に</a:t>
            </a:r>
            <a:r>
              <a:rPr lang="en-US" altLang="ja-JP" dirty="0"/>
              <a:t>"</a:t>
            </a:r>
            <a:r>
              <a:rPr lang="ja-JP" altLang="en-US" dirty="0"/>
              <a:t> </a:t>
            </a:r>
            <a:r>
              <a:rPr lang="en-US" altLang="ja-JP" dirty="0"/>
              <a:t>&lt;&lt; </a:t>
            </a:r>
            <a:r>
              <a:rPr lang="en-US" altLang="ja-JP" dirty="0" err="1"/>
              <a:t>i</a:t>
            </a:r>
            <a:r>
              <a:rPr lang="en-US" altLang="ja-JP" dirty="0"/>
              <a:t> &lt;&lt; "</a:t>
            </a:r>
            <a:r>
              <a:rPr lang="ja-JP" altLang="en-US" dirty="0"/>
              <a:t>を加えました。</a:t>
            </a:r>
            <a:r>
              <a:rPr lang="en-US" altLang="ja-JP" dirty="0"/>
              <a:t>";</a:t>
            </a:r>
          </a:p>
          <a:p>
            <a:r>
              <a:rPr lang="ja-JP" altLang="en-US" dirty="0"/>
              <a:t>    </a:t>
            </a:r>
            <a:r>
              <a:rPr lang="en-US" altLang="ja-JP" dirty="0" err="1"/>
              <a:t>cout</a:t>
            </a:r>
            <a:r>
              <a:rPr lang="en-US" altLang="ja-JP" dirty="0"/>
              <a:t> "sum</a:t>
            </a:r>
            <a:r>
              <a:rPr lang="ja-JP" altLang="en-US" dirty="0"/>
              <a:t>は</a:t>
            </a:r>
            <a:r>
              <a:rPr lang="en-US" altLang="ja-JP" dirty="0"/>
              <a:t>" &lt;&lt; sum &lt;&lt; </a:t>
            </a:r>
            <a:r>
              <a:rPr lang="en-US" altLang="ja-JP" dirty="0" err="1"/>
              <a:t>endl</a:t>
            </a:r>
            <a:r>
              <a:rPr lang="en-US" altLang="ja-JP" dirty="0"/>
              <a:t>;</a:t>
            </a:r>
          </a:p>
          <a:p>
            <a:r>
              <a:rPr lang="ja-JP" altLang="en-US" dirty="0"/>
              <a:t>    </a:t>
            </a:r>
            <a:r>
              <a:rPr lang="en-US" altLang="ja-JP" dirty="0"/>
              <a:t>if (sum &gt; 20) {</a:t>
            </a:r>
          </a:p>
          <a:p>
            <a:r>
              <a:rPr lang="ja-JP" altLang="en-US" dirty="0"/>
              <a:t>        </a:t>
            </a:r>
            <a:r>
              <a:rPr lang="en-US" altLang="ja-JP" dirty="0" err="1"/>
              <a:t>cout</a:t>
            </a:r>
            <a:r>
              <a:rPr lang="en-US" altLang="ja-JP" dirty="0"/>
              <a:t> &lt;&lt; "</a:t>
            </a:r>
            <a:r>
              <a:rPr lang="ja-JP" altLang="en-US" dirty="0"/>
              <a:t>合計が</a:t>
            </a:r>
            <a:r>
              <a:rPr lang="en-US" altLang="ja-JP" dirty="0"/>
              <a:t>20</a:t>
            </a:r>
            <a:r>
              <a:rPr lang="ja-JP" altLang="en-US" dirty="0"/>
              <a:t>を超えました。</a:t>
            </a:r>
            <a:r>
              <a:rPr lang="en-US" altLang="ja-JP" dirty="0"/>
              <a:t>";</a:t>
            </a:r>
          </a:p>
          <a:p>
            <a:r>
              <a:rPr lang="ja-JP" altLang="en-US" dirty="0"/>
              <a:t>        </a:t>
            </a:r>
            <a:r>
              <a:rPr lang="en-US" altLang="ja-JP" dirty="0">
                <a:solidFill>
                  <a:srgbClr val="C00000"/>
                </a:solidFill>
              </a:rPr>
              <a:t>break;</a:t>
            </a:r>
          </a:p>
          <a:p>
            <a:r>
              <a:rPr lang="ja-JP" altLang="en-US" dirty="0"/>
              <a:t>    </a:t>
            </a:r>
            <a:r>
              <a:rPr lang="en-US" altLang="ja-JP" dirty="0"/>
              <a:t>}</a:t>
            </a:r>
          </a:p>
          <a:p>
            <a:r>
              <a:rPr lang="en-US" altLang="ja-JP"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1415480" y="274639"/>
            <a:ext cx="9649072" cy="725487"/>
          </a:xfrm>
        </p:spPr>
        <p:txBody>
          <a:bodyPr>
            <a:noAutofit/>
          </a:bodyPr>
          <a:lstStyle/>
          <a:p>
            <a:pPr eaLnBrk="1" hangingPunct="1"/>
            <a:r>
              <a:rPr lang="ja-JP" altLang="en-US" dirty="0"/>
              <a:t>ループ内の処理をスキップする </a:t>
            </a:r>
            <a:r>
              <a:rPr lang="en-US" altLang="ja-JP" dirty="0">
                <a:latin typeface="Lucida Console" panose="020B0609040504020204" pitchFamily="49" charset="0"/>
              </a:rPr>
              <a:t>continue</a:t>
            </a:r>
            <a:endParaRPr lang="ja-JP" altLang="en-US" dirty="0">
              <a:latin typeface="Lucida Console" panose="020B0609040504020204" pitchFamily="49" charset="0"/>
            </a:endParaRPr>
          </a:p>
        </p:txBody>
      </p:sp>
      <p:sp>
        <p:nvSpPr>
          <p:cNvPr id="4" name="コンテンツ プレースホルダ 2"/>
          <p:cNvSpPr>
            <a:spLocks noGrp="1"/>
          </p:cNvSpPr>
          <p:nvPr>
            <p:ph idx="1"/>
          </p:nvPr>
        </p:nvSpPr>
        <p:spPr>
          <a:xfrm>
            <a:off x="876052" y="1214438"/>
            <a:ext cx="10260507" cy="785812"/>
          </a:xfrm>
        </p:spPr>
        <p:txBody>
          <a:bodyPr rtlCol="0">
            <a:normAutofit fontScale="85000" lnSpcReduction="10000"/>
          </a:bodyPr>
          <a:lstStyle/>
          <a:p>
            <a:pPr eaLnBrk="1" fontAlgn="auto" hangingPunct="1">
              <a:spcAft>
                <a:spcPts val="0"/>
              </a:spcAft>
              <a:buNone/>
              <a:defRPr/>
            </a:pPr>
            <a:r>
              <a:rPr lang="ja-JP" altLang="en-US" dirty="0"/>
              <a:t>  </a:t>
            </a:r>
            <a:r>
              <a:rPr lang="en-US" altLang="ja-JP" dirty="0">
                <a:latin typeface="Lucida Console" panose="020B0609040504020204" pitchFamily="49" charset="0"/>
              </a:rPr>
              <a:t>continue; </a:t>
            </a:r>
            <a:r>
              <a:rPr lang="ja-JP" altLang="en-US" dirty="0"/>
              <a:t>でブロック内の残りの命令文をスキップできる</a:t>
            </a:r>
          </a:p>
        </p:txBody>
      </p:sp>
      <p:sp>
        <p:nvSpPr>
          <p:cNvPr id="82948" name="テキスト ボックス 4"/>
          <p:cNvSpPr txBox="1">
            <a:spLocks noChangeArrowheads="1"/>
          </p:cNvSpPr>
          <p:nvPr/>
        </p:nvSpPr>
        <p:spPr bwMode="auto">
          <a:xfrm>
            <a:off x="1127449" y="2227242"/>
            <a:ext cx="9102818" cy="341632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sum = 0;</a:t>
            </a:r>
          </a:p>
          <a:p>
            <a:r>
              <a:rPr lang="en-US" altLang="ja-JP" dirty="0"/>
              <a:t>for</a:t>
            </a:r>
            <a:r>
              <a:rPr lang="ja-JP" altLang="en-US" dirty="0"/>
              <a:t> </a:t>
            </a:r>
            <a:r>
              <a:rPr lang="en-US" altLang="ja-JP" dirty="0"/>
              <a:t>(int </a:t>
            </a:r>
            <a:r>
              <a:rPr lang="en-US" altLang="ja-JP" dirty="0" err="1"/>
              <a:t>i</a:t>
            </a:r>
            <a:r>
              <a:rPr lang="en-US" altLang="ja-JP" dirty="0"/>
              <a:t> = 1; </a:t>
            </a:r>
            <a:r>
              <a:rPr lang="en-US" altLang="ja-JP" dirty="0" err="1"/>
              <a:t>i</a:t>
            </a:r>
            <a:r>
              <a:rPr lang="en-US" altLang="ja-JP" dirty="0"/>
              <a:t> &lt;= 10; </a:t>
            </a:r>
            <a:r>
              <a:rPr lang="en-US" altLang="ja-JP" dirty="0" err="1"/>
              <a:t>i</a:t>
            </a:r>
            <a:r>
              <a:rPr lang="en-US" altLang="ja-JP" dirty="0"/>
              <a:t>++) {</a:t>
            </a:r>
          </a:p>
          <a:p>
            <a:r>
              <a:rPr lang="ja-JP" altLang="en-US" dirty="0"/>
              <a:t>    </a:t>
            </a:r>
            <a:r>
              <a:rPr lang="en-US" altLang="ja-JP" dirty="0"/>
              <a:t>if</a:t>
            </a:r>
            <a:r>
              <a:rPr lang="ja-JP" altLang="en-US" dirty="0"/>
              <a:t> </a:t>
            </a:r>
            <a:r>
              <a:rPr lang="en-US" altLang="ja-JP" dirty="0"/>
              <a:t>(</a:t>
            </a:r>
            <a:r>
              <a:rPr lang="en-US" altLang="ja-JP" dirty="0" err="1"/>
              <a:t>i</a:t>
            </a:r>
            <a:r>
              <a:rPr lang="en-US" altLang="ja-JP" dirty="0"/>
              <a:t> % 2 == 0) {</a:t>
            </a:r>
          </a:p>
          <a:p>
            <a:r>
              <a:rPr lang="en-US" altLang="ja-JP" dirty="0"/>
              <a:t>    </a:t>
            </a:r>
            <a:r>
              <a:rPr lang="ja-JP" altLang="en-US" dirty="0"/>
              <a:t>    </a:t>
            </a:r>
            <a:r>
              <a:rPr lang="en-US" altLang="ja-JP" dirty="0">
                <a:solidFill>
                  <a:srgbClr val="C00000"/>
                </a:solidFill>
              </a:rPr>
              <a:t>continue;</a:t>
            </a:r>
          </a:p>
          <a:p>
            <a:r>
              <a:rPr lang="en-US" altLang="ja-JP" dirty="0"/>
              <a:t>  </a:t>
            </a:r>
            <a:r>
              <a:rPr lang="ja-JP" altLang="en-US" dirty="0"/>
              <a:t>  </a:t>
            </a:r>
            <a:r>
              <a:rPr lang="en-US" altLang="ja-JP" dirty="0"/>
              <a:t>}</a:t>
            </a:r>
          </a:p>
          <a:p>
            <a:r>
              <a:rPr lang="en-US" altLang="ja-JP" dirty="0"/>
              <a:t>  </a:t>
            </a:r>
            <a:r>
              <a:rPr lang="ja-JP" altLang="en-US" dirty="0"/>
              <a:t>  </a:t>
            </a:r>
            <a:r>
              <a:rPr lang="en-US" altLang="ja-JP" dirty="0"/>
              <a:t>sum += </a:t>
            </a:r>
            <a:r>
              <a:rPr lang="en-US" altLang="ja-JP" dirty="0" err="1"/>
              <a:t>i</a:t>
            </a:r>
            <a:r>
              <a:rPr lang="en-US" altLang="ja-JP" dirty="0"/>
              <a:t>;</a:t>
            </a:r>
          </a:p>
          <a:p>
            <a:r>
              <a:rPr lang="ja-JP" altLang="en-US" dirty="0"/>
              <a:t>    </a:t>
            </a:r>
            <a:r>
              <a:rPr lang="en-US" altLang="ja-JP" dirty="0" err="1"/>
              <a:t>cout</a:t>
            </a:r>
            <a:r>
              <a:rPr lang="en-US" altLang="ja-JP" dirty="0"/>
              <a:t> &lt;&lt; "</a:t>
            </a:r>
            <a:r>
              <a:rPr lang="ja-JP" altLang="en-US" dirty="0"/>
              <a:t>変数</a:t>
            </a:r>
            <a:r>
              <a:rPr lang="en-US" altLang="ja-JP" dirty="0"/>
              <a:t>sum</a:t>
            </a:r>
            <a:r>
              <a:rPr lang="ja-JP" altLang="en-US" dirty="0"/>
              <a:t>に</a:t>
            </a:r>
            <a:r>
              <a:rPr lang="en-US" altLang="ja-JP" dirty="0"/>
              <a:t>" &lt;&lt; </a:t>
            </a:r>
            <a:r>
              <a:rPr lang="en-US" altLang="ja-JP" dirty="0" err="1"/>
              <a:t>i</a:t>
            </a:r>
            <a:r>
              <a:rPr lang="en-US" altLang="ja-JP" dirty="0"/>
              <a:t> &lt;&lt; "</a:t>
            </a:r>
            <a:r>
              <a:rPr lang="ja-JP" altLang="en-US" dirty="0"/>
              <a:t>を加えました。</a:t>
            </a:r>
            <a:r>
              <a:rPr lang="en-US" altLang="ja-JP" dirty="0"/>
              <a:t>";</a:t>
            </a:r>
          </a:p>
          <a:p>
            <a:r>
              <a:rPr lang="ja-JP" altLang="en-US" dirty="0"/>
              <a:t>    </a:t>
            </a:r>
            <a:r>
              <a:rPr lang="en-US" altLang="ja-JP" dirty="0" err="1"/>
              <a:t>cout</a:t>
            </a:r>
            <a:r>
              <a:rPr lang="en-US" altLang="ja-JP" dirty="0"/>
              <a:t> &lt;&lt; "sum</a:t>
            </a:r>
            <a:r>
              <a:rPr lang="ja-JP" altLang="en-US" dirty="0"/>
              <a:t>は</a:t>
            </a:r>
            <a:r>
              <a:rPr lang="en-US" altLang="ja-JP" dirty="0"/>
              <a:t>" &lt;&lt; sum &lt;&lt; </a:t>
            </a:r>
            <a:r>
              <a:rPr lang="en-US" altLang="ja-JP" dirty="0" err="1"/>
              <a:t>endl</a:t>
            </a:r>
            <a:r>
              <a:rPr lang="en-US" altLang="ja-JP" dirty="0"/>
              <a:t>;</a:t>
            </a:r>
          </a:p>
          <a:p>
            <a:r>
              <a:rPr lang="en-US" altLang="ja-JP" dirty="0"/>
              <a:t>}</a:t>
            </a:r>
          </a:p>
        </p:txBody>
      </p:sp>
      <p:sp>
        <p:nvSpPr>
          <p:cNvPr id="2" name="テキスト ボックス 1">
            <a:extLst>
              <a:ext uri="{FF2B5EF4-FFF2-40B4-BE49-F238E27FC236}">
                <a16:creationId xmlns:a16="http://schemas.microsoft.com/office/drawing/2014/main" id="{EDF51F70-C7B8-9605-196A-9C936E8740BD}"/>
              </a:ext>
            </a:extLst>
          </p:cNvPr>
          <p:cNvSpPr txBox="1">
            <a:spLocks noChangeArrowheads="1"/>
          </p:cNvSpPr>
          <p:nvPr/>
        </p:nvSpPr>
        <p:spPr bwMode="auto">
          <a:xfrm>
            <a:off x="8616280" y="612169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1054868" y="1894344"/>
            <a:ext cx="9614842" cy="2902808"/>
          </a:xfrm>
          <a:prstGeom prst="flowChartProcess">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1740718" y="2857500"/>
            <a:ext cx="8496944" cy="1428750"/>
          </a:xfrm>
          <a:prstGeom prst="flowChartProcess">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83974" name="テキスト ボックス 3"/>
          <p:cNvSpPr txBox="1">
            <a:spLocks noChangeArrowheads="1"/>
          </p:cNvSpPr>
          <p:nvPr/>
        </p:nvSpPr>
        <p:spPr bwMode="auto">
          <a:xfrm>
            <a:off x="983432" y="1968500"/>
            <a:ext cx="101183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for</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(int a = 1; a &lt;= 3; a++) {</a:t>
            </a:r>
          </a:p>
          <a:p>
            <a:pPr eaLnBrk="1" hangingPunct="1"/>
            <a:r>
              <a:rPr lang="ja-JP" altLang="en-US" sz="2800" dirty="0">
                <a:latin typeface="Lucida Console" panose="020B0609040504020204" pitchFamily="49" charset="0"/>
                <a:ea typeface="HG丸ｺﾞｼｯｸM-PRO" panose="020F0600000000000000" pitchFamily="50" charset="-128"/>
              </a:rPr>
              <a:t>    </a:t>
            </a:r>
            <a:r>
              <a:rPr lang="pt-BR" altLang="ja-JP" sz="2800" dirty="0">
                <a:latin typeface="Lucida Console" panose="020B0609040504020204" pitchFamily="49" charset="0"/>
                <a:ea typeface="HG丸ｺﾞｼｯｸM-PRO" panose="020F0600000000000000" pitchFamily="50" charset="-128"/>
              </a:rPr>
              <a:t>cout &lt;&lt; "a = " &lt;&lt; a &lt;&lt; endl;</a:t>
            </a:r>
            <a:r>
              <a:rPr lang="en-US" altLang="ja-JP" sz="2800" dirty="0">
                <a:solidFill>
                  <a:srgbClr val="00B050"/>
                </a:solidFill>
                <a:latin typeface="Lucida Console" panose="020B0609040504020204" pitchFamily="49" charset="0"/>
                <a:ea typeface="HG丸ｺﾞｼｯｸM-PRO" panose="020F0600000000000000" pitchFamily="50" charset="-128"/>
              </a:rPr>
              <a:t>//</a:t>
            </a:r>
            <a:r>
              <a:rPr lang="ja-JP" altLang="en-US" sz="2800" dirty="0">
                <a:solidFill>
                  <a:srgbClr val="00B050"/>
                </a:solidFill>
                <a:latin typeface="Lucida Console" panose="020B0609040504020204" pitchFamily="49" charset="0"/>
                <a:ea typeface="HG丸ｺﾞｼｯｸM-PRO" panose="020F0600000000000000" pitchFamily="50" charset="-128"/>
              </a:rPr>
              <a:t>★</a:t>
            </a:r>
            <a:endParaRPr lang="en-US" altLang="ja-JP" sz="2800" dirty="0">
              <a:solidFill>
                <a:srgbClr val="00B050"/>
              </a:solidFill>
              <a:latin typeface="Lucida Console" panose="020B0609040504020204" pitchFamily="49" charset="0"/>
              <a:ea typeface="HG丸ｺﾞｼｯｸM-PRO" panose="020F0600000000000000" pitchFamily="50" charset="-128"/>
            </a:endParaRPr>
          </a:p>
          <a:p>
            <a:pPr eaLnBrk="1" hangingPunct="1"/>
            <a:r>
              <a:rPr lang="en-US" altLang="ja-JP" sz="2800" dirty="0">
                <a:latin typeface="Lucida Console" panose="020B0609040504020204" pitchFamily="49" charset="0"/>
                <a:ea typeface="HG丸ｺﾞｼｯｸM-PRO" panose="020F0600000000000000" pitchFamily="50" charset="-128"/>
              </a:rPr>
              <a:t>  </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for</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(int b = 1; b &lt;= 3; b++) {</a:t>
            </a:r>
          </a:p>
          <a:p>
            <a:pPr eaLnBrk="1" hangingPunct="1"/>
            <a:r>
              <a:rPr lang="ja-JP" altLang="en-US" sz="2800" dirty="0">
                <a:latin typeface="Lucida Console" panose="020B0609040504020204" pitchFamily="49" charset="0"/>
                <a:ea typeface="HG丸ｺﾞｼｯｸM-PRO" panose="020F0600000000000000" pitchFamily="50" charset="-128"/>
              </a:rPr>
              <a:t>        </a:t>
            </a:r>
            <a:r>
              <a:rPr lang="en-US" altLang="ja-JP" sz="2800" dirty="0" err="1">
                <a:latin typeface="Lucida Console" panose="020B0609040504020204" pitchFamily="49" charset="0"/>
                <a:ea typeface="HG丸ｺﾞｼｯｸM-PRO" panose="020F0600000000000000" pitchFamily="50" charset="-128"/>
              </a:rPr>
              <a:t>cout</a:t>
            </a:r>
            <a:r>
              <a:rPr lang="en-US" altLang="ja-JP" sz="2800" dirty="0">
                <a:latin typeface="Lucida Console" panose="020B0609040504020204" pitchFamily="49" charset="0"/>
                <a:ea typeface="HG丸ｺﾞｼｯｸM-PRO" panose="020F0600000000000000" pitchFamily="50" charset="-128"/>
              </a:rPr>
              <a:t> &lt;&lt; </a:t>
            </a:r>
            <a:r>
              <a:rPr lang="pt-BR" altLang="ja-JP"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b</a:t>
            </a:r>
            <a:r>
              <a:rPr lang="ja-JP" altLang="en-US" sz="2800" dirty="0">
                <a:latin typeface="Lucida Console" panose="020B0609040504020204" pitchFamily="49" charset="0"/>
                <a:ea typeface="HG丸ｺﾞｼｯｸM-PRO" panose="020F0600000000000000" pitchFamily="50" charset="-128"/>
              </a:rPr>
              <a:t> </a:t>
            </a:r>
            <a:r>
              <a:rPr lang="pt-BR" altLang="ja-JP" sz="2800" dirty="0">
                <a:latin typeface="Lucida Console" panose="020B0609040504020204" pitchFamily="49" charset="0"/>
                <a:ea typeface="HG丸ｺﾞｼｯｸM-PRO" panose="020F0600000000000000" pitchFamily="50" charset="-128"/>
              </a:rPr>
              <a:t>= " &lt;&lt; b &lt;&lt; endl;</a:t>
            </a:r>
            <a:r>
              <a:rPr lang="en-US" altLang="ja-JP" sz="2800" dirty="0">
                <a:solidFill>
                  <a:srgbClr val="00B050"/>
                </a:solidFill>
                <a:latin typeface="Lucida Console" panose="020B0609040504020204" pitchFamily="49" charset="0"/>
                <a:ea typeface="HG丸ｺﾞｼｯｸM-PRO" panose="020F0600000000000000" pitchFamily="50" charset="-128"/>
              </a:rPr>
              <a:t>//</a:t>
            </a:r>
            <a:r>
              <a:rPr lang="ja-JP" altLang="en-US" sz="2800" dirty="0">
                <a:solidFill>
                  <a:srgbClr val="00B050"/>
                </a:solidFill>
                <a:latin typeface="Lucida Console" panose="020B0609040504020204" pitchFamily="49" charset="0"/>
                <a:ea typeface="HG丸ｺﾞｼｯｸM-PRO" panose="020F0600000000000000" pitchFamily="50" charset="-128"/>
              </a:rPr>
              <a:t>☆</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83972" name="タイトル 1"/>
          <p:cNvSpPr>
            <a:spLocks noGrp="1"/>
          </p:cNvSpPr>
          <p:nvPr>
            <p:ph type="title"/>
          </p:nvPr>
        </p:nvSpPr>
        <p:spPr>
          <a:xfrm>
            <a:off x="1981200" y="274639"/>
            <a:ext cx="8229600" cy="725487"/>
          </a:xfrm>
        </p:spPr>
        <p:txBody>
          <a:bodyPr/>
          <a:lstStyle/>
          <a:p>
            <a:pPr eaLnBrk="1" hangingPunct="1"/>
            <a:r>
              <a:rPr lang="ja-JP" altLang="en-US" dirty="0"/>
              <a:t>ループ処理のネスト</a:t>
            </a:r>
          </a:p>
        </p:txBody>
      </p:sp>
      <p:sp>
        <p:nvSpPr>
          <p:cNvPr id="3" name="コンテンツ プレースホルダ 2"/>
          <p:cNvSpPr>
            <a:spLocks noGrp="1"/>
          </p:cNvSpPr>
          <p:nvPr>
            <p:ph idx="1"/>
          </p:nvPr>
        </p:nvSpPr>
        <p:spPr>
          <a:xfrm>
            <a:off x="1809750" y="1214438"/>
            <a:ext cx="8401050" cy="571500"/>
          </a:xfrm>
        </p:spPr>
        <p:txBody>
          <a:bodyPr rtlCol="0">
            <a:normAutofit/>
          </a:bodyPr>
          <a:lstStyle/>
          <a:p>
            <a:pPr eaLnBrk="1" fontAlgn="auto" hangingPunct="1">
              <a:spcAft>
                <a:spcPts val="0"/>
              </a:spcAft>
              <a:buNone/>
              <a:defRPr/>
            </a:pPr>
            <a:r>
              <a:rPr lang="ja-JP" altLang="en-US" sz="2800" dirty="0"/>
              <a:t>ループ処理の中にループ処理を入れられる</a:t>
            </a:r>
          </a:p>
        </p:txBody>
      </p:sp>
      <p:sp>
        <p:nvSpPr>
          <p:cNvPr id="7" name="コンテンツ プレースホルダ 2"/>
          <p:cNvSpPr txBox="1">
            <a:spLocks/>
          </p:cNvSpPr>
          <p:nvPr/>
        </p:nvSpPr>
        <p:spPr>
          <a:xfrm>
            <a:off x="1809750" y="5072063"/>
            <a:ext cx="8401050" cy="1143000"/>
          </a:xfrm>
          <a:prstGeom prst="rect">
            <a:avLst/>
          </a:prstGeom>
        </p:spPr>
        <p:txBody>
          <a:bodyPr>
            <a:normAutofit/>
          </a:bodyPr>
          <a:lstStyle/>
          <a:p>
            <a:pPr marL="342900" indent="-342900" fontAlgn="auto">
              <a:spcBef>
                <a:spcPct val="20000"/>
              </a:spcBef>
              <a:spcAft>
                <a:spcPts val="0"/>
              </a:spcAft>
              <a:defRPr/>
            </a:pPr>
            <a:r>
              <a:rPr lang="ja-JP" altLang="en-US" sz="2800" dirty="0">
                <a:latin typeface="+mn-lt"/>
                <a:ea typeface="+mn-ea"/>
              </a:rPr>
              <a:t>★の命令文は</a:t>
            </a:r>
            <a:r>
              <a:rPr lang="en-US" altLang="ja-JP" sz="2800" dirty="0">
                <a:latin typeface="+mn-lt"/>
                <a:ea typeface="+mn-ea"/>
              </a:rPr>
              <a:t>3</a:t>
            </a:r>
            <a:r>
              <a:rPr lang="ja-JP" altLang="en-US" sz="2800" dirty="0">
                <a:latin typeface="+mn-lt"/>
                <a:ea typeface="+mn-ea"/>
              </a:rPr>
              <a:t>回実行される</a:t>
            </a:r>
            <a:endParaRPr lang="en-US" altLang="ja-JP" sz="2800" dirty="0">
              <a:latin typeface="+mn-lt"/>
              <a:ea typeface="+mn-ea"/>
            </a:endParaRPr>
          </a:p>
          <a:p>
            <a:pPr marL="342900" indent="-342900" fontAlgn="auto">
              <a:spcBef>
                <a:spcPct val="20000"/>
              </a:spcBef>
              <a:spcAft>
                <a:spcPts val="0"/>
              </a:spcAft>
              <a:defRPr/>
            </a:pPr>
            <a:r>
              <a:rPr lang="ja-JP" altLang="en-US" sz="2800" dirty="0">
                <a:latin typeface="+mn-lt"/>
                <a:ea typeface="+mn-ea"/>
              </a:rPr>
              <a:t>☆の命令文は</a:t>
            </a:r>
            <a:r>
              <a:rPr lang="en-US" altLang="ja-JP" sz="2800" dirty="0">
                <a:latin typeface="+mn-lt"/>
                <a:ea typeface="+mn-ea"/>
              </a:rPr>
              <a:t>9</a:t>
            </a:r>
            <a:r>
              <a:rPr lang="ja-JP" altLang="en-US" sz="2800" dirty="0">
                <a:latin typeface="+mn-lt"/>
                <a:ea typeface="+mn-ea"/>
              </a:rPr>
              <a:t>回実行される</a:t>
            </a:r>
          </a:p>
        </p:txBody>
      </p:sp>
      <p:sp>
        <p:nvSpPr>
          <p:cNvPr id="2" name="テキスト ボックス 1">
            <a:extLst>
              <a:ext uri="{FF2B5EF4-FFF2-40B4-BE49-F238E27FC236}">
                <a16:creationId xmlns:a16="http://schemas.microsoft.com/office/drawing/2014/main" id="{062E8B26-6521-DB6C-2003-F1F248B9E49C}"/>
              </a:ext>
            </a:extLst>
          </p:cNvPr>
          <p:cNvSpPr txBox="1">
            <a:spLocks noChangeArrowheads="1"/>
          </p:cNvSpPr>
          <p:nvPr/>
        </p:nvSpPr>
        <p:spPr bwMode="auto">
          <a:xfrm>
            <a:off x="8544272" y="600605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D3DD0-9B50-42DA-B5C0-B46B143480AB}"/>
              </a:ext>
            </a:extLst>
          </p:cNvPr>
          <p:cNvSpPr>
            <a:spLocks noGrp="1"/>
          </p:cNvSpPr>
          <p:nvPr>
            <p:ph type="ctrTitle"/>
          </p:nvPr>
        </p:nvSpPr>
        <p:spPr/>
        <p:txBody>
          <a:bodyPr/>
          <a:lstStyle/>
          <a:p>
            <a:r>
              <a:rPr lang="ja-JP" altLang="en-US" dirty="0"/>
              <a:t>配列</a:t>
            </a:r>
            <a:endParaRPr kumimoji="1" lang="ja-JP" altLang="en-US" dirty="0"/>
          </a:p>
        </p:txBody>
      </p:sp>
    </p:spTree>
    <p:extLst>
      <p:ext uri="{BB962C8B-B14F-4D97-AF65-F5344CB8AC3E}">
        <p14:creationId xmlns:p14="http://schemas.microsoft.com/office/powerpoint/2010/main" val="3472929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1981200" y="274639"/>
            <a:ext cx="8229600" cy="725487"/>
          </a:xfrm>
        </p:spPr>
        <p:txBody>
          <a:bodyPr/>
          <a:lstStyle/>
          <a:p>
            <a:pPr eaLnBrk="1" hangingPunct="1"/>
            <a:r>
              <a:rPr lang="en-US" altLang="ja-JP" dirty="0"/>
              <a:t>1</a:t>
            </a:r>
            <a:r>
              <a:rPr lang="ja-JP" altLang="en-US" dirty="0"/>
              <a:t>次元配列</a:t>
            </a:r>
          </a:p>
        </p:txBody>
      </p:sp>
      <p:sp>
        <p:nvSpPr>
          <p:cNvPr id="86019" name="コンテンツ プレースホルダ 2"/>
          <p:cNvSpPr>
            <a:spLocks noGrp="1"/>
          </p:cNvSpPr>
          <p:nvPr>
            <p:ph idx="1"/>
          </p:nvPr>
        </p:nvSpPr>
        <p:spPr>
          <a:xfrm>
            <a:off x="911424" y="1214439"/>
            <a:ext cx="9299376" cy="5000625"/>
          </a:xfrm>
        </p:spPr>
        <p:txBody>
          <a:bodyPr/>
          <a:lstStyle/>
          <a:p>
            <a:pPr eaLnBrk="1" hangingPunct="1"/>
            <a:r>
              <a:rPr lang="ja-JP" altLang="en-US" sz="2800" dirty="0"/>
              <a:t>複数の値の入れ物が並んだもの</a:t>
            </a:r>
            <a:br>
              <a:rPr lang="en-US" altLang="ja-JP" sz="2800" dirty="0"/>
            </a:br>
            <a:r>
              <a:rPr lang="ja-JP" altLang="en-US" sz="2800" dirty="0"/>
              <a:t>（</a:t>
            </a:r>
            <a:r>
              <a:rPr lang="en-US" altLang="ja-JP" sz="2800" dirty="0"/>
              <a:t>1</a:t>
            </a:r>
            <a:r>
              <a:rPr lang="ja-JP" altLang="en-US" sz="2800" dirty="0"/>
              <a:t>次元配列とも呼ぶ）</a:t>
            </a:r>
            <a:endParaRPr lang="en-US" altLang="ja-JP" sz="2800" dirty="0"/>
          </a:p>
          <a:p>
            <a:pPr eaLnBrk="1" hangingPunct="1"/>
            <a:r>
              <a:rPr lang="ja-JP" altLang="en-US" sz="2800" dirty="0"/>
              <a:t>複数の値をまとめて扱うときに便利</a:t>
            </a:r>
          </a:p>
        </p:txBody>
      </p:sp>
      <p:pic>
        <p:nvPicPr>
          <p:cNvPr id="3" name="図 2">
            <a:extLst>
              <a:ext uri="{FF2B5EF4-FFF2-40B4-BE49-F238E27FC236}">
                <a16:creationId xmlns:a16="http://schemas.microsoft.com/office/drawing/2014/main" id="{660135E8-A525-EAFB-FBDD-0F694F132DCF}"/>
              </a:ext>
            </a:extLst>
          </p:cNvPr>
          <p:cNvPicPr>
            <a:picLocks noChangeAspect="1"/>
          </p:cNvPicPr>
          <p:nvPr/>
        </p:nvPicPr>
        <p:blipFill>
          <a:blip r:embed="rId3"/>
          <a:stretch>
            <a:fillRect/>
          </a:stretch>
        </p:blipFill>
        <p:spPr>
          <a:xfrm>
            <a:off x="1847528" y="3448491"/>
            <a:ext cx="8068801" cy="201005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a:xfrm>
            <a:off x="1981200" y="274639"/>
            <a:ext cx="8229600" cy="725487"/>
          </a:xfrm>
        </p:spPr>
        <p:txBody>
          <a:bodyPr/>
          <a:lstStyle/>
          <a:p>
            <a:pPr eaLnBrk="1" hangingPunct="1"/>
            <a:r>
              <a:rPr lang="ja-JP" altLang="en-US"/>
              <a:t>配列の使い方</a:t>
            </a:r>
          </a:p>
        </p:txBody>
      </p:sp>
      <p:sp>
        <p:nvSpPr>
          <p:cNvPr id="87043" name="コンテンツ プレースホルダ 2"/>
          <p:cNvSpPr>
            <a:spLocks noGrp="1"/>
          </p:cNvSpPr>
          <p:nvPr>
            <p:ph idx="1"/>
          </p:nvPr>
        </p:nvSpPr>
        <p:spPr>
          <a:xfrm>
            <a:off x="973088" y="1343820"/>
            <a:ext cx="10451504" cy="5000625"/>
          </a:xfrm>
        </p:spPr>
        <p:txBody>
          <a:bodyPr/>
          <a:lstStyle/>
          <a:p>
            <a:pPr marL="514350" indent="-514350" eaLnBrk="1" hangingPunct="1">
              <a:buFont typeface="Lucida Console" panose="020B0609040504020204" pitchFamily="49" charset="0"/>
              <a:buAutoNum type="arabicPeriod"/>
            </a:pPr>
            <a:r>
              <a:rPr lang="ja-JP" altLang="en-US" sz="2800" dirty="0"/>
              <a:t>配列を表す変数を宣言する</a:t>
            </a:r>
            <a:br>
              <a:rPr lang="en-US" altLang="ja-JP" sz="2800" dirty="0"/>
            </a:br>
            <a:r>
              <a:rPr lang="en-US" altLang="ja-JP" sz="2800" dirty="0">
                <a:latin typeface="Lucida Console" panose="020B0609040504020204" pitchFamily="49" charset="0"/>
              </a:rPr>
              <a:t>int</a:t>
            </a:r>
            <a:r>
              <a:rPr lang="ja-JP" altLang="en-US" sz="2800" dirty="0">
                <a:latin typeface="Lucida Console" panose="020B0609040504020204" pitchFamily="49" charset="0"/>
              </a:rPr>
              <a:t> </a:t>
            </a:r>
            <a:r>
              <a:rPr lang="en-US" altLang="ja-JP" sz="2800" dirty="0">
                <a:latin typeface="Lucida Console" panose="020B0609040504020204" pitchFamily="49" charset="0"/>
              </a:rPr>
              <a:t>scores[5];</a:t>
            </a:r>
          </a:p>
          <a:p>
            <a:pPr marL="514350" indent="-514350" eaLnBrk="1" hangingPunct="1">
              <a:buFont typeface="Lucida Console" panose="020B0609040504020204" pitchFamily="49" charset="0"/>
              <a:buAutoNum type="arabicPeriod"/>
            </a:pPr>
            <a:endParaRPr lang="en-US" altLang="ja-JP" sz="2800" dirty="0">
              <a:latin typeface="Lucida Console" panose="020B0609040504020204" pitchFamily="49" charset="0"/>
            </a:endParaRPr>
          </a:p>
          <a:p>
            <a:pPr marL="514350" indent="-514350" eaLnBrk="1" hangingPunct="1">
              <a:buFont typeface="Lucida Console" panose="020B0609040504020204" pitchFamily="49" charset="0"/>
              <a:buAutoNum type="arabicPeriod"/>
            </a:pPr>
            <a:r>
              <a:rPr lang="ja-JP" altLang="en-US" sz="2800" dirty="0"/>
              <a:t>配列に値を入れる</a:t>
            </a:r>
            <a:br>
              <a:rPr lang="en-US" altLang="ja-JP" sz="2800" dirty="0"/>
            </a:br>
            <a:r>
              <a:rPr lang="en-US" altLang="ja-JP" sz="2800" dirty="0">
                <a:latin typeface="Lucida Console" panose="020B0609040504020204" pitchFamily="49" charset="0"/>
              </a:rPr>
              <a:t>scores[0] = 50;</a:t>
            </a:r>
            <a:br>
              <a:rPr lang="en-US" altLang="ja-JP" sz="2800" dirty="0"/>
            </a:br>
            <a:br>
              <a:rPr lang="en-US" altLang="ja-JP" sz="2800" dirty="0"/>
            </a:br>
            <a:r>
              <a:rPr lang="en-US" altLang="ja-JP" sz="2800" dirty="0">
                <a:latin typeface="Lucida Console" panose="020B0609040504020204" pitchFamily="49" charset="0"/>
              </a:rPr>
              <a:t>scores[4] = 80;</a:t>
            </a:r>
          </a:p>
          <a:p>
            <a:pPr marL="514350" indent="-514350" eaLnBrk="1" hangingPunct="1">
              <a:buFont typeface="Lucida Console" panose="020B0609040504020204" pitchFamily="49" charset="0"/>
              <a:buAutoNum type="arabicPeriod"/>
            </a:pPr>
            <a:endParaRPr lang="en-US" altLang="ja-JP" sz="2800" dirty="0"/>
          </a:p>
          <a:p>
            <a:pPr marL="514350" indent="-514350" eaLnBrk="1" hangingPunct="1">
              <a:buFont typeface="Lucida Console" panose="020B0609040504020204" pitchFamily="49" charset="0"/>
              <a:buAutoNum type="arabicPeriod"/>
            </a:pPr>
            <a:r>
              <a:rPr lang="ja-JP" altLang="en-US" sz="2800" dirty="0"/>
              <a:t>インデックスを指定して要素の値にアクセスする</a:t>
            </a:r>
            <a:br>
              <a:rPr lang="en-US" altLang="ja-JP" sz="2800" dirty="0"/>
            </a:br>
            <a:r>
              <a:rPr lang="ja-JP" altLang="en-US" sz="2800" dirty="0"/>
              <a:t>例：</a:t>
            </a:r>
            <a:r>
              <a:rPr lang="pt-BR" altLang="ja-JP" sz="2800" dirty="0">
                <a:latin typeface="Lucida Console" panose="020B0609040504020204" pitchFamily="49" charset="0"/>
              </a:rPr>
              <a:t>cout &lt;&lt; scores[i];</a:t>
            </a:r>
            <a:endParaRPr lang="en-US" altLang="ja-JP" sz="2400" dirty="0">
              <a:latin typeface="Lucida Console" panose="020B0609040504020204" pitchFamily="49" charset="0"/>
            </a:endParaRPr>
          </a:p>
        </p:txBody>
      </p:sp>
      <p:sp>
        <p:nvSpPr>
          <p:cNvPr id="87044" name="テキスト ボックス 3"/>
          <p:cNvSpPr txBox="1">
            <a:spLocks noChangeArrowheads="1"/>
          </p:cNvSpPr>
          <p:nvPr/>
        </p:nvSpPr>
        <p:spPr bwMode="auto">
          <a:xfrm>
            <a:off x="2927886" y="3702645"/>
            <a:ext cx="861774" cy="43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400" dirty="0">
                <a:latin typeface="Lucida Console" panose="020B0609040504020204" pitchFamily="49" charset="0"/>
                <a:ea typeface="HG丸ｺﾞｼｯｸM-PRO" panose="020F0600000000000000" pitchFamily="50" charset="-128"/>
              </a:rPr>
              <a:t>…</a:t>
            </a:r>
            <a:endParaRPr lang="ja-JP" altLang="en-US" sz="4400" dirty="0">
              <a:latin typeface="Lucida Console" panose="020B0609040504020204" pitchFamily="49" charset="0"/>
              <a:ea typeface="HG丸ｺﾞｼｯｸM-PRO" panose="020F0600000000000000" pitchFamily="50" charset="-128"/>
            </a:endParaRPr>
          </a:p>
        </p:txBody>
      </p:sp>
      <p:sp>
        <p:nvSpPr>
          <p:cNvPr id="87045" name="テキスト ボックス 4"/>
          <p:cNvSpPr txBox="1">
            <a:spLocks noChangeArrowheads="1"/>
          </p:cNvSpPr>
          <p:nvPr/>
        </p:nvSpPr>
        <p:spPr bwMode="auto">
          <a:xfrm>
            <a:off x="5159896" y="3429000"/>
            <a:ext cx="4284662" cy="830263"/>
          </a:xfrm>
          <a:prstGeom prst="rect">
            <a:avLst/>
          </a:prstGeom>
          <a:solidFill>
            <a:schemeClr val="tx2"/>
          </a:solidFill>
          <a:ln w="28575">
            <a:no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chemeClr val="bg1"/>
                </a:solidFill>
                <a:latin typeface="Lucida Console" panose="020B0609040504020204" pitchFamily="49" charset="0"/>
                <a:ea typeface="+mn-ea"/>
              </a:rPr>
              <a:t>[]</a:t>
            </a:r>
            <a:r>
              <a:rPr lang="ja-JP" altLang="en-US" sz="2400" dirty="0">
                <a:solidFill>
                  <a:schemeClr val="bg1"/>
                </a:solidFill>
                <a:latin typeface="+mn-ea"/>
                <a:ea typeface="+mn-ea"/>
              </a:rPr>
              <a:t>の中の数字はインデックス</a:t>
            </a:r>
            <a:endParaRPr lang="en-US" altLang="ja-JP" sz="2400" dirty="0">
              <a:solidFill>
                <a:schemeClr val="bg1"/>
              </a:solidFill>
              <a:latin typeface="+mn-ea"/>
              <a:ea typeface="+mn-ea"/>
            </a:endParaRPr>
          </a:p>
          <a:p>
            <a:pPr eaLnBrk="1" hangingPunct="1"/>
            <a:r>
              <a:rPr lang="en-US" altLang="ja-JP" sz="2400" dirty="0">
                <a:solidFill>
                  <a:schemeClr val="bg1"/>
                </a:solidFill>
                <a:latin typeface="+mn-ea"/>
                <a:ea typeface="+mn-ea"/>
              </a:rPr>
              <a:t>0</a:t>
            </a:r>
            <a:r>
              <a:rPr lang="ja-JP" altLang="en-US" sz="2400" dirty="0">
                <a:solidFill>
                  <a:schemeClr val="bg1"/>
                </a:solidFill>
                <a:latin typeface="+mn-ea"/>
                <a:ea typeface="+mn-ea"/>
              </a:rPr>
              <a:t>～</a:t>
            </a:r>
            <a:r>
              <a:rPr lang="en-US" altLang="ja-JP" sz="2400" dirty="0">
                <a:solidFill>
                  <a:schemeClr val="bg1"/>
                </a:solidFill>
                <a:latin typeface="+mn-ea"/>
                <a:ea typeface="+mn-ea"/>
              </a:rPr>
              <a:t>(</a:t>
            </a:r>
            <a:r>
              <a:rPr lang="ja-JP" altLang="en-US" sz="2400" dirty="0">
                <a:solidFill>
                  <a:schemeClr val="bg1"/>
                </a:solidFill>
                <a:latin typeface="+mn-ea"/>
                <a:ea typeface="+mn-ea"/>
              </a:rPr>
              <a:t>要素の数</a:t>
            </a:r>
            <a:r>
              <a:rPr lang="en-US" altLang="ja-JP" sz="2400" dirty="0">
                <a:solidFill>
                  <a:schemeClr val="bg1"/>
                </a:solidFill>
                <a:latin typeface="+mn-ea"/>
                <a:ea typeface="+mn-ea"/>
              </a:rPr>
              <a:t>-1)</a:t>
            </a:r>
            <a:r>
              <a:rPr lang="ja-JP" altLang="en-US" sz="2400" dirty="0">
                <a:solidFill>
                  <a:schemeClr val="bg1"/>
                </a:solidFill>
                <a:latin typeface="+mn-ea"/>
                <a:ea typeface="+mn-ea"/>
              </a:rPr>
              <a:t>を指定する</a:t>
            </a:r>
          </a:p>
        </p:txBody>
      </p:sp>
      <p:cxnSp>
        <p:nvCxnSpPr>
          <p:cNvPr id="3" name="直線矢印コネクタ 2">
            <a:extLst>
              <a:ext uri="{FF2B5EF4-FFF2-40B4-BE49-F238E27FC236}">
                <a16:creationId xmlns:a16="http://schemas.microsoft.com/office/drawing/2014/main" id="{3DA0A631-68CC-B669-B0EC-FBEF44B202D5}"/>
              </a:ext>
            </a:extLst>
          </p:cNvPr>
          <p:cNvCxnSpPr/>
          <p:nvPr/>
        </p:nvCxnSpPr>
        <p:spPr>
          <a:xfrm flipH="1">
            <a:off x="4799856" y="211822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8503899-0850-06E9-7CDD-C9DF80E2F416}"/>
              </a:ext>
            </a:extLst>
          </p:cNvPr>
          <p:cNvSpPr txBox="1"/>
          <p:nvPr/>
        </p:nvSpPr>
        <p:spPr>
          <a:xfrm>
            <a:off x="5476807" y="1909921"/>
            <a:ext cx="2262158" cy="369332"/>
          </a:xfrm>
          <a:prstGeom prst="rect">
            <a:avLst/>
          </a:prstGeom>
          <a:noFill/>
        </p:spPr>
        <p:txBody>
          <a:bodyPr wrap="none" rtlCol="0">
            <a:spAutoFit/>
          </a:bodyPr>
          <a:lstStyle/>
          <a:p>
            <a:r>
              <a:rPr lang="ja-JP" altLang="en-US" dirty="0">
                <a:latin typeface="+mn-ea"/>
                <a:ea typeface="+mn-ea"/>
              </a:rPr>
              <a:t>要素の数を指定する</a:t>
            </a:r>
            <a:endParaRPr kumimoji="1" lang="ja-JP" altLang="en-US" dirty="0">
              <a:latin typeface="+mn-ea"/>
              <a:ea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タイトル 1"/>
          <p:cNvSpPr>
            <a:spLocks noGrp="1"/>
          </p:cNvSpPr>
          <p:nvPr>
            <p:ph type="title"/>
          </p:nvPr>
        </p:nvSpPr>
        <p:spPr>
          <a:xfrm>
            <a:off x="1981200" y="274639"/>
            <a:ext cx="8229600" cy="725487"/>
          </a:xfrm>
        </p:spPr>
        <p:txBody>
          <a:bodyPr/>
          <a:lstStyle/>
          <a:p>
            <a:pPr eaLnBrk="1" hangingPunct="1"/>
            <a:r>
              <a:rPr lang="ja-JP" altLang="en-US"/>
              <a:t>配列の使用</a:t>
            </a:r>
          </a:p>
        </p:txBody>
      </p:sp>
      <p:grpSp>
        <p:nvGrpSpPr>
          <p:cNvPr id="2" name="グループ化 1">
            <a:extLst>
              <a:ext uri="{FF2B5EF4-FFF2-40B4-BE49-F238E27FC236}">
                <a16:creationId xmlns:a16="http://schemas.microsoft.com/office/drawing/2014/main" id="{69A191F7-C960-2814-7242-6FDFC6E9C7DD}"/>
              </a:ext>
            </a:extLst>
          </p:cNvPr>
          <p:cNvGrpSpPr/>
          <p:nvPr/>
        </p:nvGrpSpPr>
        <p:grpSpPr>
          <a:xfrm>
            <a:off x="839417" y="1484784"/>
            <a:ext cx="8928992" cy="3917915"/>
            <a:chOff x="839416" y="1484784"/>
            <a:chExt cx="10344473" cy="4539008"/>
          </a:xfrm>
        </p:grpSpPr>
        <p:pic>
          <p:nvPicPr>
            <p:cNvPr id="4" name="図 3">
              <a:extLst>
                <a:ext uri="{FF2B5EF4-FFF2-40B4-BE49-F238E27FC236}">
                  <a16:creationId xmlns:a16="http://schemas.microsoft.com/office/drawing/2014/main" id="{A3387038-1F6D-74B2-9DE9-4E0D800F10B7}"/>
                </a:ext>
              </a:extLst>
            </p:cNvPr>
            <p:cNvPicPr>
              <a:picLocks noChangeAspect="1"/>
            </p:cNvPicPr>
            <p:nvPr/>
          </p:nvPicPr>
          <p:blipFill>
            <a:blip r:embed="rId3"/>
            <a:stretch>
              <a:fillRect/>
            </a:stretch>
          </p:blipFill>
          <p:spPr>
            <a:xfrm>
              <a:off x="839416" y="1484784"/>
              <a:ext cx="10344472" cy="2986631"/>
            </a:xfrm>
            <a:prstGeom prst="rect">
              <a:avLst/>
            </a:prstGeom>
          </p:spPr>
        </p:pic>
        <p:pic>
          <p:nvPicPr>
            <p:cNvPr id="6" name="図 5">
              <a:extLst>
                <a:ext uri="{FF2B5EF4-FFF2-40B4-BE49-F238E27FC236}">
                  <a16:creationId xmlns:a16="http://schemas.microsoft.com/office/drawing/2014/main" id="{A140018B-AD4E-B1FC-8750-5E8BAE4DB5A9}"/>
                </a:ext>
              </a:extLst>
            </p:cNvPr>
            <p:cNvPicPr>
              <a:picLocks noChangeAspect="1"/>
            </p:cNvPicPr>
            <p:nvPr/>
          </p:nvPicPr>
          <p:blipFill>
            <a:blip r:embed="rId4"/>
            <a:stretch>
              <a:fillRect/>
            </a:stretch>
          </p:blipFill>
          <p:spPr>
            <a:xfrm>
              <a:off x="839417" y="4471416"/>
              <a:ext cx="10344472" cy="1552376"/>
            </a:xfrm>
            <a:prstGeom prst="rect">
              <a:avLst/>
            </a:prstGeom>
          </p:spPr>
        </p:pic>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a:xfrm>
            <a:off x="1981200" y="274639"/>
            <a:ext cx="8229600" cy="725487"/>
          </a:xfrm>
        </p:spPr>
        <p:txBody>
          <a:bodyPr/>
          <a:lstStyle/>
          <a:p>
            <a:pPr eaLnBrk="1" hangingPunct="1"/>
            <a:r>
              <a:rPr lang="ja-JP" altLang="en-US"/>
              <a:t>配列の使用</a:t>
            </a:r>
          </a:p>
        </p:txBody>
      </p:sp>
      <p:sp>
        <p:nvSpPr>
          <p:cNvPr id="89091" name="コンテンツ プレースホルダ 2"/>
          <p:cNvSpPr>
            <a:spLocks noGrp="1"/>
          </p:cNvSpPr>
          <p:nvPr>
            <p:ph idx="1"/>
          </p:nvPr>
        </p:nvSpPr>
        <p:spPr>
          <a:xfrm>
            <a:off x="695400" y="1143001"/>
            <a:ext cx="8229600" cy="714375"/>
          </a:xfrm>
        </p:spPr>
        <p:txBody>
          <a:bodyPr/>
          <a:lstStyle/>
          <a:p>
            <a:pPr marL="0" indent="0" eaLnBrk="1" hangingPunct="1">
              <a:buNone/>
            </a:pPr>
            <a:r>
              <a:rPr lang="ja-JP" altLang="en-US" sz="2800" dirty="0"/>
              <a:t>配列は次のようにしても初期化できる</a:t>
            </a:r>
          </a:p>
        </p:txBody>
      </p:sp>
      <p:sp>
        <p:nvSpPr>
          <p:cNvPr id="89092" name="テキスト ボックス 3"/>
          <p:cNvSpPr txBox="1">
            <a:spLocks noChangeArrowheads="1"/>
          </p:cNvSpPr>
          <p:nvPr/>
        </p:nvSpPr>
        <p:spPr bwMode="auto">
          <a:xfrm>
            <a:off x="777753" y="1928814"/>
            <a:ext cx="8990655" cy="52322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2800" dirty="0"/>
              <a:t>int scores[5] = {50, 55, 70, 65, 80};</a:t>
            </a:r>
          </a:p>
        </p:txBody>
      </p:sp>
      <p:sp>
        <p:nvSpPr>
          <p:cNvPr id="5" name="コンテンツ プレースホルダ 2"/>
          <p:cNvSpPr txBox="1">
            <a:spLocks/>
          </p:cNvSpPr>
          <p:nvPr/>
        </p:nvSpPr>
        <p:spPr>
          <a:xfrm>
            <a:off x="695400" y="3429000"/>
            <a:ext cx="8229600" cy="645790"/>
          </a:xfrm>
          <a:prstGeom prst="rect">
            <a:avLst/>
          </a:prstGeom>
        </p:spPr>
        <p:txBody>
          <a:bodyPr>
            <a:noAutofit/>
          </a:bodyPr>
          <a:lstStyle/>
          <a:p>
            <a:pPr fontAlgn="auto">
              <a:spcBef>
                <a:spcPct val="20000"/>
              </a:spcBef>
              <a:spcAft>
                <a:spcPts val="0"/>
              </a:spcAft>
              <a:defRPr/>
            </a:pPr>
            <a:r>
              <a:rPr lang="ja-JP" altLang="en-US" sz="2800" dirty="0">
                <a:latin typeface="+mn-lt"/>
                <a:ea typeface="+mn-ea"/>
              </a:rPr>
              <a:t>要素の数の記述を省略できる</a:t>
            </a:r>
          </a:p>
        </p:txBody>
      </p:sp>
      <p:sp>
        <p:nvSpPr>
          <p:cNvPr id="89094" name="テキスト ボックス 5"/>
          <p:cNvSpPr txBox="1">
            <a:spLocks noChangeArrowheads="1"/>
          </p:cNvSpPr>
          <p:nvPr/>
        </p:nvSpPr>
        <p:spPr bwMode="auto">
          <a:xfrm>
            <a:off x="777753" y="4262439"/>
            <a:ext cx="8990655" cy="52322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2800" dirty="0"/>
              <a:t>int scores[] = {50, 55, 70, 65, 80};</a:t>
            </a:r>
          </a:p>
        </p:txBody>
      </p:sp>
      <p:sp>
        <p:nvSpPr>
          <p:cNvPr id="2" name="テキスト ボックス 1">
            <a:extLst>
              <a:ext uri="{FF2B5EF4-FFF2-40B4-BE49-F238E27FC236}">
                <a16:creationId xmlns:a16="http://schemas.microsoft.com/office/drawing/2014/main" id="{1050E06B-0029-2231-CA8B-4F063E1DF808}"/>
              </a:ext>
            </a:extLst>
          </p:cNvPr>
          <p:cNvSpPr txBox="1">
            <a:spLocks noChangeArrowheads="1"/>
          </p:cNvSpPr>
          <p:nvPr/>
        </p:nvSpPr>
        <p:spPr bwMode="auto">
          <a:xfrm>
            <a:off x="8400256" y="5923793"/>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a:xfrm>
            <a:off x="1981200" y="274639"/>
            <a:ext cx="8229600" cy="725487"/>
          </a:xfrm>
        </p:spPr>
        <p:txBody>
          <a:bodyPr/>
          <a:lstStyle/>
          <a:p>
            <a:pPr eaLnBrk="1" hangingPunct="1"/>
            <a:r>
              <a:rPr lang="ja-JP" altLang="en-US"/>
              <a:t>多次元配列（配列の配列）</a:t>
            </a:r>
          </a:p>
        </p:txBody>
      </p:sp>
      <p:sp>
        <p:nvSpPr>
          <p:cNvPr id="91140" name="テキスト ボックス 4"/>
          <p:cNvSpPr txBox="1">
            <a:spLocks noChangeArrowheads="1"/>
          </p:cNvSpPr>
          <p:nvPr/>
        </p:nvSpPr>
        <p:spPr bwMode="auto">
          <a:xfrm>
            <a:off x="767409" y="1285876"/>
            <a:ext cx="4032447" cy="120032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scores[3][5];</a:t>
            </a:r>
          </a:p>
          <a:p>
            <a:r>
              <a:rPr lang="en-US" altLang="ja-JP" dirty="0"/>
              <a:t>scores[0][0] = 50;</a:t>
            </a:r>
          </a:p>
          <a:p>
            <a:r>
              <a:rPr lang="en-US" altLang="ja-JP" dirty="0"/>
              <a:t>scores[2][3] = 65;</a:t>
            </a:r>
          </a:p>
        </p:txBody>
      </p:sp>
      <p:pic>
        <p:nvPicPr>
          <p:cNvPr id="3" name="図 2">
            <a:extLst>
              <a:ext uri="{FF2B5EF4-FFF2-40B4-BE49-F238E27FC236}">
                <a16:creationId xmlns:a16="http://schemas.microsoft.com/office/drawing/2014/main" id="{B87D4B3D-8C08-ABE3-152F-659AA735006E}"/>
              </a:ext>
            </a:extLst>
          </p:cNvPr>
          <p:cNvPicPr>
            <a:picLocks noChangeAspect="1"/>
          </p:cNvPicPr>
          <p:nvPr/>
        </p:nvPicPr>
        <p:blipFill>
          <a:blip r:embed="rId3"/>
          <a:stretch>
            <a:fillRect/>
          </a:stretch>
        </p:blipFill>
        <p:spPr>
          <a:xfrm>
            <a:off x="767409" y="2852936"/>
            <a:ext cx="8360251" cy="3600400"/>
          </a:xfrm>
          <a:prstGeom prst="rect">
            <a:avLst/>
          </a:prstGeom>
        </p:spPr>
      </p:pic>
      <p:sp>
        <p:nvSpPr>
          <p:cNvPr id="4" name="テキスト ボックス 3">
            <a:extLst>
              <a:ext uri="{FF2B5EF4-FFF2-40B4-BE49-F238E27FC236}">
                <a16:creationId xmlns:a16="http://schemas.microsoft.com/office/drawing/2014/main" id="{77E4E3CE-2450-9B67-44C1-88C87E87CF56}"/>
              </a:ext>
            </a:extLst>
          </p:cNvPr>
          <p:cNvSpPr txBox="1"/>
          <p:nvPr/>
        </p:nvSpPr>
        <p:spPr>
          <a:xfrm>
            <a:off x="4943872" y="6381328"/>
            <a:ext cx="6984776" cy="369332"/>
          </a:xfrm>
          <a:prstGeom prst="rect">
            <a:avLst/>
          </a:prstGeom>
          <a:noFill/>
        </p:spPr>
        <p:txBody>
          <a:bodyPr wrap="square">
            <a:spAutoFit/>
          </a:bodyPr>
          <a:lstStyle/>
          <a:p>
            <a:r>
              <a:rPr lang="en-US" altLang="ja-JP" dirty="0">
                <a:latin typeface="+mn-ea"/>
                <a:ea typeface="+mn-ea"/>
              </a:rPr>
              <a:t>※</a:t>
            </a:r>
            <a:r>
              <a:rPr lang="ja-JP" altLang="en-US" dirty="0">
                <a:latin typeface="+mn-ea"/>
                <a:ea typeface="+mn-ea"/>
              </a:rPr>
              <a:t> 横に並んだ入れ物の列が、さらに縦にも並んでいるイメージ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69AFF-B390-4A80-AF90-5468D0E40F99}"/>
              </a:ext>
            </a:extLst>
          </p:cNvPr>
          <p:cNvSpPr>
            <a:spLocks noGrp="1"/>
          </p:cNvSpPr>
          <p:nvPr>
            <p:ph type="title"/>
          </p:nvPr>
        </p:nvSpPr>
        <p:spPr/>
        <p:txBody>
          <a:bodyPr>
            <a:normAutofit/>
          </a:bodyPr>
          <a:lstStyle/>
          <a:p>
            <a:r>
              <a:rPr lang="ja-JP" altLang="en-US" dirty="0"/>
              <a:t>全体の流れ</a:t>
            </a:r>
            <a:endParaRPr kumimoji="1" lang="ja-JP" altLang="en-US" dirty="0"/>
          </a:p>
        </p:txBody>
      </p:sp>
      <p:sp>
        <p:nvSpPr>
          <p:cNvPr id="3" name="コンテンツ プレースホルダー 2">
            <a:extLst>
              <a:ext uri="{FF2B5EF4-FFF2-40B4-BE49-F238E27FC236}">
                <a16:creationId xmlns:a16="http://schemas.microsoft.com/office/drawing/2014/main" id="{193B6B94-3B87-4B47-995C-7DB2A81C1BB8}"/>
              </a:ext>
            </a:extLst>
          </p:cNvPr>
          <p:cNvSpPr>
            <a:spLocks noGrp="1"/>
          </p:cNvSpPr>
          <p:nvPr>
            <p:ph idx="1"/>
          </p:nvPr>
        </p:nvSpPr>
        <p:spPr/>
        <p:txBody>
          <a:bodyPr/>
          <a:lstStyle/>
          <a:p>
            <a:pPr marL="514350" indent="-514350">
              <a:buFont typeface="+mj-lt"/>
              <a:buAutoNum type="arabicPeriod"/>
            </a:pPr>
            <a:r>
              <a:rPr lang="en-US" altLang="ja-JP" dirty="0"/>
              <a:t>C++</a:t>
            </a:r>
            <a:r>
              <a:rPr lang="ja-JP" altLang="en-US" dirty="0"/>
              <a:t>言語</a:t>
            </a:r>
            <a:r>
              <a:rPr kumimoji="1" lang="ja-JP" altLang="en-US" dirty="0"/>
              <a:t>に触れる</a:t>
            </a:r>
            <a:endParaRPr kumimoji="1" lang="en-US" altLang="ja-JP" dirty="0"/>
          </a:p>
          <a:p>
            <a:pPr marL="514350" indent="-514350">
              <a:buFont typeface="+mj-lt"/>
              <a:buAutoNum type="arabicPeriod"/>
            </a:pPr>
            <a:r>
              <a:rPr kumimoji="1" lang="ja-JP" altLang="en-US" dirty="0"/>
              <a:t>条件分岐と繰り返し</a:t>
            </a:r>
            <a:endParaRPr kumimoji="1" lang="en-US" altLang="ja-JP" dirty="0"/>
          </a:p>
          <a:p>
            <a:pPr marL="514350" indent="-514350">
              <a:buFont typeface="+mj-lt"/>
              <a:buAutoNum type="arabicPeriod"/>
            </a:pPr>
            <a:r>
              <a:rPr kumimoji="1" lang="ja-JP" altLang="en-US" dirty="0"/>
              <a:t>関数</a:t>
            </a:r>
            <a:endParaRPr lang="en-US" altLang="ja-JP" dirty="0"/>
          </a:p>
          <a:p>
            <a:pPr marL="514350" indent="-514350">
              <a:buFont typeface="+mj-lt"/>
              <a:buAutoNum type="arabicPeriod"/>
            </a:pPr>
            <a:r>
              <a:rPr lang="ja-JP" altLang="en-US" dirty="0"/>
              <a:t>クラスの基本</a:t>
            </a:r>
            <a:endParaRPr kumimoji="1" lang="en-US" altLang="ja-JP" dirty="0"/>
          </a:p>
          <a:p>
            <a:pPr marL="514350" indent="-514350">
              <a:buFont typeface="+mj-lt"/>
              <a:buAutoNum type="arabicPeriod"/>
            </a:pPr>
            <a:r>
              <a:rPr lang="ja-JP" altLang="en-US" dirty="0"/>
              <a:t>クラスの一歩進んだ使い方</a:t>
            </a:r>
            <a:endParaRPr lang="en-US" altLang="ja-JP" dirty="0"/>
          </a:p>
          <a:p>
            <a:pPr marL="514350" indent="-514350">
              <a:buFont typeface="+mj-lt"/>
              <a:buAutoNum type="arabicPeriod"/>
            </a:pPr>
            <a:r>
              <a:rPr lang="ja-JP" altLang="en-US" dirty="0"/>
              <a:t>標準ライブラリ</a:t>
            </a:r>
            <a:endParaRPr lang="en-US" altLang="ja-JP" dirty="0"/>
          </a:p>
          <a:p>
            <a:pPr marL="514350" indent="-514350">
              <a:buFont typeface="+mj-lt"/>
              <a:buAutoNum type="arabicPeriod"/>
            </a:pPr>
            <a:r>
              <a:rPr lang="ja-JP" altLang="en-US" dirty="0"/>
              <a:t>アドレスとポインタ</a:t>
            </a:r>
            <a:endParaRPr lang="en-US" altLang="ja-JP" dirty="0"/>
          </a:p>
          <a:p>
            <a:pPr marL="514350" indent="-514350">
              <a:buFont typeface="+mj-lt"/>
              <a:buAutoNum type="arabicPeriod"/>
            </a:pPr>
            <a:r>
              <a:rPr lang="ja-JP" altLang="en-US" dirty="0"/>
              <a:t>一歩進んだ</a:t>
            </a:r>
            <a:r>
              <a:rPr lang="en-US" altLang="ja-JP" dirty="0"/>
              <a:t>C</a:t>
            </a:r>
            <a:r>
              <a:rPr lang="ja-JP" altLang="en-US" dirty="0"/>
              <a:t>＋＋プログラミング</a:t>
            </a:r>
            <a:endParaRPr lang="en-US" altLang="ja-JP" dirty="0"/>
          </a:p>
        </p:txBody>
      </p:sp>
    </p:spTree>
    <p:extLst>
      <p:ext uri="{BB962C8B-B14F-4D97-AF65-F5344CB8AC3E}">
        <p14:creationId xmlns:p14="http://schemas.microsoft.com/office/powerpoint/2010/main" val="3156518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37490-3E7A-6D09-6D89-2DDF2F5140AE}"/>
              </a:ext>
            </a:extLst>
          </p:cNvPr>
          <p:cNvSpPr>
            <a:spLocks noGrp="1"/>
          </p:cNvSpPr>
          <p:nvPr>
            <p:ph type="title"/>
          </p:nvPr>
        </p:nvSpPr>
        <p:spPr/>
        <p:txBody>
          <a:bodyPr/>
          <a:lstStyle/>
          <a:p>
            <a:r>
              <a:rPr kumimoji="1" lang="en-US" altLang="ja-JP" dirty="0"/>
              <a:t>2</a:t>
            </a:r>
            <a:r>
              <a:rPr kumimoji="1" lang="ja-JP" altLang="en-US" dirty="0"/>
              <a:t>次元配列の宣言と初期化</a:t>
            </a:r>
          </a:p>
        </p:txBody>
      </p:sp>
      <p:pic>
        <p:nvPicPr>
          <p:cNvPr id="6" name="図 5">
            <a:extLst>
              <a:ext uri="{FF2B5EF4-FFF2-40B4-BE49-F238E27FC236}">
                <a16:creationId xmlns:a16="http://schemas.microsoft.com/office/drawing/2014/main" id="{8F54BEF8-6D74-9CE5-8B25-CE172CA60D93}"/>
              </a:ext>
            </a:extLst>
          </p:cNvPr>
          <p:cNvPicPr>
            <a:picLocks noChangeAspect="1"/>
          </p:cNvPicPr>
          <p:nvPr/>
        </p:nvPicPr>
        <p:blipFill>
          <a:blip r:embed="rId2"/>
          <a:stretch>
            <a:fillRect/>
          </a:stretch>
        </p:blipFill>
        <p:spPr>
          <a:xfrm>
            <a:off x="1805113" y="1725785"/>
            <a:ext cx="3707150" cy="1992411"/>
          </a:xfrm>
          <a:prstGeom prst="rect">
            <a:avLst/>
          </a:prstGeom>
        </p:spPr>
      </p:pic>
      <p:pic>
        <p:nvPicPr>
          <p:cNvPr id="8" name="図 7">
            <a:extLst>
              <a:ext uri="{FF2B5EF4-FFF2-40B4-BE49-F238E27FC236}">
                <a16:creationId xmlns:a16="http://schemas.microsoft.com/office/drawing/2014/main" id="{99255453-0DB5-C98F-A25A-AF1C728378FE}"/>
              </a:ext>
            </a:extLst>
          </p:cNvPr>
          <p:cNvPicPr>
            <a:picLocks noChangeAspect="1"/>
          </p:cNvPicPr>
          <p:nvPr/>
        </p:nvPicPr>
        <p:blipFill>
          <a:blip r:embed="rId3"/>
          <a:stretch>
            <a:fillRect/>
          </a:stretch>
        </p:blipFill>
        <p:spPr>
          <a:xfrm>
            <a:off x="1703512" y="4365104"/>
            <a:ext cx="4654874" cy="2303276"/>
          </a:xfrm>
          <a:prstGeom prst="rect">
            <a:avLst/>
          </a:prstGeom>
        </p:spPr>
      </p:pic>
      <p:sp>
        <p:nvSpPr>
          <p:cNvPr id="9" name="コンテンツ プレースホルダ 2">
            <a:extLst>
              <a:ext uri="{FF2B5EF4-FFF2-40B4-BE49-F238E27FC236}">
                <a16:creationId xmlns:a16="http://schemas.microsoft.com/office/drawing/2014/main" id="{6C2E4F01-A7B3-92A0-3CBB-00EAF32A5EA7}"/>
              </a:ext>
            </a:extLst>
          </p:cNvPr>
          <p:cNvSpPr>
            <a:spLocks noGrp="1"/>
          </p:cNvSpPr>
          <p:nvPr>
            <p:ph idx="1"/>
          </p:nvPr>
        </p:nvSpPr>
        <p:spPr>
          <a:xfrm>
            <a:off x="874835" y="1188070"/>
            <a:ext cx="8229600" cy="714375"/>
          </a:xfrm>
        </p:spPr>
        <p:txBody>
          <a:bodyPr/>
          <a:lstStyle/>
          <a:p>
            <a:pPr marL="0" indent="0" eaLnBrk="1" hangingPunct="1">
              <a:buNone/>
            </a:pPr>
            <a:r>
              <a:rPr lang="en-US" altLang="ja-JP" sz="2800" dirty="0"/>
              <a:t>2</a:t>
            </a:r>
            <a:r>
              <a:rPr lang="ja-JP" altLang="en-US" sz="2800" dirty="0"/>
              <a:t>次元配列は次のようにしても初期化できる</a:t>
            </a:r>
          </a:p>
        </p:txBody>
      </p:sp>
      <p:sp>
        <p:nvSpPr>
          <p:cNvPr id="10" name="コンテンツ プレースホルダ 2">
            <a:extLst>
              <a:ext uri="{FF2B5EF4-FFF2-40B4-BE49-F238E27FC236}">
                <a16:creationId xmlns:a16="http://schemas.microsoft.com/office/drawing/2014/main" id="{62B33369-8725-9B08-4BAC-F3D2B0DFA11A}"/>
              </a:ext>
            </a:extLst>
          </p:cNvPr>
          <p:cNvSpPr txBox="1">
            <a:spLocks/>
          </p:cNvSpPr>
          <p:nvPr/>
        </p:nvSpPr>
        <p:spPr bwMode="auto">
          <a:xfrm>
            <a:off x="839416" y="386104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None/>
            </a:pPr>
            <a:r>
              <a:rPr lang="ja-JP" altLang="en-US" sz="2800" dirty="0"/>
              <a:t>最初の配列の要素数の記述は省略できる</a:t>
            </a:r>
          </a:p>
        </p:txBody>
      </p:sp>
    </p:spTree>
    <p:extLst>
      <p:ext uri="{BB962C8B-B14F-4D97-AF65-F5344CB8AC3E}">
        <p14:creationId xmlns:p14="http://schemas.microsoft.com/office/powerpoint/2010/main" val="1971156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3</a:t>
            </a:r>
            <a:r>
              <a:rPr lang="ja-JP" altLang="en-US" dirty="0"/>
              <a:t>章  関数</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111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325F7-A272-6517-FEFC-73B3447761DB}"/>
              </a:ext>
            </a:extLst>
          </p:cNvPr>
          <p:cNvSpPr>
            <a:spLocks noGrp="1"/>
          </p:cNvSpPr>
          <p:nvPr>
            <p:ph type="ctrTitle"/>
          </p:nvPr>
        </p:nvSpPr>
        <p:spPr/>
        <p:txBody>
          <a:bodyPr/>
          <a:lstStyle/>
          <a:p>
            <a:r>
              <a:rPr kumimoji="1" lang="ja-JP" altLang="en-US" dirty="0"/>
              <a:t>関数とは</a:t>
            </a:r>
          </a:p>
        </p:txBody>
      </p:sp>
    </p:spTree>
    <p:extLst>
      <p:ext uri="{BB962C8B-B14F-4D97-AF65-F5344CB8AC3E}">
        <p14:creationId xmlns:p14="http://schemas.microsoft.com/office/powerpoint/2010/main" val="1271529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a:xfrm>
            <a:off x="1981200" y="274639"/>
            <a:ext cx="8229600" cy="725487"/>
          </a:xfrm>
        </p:spPr>
        <p:txBody>
          <a:bodyPr>
            <a:normAutofit/>
          </a:bodyPr>
          <a:lstStyle/>
          <a:p>
            <a:pPr eaLnBrk="1" hangingPunct="1"/>
            <a:r>
              <a:rPr lang="ja-JP" altLang="en-US" dirty="0"/>
              <a:t>関数とは</a:t>
            </a:r>
          </a:p>
        </p:txBody>
      </p:sp>
      <p:sp>
        <p:nvSpPr>
          <p:cNvPr id="110595" name="コンテンツ プレースホルダ 2"/>
          <p:cNvSpPr>
            <a:spLocks noGrp="1"/>
          </p:cNvSpPr>
          <p:nvPr>
            <p:ph idx="1"/>
          </p:nvPr>
        </p:nvSpPr>
        <p:spPr>
          <a:xfrm>
            <a:off x="623392" y="1214439"/>
            <a:ext cx="11161240" cy="5000625"/>
          </a:xfrm>
        </p:spPr>
        <p:txBody>
          <a:bodyPr/>
          <a:lstStyle/>
          <a:p>
            <a:pPr eaLnBrk="1" hangingPunct="1"/>
            <a:r>
              <a:rPr lang="ja-JP" altLang="en-US" sz="2800" dirty="0"/>
              <a:t>長いプログラムが必要になるときは、命令文を分けて管理した方が見通しがよくなる</a:t>
            </a:r>
            <a:endParaRPr lang="en-US" altLang="ja-JP" sz="2800" dirty="0"/>
          </a:p>
          <a:p>
            <a:pPr eaLnBrk="1" hangingPunct="1"/>
            <a:r>
              <a:rPr lang="ja-JP" altLang="en-US" sz="2800" dirty="0"/>
              <a:t>関数は複数の命令文をまとめたもの</a:t>
            </a:r>
            <a:endParaRPr lang="en-US" altLang="ja-JP" sz="2800" dirty="0"/>
          </a:p>
          <a:p>
            <a:pPr marL="0" indent="0" eaLnBrk="1" hangingPunct="1">
              <a:buNone/>
            </a:pPr>
            <a:endParaRPr lang="en-US" altLang="ja-JP" sz="2800" dirty="0">
              <a:latin typeface="Lucida Console" panose="020B0609040504020204" pitchFamily="49" charset="0"/>
              <a:ea typeface="HG丸ｺﾞｼｯｸM-PRO" panose="020F0600000000000000" pitchFamily="50" charset="-128"/>
            </a:endParaRPr>
          </a:p>
          <a:p>
            <a:pPr marL="0" indent="0" eaLnBrk="1" hangingPunct="1">
              <a:buNone/>
            </a:pPr>
            <a:r>
              <a:rPr lang="ja-JP" altLang="en-US" sz="2800" dirty="0">
                <a:latin typeface="+mn-ea"/>
              </a:rPr>
              <a:t>              </a:t>
            </a:r>
            <a:r>
              <a:rPr lang="ja-JP" altLang="en-US" sz="2000" dirty="0">
                <a:latin typeface="+mn-ea"/>
              </a:rPr>
              <a:t>関数の定義</a:t>
            </a:r>
            <a:endParaRPr lang="ja-JP" altLang="en-US" sz="2800" dirty="0">
              <a:latin typeface="+mn-ea"/>
            </a:endParaRPr>
          </a:p>
          <a:p>
            <a:pPr eaLnBrk="1" hangingPunct="1"/>
            <a:endParaRPr lang="en-US" altLang="ja-JP" sz="2800" dirty="0"/>
          </a:p>
        </p:txBody>
      </p:sp>
      <p:sp>
        <p:nvSpPr>
          <p:cNvPr id="5" name="正方形/長方形 4"/>
          <p:cNvSpPr>
            <a:spLocks noChangeArrowheads="1"/>
          </p:cNvSpPr>
          <p:nvPr/>
        </p:nvSpPr>
        <p:spPr bwMode="auto">
          <a:xfrm>
            <a:off x="2131220" y="3861048"/>
            <a:ext cx="4252813" cy="1569660"/>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ea typeface="HG丸ｺﾞｼｯｸM-PRO" panose="020F0600000000000000" pitchFamily="50" charset="-128"/>
              </a:rPr>
              <a:t>void </a:t>
            </a:r>
            <a:r>
              <a:rPr lang="ja-JP" altLang="en-US" sz="2400" dirty="0">
                <a:latin typeface="Lucida Console" panose="020B0609040504020204" pitchFamily="49" charset="0"/>
                <a:ea typeface="HG丸ｺﾞｼｯｸM-PRO" panose="020F0600000000000000" pitchFamily="50" charset="-128"/>
              </a:rPr>
              <a:t>関数名</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endParaRPr lang="en-US" altLang="ja-JP" sz="2400" dirty="0">
              <a:latin typeface="Lucida Console" panose="020B0609040504020204" pitchFamily="49" charset="0"/>
              <a:ea typeface="HG丸ｺﾞｼｯｸM-PRO" panose="020F0600000000000000" pitchFamily="50" charset="-128"/>
            </a:endParaRPr>
          </a:p>
          <a:p>
            <a:r>
              <a:rPr lang="en-US" altLang="ja-JP" sz="2400" dirty="0">
                <a:latin typeface="Lucida Console" panose="020B0609040504020204" pitchFamily="49" charset="0"/>
                <a:ea typeface="HG丸ｺﾞｼｯｸM-PRO" panose="020F0600000000000000" pitchFamily="50" charset="-128"/>
              </a:rPr>
              <a:t>{</a:t>
            </a:r>
          </a:p>
          <a:p>
            <a:r>
              <a:rPr lang="ja-JP" altLang="en-US" sz="2400" dirty="0">
                <a:latin typeface="Lucida Console" panose="020B0609040504020204" pitchFamily="49" charset="0"/>
                <a:ea typeface="HG丸ｺﾞｼｯｸM-PRO" panose="020F0600000000000000" pitchFamily="50" charset="-128"/>
              </a:rPr>
              <a:t>   命令文</a:t>
            </a:r>
            <a:endParaRPr lang="en-US" altLang="ja-JP" sz="2400" dirty="0">
              <a:latin typeface="Lucida Console" panose="020B0609040504020204" pitchFamily="49" charset="0"/>
              <a:ea typeface="HG丸ｺﾞｼｯｸM-PRO" panose="020F0600000000000000" pitchFamily="50" charset="-128"/>
            </a:endParaRPr>
          </a:p>
          <a:p>
            <a:r>
              <a:rPr lang="en-US" altLang="ja-JP" sz="24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F877FB0B-B94A-39C7-05F4-B0A6C02B95FE}"/>
              </a:ext>
            </a:extLst>
          </p:cNvPr>
          <p:cNvSpPr txBox="1"/>
          <p:nvPr/>
        </p:nvSpPr>
        <p:spPr>
          <a:xfrm>
            <a:off x="2131219" y="5949280"/>
            <a:ext cx="7175362" cy="369332"/>
          </a:xfrm>
          <a:prstGeom prst="rect">
            <a:avLst/>
          </a:prstGeom>
          <a:noFill/>
        </p:spPr>
        <p:txBody>
          <a:bodyPr wrap="none" rtlCol="0">
            <a:spAutoFit/>
          </a:bodyPr>
          <a:lstStyle/>
          <a:p>
            <a:r>
              <a:rPr kumimoji="1" lang="en-US" altLang="ja-JP" dirty="0">
                <a:latin typeface="+mn-ea"/>
                <a:ea typeface="+mn-ea"/>
              </a:rPr>
              <a:t>※</a:t>
            </a:r>
            <a:r>
              <a:rPr kumimoji="1" lang="ja-JP" altLang="en-US" dirty="0">
                <a:latin typeface="+mn-ea"/>
                <a:ea typeface="+mn-ea"/>
              </a:rPr>
              <a:t> 関数をプログラムコードで記述することを「関数の定義」と呼ぶ</a:t>
            </a:r>
          </a:p>
        </p:txBody>
      </p:sp>
    </p:spTree>
    <p:extLst>
      <p:ext uri="{BB962C8B-B14F-4D97-AF65-F5344CB8AC3E}">
        <p14:creationId xmlns:p14="http://schemas.microsoft.com/office/powerpoint/2010/main" val="30686353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1981200" y="274639"/>
            <a:ext cx="8229600" cy="725487"/>
          </a:xfrm>
        </p:spPr>
        <p:txBody>
          <a:bodyPr/>
          <a:lstStyle/>
          <a:p>
            <a:pPr eaLnBrk="1" hangingPunct="1"/>
            <a:r>
              <a:rPr lang="ja-JP" altLang="en-US" dirty="0"/>
              <a:t>関数の定義の例</a:t>
            </a:r>
          </a:p>
        </p:txBody>
      </p:sp>
      <p:grpSp>
        <p:nvGrpSpPr>
          <p:cNvPr id="7" name="グループ化 6">
            <a:extLst>
              <a:ext uri="{FF2B5EF4-FFF2-40B4-BE49-F238E27FC236}">
                <a16:creationId xmlns:a16="http://schemas.microsoft.com/office/drawing/2014/main" id="{239695CF-27CE-B349-1510-273859C2365D}"/>
              </a:ext>
            </a:extLst>
          </p:cNvPr>
          <p:cNvGrpSpPr/>
          <p:nvPr/>
        </p:nvGrpSpPr>
        <p:grpSpPr>
          <a:xfrm>
            <a:off x="551384" y="1484784"/>
            <a:ext cx="11210585" cy="2918867"/>
            <a:chOff x="-9439" y="2184696"/>
            <a:chExt cx="11210585" cy="2918867"/>
          </a:xfrm>
        </p:grpSpPr>
        <p:pic>
          <p:nvPicPr>
            <p:cNvPr id="3" name="図 2">
              <a:extLst>
                <a:ext uri="{FF2B5EF4-FFF2-40B4-BE49-F238E27FC236}">
                  <a16:creationId xmlns:a16="http://schemas.microsoft.com/office/drawing/2014/main" id="{5CBBEF5D-5BAE-9DAE-CB8A-A0CEAACCBC5B}"/>
                </a:ext>
              </a:extLst>
            </p:cNvPr>
            <p:cNvPicPr>
              <a:picLocks noChangeAspect="1"/>
            </p:cNvPicPr>
            <p:nvPr/>
          </p:nvPicPr>
          <p:blipFill>
            <a:blip r:embed="rId3"/>
            <a:stretch>
              <a:fillRect/>
            </a:stretch>
          </p:blipFill>
          <p:spPr>
            <a:xfrm>
              <a:off x="-9439" y="2184696"/>
              <a:ext cx="11210585" cy="2324424"/>
            </a:xfrm>
            <a:prstGeom prst="rect">
              <a:avLst/>
            </a:prstGeom>
          </p:spPr>
        </p:pic>
        <p:pic>
          <p:nvPicPr>
            <p:cNvPr id="6" name="図 5">
              <a:extLst>
                <a:ext uri="{FF2B5EF4-FFF2-40B4-BE49-F238E27FC236}">
                  <a16:creationId xmlns:a16="http://schemas.microsoft.com/office/drawing/2014/main" id="{FAEE2640-669A-813F-5AB7-279DF4C3B3AD}"/>
                </a:ext>
              </a:extLst>
            </p:cNvPr>
            <p:cNvPicPr>
              <a:picLocks noChangeAspect="1"/>
            </p:cNvPicPr>
            <p:nvPr/>
          </p:nvPicPr>
          <p:blipFill>
            <a:blip r:embed="rId4"/>
            <a:stretch>
              <a:fillRect/>
            </a:stretch>
          </p:blipFill>
          <p:spPr>
            <a:xfrm>
              <a:off x="45423" y="4509120"/>
              <a:ext cx="11073406" cy="594443"/>
            </a:xfrm>
            <a:prstGeom prst="rect">
              <a:avLst/>
            </a:prstGeom>
          </p:spPr>
        </p:pic>
      </p:grpSp>
    </p:spTree>
    <p:extLst>
      <p:ext uri="{BB962C8B-B14F-4D97-AF65-F5344CB8AC3E}">
        <p14:creationId xmlns:p14="http://schemas.microsoft.com/office/powerpoint/2010/main" val="4944209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DACBA-8CDF-58DD-A454-A1AB96ECC857}"/>
              </a:ext>
            </a:extLst>
          </p:cNvPr>
          <p:cNvSpPr>
            <a:spLocks noGrp="1"/>
          </p:cNvSpPr>
          <p:nvPr>
            <p:ph type="title"/>
          </p:nvPr>
        </p:nvSpPr>
        <p:spPr/>
        <p:txBody>
          <a:bodyPr/>
          <a:lstStyle/>
          <a:p>
            <a:r>
              <a:rPr kumimoji="1" lang="ja-JP" altLang="en-US" dirty="0"/>
              <a:t>関数の呼び出し</a:t>
            </a:r>
          </a:p>
        </p:txBody>
      </p:sp>
      <p:pic>
        <p:nvPicPr>
          <p:cNvPr id="5" name="図 4">
            <a:extLst>
              <a:ext uri="{FF2B5EF4-FFF2-40B4-BE49-F238E27FC236}">
                <a16:creationId xmlns:a16="http://schemas.microsoft.com/office/drawing/2014/main" id="{0D63D573-5728-8A29-9252-BC1AFFB547E7}"/>
              </a:ext>
            </a:extLst>
          </p:cNvPr>
          <p:cNvPicPr>
            <a:picLocks noChangeAspect="1"/>
          </p:cNvPicPr>
          <p:nvPr/>
        </p:nvPicPr>
        <p:blipFill>
          <a:blip r:embed="rId2"/>
          <a:stretch>
            <a:fillRect/>
          </a:stretch>
        </p:blipFill>
        <p:spPr>
          <a:xfrm>
            <a:off x="731499" y="1346679"/>
            <a:ext cx="8688288" cy="4848243"/>
          </a:xfrm>
          <a:prstGeom prst="rect">
            <a:avLst/>
          </a:prstGeom>
        </p:spPr>
      </p:pic>
      <p:sp>
        <p:nvSpPr>
          <p:cNvPr id="3" name="テキスト ボックス 2">
            <a:extLst>
              <a:ext uri="{FF2B5EF4-FFF2-40B4-BE49-F238E27FC236}">
                <a16:creationId xmlns:a16="http://schemas.microsoft.com/office/drawing/2014/main" id="{284803F9-7AA1-E5B3-4240-6CA20618BEDE}"/>
              </a:ext>
            </a:extLst>
          </p:cNvPr>
          <p:cNvSpPr txBox="1">
            <a:spLocks noChangeArrowheads="1"/>
          </p:cNvSpPr>
          <p:nvPr/>
        </p:nvSpPr>
        <p:spPr bwMode="auto">
          <a:xfrm>
            <a:off x="8760296" y="607982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908171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Lucida Console" panose="020B0609040504020204" pitchFamily="49" charset="0"/>
              </a:rPr>
              <a:t>main</a:t>
            </a:r>
            <a:r>
              <a:rPr kumimoji="1" lang="ja-JP" altLang="en-US" dirty="0"/>
              <a:t>関数</a:t>
            </a:r>
          </a:p>
        </p:txBody>
      </p:sp>
      <p:sp>
        <p:nvSpPr>
          <p:cNvPr id="3" name="コンテンツ プレースホルダー 2"/>
          <p:cNvSpPr>
            <a:spLocks noGrp="1"/>
          </p:cNvSpPr>
          <p:nvPr>
            <p:ph idx="1"/>
          </p:nvPr>
        </p:nvSpPr>
        <p:spPr/>
        <p:txBody>
          <a:bodyPr/>
          <a:lstStyle/>
          <a:p>
            <a:pPr marL="0" indent="0">
              <a:buNone/>
            </a:pPr>
            <a:r>
              <a:rPr lang="en-US" altLang="ja-JP" sz="2400" b="1" dirty="0">
                <a:latin typeface="Lucida Console" panose="020B0609040504020204" pitchFamily="49" charset="0"/>
              </a:rPr>
              <a:t>int </a:t>
            </a:r>
            <a:r>
              <a:rPr lang="en-US" altLang="ja-JP" sz="2400" b="1" dirty="0">
                <a:solidFill>
                  <a:srgbClr val="C00000"/>
                </a:solidFill>
                <a:latin typeface="Lucida Console" panose="020B0609040504020204" pitchFamily="49" charset="0"/>
              </a:rPr>
              <a:t>main</a:t>
            </a:r>
            <a:r>
              <a:rPr lang="en-US" altLang="ja-JP" sz="2400" b="1" dirty="0">
                <a:latin typeface="Lucida Console" panose="020B0609040504020204" pitchFamily="49" charset="0"/>
              </a:rPr>
              <a:t>()</a:t>
            </a:r>
          </a:p>
          <a:p>
            <a:endParaRPr lang="en-US" altLang="ja-JP" sz="2400" b="1" dirty="0"/>
          </a:p>
          <a:p>
            <a:r>
              <a:rPr lang="en-US" altLang="ja-JP" dirty="0"/>
              <a:t>C++</a:t>
            </a:r>
            <a:r>
              <a:rPr lang="ja-JP" altLang="en-US" dirty="0"/>
              <a:t>言語では、プログラムが実行されるときに、この</a:t>
            </a:r>
            <a:r>
              <a:rPr lang="en-US" altLang="ja-JP" dirty="0">
                <a:latin typeface="Lucida Console" panose="020B0609040504020204" pitchFamily="49" charset="0"/>
              </a:rPr>
              <a:t>main</a:t>
            </a:r>
            <a:r>
              <a:rPr lang="ja-JP" altLang="en-US" dirty="0"/>
              <a:t>関数が呼び出される</a:t>
            </a:r>
            <a:endParaRPr lang="en-US" altLang="ja-JP" dirty="0"/>
          </a:p>
          <a:p>
            <a:endParaRPr lang="en-US" altLang="ja-JP" sz="2400" dirty="0"/>
          </a:p>
          <a:p>
            <a:r>
              <a:rPr lang="en-US" altLang="ja-JP" dirty="0">
                <a:latin typeface="Lucida Console" panose="020B0609040504020204" pitchFamily="49" charset="0"/>
              </a:rPr>
              <a:t>main</a:t>
            </a:r>
            <a:r>
              <a:rPr lang="ja-JP" altLang="en-US" dirty="0"/>
              <a:t>関数は、プログラムの開始位置となる特別な関数</a:t>
            </a:r>
            <a:endParaRPr lang="ja-JP" altLang="en-US" sz="2400" dirty="0"/>
          </a:p>
        </p:txBody>
      </p:sp>
    </p:spTree>
    <p:extLst>
      <p:ext uri="{BB962C8B-B14F-4D97-AF65-F5344CB8AC3E}">
        <p14:creationId xmlns:p14="http://schemas.microsoft.com/office/powerpoint/2010/main" val="4701019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a:spLocks noGrp="1"/>
          </p:cNvSpPr>
          <p:nvPr>
            <p:ph type="title"/>
          </p:nvPr>
        </p:nvSpPr>
        <p:spPr>
          <a:xfrm>
            <a:off x="1981200" y="274639"/>
            <a:ext cx="8229600" cy="725487"/>
          </a:xfrm>
        </p:spPr>
        <p:txBody>
          <a:bodyPr/>
          <a:lstStyle/>
          <a:p>
            <a:pPr eaLnBrk="1" hangingPunct="1"/>
            <a:r>
              <a:rPr lang="ja-JP" altLang="en-US" dirty="0"/>
              <a:t>関数を呼び出すときの処理の流れ</a:t>
            </a:r>
          </a:p>
        </p:txBody>
      </p:sp>
      <p:pic>
        <p:nvPicPr>
          <p:cNvPr id="3" name="図 2">
            <a:extLst>
              <a:ext uri="{FF2B5EF4-FFF2-40B4-BE49-F238E27FC236}">
                <a16:creationId xmlns:a16="http://schemas.microsoft.com/office/drawing/2014/main" id="{656ECEE1-FACA-E08E-7F2A-0DC904A456B0}"/>
              </a:ext>
            </a:extLst>
          </p:cNvPr>
          <p:cNvPicPr>
            <a:picLocks noChangeAspect="1"/>
          </p:cNvPicPr>
          <p:nvPr/>
        </p:nvPicPr>
        <p:blipFill>
          <a:blip r:embed="rId3"/>
          <a:stretch>
            <a:fillRect/>
          </a:stretch>
        </p:blipFill>
        <p:spPr>
          <a:xfrm>
            <a:off x="1572879" y="1700808"/>
            <a:ext cx="9046242" cy="4032448"/>
          </a:xfrm>
          <a:prstGeom prst="rect">
            <a:avLst/>
          </a:prstGeom>
        </p:spPr>
      </p:pic>
    </p:spTree>
    <p:extLst>
      <p:ext uri="{BB962C8B-B14F-4D97-AF65-F5344CB8AC3E}">
        <p14:creationId xmlns:p14="http://schemas.microsoft.com/office/powerpoint/2010/main" val="2308148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関数の呼び出しの階層</a:t>
            </a:r>
            <a:endParaRPr kumimoji="1" lang="ja-JP" altLang="en-US" dirty="0"/>
          </a:p>
        </p:txBody>
      </p:sp>
      <p:sp>
        <p:nvSpPr>
          <p:cNvPr id="6" name="正方形/長方形 3"/>
          <p:cNvSpPr>
            <a:spLocks noChangeArrowheads="1"/>
          </p:cNvSpPr>
          <p:nvPr/>
        </p:nvSpPr>
        <p:spPr bwMode="auto">
          <a:xfrm>
            <a:off x="176388" y="1196752"/>
            <a:ext cx="4536504" cy="5262979"/>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#include &lt;iostream&gt;</a:t>
            </a:r>
          </a:p>
          <a:p>
            <a:r>
              <a:rPr lang="en-US" altLang="ja-JP" sz="1600" dirty="0">
                <a:latin typeface="Lucida Console" panose="020B0609040504020204" pitchFamily="49" charset="0"/>
                <a:ea typeface="HG丸ｺﾞｼｯｸM-PRO" panose="020F0600000000000000" pitchFamily="50" charset="-128"/>
              </a:rPr>
              <a:t>using namespace std;</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void </a:t>
            </a:r>
            <a:r>
              <a:rPr lang="en-US" altLang="ja-JP" sz="1600" dirty="0" err="1">
                <a:latin typeface="Lucida Console" panose="020B0609040504020204" pitchFamily="49" charset="0"/>
                <a:ea typeface="HG丸ｺﾞｼｯｸM-PRO" panose="020F0600000000000000" pitchFamily="50" charset="-128"/>
              </a:rPr>
              <a:t>func_a</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func_a</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void </a:t>
            </a:r>
            <a:r>
              <a:rPr lang="en-US" altLang="ja-JP" sz="1600" dirty="0" err="1">
                <a:latin typeface="Lucida Console" panose="020B0609040504020204" pitchFamily="49" charset="0"/>
                <a:ea typeface="HG丸ｺﾞｼｯｸM-PRO" panose="020F0600000000000000" pitchFamily="50" charset="-128"/>
              </a:rPr>
              <a:t>func_b</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func_b</a:t>
            </a:r>
            <a:r>
              <a:rPr lang="ja-JP" altLang="en-US" sz="1600" dirty="0">
                <a:latin typeface="Lucida Console" panose="020B0609040504020204" pitchFamily="49" charset="0"/>
                <a:ea typeface="HG丸ｺﾞｼｯｸM-PRO" panose="020F0600000000000000" pitchFamily="50" charset="-128"/>
              </a:rPr>
              <a:t>開始</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func_a</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func_b</a:t>
            </a:r>
            <a:r>
              <a:rPr lang="ja-JP" altLang="en-US" sz="1600" dirty="0">
                <a:latin typeface="Lucida Console" panose="020B0609040504020204" pitchFamily="49" charset="0"/>
                <a:ea typeface="HG丸ｺﾞｼｯｸM-PRO" panose="020F0600000000000000" pitchFamily="50" charset="-128"/>
              </a:rPr>
              <a:t>終了</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a:t>
            </a:r>
          </a:p>
          <a:p>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int main()</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"main</a:t>
            </a:r>
            <a:r>
              <a:rPr lang="ja-JP" altLang="en-US" sz="1600" dirty="0">
                <a:latin typeface="Lucida Console" panose="020B0609040504020204" pitchFamily="49" charset="0"/>
                <a:ea typeface="HG丸ｺﾞｼｯｸM-PRO" panose="020F0600000000000000" pitchFamily="50" charset="-128"/>
              </a:rPr>
              <a:t>開始</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      </a:t>
            </a:r>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func_b</a:t>
            </a:r>
            <a:r>
              <a:rPr lang="en-US" altLang="ja-JP" sz="1600" dirty="0">
                <a:latin typeface="Lucida Console" panose="020B0609040504020204" pitchFamily="49" charset="0"/>
                <a:ea typeface="HG丸ｺﾞｼｯｸM-PRO" panose="020F0600000000000000" pitchFamily="50" charset="-128"/>
              </a:rPr>
              <a: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cout</a:t>
            </a:r>
            <a:r>
              <a:rPr lang="en-US" altLang="ja-JP" sz="1600" dirty="0">
                <a:latin typeface="Lucida Console" panose="020B0609040504020204" pitchFamily="49" charset="0"/>
                <a:ea typeface="HG丸ｺﾞｼｯｸM-PRO" panose="020F0600000000000000" pitchFamily="50" charset="-128"/>
              </a:rPr>
              <a:t> &lt;&lt; "main</a:t>
            </a:r>
            <a:r>
              <a:rPr lang="ja-JP" altLang="en-US" sz="1600" dirty="0">
                <a:latin typeface="Lucida Console" panose="020B0609040504020204" pitchFamily="49" charset="0"/>
                <a:ea typeface="HG丸ｺﾞｼｯｸM-PRO" panose="020F0600000000000000" pitchFamily="50" charset="-128"/>
              </a:rPr>
              <a:t>終了</a:t>
            </a:r>
            <a:r>
              <a:rPr lang="en-US" altLang="ja-JP" sz="1600" dirty="0">
                <a:latin typeface="Lucida Console" panose="020B0609040504020204" pitchFamily="49" charset="0"/>
                <a:ea typeface="HG丸ｺﾞｼｯｸM-PRO" panose="020F0600000000000000" pitchFamily="50" charset="-128"/>
              </a:rPr>
              <a:t>" &lt;&lt; </a:t>
            </a:r>
            <a:r>
              <a:rPr lang="en-US" altLang="ja-JP" sz="1600" dirty="0" err="1">
                <a:latin typeface="Lucida Console" panose="020B0609040504020204" pitchFamily="49" charset="0"/>
                <a:ea typeface="HG丸ｺﾞｼｯｸM-PRO" panose="020F0600000000000000" pitchFamily="50" charset="-128"/>
              </a:rPr>
              <a:t>endl</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      </a:t>
            </a:r>
            <a:endParaRPr lang="en-US" altLang="ja-JP" sz="1600" dirty="0">
              <a:latin typeface="Lucida Console" panose="020B0609040504020204" pitchFamily="49" charset="0"/>
              <a:ea typeface="HG丸ｺﾞｼｯｸM-PRO" panose="020F0600000000000000" pitchFamily="50" charset="-128"/>
            </a:endParaRPr>
          </a:p>
          <a:p>
            <a:r>
              <a:rPr lang="en-US" altLang="ja-JP" sz="1600" dirty="0">
                <a:latin typeface="Lucida Console" panose="020B0609040504020204" pitchFamily="49" charset="0"/>
                <a:ea typeface="HG丸ｺﾞｼｯｸM-PRO" panose="020F0600000000000000" pitchFamily="50" charset="-128"/>
              </a:rPr>
              <a:t>}</a:t>
            </a:r>
          </a:p>
        </p:txBody>
      </p:sp>
      <p:sp>
        <p:nvSpPr>
          <p:cNvPr id="3" name="テキスト ボックス 2">
            <a:extLst>
              <a:ext uri="{FF2B5EF4-FFF2-40B4-BE49-F238E27FC236}">
                <a16:creationId xmlns:a16="http://schemas.microsoft.com/office/drawing/2014/main" id="{5E25451B-569D-4406-B548-298DB4B6A71D}"/>
              </a:ext>
            </a:extLst>
          </p:cNvPr>
          <p:cNvSpPr txBox="1">
            <a:spLocks noChangeArrowheads="1"/>
          </p:cNvSpPr>
          <p:nvPr/>
        </p:nvSpPr>
        <p:spPr bwMode="auto">
          <a:xfrm>
            <a:off x="8459979" y="6103179"/>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pic>
        <p:nvPicPr>
          <p:cNvPr id="7" name="図 6">
            <a:extLst>
              <a:ext uri="{FF2B5EF4-FFF2-40B4-BE49-F238E27FC236}">
                <a16:creationId xmlns:a16="http://schemas.microsoft.com/office/drawing/2014/main" id="{F108E620-C3CB-1AE6-2F95-23AE9F065C59}"/>
              </a:ext>
            </a:extLst>
          </p:cNvPr>
          <p:cNvPicPr>
            <a:picLocks noChangeAspect="1"/>
          </p:cNvPicPr>
          <p:nvPr/>
        </p:nvPicPr>
        <p:blipFill>
          <a:blip r:embed="rId2"/>
          <a:stretch>
            <a:fillRect/>
          </a:stretch>
        </p:blipFill>
        <p:spPr>
          <a:xfrm>
            <a:off x="5159896" y="2358392"/>
            <a:ext cx="6855716" cy="2179112"/>
          </a:xfrm>
          <a:prstGeom prst="rect">
            <a:avLst/>
          </a:prstGeom>
        </p:spPr>
      </p:pic>
    </p:spTree>
    <p:extLst>
      <p:ext uri="{BB962C8B-B14F-4D97-AF65-F5344CB8AC3E}">
        <p14:creationId xmlns:p14="http://schemas.microsoft.com/office/powerpoint/2010/main" val="1121147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89E5E0-30EC-990D-075F-8DF4B827ED76}"/>
              </a:ext>
            </a:extLst>
          </p:cNvPr>
          <p:cNvSpPr>
            <a:spLocks noGrp="1"/>
          </p:cNvSpPr>
          <p:nvPr>
            <p:ph type="ctrTitle"/>
          </p:nvPr>
        </p:nvSpPr>
        <p:spPr/>
        <p:txBody>
          <a:bodyPr/>
          <a:lstStyle/>
          <a:p>
            <a:r>
              <a:rPr kumimoji="1" lang="ja-JP" altLang="en-US" dirty="0"/>
              <a:t>関数の引数</a:t>
            </a:r>
          </a:p>
        </p:txBody>
      </p:sp>
    </p:spTree>
    <p:extLst>
      <p:ext uri="{BB962C8B-B14F-4D97-AF65-F5344CB8AC3E}">
        <p14:creationId xmlns:p14="http://schemas.microsoft.com/office/powerpoint/2010/main" val="409884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p:txBody>
          <a:bodyPr/>
          <a:lstStyle/>
          <a:p>
            <a:pPr eaLnBrk="1" hangingPunct="1"/>
            <a:r>
              <a:rPr lang="ja-JP" altLang="en-US" dirty="0"/>
              <a:t>第</a:t>
            </a:r>
            <a:r>
              <a:rPr lang="en-US" altLang="ja-JP" dirty="0"/>
              <a:t>1</a:t>
            </a:r>
            <a:r>
              <a:rPr lang="ja-JP" altLang="en-US" dirty="0"/>
              <a:t>章 </a:t>
            </a:r>
            <a:r>
              <a:rPr lang="en-US" altLang="ja-JP" dirty="0"/>
              <a:t>C</a:t>
            </a:r>
            <a:r>
              <a:rPr lang="ja-JP" altLang="en-US" dirty="0"/>
              <a:t>＋＋言語に触れる</a:t>
            </a:r>
          </a:p>
        </p:txBody>
      </p:sp>
      <p:sp>
        <p:nvSpPr>
          <p:cNvPr id="2" name="四角形: 角を丸くする 1">
            <a:extLst>
              <a:ext uri="{FF2B5EF4-FFF2-40B4-BE49-F238E27FC236}">
                <a16:creationId xmlns:a16="http://schemas.microsoft.com/office/drawing/2014/main" id="{8AD2C528-6F61-466E-8916-8A675B3CA5E7}"/>
              </a:ext>
            </a:extLst>
          </p:cNvPr>
          <p:cNvSpPr/>
          <p:nvPr/>
        </p:nvSpPr>
        <p:spPr>
          <a:xfrm>
            <a:off x="1919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B5C2093-3BE4-4866-90BA-7A2913122B6F}"/>
              </a:ext>
            </a:extLst>
          </p:cNvPr>
          <p:cNvSpPr/>
          <p:nvPr/>
        </p:nvSpPr>
        <p:spPr>
          <a:xfrm>
            <a:off x="1955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8901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タイトル 1"/>
          <p:cNvSpPr>
            <a:spLocks noGrp="1"/>
          </p:cNvSpPr>
          <p:nvPr>
            <p:ph type="title"/>
          </p:nvPr>
        </p:nvSpPr>
        <p:spPr>
          <a:xfrm>
            <a:off x="1981200" y="274639"/>
            <a:ext cx="8229600" cy="725487"/>
          </a:xfrm>
        </p:spPr>
        <p:txBody>
          <a:bodyPr/>
          <a:lstStyle/>
          <a:p>
            <a:pPr eaLnBrk="1" hangingPunct="1"/>
            <a:r>
              <a:rPr lang="ja-JP" altLang="en-US" dirty="0"/>
              <a:t>引数とは</a:t>
            </a:r>
          </a:p>
        </p:txBody>
      </p:sp>
      <p:sp>
        <p:nvSpPr>
          <p:cNvPr id="114691" name="コンテンツ プレースホルダ 2"/>
          <p:cNvSpPr>
            <a:spLocks noGrp="1"/>
          </p:cNvSpPr>
          <p:nvPr>
            <p:ph idx="1"/>
          </p:nvPr>
        </p:nvSpPr>
        <p:spPr>
          <a:xfrm>
            <a:off x="623392" y="1214439"/>
            <a:ext cx="9587408" cy="5000625"/>
          </a:xfrm>
        </p:spPr>
        <p:txBody>
          <a:bodyPr/>
          <a:lstStyle/>
          <a:p>
            <a:pPr marL="0" indent="0" eaLnBrk="1" hangingPunct="1">
              <a:buNone/>
            </a:pPr>
            <a:r>
              <a:rPr lang="ja-JP" altLang="en-US" sz="2800" b="1" dirty="0"/>
              <a:t>引数</a:t>
            </a:r>
            <a:r>
              <a:rPr lang="ja-JP" altLang="en-US" sz="1800" dirty="0"/>
              <a:t>（ひきすう）</a:t>
            </a:r>
            <a:endParaRPr lang="en-US" altLang="ja-JP" sz="2800" dirty="0"/>
          </a:p>
          <a:p>
            <a:pPr marL="457200" lvl="1" indent="0" eaLnBrk="1" hangingPunct="1">
              <a:buNone/>
            </a:pPr>
            <a:r>
              <a:rPr lang="ja-JP" altLang="en-US" sz="2400" dirty="0"/>
              <a:t>関数には、呼び出すときに値を渡すことができる。</a:t>
            </a:r>
            <a:endParaRPr lang="en-US" altLang="ja-JP" sz="2400" dirty="0"/>
          </a:p>
          <a:p>
            <a:pPr marL="457200" lvl="1" indent="0" eaLnBrk="1" hangingPunct="1">
              <a:buNone/>
            </a:pPr>
            <a:r>
              <a:rPr lang="ja-JP" altLang="en-US" sz="2400" dirty="0"/>
              <a:t>この値を「引数」と呼ぶ。</a:t>
            </a:r>
            <a:endParaRPr lang="en-US" altLang="ja-JP" sz="2400" dirty="0"/>
          </a:p>
          <a:p>
            <a:pPr marL="457200" lvl="1" indent="0" eaLnBrk="1" hangingPunct="1">
              <a:buNone/>
            </a:pPr>
            <a:endParaRPr lang="en-US" altLang="ja-JP" sz="2400" dirty="0"/>
          </a:p>
        </p:txBody>
      </p:sp>
      <p:sp>
        <p:nvSpPr>
          <p:cNvPr id="7" name="正方形/長方形 4">
            <a:extLst>
              <a:ext uri="{FF2B5EF4-FFF2-40B4-BE49-F238E27FC236}">
                <a16:creationId xmlns:a16="http://schemas.microsoft.com/office/drawing/2014/main" id="{DE0EB880-A21B-C112-07A7-F2FB2131CC34}"/>
              </a:ext>
            </a:extLst>
          </p:cNvPr>
          <p:cNvSpPr>
            <a:spLocks noChangeArrowheads="1"/>
          </p:cNvSpPr>
          <p:nvPr/>
        </p:nvSpPr>
        <p:spPr bwMode="auto">
          <a:xfrm>
            <a:off x="732923" y="3377083"/>
            <a:ext cx="3634885" cy="1323439"/>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void </a:t>
            </a:r>
            <a:r>
              <a:rPr lang="ja-JP" altLang="en-US" sz="2000" dirty="0">
                <a:latin typeface="Lucida Console" panose="020B0609040504020204" pitchFamily="49" charset="0"/>
                <a:ea typeface="HG丸ｺﾞｼｯｸM-PRO" panose="020F0600000000000000" pitchFamily="50" charset="-128"/>
              </a:rPr>
              <a:t>関数名</a:t>
            </a:r>
            <a:r>
              <a:rPr lang="en-US" altLang="ja-JP" sz="2000" dirty="0">
                <a:latin typeface="Lucida Console" panose="020B0609040504020204" pitchFamily="49" charset="0"/>
                <a:ea typeface="HG丸ｺﾞｼｯｸM-PRO" panose="020F0600000000000000" pitchFamily="50" charset="-128"/>
              </a:rPr>
              <a:t>(</a:t>
            </a:r>
            <a:r>
              <a:rPr lang="ja-JP" altLang="en-US" sz="2000" dirty="0">
                <a:solidFill>
                  <a:srgbClr val="C00000"/>
                </a:solidFill>
                <a:latin typeface="Lucida Console" panose="020B0609040504020204" pitchFamily="49" charset="0"/>
                <a:ea typeface="HG丸ｺﾞｼｯｸM-PRO" panose="020F0600000000000000" pitchFamily="50" charset="-128"/>
              </a:rPr>
              <a:t>型 変数名</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 </a:t>
            </a:r>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命令文</a:t>
            </a:r>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a:t>
            </a:r>
          </a:p>
        </p:txBody>
      </p:sp>
      <p:sp>
        <p:nvSpPr>
          <p:cNvPr id="5" name="テキスト ボックス 4">
            <a:extLst>
              <a:ext uri="{FF2B5EF4-FFF2-40B4-BE49-F238E27FC236}">
                <a16:creationId xmlns:a16="http://schemas.microsoft.com/office/drawing/2014/main" id="{353A34A4-7F27-B3DF-90D4-076C92640C46}"/>
              </a:ext>
            </a:extLst>
          </p:cNvPr>
          <p:cNvSpPr txBox="1"/>
          <p:nvPr/>
        </p:nvSpPr>
        <p:spPr>
          <a:xfrm>
            <a:off x="623392" y="2816650"/>
            <a:ext cx="2448106" cy="369332"/>
          </a:xfrm>
          <a:prstGeom prst="rect">
            <a:avLst/>
          </a:prstGeom>
          <a:noFill/>
        </p:spPr>
        <p:txBody>
          <a:bodyPr wrap="none" rtlCol="0">
            <a:spAutoFit/>
          </a:bodyPr>
          <a:lstStyle/>
          <a:p>
            <a:r>
              <a:rPr kumimoji="1" lang="ja-JP" altLang="en-US" dirty="0"/>
              <a:t>引数のある関数の定義</a:t>
            </a:r>
          </a:p>
        </p:txBody>
      </p:sp>
      <p:pic>
        <p:nvPicPr>
          <p:cNvPr id="4" name="図 3">
            <a:extLst>
              <a:ext uri="{FF2B5EF4-FFF2-40B4-BE49-F238E27FC236}">
                <a16:creationId xmlns:a16="http://schemas.microsoft.com/office/drawing/2014/main" id="{FDB36359-2C1E-60DF-7DE1-7FA6527C96C9}"/>
              </a:ext>
            </a:extLst>
          </p:cNvPr>
          <p:cNvPicPr>
            <a:picLocks noChangeAspect="1"/>
          </p:cNvPicPr>
          <p:nvPr/>
        </p:nvPicPr>
        <p:blipFill>
          <a:blip r:embed="rId3"/>
          <a:stretch>
            <a:fillRect/>
          </a:stretch>
        </p:blipFill>
        <p:spPr>
          <a:xfrm>
            <a:off x="4655840" y="2816650"/>
            <a:ext cx="7392144" cy="3081062"/>
          </a:xfrm>
          <a:prstGeom prst="rect">
            <a:avLst/>
          </a:prstGeom>
        </p:spPr>
      </p:pic>
      <p:sp>
        <p:nvSpPr>
          <p:cNvPr id="116739" name="コンテンツ プレースホルダ 2"/>
          <p:cNvSpPr txBox="1">
            <a:spLocks/>
          </p:cNvSpPr>
          <p:nvPr/>
        </p:nvSpPr>
        <p:spPr bwMode="auto">
          <a:xfrm>
            <a:off x="620989" y="6229576"/>
            <a:ext cx="8229600" cy="51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400" dirty="0"/>
              <a:t>引数の受け渡しには、関数名の後ろのカッコ</a:t>
            </a:r>
            <a:r>
              <a:rPr lang="en-US" altLang="ja-JP" sz="2400" dirty="0">
                <a:latin typeface="Lucida Console" panose="020B0609040504020204" pitchFamily="49" charset="0"/>
              </a:rPr>
              <a:t>()</a:t>
            </a:r>
            <a:r>
              <a:rPr lang="ja-JP" altLang="en-US" sz="2400" dirty="0"/>
              <a:t>を使用する。</a:t>
            </a:r>
            <a:endParaRPr lang="en-US" altLang="ja-JP" sz="2400" dirty="0"/>
          </a:p>
        </p:txBody>
      </p:sp>
    </p:spTree>
    <p:extLst>
      <p:ext uri="{BB962C8B-B14F-4D97-AF65-F5344CB8AC3E}">
        <p14:creationId xmlns:p14="http://schemas.microsoft.com/office/powerpoint/2010/main" val="1389623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a:xfrm>
            <a:off x="1981200" y="274639"/>
            <a:ext cx="8229600" cy="725487"/>
          </a:xfrm>
        </p:spPr>
        <p:txBody>
          <a:bodyPr/>
          <a:lstStyle/>
          <a:p>
            <a:pPr eaLnBrk="1" hangingPunct="1"/>
            <a:r>
              <a:rPr lang="ja-JP" altLang="en-US" dirty="0"/>
              <a:t>引数のある関数の例</a:t>
            </a:r>
          </a:p>
        </p:txBody>
      </p:sp>
      <p:sp>
        <p:nvSpPr>
          <p:cNvPr id="116740" name="正方形/長方形 3"/>
          <p:cNvSpPr>
            <a:spLocks noChangeArrowheads="1"/>
          </p:cNvSpPr>
          <p:nvPr/>
        </p:nvSpPr>
        <p:spPr bwMode="auto">
          <a:xfrm>
            <a:off x="367489" y="1239445"/>
            <a:ext cx="9584813" cy="5632311"/>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#include &lt;iostream&gt;</a:t>
            </a:r>
          </a:p>
          <a:p>
            <a:r>
              <a:rPr lang="en-US" altLang="ja-JP" sz="2000" dirty="0">
                <a:latin typeface="Lucida Console" panose="020B0609040504020204" pitchFamily="49" charset="0"/>
                <a:ea typeface="HG丸ｺﾞｼｯｸM-PRO" panose="020F0600000000000000" pitchFamily="50" charset="-128"/>
              </a:rPr>
              <a:t>using namespace std;</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void countdown(</a:t>
            </a:r>
            <a:r>
              <a:rPr lang="en-US" altLang="ja-JP" sz="2000" dirty="0">
                <a:solidFill>
                  <a:srgbClr val="C00000"/>
                </a:solidFill>
                <a:latin typeface="Lucida Console" panose="020B0609040504020204" pitchFamily="49" charset="0"/>
                <a:ea typeface="HG丸ｺﾞｼｯｸM-PRO" panose="020F0600000000000000" pitchFamily="50" charset="-128"/>
              </a:rPr>
              <a:t>int start</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関数が受け取った値：</a:t>
            </a:r>
            <a:r>
              <a:rPr lang="en-US" altLang="ja-JP" sz="2000" dirty="0">
                <a:latin typeface="Lucida Console" panose="020B0609040504020204" pitchFamily="49" charset="0"/>
                <a:ea typeface="HG丸ｺﾞｼｯｸM-PRO" panose="020F0600000000000000" pitchFamily="50" charset="-128"/>
              </a:rPr>
              <a:t>" &lt;&lt; start &lt;&lt; </a:t>
            </a:r>
            <a:r>
              <a:rPr lang="en-US" altLang="ja-JP" sz="2000" dirty="0" err="1">
                <a:latin typeface="Lucida Console" panose="020B0609040504020204" pitchFamily="49" charset="0"/>
                <a:ea typeface="HG丸ｺﾞｼｯｸM-PRO" panose="020F0600000000000000" pitchFamily="50" charset="-128"/>
              </a:rPr>
              <a:t>endl</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カウントダウンをします</a:t>
            </a:r>
            <a:r>
              <a:rPr lang="en-US" altLang="ja-JP" sz="2000" dirty="0">
                <a:latin typeface="Lucida Console" panose="020B0609040504020204" pitchFamily="49" charset="0"/>
                <a:ea typeface="HG丸ｺﾞｼｯｸM-PRO" panose="020F0600000000000000" pitchFamily="50" charset="-128"/>
              </a:rPr>
              <a:t>" &lt;&lt; </a:t>
            </a:r>
            <a:r>
              <a:rPr lang="en-US" altLang="ja-JP" sz="2000" dirty="0" err="1">
                <a:latin typeface="Lucida Console" panose="020B0609040504020204" pitchFamily="49" charset="0"/>
                <a:ea typeface="HG丸ｺﾞｼｯｸM-PRO" panose="020F0600000000000000" pitchFamily="50" charset="-128"/>
              </a:rPr>
              <a:t>endl</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for (int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en-US" altLang="ja-JP" sz="2000" dirty="0">
                <a:solidFill>
                  <a:srgbClr val="C00000"/>
                </a:solidFill>
                <a:latin typeface="Lucida Console" panose="020B0609040504020204" pitchFamily="49" charset="0"/>
                <a:ea typeface="HG丸ｺﾞｼｯｸM-PRO" panose="020F0600000000000000" pitchFamily="50" charset="-128"/>
              </a:rPr>
              <a:t>start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0;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&lt;&lt; "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en-US" altLang="ja-JP" sz="2000" dirty="0" err="1">
                <a:latin typeface="Lucida Console" panose="020B0609040504020204" pitchFamily="49" charset="0"/>
                <a:ea typeface="HG丸ｺﾞｼｯｸM-PRO" panose="020F0600000000000000" pitchFamily="50" charset="-128"/>
              </a:rPr>
              <a:t>endl</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int main()</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3</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10</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013BEF9B-3E2B-726F-B536-552F14AAF124}"/>
              </a:ext>
            </a:extLst>
          </p:cNvPr>
          <p:cNvSpPr txBox="1">
            <a:spLocks noChangeArrowheads="1"/>
          </p:cNvSpPr>
          <p:nvPr/>
        </p:nvSpPr>
        <p:spPr bwMode="auto">
          <a:xfrm>
            <a:off x="8730849" y="620187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
        <p:nvSpPr>
          <p:cNvPr id="4" name="四角形: 角を丸くする 3">
            <a:extLst>
              <a:ext uri="{FF2B5EF4-FFF2-40B4-BE49-F238E27FC236}">
                <a16:creationId xmlns:a16="http://schemas.microsoft.com/office/drawing/2014/main" id="{F0904157-5466-BA1F-9EDF-87A1095E4EA1}"/>
              </a:ext>
            </a:extLst>
          </p:cNvPr>
          <p:cNvSpPr/>
          <p:nvPr/>
        </p:nvSpPr>
        <p:spPr>
          <a:xfrm>
            <a:off x="4799856" y="2060848"/>
            <a:ext cx="5410944" cy="576064"/>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Lucida Console" panose="020B0609040504020204" pitchFamily="49" charset="0"/>
              </a:rPr>
              <a:t>start</a:t>
            </a:r>
            <a:r>
              <a:rPr lang="ja-JP" altLang="en-US" dirty="0">
                <a:solidFill>
                  <a:schemeClr val="tx1"/>
                </a:solidFill>
              </a:rPr>
              <a:t>という名前の</a:t>
            </a:r>
            <a:r>
              <a:rPr lang="en-US" altLang="ja-JP" dirty="0">
                <a:solidFill>
                  <a:schemeClr val="tx1"/>
                </a:solidFill>
                <a:latin typeface="Lucida Console" panose="020B0609040504020204" pitchFamily="49" charset="0"/>
              </a:rPr>
              <a:t>int</a:t>
            </a:r>
            <a:r>
              <a:rPr lang="ja-JP" altLang="en-US" dirty="0">
                <a:solidFill>
                  <a:schemeClr val="tx1"/>
                </a:solidFill>
              </a:rPr>
              <a:t>型の変数で値を受け取る</a:t>
            </a:r>
          </a:p>
        </p:txBody>
      </p:sp>
      <p:cxnSp>
        <p:nvCxnSpPr>
          <p:cNvPr id="6" name="直線矢印コネクタ 5">
            <a:extLst>
              <a:ext uri="{FF2B5EF4-FFF2-40B4-BE49-F238E27FC236}">
                <a16:creationId xmlns:a16="http://schemas.microsoft.com/office/drawing/2014/main" id="{0CA2E9C3-0799-A015-5C80-573845A5E843}"/>
              </a:ext>
            </a:extLst>
          </p:cNvPr>
          <p:cNvCxnSpPr>
            <a:stCxn id="4" idx="1"/>
          </p:cNvCxnSpPr>
          <p:nvPr/>
        </p:nvCxnSpPr>
        <p:spPr>
          <a:xfrm flipH="1">
            <a:off x="4295800" y="2348880"/>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691DFA0B-230D-2971-C44A-1096CC9666F3}"/>
              </a:ext>
            </a:extLst>
          </p:cNvPr>
          <p:cNvSpPr/>
          <p:nvPr/>
        </p:nvSpPr>
        <p:spPr>
          <a:xfrm>
            <a:off x="3935760" y="5856640"/>
            <a:ext cx="3240360" cy="726707"/>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Lucida Console" panose="020B0609040504020204" pitchFamily="49" charset="0"/>
              </a:rPr>
              <a:t>異なる値を引数として</a:t>
            </a:r>
            <a:r>
              <a:rPr lang="en-US" altLang="ja-JP" dirty="0">
                <a:solidFill>
                  <a:schemeClr val="tx1"/>
                </a:solidFill>
                <a:latin typeface="Lucida Console" panose="020B0609040504020204" pitchFamily="49" charset="0"/>
              </a:rPr>
              <a:t>countdown</a:t>
            </a:r>
            <a:r>
              <a:rPr lang="ja-JP" altLang="en-US" dirty="0">
                <a:solidFill>
                  <a:schemeClr val="tx1"/>
                </a:solidFill>
                <a:latin typeface="Lucida Console" panose="020B0609040504020204" pitchFamily="49" charset="0"/>
              </a:rPr>
              <a:t>関数を呼び出す</a:t>
            </a:r>
            <a:endParaRPr lang="ja-JP" altLang="en-US" dirty="0">
              <a:solidFill>
                <a:schemeClr val="tx1"/>
              </a:solidFill>
            </a:endParaRPr>
          </a:p>
        </p:txBody>
      </p:sp>
      <p:cxnSp>
        <p:nvCxnSpPr>
          <p:cNvPr id="8" name="直線矢印コネクタ 7">
            <a:extLst>
              <a:ext uri="{FF2B5EF4-FFF2-40B4-BE49-F238E27FC236}">
                <a16:creationId xmlns:a16="http://schemas.microsoft.com/office/drawing/2014/main" id="{04C2C861-AE69-9ACD-7B2B-43598FCBC4D5}"/>
              </a:ext>
            </a:extLst>
          </p:cNvPr>
          <p:cNvCxnSpPr>
            <a:cxnSpLocks/>
          </p:cNvCxnSpPr>
          <p:nvPr/>
        </p:nvCxnSpPr>
        <p:spPr>
          <a:xfrm flipH="1">
            <a:off x="3431704" y="6021288"/>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E2682F2-74C9-D6D9-70CE-8C90C37E89C9}"/>
              </a:ext>
            </a:extLst>
          </p:cNvPr>
          <p:cNvCxnSpPr>
            <a:cxnSpLocks/>
          </p:cNvCxnSpPr>
          <p:nvPr/>
        </p:nvCxnSpPr>
        <p:spPr>
          <a:xfrm flipH="1">
            <a:off x="3431704" y="6309320"/>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0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a:xfrm>
            <a:off x="1981200" y="274639"/>
            <a:ext cx="8229600" cy="725487"/>
          </a:xfrm>
        </p:spPr>
        <p:txBody>
          <a:bodyPr/>
          <a:lstStyle/>
          <a:p>
            <a:pPr eaLnBrk="1" hangingPunct="1"/>
            <a:r>
              <a:rPr lang="ja-JP" altLang="en-US" dirty="0"/>
              <a:t>引数が複数ある関数の例</a:t>
            </a:r>
          </a:p>
        </p:txBody>
      </p:sp>
      <p:sp>
        <p:nvSpPr>
          <p:cNvPr id="117763" name="コンテンツ プレースホルダ 2"/>
          <p:cNvSpPr>
            <a:spLocks noGrp="1"/>
          </p:cNvSpPr>
          <p:nvPr>
            <p:ph idx="1"/>
          </p:nvPr>
        </p:nvSpPr>
        <p:spPr>
          <a:xfrm>
            <a:off x="623392" y="1172978"/>
            <a:ext cx="8229600" cy="714375"/>
          </a:xfrm>
        </p:spPr>
        <p:txBody>
          <a:bodyPr/>
          <a:lstStyle/>
          <a:p>
            <a:pPr marL="0" indent="0" eaLnBrk="1" hangingPunct="1">
              <a:buNone/>
            </a:pPr>
            <a:r>
              <a:rPr lang="ja-JP" altLang="en-US" sz="2800" dirty="0"/>
              <a:t>カンマで区切って複数の引数を指定できる</a:t>
            </a:r>
            <a:endParaRPr lang="en-US" altLang="ja-JP" sz="2800" dirty="0"/>
          </a:p>
        </p:txBody>
      </p:sp>
      <p:sp>
        <p:nvSpPr>
          <p:cNvPr id="11" name="正方形/長方形 3"/>
          <p:cNvSpPr>
            <a:spLocks noChangeArrowheads="1"/>
          </p:cNvSpPr>
          <p:nvPr/>
        </p:nvSpPr>
        <p:spPr bwMode="auto">
          <a:xfrm>
            <a:off x="623392" y="1887353"/>
            <a:ext cx="7794897" cy="4708981"/>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#include &lt;iostream&gt;</a:t>
            </a:r>
          </a:p>
          <a:p>
            <a:r>
              <a:rPr lang="en-US" altLang="ja-JP" sz="2000" dirty="0">
                <a:latin typeface="Lucida Console" panose="020B0609040504020204" pitchFamily="49" charset="0"/>
                <a:ea typeface="HG丸ｺﾞｼｯｸM-PRO" panose="020F0600000000000000" pitchFamily="50" charset="-128"/>
              </a:rPr>
              <a:t>using namespace std;</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void countdown(</a:t>
            </a:r>
            <a:r>
              <a:rPr lang="en-US" altLang="ja-JP" sz="2000" dirty="0">
                <a:solidFill>
                  <a:srgbClr val="C00000"/>
                </a:solidFill>
                <a:latin typeface="Lucida Console" panose="020B0609040504020204" pitchFamily="49" charset="0"/>
                <a:ea typeface="HG丸ｺﾞｼｯｸM-PRO" panose="020F0600000000000000" pitchFamily="50" charset="-128"/>
              </a:rPr>
              <a:t>int start, int end</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ja-JP" altLang="en-US" sz="2000" dirty="0">
                <a:latin typeface="Lucida Console" panose="020B0609040504020204" pitchFamily="49" charset="0"/>
                <a:ea typeface="HG丸ｺﾞｼｯｸM-PRO" panose="020F0600000000000000" pitchFamily="50" charset="-128"/>
              </a:rPr>
              <a:t>カウントダウンをします</a:t>
            </a:r>
            <a:r>
              <a:rPr lang="en-US" altLang="ja-JP" sz="2000" dirty="0">
                <a:latin typeface="Lucida Console" panose="020B0609040504020204" pitchFamily="49" charset="0"/>
                <a:ea typeface="HG丸ｺﾞｼｯｸM-PRO" panose="020F0600000000000000" pitchFamily="50" charset="-128"/>
              </a:rPr>
              <a:t>" &lt;&lt; </a:t>
            </a:r>
            <a:r>
              <a:rPr lang="en-US" altLang="ja-JP" sz="2000" dirty="0" err="1">
                <a:latin typeface="Lucida Console" panose="020B0609040504020204" pitchFamily="49" charset="0"/>
                <a:ea typeface="HG丸ｺﾞｼｯｸM-PRO" panose="020F0600000000000000" pitchFamily="50" charset="-128"/>
              </a:rPr>
              <a:t>endl</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for (int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en-US" altLang="ja-JP" sz="2000" dirty="0">
                <a:solidFill>
                  <a:srgbClr val="C00000"/>
                </a:solidFill>
                <a:latin typeface="Lucida Console" panose="020B0609040504020204" pitchFamily="49" charset="0"/>
                <a:ea typeface="HG丸ｺﾞｼｯｸM-PRO" panose="020F0600000000000000" pitchFamily="50" charset="-128"/>
              </a:rPr>
              <a:t>start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a:t>
            </a:r>
            <a:r>
              <a:rPr lang="en-US" altLang="ja-JP" sz="2000" dirty="0">
                <a:solidFill>
                  <a:srgbClr val="C00000"/>
                </a:solidFill>
                <a:latin typeface="Lucida Console" panose="020B0609040504020204" pitchFamily="49" charset="0"/>
                <a:ea typeface="HG丸ｺﾞｼｯｸM-PRO" panose="020F0600000000000000" pitchFamily="50" charset="-128"/>
              </a:rPr>
              <a:t>end</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cout</a:t>
            </a:r>
            <a:r>
              <a:rPr lang="en-US" altLang="ja-JP" sz="2000" dirty="0">
                <a:latin typeface="Lucida Console" panose="020B0609040504020204" pitchFamily="49" charset="0"/>
                <a:ea typeface="HG丸ｺﾞｼｯｸM-PRO" panose="020F0600000000000000" pitchFamily="50" charset="-128"/>
              </a:rPr>
              <a:t> &lt;&lt; </a:t>
            </a:r>
            <a:r>
              <a:rPr lang="en-US" altLang="ja-JP" sz="2000" dirty="0" err="1">
                <a:latin typeface="Lucida Console" panose="020B0609040504020204" pitchFamily="49" charset="0"/>
                <a:ea typeface="HG丸ｺﾞｼｯｸM-PRO" panose="020F0600000000000000" pitchFamily="50" charset="-128"/>
              </a:rPr>
              <a:t>i</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&lt;&lt; "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int main()</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7, 3</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BA40812D-17C8-C228-EE0E-A494F92B6FE4}"/>
              </a:ext>
            </a:extLst>
          </p:cNvPr>
          <p:cNvSpPr txBox="1">
            <a:spLocks noChangeArrowheads="1"/>
          </p:cNvSpPr>
          <p:nvPr/>
        </p:nvSpPr>
        <p:spPr bwMode="auto">
          <a:xfrm>
            <a:off x="8527542" y="605772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grpSp>
        <p:nvGrpSpPr>
          <p:cNvPr id="5" name="グループ化 4">
            <a:extLst>
              <a:ext uri="{FF2B5EF4-FFF2-40B4-BE49-F238E27FC236}">
                <a16:creationId xmlns:a16="http://schemas.microsoft.com/office/drawing/2014/main" id="{CDEA887F-A428-E851-6AC7-BA5E34648A03}"/>
              </a:ext>
            </a:extLst>
          </p:cNvPr>
          <p:cNvGrpSpPr/>
          <p:nvPr/>
        </p:nvGrpSpPr>
        <p:grpSpPr>
          <a:xfrm>
            <a:off x="3971764" y="5798637"/>
            <a:ext cx="4212468" cy="510683"/>
            <a:chOff x="3971764" y="5510605"/>
            <a:chExt cx="4212468" cy="510683"/>
          </a:xfrm>
        </p:grpSpPr>
        <p:sp>
          <p:nvSpPr>
            <p:cNvPr id="3" name="四角形: 角を丸くする 2">
              <a:extLst>
                <a:ext uri="{FF2B5EF4-FFF2-40B4-BE49-F238E27FC236}">
                  <a16:creationId xmlns:a16="http://schemas.microsoft.com/office/drawing/2014/main" id="{FE5BE742-2958-F345-70EC-2481D348F62E}"/>
                </a:ext>
              </a:extLst>
            </p:cNvPr>
            <p:cNvSpPr/>
            <p:nvPr/>
          </p:nvSpPr>
          <p:spPr>
            <a:xfrm>
              <a:off x="4475820" y="5510605"/>
              <a:ext cx="3708412" cy="510683"/>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Lucida Console" panose="020B0609040504020204" pitchFamily="49" charset="0"/>
                </a:rPr>
                <a:t>2</a:t>
              </a:r>
              <a:r>
                <a:rPr lang="ja-JP" altLang="en-US" dirty="0">
                  <a:solidFill>
                    <a:schemeClr val="tx1"/>
                  </a:solidFill>
                  <a:latin typeface="Lucida Console" panose="020B0609040504020204" pitchFamily="49" charset="0"/>
                </a:rPr>
                <a:t>つの値を</a:t>
              </a:r>
              <a:r>
                <a:rPr lang="en-US" altLang="ja-JP" dirty="0">
                  <a:solidFill>
                    <a:schemeClr val="tx1"/>
                  </a:solidFill>
                  <a:latin typeface="Lucida Console" panose="020B0609040504020204" pitchFamily="49" charset="0"/>
                </a:rPr>
                <a:t>countdown</a:t>
              </a:r>
              <a:r>
                <a:rPr lang="ja-JP" altLang="en-US" dirty="0">
                  <a:solidFill>
                    <a:schemeClr val="tx1"/>
                  </a:solidFill>
                  <a:latin typeface="Lucida Console" panose="020B0609040504020204" pitchFamily="49" charset="0"/>
                </a:rPr>
                <a:t>関数に渡す</a:t>
              </a:r>
              <a:endParaRPr lang="ja-JP" altLang="en-US" dirty="0">
                <a:solidFill>
                  <a:schemeClr val="tx1"/>
                </a:solidFill>
              </a:endParaRPr>
            </a:p>
          </p:txBody>
        </p:sp>
        <p:cxnSp>
          <p:nvCxnSpPr>
            <p:cNvPr id="4" name="直線矢印コネクタ 3">
              <a:extLst>
                <a:ext uri="{FF2B5EF4-FFF2-40B4-BE49-F238E27FC236}">
                  <a16:creationId xmlns:a16="http://schemas.microsoft.com/office/drawing/2014/main" id="{8CEE1A8A-449E-5E57-AF61-D7A71A669C85}"/>
                </a:ext>
              </a:extLst>
            </p:cNvPr>
            <p:cNvCxnSpPr>
              <a:cxnSpLocks/>
            </p:cNvCxnSpPr>
            <p:nvPr/>
          </p:nvCxnSpPr>
          <p:spPr>
            <a:xfrm flipH="1">
              <a:off x="3971764" y="5774348"/>
              <a:ext cx="5040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0096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a:xfrm>
            <a:off x="1981200" y="274639"/>
            <a:ext cx="8229600" cy="725487"/>
          </a:xfrm>
        </p:spPr>
        <p:txBody>
          <a:bodyPr>
            <a:normAutofit/>
          </a:bodyPr>
          <a:lstStyle/>
          <a:p>
            <a:pPr eaLnBrk="1" hangingPunct="1"/>
            <a:r>
              <a:rPr lang="ja-JP" altLang="en-US" dirty="0"/>
              <a:t>実引数と仮引数</a:t>
            </a:r>
          </a:p>
        </p:txBody>
      </p:sp>
      <p:sp>
        <p:nvSpPr>
          <p:cNvPr id="117763" name="コンテンツ プレースホルダ 2"/>
          <p:cNvSpPr>
            <a:spLocks noGrp="1"/>
          </p:cNvSpPr>
          <p:nvPr>
            <p:ph idx="1"/>
          </p:nvPr>
        </p:nvSpPr>
        <p:spPr>
          <a:xfrm>
            <a:off x="911424" y="1214439"/>
            <a:ext cx="8229600" cy="714375"/>
          </a:xfrm>
        </p:spPr>
        <p:txBody>
          <a:bodyPr/>
          <a:lstStyle/>
          <a:p>
            <a:pPr marL="0" indent="0" eaLnBrk="1" hangingPunct="1">
              <a:buNone/>
            </a:pPr>
            <a:r>
              <a:rPr lang="ja-JP" altLang="en-US" sz="2400" b="1" dirty="0"/>
              <a:t>実引数</a:t>
            </a:r>
            <a:r>
              <a:rPr lang="ja-JP" altLang="en-US" sz="2400" dirty="0"/>
              <a:t>：関数を呼び出すときに、関数に渡される値</a:t>
            </a:r>
            <a:endParaRPr lang="en-US" altLang="ja-JP" sz="2400" dirty="0"/>
          </a:p>
        </p:txBody>
      </p:sp>
      <p:sp>
        <p:nvSpPr>
          <p:cNvPr id="6" name="コンテンツ プレースホルダ 2">
            <a:extLst>
              <a:ext uri="{FF2B5EF4-FFF2-40B4-BE49-F238E27FC236}">
                <a16:creationId xmlns:a16="http://schemas.microsoft.com/office/drawing/2014/main" id="{4435B2BE-147B-4D22-0E93-D7321625BC7E}"/>
              </a:ext>
            </a:extLst>
          </p:cNvPr>
          <p:cNvSpPr txBox="1">
            <a:spLocks/>
          </p:cNvSpPr>
          <p:nvPr/>
        </p:nvSpPr>
        <p:spPr bwMode="auto">
          <a:xfrm>
            <a:off x="911424" y="288417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None/>
            </a:pPr>
            <a:r>
              <a:rPr lang="ja-JP" altLang="en-US" sz="2400" b="1" dirty="0"/>
              <a:t>仮引数</a:t>
            </a:r>
            <a:r>
              <a:rPr lang="ja-JP" altLang="en-US" sz="2400" dirty="0"/>
              <a:t>：関数側で値を受け取るために準備される変数</a:t>
            </a:r>
            <a:endParaRPr lang="en-US" altLang="ja-JP" sz="2400" dirty="0"/>
          </a:p>
        </p:txBody>
      </p:sp>
      <p:sp>
        <p:nvSpPr>
          <p:cNvPr id="2" name="テキスト ボックス 1">
            <a:extLst>
              <a:ext uri="{FF2B5EF4-FFF2-40B4-BE49-F238E27FC236}">
                <a16:creationId xmlns:a16="http://schemas.microsoft.com/office/drawing/2014/main" id="{542446CC-38FF-B541-5C3D-2CB4E1B5818F}"/>
              </a:ext>
            </a:extLst>
          </p:cNvPr>
          <p:cNvSpPr txBox="1"/>
          <p:nvPr/>
        </p:nvSpPr>
        <p:spPr>
          <a:xfrm>
            <a:off x="1281808" y="2092786"/>
            <a:ext cx="2646878"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countdown(7, 3);</a:t>
            </a:r>
            <a:endParaRPr lang="ja-JP" altLang="en-US" dirty="0"/>
          </a:p>
        </p:txBody>
      </p:sp>
      <p:cxnSp>
        <p:nvCxnSpPr>
          <p:cNvPr id="4" name="直線矢印コネクタ 3">
            <a:extLst>
              <a:ext uri="{FF2B5EF4-FFF2-40B4-BE49-F238E27FC236}">
                <a16:creationId xmlns:a16="http://schemas.microsoft.com/office/drawing/2014/main" id="{36E19E8A-908F-60CA-30E1-BE8722CB5F5E}"/>
              </a:ext>
            </a:extLst>
          </p:cNvPr>
          <p:cNvCxnSpPr>
            <a:cxnSpLocks/>
          </p:cNvCxnSpPr>
          <p:nvPr/>
        </p:nvCxnSpPr>
        <p:spPr>
          <a:xfrm flipH="1">
            <a:off x="3010000" y="1932407"/>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86042F2C-BD00-F0A2-3A98-3C3ED8D0A6EA}"/>
              </a:ext>
            </a:extLst>
          </p:cNvPr>
          <p:cNvCxnSpPr>
            <a:cxnSpLocks/>
          </p:cNvCxnSpPr>
          <p:nvPr/>
        </p:nvCxnSpPr>
        <p:spPr>
          <a:xfrm flipH="1">
            <a:off x="3442048" y="1951767"/>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F4281A4-EA06-5BC2-334B-907715029AB5}"/>
              </a:ext>
            </a:extLst>
          </p:cNvPr>
          <p:cNvSpPr txBox="1"/>
          <p:nvPr/>
        </p:nvSpPr>
        <p:spPr>
          <a:xfrm>
            <a:off x="3108955" y="1674768"/>
            <a:ext cx="646331" cy="276999"/>
          </a:xfrm>
          <a:prstGeom prst="rect">
            <a:avLst/>
          </a:prstGeom>
          <a:noFill/>
        </p:spPr>
        <p:txBody>
          <a:bodyPr wrap="none" rtlCol="0">
            <a:spAutoFit/>
          </a:bodyPr>
          <a:lstStyle/>
          <a:p>
            <a:r>
              <a:rPr lang="ja-JP" altLang="en-US" sz="1200" dirty="0"/>
              <a:t>実引数</a:t>
            </a:r>
          </a:p>
        </p:txBody>
      </p:sp>
      <p:sp>
        <p:nvSpPr>
          <p:cNvPr id="9" name="テキスト ボックス 8">
            <a:extLst>
              <a:ext uri="{FF2B5EF4-FFF2-40B4-BE49-F238E27FC236}">
                <a16:creationId xmlns:a16="http://schemas.microsoft.com/office/drawing/2014/main" id="{081B11F1-A95F-D1CE-CA43-1FF91D94B9EC}"/>
              </a:ext>
            </a:extLst>
          </p:cNvPr>
          <p:cNvSpPr txBox="1"/>
          <p:nvPr/>
        </p:nvSpPr>
        <p:spPr>
          <a:xfrm>
            <a:off x="1220252" y="3691729"/>
            <a:ext cx="5416868"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void countdown(int start, int end)</a:t>
            </a:r>
            <a:endParaRPr lang="ja-JP" altLang="en-US" dirty="0"/>
          </a:p>
        </p:txBody>
      </p:sp>
      <p:cxnSp>
        <p:nvCxnSpPr>
          <p:cNvPr id="14" name="直線矢印コネクタ 13">
            <a:extLst>
              <a:ext uri="{FF2B5EF4-FFF2-40B4-BE49-F238E27FC236}">
                <a16:creationId xmlns:a16="http://schemas.microsoft.com/office/drawing/2014/main" id="{CA99AB0E-A4AC-6798-0783-5309BC32B901}"/>
              </a:ext>
            </a:extLst>
          </p:cNvPr>
          <p:cNvCxnSpPr>
            <a:cxnSpLocks/>
          </p:cNvCxnSpPr>
          <p:nvPr/>
        </p:nvCxnSpPr>
        <p:spPr>
          <a:xfrm flipH="1">
            <a:off x="4604104" y="3513106"/>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64DC06B-E90E-0191-2D0A-0EB664F1ACEB}"/>
              </a:ext>
            </a:extLst>
          </p:cNvPr>
          <p:cNvCxnSpPr>
            <a:cxnSpLocks/>
          </p:cNvCxnSpPr>
          <p:nvPr/>
        </p:nvCxnSpPr>
        <p:spPr>
          <a:xfrm>
            <a:off x="5530280" y="3535934"/>
            <a:ext cx="485732" cy="253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76A8D9E-03FE-38E2-C1D7-1305A352D76E}"/>
              </a:ext>
            </a:extLst>
          </p:cNvPr>
          <p:cNvSpPr txBox="1"/>
          <p:nvPr/>
        </p:nvSpPr>
        <p:spPr>
          <a:xfrm>
            <a:off x="4703059" y="3255467"/>
            <a:ext cx="646331" cy="276999"/>
          </a:xfrm>
          <a:prstGeom prst="rect">
            <a:avLst/>
          </a:prstGeom>
          <a:noFill/>
        </p:spPr>
        <p:txBody>
          <a:bodyPr wrap="none" rtlCol="0">
            <a:spAutoFit/>
          </a:bodyPr>
          <a:lstStyle/>
          <a:p>
            <a:r>
              <a:rPr lang="ja-JP" altLang="en-US" sz="1200" dirty="0"/>
              <a:t>仮引数</a:t>
            </a:r>
          </a:p>
        </p:txBody>
      </p:sp>
      <p:sp>
        <p:nvSpPr>
          <p:cNvPr id="13" name="テキスト ボックス 12">
            <a:extLst>
              <a:ext uri="{FF2B5EF4-FFF2-40B4-BE49-F238E27FC236}">
                <a16:creationId xmlns:a16="http://schemas.microsoft.com/office/drawing/2014/main" id="{88376BA2-AC78-741A-B1BB-D3676880F36F}"/>
              </a:ext>
            </a:extLst>
          </p:cNvPr>
          <p:cNvSpPr txBox="1"/>
          <p:nvPr/>
        </p:nvSpPr>
        <p:spPr>
          <a:xfrm>
            <a:off x="832957" y="4959785"/>
            <a:ext cx="4570110" cy="707886"/>
          </a:xfrm>
          <a:prstGeom prst="rect">
            <a:avLst/>
          </a:prstGeom>
          <a:noFill/>
        </p:spPr>
        <p:txBody>
          <a:bodyPr wrap="square" rtlCol="0">
            <a:spAutoFit/>
          </a:bodyPr>
          <a:lstStyle/>
          <a:p>
            <a:r>
              <a:rPr lang="en-US" altLang="ja-JP" sz="2000" dirty="0">
                <a:latin typeface="+mn-ea"/>
                <a:ea typeface="+mn-ea"/>
              </a:rPr>
              <a:t>※</a:t>
            </a:r>
            <a:r>
              <a:rPr lang="ja-JP" altLang="en-US" sz="2000" dirty="0">
                <a:latin typeface="+mn-ea"/>
                <a:ea typeface="+mn-ea"/>
              </a:rPr>
              <a:t> 実引数の値がコピーされて、それが仮引数に代入される</a:t>
            </a:r>
          </a:p>
        </p:txBody>
      </p:sp>
      <p:pic>
        <p:nvPicPr>
          <p:cNvPr id="3" name="図 2">
            <a:extLst>
              <a:ext uri="{FF2B5EF4-FFF2-40B4-BE49-F238E27FC236}">
                <a16:creationId xmlns:a16="http://schemas.microsoft.com/office/drawing/2014/main" id="{65629C15-B661-F11D-0EC4-4DC9ADD51BA3}"/>
              </a:ext>
            </a:extLst>
          </p:cNvPr>
          <p:cNvPicPr>
            <a:picLocks noChangeAspect="1"/>
          </p:cNvPicPr>
          <p:nvPr/>
        </p:nvPicPr>
        <p:blipFill>
          <a:blip r:embed="rId3"/>
          <a:stretch>
            <a:fillRect/>
          </a:stretch>
        </p:blipFill>
        <p:spPr>
          <a:xfrm>
            <a:off x="5747748" y="4365104"/>
            <a:ext cx="5756916" cy="2399495"/>
          </a:xfrm>
          <a:prstGeom prst="rect">
            <a:avLst/>
          </a:prstGeom>
        </p:spPr>
      </p:pic>
    </p:spTree>
    <p:extLst>
      <p:ext uri="{BB962C8B-B14F-4D97-AF65-F5344CB8AC3E}">
        <p14:creationId xmlns:p14="http://schemas.microsoft.com/office/powerpoint/2010/main" val="18718021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000390-55A4-B367-D336-ACC3F17C819C}"/>
              </a:ext>
            </a:extLst>
          </p:cNvPr>
          <p:cNvSpPr>
            <a:spLocks noGrp="1"/>
          </p:cNvSpPr>
          <p:nvPr>
            <p:ph type="title"/>
          </p:nvPr>
        </p:nvSpPr>
        <p:spPr/>
        <p:txBody>
          <a:bodyPr/>
          <a:lstStyle/>
          <a:p>
            <a:r>
              <a:rPr lang="ja-JP" altLang="en-US" dirty="0"/>
              <a:t>実引数と仮引数</a:t>
            </a:r>
            <a:endParaRPr kumimoji="1" lang="ja-JP" altLang="en-US" dirty="0"/>
          </a:p>
        </p:txBody>
      </p:sp>
      <p:sp>
        <p:nvSpPr>
          <p:cNvPr id="5" name="正方形/長方形 3">
            <a:extLst>
              <a:ext uri="{FF2B5EF4-FFF2-40B4-BE49-F238E27FC236}">
                <a16:creationId xmlns:a16="http://schemas.microsoft.com/office/drawing/2014/main" id="{E8D91AD7-1311-FB0C-779C-906E151BD1AB}"/>
              </a:ext>
            </a:extLst>
          </p:cNvPr>
          <p:cNvSpPr>
            <a:spLocks noChangeArrowheads="1"/>
          </p:cNvSpPr>
          <p:nvPr/>
        </p:nvSpPr>
        <p:spPr bwMode="auto">
          <a:xfrm>
            <a:off x="839416" y="1340769"/>
            <a:ext cx="7794897" cy="3970318"/>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#include &lt;iostream&gt;</a:t>
            </a:r>
          </a:p>
          <a:p>
            <a:r>
              <a:rPr lang="en-US" altLang="ja-JP" dirty="0">
                <a:latin typeface="Lucida Console" panose="020B0609040504020204" pitchFamily="49" charset="0"/>
                <a:ea typeface="HG丸ｺﾞｼｯｸM-PRO" panose="020F0600000000000000" pitchFamily="50" charset="-128"/>
              </a:rPr>
              <a:t>using namespace std;</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void </a:t>
            </a:r>
            <a:r>
              <a:rPr lang="en-US" altLang="ja-JP" dirty="0" err="1">
                <a:latin typeface="Lucida Console" panose="020B0609040504020204" pitchFamily="49" charset="0"/>
                <a:ea typeface="HG丸ｺﾞｼｯｸM-PRO" panose="020F0600000000000000" pitchFamily="50" charset="-128"/>
              </a:rPr>
              <a:t>func</a:t>
            </a:r>
            <a:r>
              <a:rPr lang="en-US" altLang="ja-JP" dirty="0">
                <a:latin typeface="Lucida Console" panose="020B0609040504020204" pitchFamily="49" charset="0"/>
                <a:ea typeface="HG丸ｺﾞｼｯｸM-PRO" panose="020F0600000000000000" pitchFamily="50" charset="-128"/>
              </a:rPr>
              <a:t>(</a:t>
            </a:r>
            <a:r>
              <a:rPr lang="en-US" altLang="ja-JP" dirty="0">
                <a:solidFill>
                  <a:srgbClr val="C00000"/>
                </a:solidFill>
                <a:latin typeface="Lucida Console" panose="020B0609040504020204" pitchFamily="49" charset="0"/>
                <a:ea typeface="HG丸ｺﾞｼｯｸM-PRO" panose="020F0600000000000000" pitchFamily="50" charset="-128"/>
              </a:rPr>
              <a:t>int </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a:t>
            </a:r>
          </a:p>
          <a:p>
            <a:r>
              <a:rPr lang="ja-JP" altLang="en-US" dirty="0">
                <a:solidFill>
                  <a:srgbClr val="C00000"/>
                </a:solidFill>
                <a:latin typeface="Lucida Console" panose="020B0609040504020204" pitchFamily="49" charset="0"/>
                <a:ea typeface="HG丸ｺﾞｼｯｸM-PRO" panose="020F0600000000000000" pitchFamily="50" charset="-128"/>
              </a:rPr>
              <a:t>    </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solidFill>
                  <a:srgbClr val="C00000"/>
                </a:solidFill>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int main()</a:t>
            </a:r>
          </a:p>
          <a:p>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int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 10;</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cout</a:t>
            </a:r>
            <a:r>
              <a:rPr lang="en-US" altLang="ja-JP" dirty="0">
                <a:latin typeface="Lucida Console" panose="020B0609040504020204" pitchFamily="49" charset="0"/>
                <a:ea typeface="HG丸ｺﾞｼｯｸM-PRO" panose="020F0600000000000000" pitchFamily="50" charset="-128"/>
              </a:rPr>
              <a:t> &lt;&lt; "(1) </a:t>
            </a:r>
            <a:r>
              <a:rPr lang="en-US" altLang="ja-JP" dirty="0" err="1">
                <a:latin typeface="Lucida Console" panose="020B0609040504020204" pitchFamily="49" charset="0"/>
                <a:ea typeface="HG丸ｺﾞｼｯｸM-PRO" panose="020F0600000000000000" pitchFamily="50" charset="-128"/>
              </a:rPr>
              <a:t>i</a:t>
            </a:r>
            <a:r>
              <a:rPr lang="ja-JP" altLang="en-US" dirty="0">
                <a:latin typeface="Lucida Console" panose="020B0609040504020204" pitchFamily="49" charset="0"/>
                <a:ea typeface="HG丸ｺﾞｼｯｸM-PRO" panose="020F0600000000000000" pitchFamily="50" charset="-128"/>
              </a:rPr>
              <a:t>の値は</a:t>
            </a:r>
            <a:r>
              <a:rPr lang="en-US" altLang="ja-JP" dirty="0">
                <a:latin typeface="Lucida Console" panose="020B0609040504020204" pitchFamily="49" charset="0"/>
                <a:ea typeface="HG丸ｺﾞｼｯｸM-PRO" panose="020F0600000000000000" pitchFamily="50" charset="-128"/>
              </a:rPr>
              <a:t>"</a:t>
            </a:r>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&lt;&lt;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&lt;&lt; </a:t>
            </a:r>
            <a:r>
              <a:rPr lang="en-US" altLang="ja-JP" dirty="0" err="1">
                <a:latin typeface="Lucida Console" panose="020B0609040504020204" pitchFamily="49" charset="0"/>
                <a:ea typeface="HG丸ｺﾞｼｯｸM-PRO" panose="020F0600000000000000" pitchFamily="50" charset="-128"/>
              </a:rPr>
              <a:t>endl</a:t>
            </a:r>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func</a:t>
            </a:r>
            <a:r>
              <a:rPr lang="en-US" altLang="ja-JP" dirty="0">
                <a:latin typeface="Lucida Console" panose="020B0609040504020204" pitchFamily="49" charset="0"/>
                <a:ea typeface="HG丸ｺﾞｼｯｸM-PRO" panose="020F0600000000000000" pitchFamily="50" charset="-128"/>
              </a:rPr>
              <a:t>(</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cout</a:t>
            </a:r>
            <a:r>
              <a:rPr lang="en-US" altLang="ja-JP" dirty="0">
                <a:latin typeface="Lucida Console" panose="020B0609040504020204" pitchFamily="49" charset="0"/>
                <a:ea typeface="HG丸ｺﾞｼｯｸM-PRO" panose="020F0600000000000000" pitchFamily="50" charset="-128"/>
              </a:rPr>
              <a:t> &lt;&lt; "(2) </a:t>
            </a:r>
            <a:r>
              <a:rPr lang="en-US" altLang="ja-JP" dirty="0" err="1">
                <a:latin typeface="Lucida Console" panose="020B0609040504020204" pitchFamily="49" charset="0"/>
                <a:ea typeface="HG丸ｺﾞｼｯｸM-PRO" panose="020F0600000000000000" pitchFamily="50" charset="-128"/>
              </a:rPr>
              <a:t>i</a:t>
            </a:r>
            <a:r>
              <a:rPr lang="ja-JP" altLang="en-US" dirty="0">
                <a:latin typeface="Lucida Console" panose="020B0609040504020204" pitchFamily="49" charset="0"/>
                <a:ea typeface="HG丸ｺﾞｼｯｸM-PRO" panose="020F0600000000000000" pitchFamily="50" charset="-128"/>
              </a:rPr>
              <a:t>の値は</a:t>
            </a:r>
            <a:r>
              <a:rPr lang="en-US" altLang="ja-JP" dirty="0">
                <a:latin typeface="Lucida Console" panose="020B0609040504020204" pitchFamily="49" charset="0"/>
                <a:ea typeface="HG丸ｺﾞｼｯｸM-PRO" panose="020F0600000000000000" pitchFamily="50" charset="-128"/>
              </a:rPr>
              <a:t>" &lt;&lt;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p:txBody>
      </p:sp>
      <p:sp>
        <p:nvSpPr>
          <p:cNvPr id="9" name="テキスト ボックス 8">
            <a:extLst>
              <a:ext uri="{FF2B5EF4-FFF2-40B4-BE49-F238E27FC236}">
                <a16:creationId xmlns:a16="http://schemas.microsoft.com/office/drawing/2014/main" id="{48ADD1BA-F0EE-868E-530E-B893730FE572}"/>
              </a:ext>
            </a:extLst>
          </p:cNvPr>
          <p:cNvSpPr txBox="1"/>
          <p:nvPr/>
        </p:nvSpPr>
        <p:spPr>
          <a:xfrm>
            <a:off x="855013" y="5805264"/>
            <a:ext cx="2589170" cy="646331"/>
          </a:xfrm>
          <a:prstGeom prst="rect">
            <a:avLst/>
          </a:prstGeom>
          <a:solidFill>
            <a:srgbClr val="CCE5F3"/>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t>(1) </a:t>
            </a:r>
            <a:r>
              <a:rPr lang="en-US" altLang="ja-JP" sz="1800" dirty="0" err="1"/>
              <a:t>i</a:t>
            </a:r>
            <a:r>
              <a:rPr lang="ja-JP" altLang="en-US" sz="1800" dirty="0"/>
              <a:t>の値は</a:t>
            </a:r>
            <a:r>
              <a:rPr lang="en-US" altLang="ja-JP" sz="1800" dirty="0"/>
              <a:t>10</a:t>
            </a:r>
          </a:p>
          <a:p>
            <a:pPr algn="l"/>
            <a:r>
              <a:rPr lang="en-US" altLang="ja-JP" sz="1800" dirty="0"/>
              <a:t>(2) </a:t>
            </a:r>
            <a:r>
              <a:rPr lang="en-US" altLang="ja-JP" sz="1800" dirty="0" err="1"/>
              <a:t>i</a:t>
            </a:r>
            <a:r>
              <a:rPr lang="ja-JP" altLang="en-US" sz="1800" dirty="0"/>
              <a:t>の値は</a:t>
            </a:r>
            <a:r>
              <a:rPr lang="en-US" altLang="ja-JP" sz="1800" dirty="0"/>
              <a:t>10</a:t>
            </a:r>
            <a:endParaRPr lang="ja-JP" altLang="en-US" sz="1600" dirty="0">
              <a:ea typeface="+mn-ea"/>
            </a:endParaRPr>
          </a:p>
        </p:txBody>
      </p:sp>
      <p:grpSp>
        <p:nvGrpSpPr>
          <p:cNvPr id="4" name="グループ化 3">
            <a:extLst>
              <a:ext uri="{FF2B5EF4-FFF2-40B4-BE49-F238E27FC236}">
                <a16:creationId xmlns:a16="http://schemas.microsoft.com/office/drawing/2014/main" id="{A286A6F7-5566-DA1E-C83B-DFD550353054}"/>
              </a:ext>
            </a:extLst>
          </p:cNvPr>
          <p:cNvGrpSpPr/>
          <p:nvPr/>
        </p:nvGrpSpPr>
        <p:grpSpPr>
          <a:xfrm>
            <a:off x="970824" y="5445224"/>
            <a:ext cx="748924" cy="261610"/>
            <a:chOff x="970824" y="5399638"/>
            <a:chExt cx="748924" cy="261610"/>
          </a:xfrm>
        </p:grpSpPr>
        <p:cxnSp>
          <p:nvCxnSpPr>
            <p:cNvPr id="10" name="直線矢印コネクタ 9">
              <a:extLst>
                <a:ext uri="{FF2B5EF4-FFF2-40B4-BE49-F238E27FC236}">
                  <a16:creationId xmlns:a16="http://schemas.microsoft.com/office/drawing/2014/main" id="{5F7BD50F-DA6B-256A-C988-14615C0B3CB9}"/>
                </a:ext>
              </a:extLst>
            </p:cNvPr>
            <p:cNvCxnSpPr>
              <a:cxnSpLocks/>
            </p:cNvCxnSpPr>
            <p:nvPr/>
          </p:nvCxnSpPr>
          <p:spPr>
            <a:xfrm>
              <a:off x="970824" y="540405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A23BC62-E093-C0D6-89D6-0F42BA944904}"/>
                </a:ext>
              </a:extLst>
            </p:cNvPr>
            <p:cNvSpPr txBox="1"/>
            <p:nvPr/>
          </p:nvSpPr>
          <p:spPr>
            <a:xfrm>
              <a:off x="970825" y="5399638"/>
              <a:ext cx="748923" cy="261610"/>
            </a:xfrm>
            <a:prstGeom prst="rect">
              <a:avLst/>
            </a:prstGeom>
            <a:noFill/>
          </p:spPr>
          <p:txBody>
            <a:bodyPr wrap="none" rtlCol="0">
              <a:spAutoFit/>
            </a:bodyPr>
            <a:lstStyle/>
            <a:p>
              <a:r>
                <a:rPr lang="ja-JP" altLang="en-US" sz="1100" dirty="0"/>
                <a:t>実行結果</a:t>
              </a:r>
            </a:p>
          </p:txBody>
        </p:sp>
      </p:grpSp>
      <p:sp>
        <p:nvSpPr>
          <p:cNvPr id="12" name="テキスト ボックス 11">
            <a:extLst>
              <a:ext uri="{FF2B5EF4-FFF2-40B4-BE49-F238E27FC236}">
                <a16:creationId xmlns:a16="http://schemas.microsoft.com/office/drawing/2014/main" id="{D62A0718-A4EA-4949-22C3-8E6F306615C8}"/>
              </a:ext>
            </a:extLst>
          </p:cNvPr>
          <p:cNvSpPr txBox="1"/>
          <p:nvPr/>
        </p:nvSpPr>
        <p:spPr>
          <a:xfrm>
            <a:off x="3707129" y="5805264"/>
            <a:ext cx="5128327" cy="646331"/>
          </a:xfrm>
          <a:prstGeom prst="rect">
            <a:avLst/>
          </a:prstGeom>
          <a:noFill/>
        </p:spPr>
        <p:txBody>
          <a:bodyPr wrap="none" rtlCol="0">
            <a:spAutoFit/>
          </a:bodyPr>
          <a:lstStyle/>
          <a:p>
            <a:r>
              <a:rPr kumimoji="1" lang="en-US" altLang="ja-JP" dirty="0" err="1">
                <a:latin typeface="Lucida Console" panose="020B0609040504020204" pitchFamily="49" charset="0"/>
                <a:ea typeface="+mn-ea"/>
              </a:rPr>
              <a:t>i</a:t>
            </a:r>
            <a:r>
              <a:rPr kumimoji="1" lang="ja-JP" altLang="en-US" dirty="0">
                <a:latin typeface="+mn-ea"/>
                <a:ea typeface="+mn-ea"/>
              </a:rPr>
              <a:t>の値は</a:t>
            </a:r>
            <a:r>
              <a:rPr kumimoji="1" lang="en-US" altLang="ja-JP" dirty="0" err="1">
                <a:latin typeface="Lucida Console" panose="020B0609040504020204" pitchFamily="49" charset="0"/>
                <a:ea typeface="+mn-ea"/>
              </a:rPr>
              <a:t>func</a:t>
            </a:r>
            <a:r>
              <a:rPr kumimoji="1" lang="ja-JP" altLang="en-US" dirty="0">
                <a:latin typeface="+mn-ea"/>
                <a:ea typeface="+mn-ea"/>
              </a:rPr>
              <a:t>関数呼び出し前後で変化しない</a:t>
            </a:r>
            <a:endParaRPr kumimoji="1" lang="en-US" altLang="ja-JP" dirty="0">
              <a:latin typeface="+mn-ea"/>
              <a:ea typeface="+mn-ea"/>
            </a:endParaRPr>
          </a:p>
          <a:p>
            <a:r>
              <a:rPr kumimoji="1" lang="en-US" altLang="ja-JP" dirty="0" err="1">
                <a:latin typeface="Lucida Console" panose="020B0609040504020204" pitchFamily="49" charset="0"/>
                <a:ea typeface="+mn-ea"/>
              </a:rPr>
              <a:t>func</a:t>
            </a:r>
            <a:r>
              <a:rPr kumimoji="1" lang="ja-JP" altLang="en-US" dirty="0">
                <a:latin typeface="+mn-ea"/>
                <a:ea typeface="+mn-ea"/>
              </a:rPr>
              <a:t>関数には、値の複製（コピー）が渡される</a:t>
            </a:r>
          </a:p>
        </p:txBody>
      </p:sp>
      <p:sp>
        <p:nvSpPr>
          <p:cNvPr id="3" name="テキスト ボックス 2">
            <a:extLst>
              <a:ext uri="{FF2B5EF4-FFF2-40B4-BE49-F238E27FC236}">
                <a16:creationId xmlns:a16="http://schemas.microsoft.com/office/drawing/2014/main" id="{4ACE0671-20BA-15FD-AC99-62AAB9F76F95}"/>
              </a:ext>
            </a:extLst>
          </p:cNvPr>
          <p:cNvSpPr txBox="1">
            <a:spLocks noChangeArrowheads="1"/>
          </p:cNvSpPr>
          <p:nvPr/>
        </p:nvSpPr>
        <p:spPr bwMode="auto">
          <a:xfrm>
            <a:off x="8850755" y="6212873"/>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254461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29566-F027-865B-FA59-65282DCBA378}"/>
              </a:ext>
            </a:extLst>
          </p:cNvPr>
          <p:cNvSpPr>
            <a:spLocks noGrp="1"/>
          </p:cNvSpPr>
          <p:nvPr>
            <p:ph type="ctrTitle"/>
          </p:nvPr>
        </p:nvSpPr>
        <p:spPr/>
        <p:txBody>
          <a:bodyPr/>
          <a:lstStyle/>
          <a:p>
            <a:r>
              <a:rPr kumimoji="1" lang="ja-JP" altLang="en-US" dirty="0"/>
              <a:t>関数の戻り値</a:t>
            </a:r>
          </a:p>
        </p:txBody>
      </p:sp>
    </p:spTree>
    <p:extLst>
      <p:ext uri="{BB962C8B-B14F-4D97-AF65-F5344CB8AC3E}">
        <p14:creationId xmlns:p14="http://schemas.microsoft.com/office/powerpoint/2010/main" val="3703370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1"/>
          <p:cNvSpPr>
            <a:spLocks noGrp="1"/>
          </p:cNvSpPr>
          <p:nvPr>
            <p:ph type="title"/>
          </p:nvPr>
        </p:nvSpPr>
        <p:spPr>
          <a:xfrm>
            <a:off x="1981200" y="274639"/>
            <a:ext cx="8229600" cy="725487"/>
          </a:xfrm>
        </p:spPr>
        <p:txBody>
          <a:bodyPr/>
          <a:lstStyle/>
          <a:p>
            <a:pPr eaLnBrk="1" hangingPunct="1"/>
            <a:r>
              <a:rPr lang="ja-JP" altLang="en-US" dirty="0"/>
              <a:t>戻り値とは</a:t>
            </a:r>
          </a:p>
        </p:txBody>
      </p:sp>
      <p:pic>
        <p:nvPicPr>
          <p:cNvPr id="4" name="図 3">
            <a:extLst>
              <a:ext uri="{FF2B5EF4-FFF2-40B4-BE49-F238E27FC236}">
                <a16:creationId xmlns:a16="http://schemas.microsoft.com/office/drawing/2014/main" id="{F371BE16-7773-981A-AEC6-78371BCE35F4}"/>
              </a:ext>
            </a:extLst>
          </p:cNvPr>
          <p:cNvPicPr>
            <a:picLocks noChangeAspect="1"/>
          </p:cNvPicPr>
          <p:nvPr/>
        </p:nvPicPr>
        <p:blipFill>
          <a:blip r:embed="rId3"/>
          <a:stretch>
            <a:fillRect/>
          </a:stretch>
        </p:blipFill>
        <p:spPr>
          <a:xfrm>
            <a:off x="4871864" y="2109790"/>
            <a:ext cx="7325290" cy="3695473"/>
          </a:xfrm>
          <a:prstGeom prst="rect">
            <a:avLst/>
          </a:prstGeom>
        </p:spPr>
      </p:pic>
      <p:sp>
        <p:nvSpPr>
          <p:cNvPr id="7" name="コンテンツ プレースホルダ 2">
            <a:extLst>
              <a:ext uri="{FF2B5EF4-FFF2-40B4-BE49-F238E27FC236}">
                <a16:creationId xmlns:a16="http://schemas.microsoft.com/office/drawing/2014/main" id="{6550D3F6-09B1-3516-60F6-B8EF4321E6D5}"/>
              </a:ext>
            </a:extLst>
          </p:cNvPr>
          <p:cNvSpPr>
            <a:spLocks noGrp="1"/>
          </p:cNvSpPr>
          <p:nvPr>
            <p:ph idx="1"/>
          </p:nvPr>
        </p:nvSpPr>
        <p:spPr>
          <a:xfrm>
            <a:off x="695400" y="1214439"/>
            <a:ext cx="9515400" cy="5000625"/>
          </a:xfrm>
        </p:spPr>
        <p:txBody>
          <a:bodyPr/>
          <a:lstStyle/>
          <a:p>
            <a:pPr marL="0" indent="0" eaLnBrk="1" hangingPunct="1">
              <a:buNone/>
            </a:pPr>
            <a:r>
              <a:rPr lang="ja-JP" altLang="en-US" sz="2800" b="1" dirty="0"/>
              <a:t>戻り値</a:t>
            </a:r>
            <a:endParaRPr lang="en-US" altLang="ja-JP" sz="2800" dirty="0"/>
          </a:p>
          <a:p>
            <a:pPr marL="457200" lvl="1" indent="0" eaLnBrk="1" hangingPunct="1">
              <a:buNone/>
            </a:pPr>
            <a:r>
              <a:rPr lang="ja-JP" altLang="en-US" sz="2400" dirty="0"/>
              <a:t>関数から返される値</a:t>
            </a:r>
            <a:endParaRPr lang="en-US" altLang="ja-JP" sz="2400" dirty="0"/>
          </a:p>
          <a:p>
            <a:pPr marL="457200" lvl="1" indent="0" eaLnBrk="1" hangingPunct="1">
              <a:buNone/>
            </a:pPr>
            <a:endParaRPr lang="en-US" altLang="ja-JP" sz="2400" dirty="0"/>
          </a:p>
        </p:txBody>
      </p:sp>
      <p:sp>
        <p:nvSpPr>
          <p:cNvPr id="8" name="正方形/長方形 4">
            <a:extLst>
              <a:ext uri="{FF2B5EF4-FFF2-40B4-BE49-F238E27FC236}">
                <a16:creationId xmlns:a16="http://schemas.microsoft.com/office/drawing/2014/main" id="{7D73F5EE-3304-DF61-47DD-38B6A2268C8D}"/>
              </a:ext>
            </a:extLst>
          </p:cNvPr>
          <p:cNvSpPr>
            <a:spLocks noChangeArrowheads="1"/>
          </p:cNvSpPr>
          <p:nvPr/>
        </p:nvSpPr>
        <p:spPr bwMode="auto">
          <a:xfrm>
            <a:off x="767408" y="3429000"/>
            <a:ext cx="3663865" cy="1231106"/>
          </a:xfrm>
          <a:prstGeom prst="rect">
            <a:avLst/>
          </a:prstGeom>
          <a:solidFill>
            <a:srgbClr val="EAF6FD"/>
          </a:solidFill>
          <a:ln w="9525">
            <a:noFill/>
            <a:miter lim="800000"/>
            <a:headEnd/>
            <a:tailEnd/>
          </a:ln>
        </p:spPr>
        <p:txBody>
          <a:bodyPr wrap="square">
            <a:spAutoFit/>
          </a:bodyPr>
          <a:lstStyle/>
          <a:p>
            <a:pPr algn="l"/>
            <a:r>
              <a:rPr lang="ja-JP" altLang="en-US" dirty="0">
                <a:latin typeface="Lucida Console" panose="020B0609040504020204" pitchFamily="49" charset="0"/>
              </a:rPr>
              <a:t>戻り値の型 関数名</a:t>
            </a:r>
            <a:r>
              <a:rPr lang="en-US" altLang="ja-JP" b="1" dirty="0">
                <a:latin typeface="Lucida Console" panose="020B0609040504020204" pitchFamily="49" charset="0"/>
              </a:rPr>
              <a:t>(</a:t>
            </a:r>
            <a:r>
              <a:rPr lang="ja-JP" altLang="en-US" dirty="0">
                <a:latin typeface="Lucida Console" panose="020B0609040504020204" pitchFamily="49" charset="0"/>
              </a:rPr>
              <a:t>引数リスト</a:t>
            </a:r>
            <a:r>
              <a:rPr lang="en-US" altLang="ja-JP" b="1" dirty="0">
                <a:latin typeface="Lucida Console" panose="020B0609040504020204" pitchFamily="49" charset="0"/>
              </a:rPr>
              <a:t>) {</a:t>
            </a:r>
          </a:p>
          <a:p>
            <a:pPr algn="l"/>
            <a:r>
              <a:rPr lang="ja-JP" altLang="en-US" dirty="0">
                <a:latin typeface="Lucida Console" panose="020B0609040504020204" pitchFamily="49" charset="0"/>
              </a:rPr>
              <a:t>    命令文</a:t>
            </a:r>
          </a:p>
          <a:p>
            <a:pPr algn="l"/>
            <a:r>
              <a:rPr lang="ja-JP" altLang="en-US" b="1" dirty="0">
                <a:latin typeface="Lucida Console" panose="020B0609040504020204" pitchFamily="49" charset="0"/>
              </a:rPr>
              <a:t>    </a:t>
            </a:r>
            <a:r>
              <a:rPr lang="en-US" altLang="ja-JP" b="1" dirty="0">
                <a:latin typeface="Lucida Console" panose="020B0609040504020204" pitchFamily="49" charset="0"/>
              </a:rPr>
              <a:t>return </a:t>
            </a:r>
            <a:r>
              <a:rPr lang="ja-JP" altLang="en-US" dirty="0">
                <a:latin typeface="Lucida Console" panose="020B0609040504020204" pitchFamily="49" charset="0"/>
              </a:rPr>
              <a:t>戻り値</a:t>
            </a:r>
            <a:r>
              <a:rPr lang="en-US" altLang="ja-JP" b="1" dirty="0">
                <a:latin typeface="Lucida Console" panose="020B0609040504020204" pitchFamily="49" charset="0"/>
              </a:rPr>
              <a:t>;</a:t>
            </a:r>
          </a:p>
          <a:p>
            <a:pPr algn="l"/>
            <a:r>
              <a:rPr lang="en-US" altLang="ja-JP" b="1" dirty="0">
                <a:latin typeface="Lucida Console" panose="020B0609040504020204" pitchFamily="49" charset="0"/>
              </a:rPr>
              <a:t>}</a:t>
            </a:r>
            <a:endParaRPr lang="en-US" altLang="ja-JP" sz="2000" dirty="0">
              <a:latin typeface="Lucida Console" panose="020B0609040504020204" pitchFamily="49" charset="0"/>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3209E28-DCC3-25E7-B091-0AC925FA40E4}"/>
              </a:ext>
            </a:extLst>
          </p:cNvPr>
          <p:cNvSpPr txBox="1"/>
          <p:nvPr/>
        </p:nvSpPr>
        <p:spPr>
          <a:xfrm>
            <a:off x="570106" y="2906715"/>
            <a:ext cx="2723823" cy="369332"/>
          </a:xfrm>
          <a:prstGeom prst="rect">
            <a:avLst/>
          </a:prstGeom>
          <a:noFill/>
        </p:spPr>
        <p:txBody>
          <a:bodyPr wrap="none" rtlCol="0">
            <a:spAutoFit/>
          </a:bodyPr>
          <a:lstStyle/>
          <a:p>
            <a:r>
              <a:rPr lang="ja-JP" altLang="en-US" dirty="0">
                <a:latin typeface="+mn-ea"/>
                <a:ea typeface="+mn-ea"/>
              </a:rPr>
              <a:t>戻り値</a:t>
            </a:r>
            <a:r>
              <a:rPr kumimoji="1" lang="ja-JP" altLang="en-US" dirty="0">
                <a:latin typeface="+mn-ea"/>
                <a:ea typeface="+mn-ea"/>
              </a:rPr>
              <a:t>のある関数の定義</a:t>
            </a:r>
          </a:p>
        </p:txBody>
      </p:sp>
    </p:spTree>
    <p:extLst>
      <p:ext uri="{BB962C8B-B14F-4D97-AF65-F5344CB8AC3E}">
        <p14:creationId xmlns:p14="http://schemas.microsoft.com/office/powerpoint/2010/main" val="947627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1981200" y="274639"/>
            <a:ext cx="8229600" cy="725487"/>
          </a:xfrm>
        </p:spPr>
        <p:txBody>
          <a:bodyPr/>
          <a:lstStyle/>
          <a:p>
            <a:pPr eaLnBrk="1" hangingPunct="1"/>
            <a:r>
              <a:rPr lang="ja-JP" altLang="en-US" dirty="0"/>
              <a:t>戻り値のある関数</a:t>
            </a:r>
          </a:p>
        </p:txBody>
      </p:sp>
      <p:sp>
        <p:nvSpPr>
          <p:cNvPr id="119811" name="コンテンツ プレースホルダ 2"/>
          <p:cNvSpPr>
            <a:spLocks noGrp="1"/>
          </p:cNvSpPr>
          <p:nvPr>
            <p:ph idx="1"/>
          </p:nvPr>
        </p:nvSpPr>
        <p:spPr>
          <a:xfrm>
            <a:off x="695400" y="1196752"/>
            <a:ext cx="8229600" cy="1143000"/>
          </a:xfrm>
        </p:spPr>
        <p:txBody>
          <a:bodyPr/>
          <a:lstStyle/>
          <a:p>
            <a:pPr eaLnBrk="1" hangingPunct="1"/>
            <a:r>
              <a:rPr lang="en-US" altLang="ja-JP" sz="2400" dirty="0">
                <a:latin typeface="Lucida Console" panose="020B0609040504020204" pitchFamily="49" charset="0"/>
              </a:rPr>
              <a:t>return </a:t>
            </a:r>
            <a:r>
              <a:rPr lang="ja-JP" altLang="en-US" sz="2400" dirty="0"/>
              <a:t>を使って値を戻すようにする</a:t>
            </a:r>
            <a:endParaRPr lang="en-US" altLang="ja-JP" sz="2400" dirty="0"/>
          </a:p>
          <a:p>
            <a:pPr eaLnBrk="1" hangingPunct="1"/>
            <a:r>
              <a:rPr lang="ja-JP" altLang="en-US" sz="2400" dirty="0"/>
              <a:t>戻り値は</a:t>
            </a:r>
            <a:r>
              <a:rPr lang="en-US" altLang="ja-JP" sz="2400" dirty="0"/>
              <a:t>1</a:t>
            </a:r>
            <a:r>
              <a:rPr lang="ja-JP" altLang="en-US" sz="2400" dirty="0"/>
              <a:t>つだ</a:t>
            </a:r>
            <a:r>
              <a:rPr lang="ja-JP" altLang="en-US" sz="2400" dirty="0" err="1"/>
              <a:t>け</a:t>
            </a:r>
            <a:endParaRPr lang="en-US" altLang="ja-JP" sz="2400" dirty="0"/>
          </a:p>
          <a:p>
            <a:pPr eaLnBrk="1" hangingPunct="1"/>
            <a:r>
              <a:rPr lang="ja-JP" altLang="en-US" sz="2400" dirty="0"/>
              <a:t>戻り値の型を関数名の前に記す</a:t>
            </a:r>
            <a:endParaRPr lang="en-US" altLang="ja-JP" sz="2400" dirty="0"/>
          </a:p>
        </p:txBody>
      </p:sp>
      <p:sp>
        <p:nvSpPr>
          <p:cNvPr id="119812" name="正方形/長方形 3"/>
          <p:cNvSpPr>
            <a:spLocks noChangeArrowheads="1"/>
          </p:cNvSpPr>
          <p:nvPr/>
        </p:nvSpPr>
        <p:spPr bwMode="auto">
          <a:xfrm>
            <a:off x="695400" y="2856642"/>
            <a:ext cx="7363670" cy="369331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#include &lt;iostream&gt;</a:t>
            </a:r>
          </a:p>
          <a:p>
            <a:r>
              <a:rPr lang="en-US" altLang="ja-JP" dirty="0">
                <a:latin typeface="Lucida Console" panose="020B0609040504020204" pitchFamily="49" charset="0"/>
                <a:ea typeface="HG丸ｺﾞｼｯｸM-PRO" panose="020F0600000000000000" pitchFamily="50" charset="-128"/>
              </a:rPr>
              <a:t>using namespace std;</a:t>
            </a:r>
          </a:p>
          <a:p>
            <a:endParaRPr lang="en-US" altLang="ja-JP" dirty="0">
              <a:latin typeface="Lucida Console" panose="020B0609040504020204" pitchFamily="49" charset="0"/>
            </a:endParaRPr>
          </a:p>
          <a:p>
            <a:r>
              <a:rPr lang="en-US" altLang="ja-JP" dirty="0">
                <a:solidFill>
                  <a:srgbClr val="C00000"/>
                </a:solidFill>
                <a:latin typeface="Lucida Console" panose="020B0609040504020204" pitchFamily="49" charset="0"/>
              </a:rPr>
              <a:t>double</a:t>
            </a:r>
            <a:r>
              <a:rPr lang="en-US" altLang="ja-JP" dirty="0">
                <a:latin typeface="Lucida Console" panose="020B0609040504020204" pitchFamily="49" charset="0"/>
              </a:rPr>
              <a:t> </a:t>
            </a:r>
            <a:r>
              <a:rPr lang="en-US" altLang="ja-JP" dirty="0" err="1">
                <a:latin typeface="Lucida Console" panose="020B0609040504020204" pitchFamily="49" charset="0"/>
              </a:rPr>
              <a:t>circle_area</a:t>
            </a:r>
            <a:r>
              <a:rPr lang="en-US" altLang="ja-JP" dirty="0">
                <a:latin typeface="Lucida Console" panose="020B0609040504020204" pitchFamily="49" charset="0"/>
              </a:rPr>
              <a:t>(double r)</a:t>
            </a:r>
          </a:p>
          <a:p>
            <a:r>
              <a:rPr lang="en-US" altLang="ja-JP" dirty="0">
                <a:latin typeface="Lucida Console" panose="020B0609040504020204" pitchFamily="49" charset="0"/>
              </a:rPr>
              <a:t>{</a:t>
            </a:r>
          </a:p>
          <a:p>
            <a:r>
              <a:rPr lang="en-US" altLang="ja-JP" dirty="0">
                <a:solidFill>
                  <a:srgbClr val="C00000"/>
                </a:solidFill>
                <a:latin typeface="Lucida Console" panose="020B0609040504020204" pitchFamily="49" charset="0"/>
              </a:rPr>
              <a:t>    return</a:t>
            </a:r>
            <a:r>
              <a:rPr lang="en-US" altLang="ja-JP" dirty="0">
                <a:latin typeface="Lucida Console" panose="020B0609040504020204" pitchFamily="49" charset="0"/>
              </a:rPr>
              <a:t> r * r * 3.14159;</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a:t>
            </a:r>
          </a:p>
          <a:p>
            <a:r>
              <a:rPr lang="en-US" altLang="ja-JP" dirty="0">
                <a:latin typeface="Lucida Console" panose="020B0609040504020204" pitchFamily="49" charset="0"/>
              </a:rPr>
              <a:t>{</a:t>
            </a:r>
          </a:p>
          <a:p>
            <a:r>
              <a:rPr lang="en-US" altLang="ja-JP" dirty="0">
                <a:latin typeface="Lucida Console" panose="020B0609040504020204" pitchFamily="49" charset="0"/>
              </a:rPr>
              <a:t>    double d = </a:t>
            </a:r>
            <a:r>
              <a:rPr lang="en-US" altLang="ja-JP" dirty="0" err="1">
                <a:latin typeface="Lucida Console" panose="020B0609040504020204" pitchFamily="49" charset="0"/>
              </a:rPr>
              <a:t>circle_area</a:t>
            </a:r>
            <a:r>
              <a:rPr lang="en-US" altLang="ja-JP" dirty="0">
                <a:latin typeface="Lucida Console" panose="020B0609040504020204" pitchFamily="49" charset="0"/>
              </a:rPr>
              <a:t>(2.5);</a:t>
            </a:r>
          </a:p>
          <a:p>
            <a:r>
              <a:rPr lang="en-US" altLang="ja-JP" dirty="0">
                <a:latin typeface="Lucida Console" panose="020B0609040504020204" pitchFamily="49" charset="0"/>
              </a:rPr>
              <a:t>    </a:t>
            </a:r>
            <a:r>
              <a:rPr lang="en-US" altLang="ja-JP" dirty="0" err="1">
                <a:latin typeface="Lucida Console" panose="020B0609040504020204" pitchFamily="49" charset="0"/>
              </a:rPr>
              <a:t>cout</a:t>
            </a:r>
            <a:r>
              <a:rPr lang="en-US" altLang="ja-JP" dirty="0">
                <a:latin typeface="Lucida Console" panose="020B0609040504020204" pitchFamily="49" charset="0"/>
              </a:rPr>
              <a:t> &lt;&lt; "</a:t>
            </a:r>
            <a:r>
              <a:rPr lang="ja-JP" altLang="en-US" dirty="0">
                <a:latin typeface="Lucida Console" panose="020B0609040504020204" pitchFamily="49" charset="0"/>
              </a:rPr>
              <a:t>半径</a:t>
            </a:r>
            <a:r>
              <a:rPr lang="en-US" altLang="ja-JP" dirty="0">
                <a:latin typeface="Lucida Console" panose="020B0609040504020204" pitchFamily="49" charset="0"/>
              </a:rPr>
              <a:t>2.5</a:t>
            </a:r>
            <a:r>
              <a:rPr lang="ja-JP" altLang="en-US" dirty="0">
                <a:latin typeface="Lucida Console" panose="020B0609040504020204" pitchFamily="49" charset="0"/>
              </a:rPr>
              <a:t>の円の面積は </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&lt;&lt; d;</a:t>
            </a:r>
          </a:p>
          <a:p>
            <a:r>
              <a:rPr lang="en-US" altLang="ja-JP" dirty="0">
                <a:latin typeface="Lucida Console" panose="020B0609040504020204" pitchFamily="49" charset="0"/>
              </a:rPr>
              <a:t>}</a:t>
            </a:r>
          </a:p>
        </p:txBody>
      </p:sp>
      <p:sp>
        <p:nvSpPr>
          <p:cNvPr id="2" name="テキスト ボックス 1">
            <a:extLst>
              <a:ext uri="{FF2B5EF4-FFF2-40B4-BE49-F238E27FC236}">
                <a16:creationId xmlns:a16="http://schemas.microsoft.com/office/drawing/2014/main" id="{B385589D-13D3-2618-793E-C84558BACAC1}"/>
              </a:ext>
            </a:extLst>
          </p:cNvPr>
          <p:cNvSpPr txBox="1">
            <a:spLocks noChangeArrowheads="1"/>
          </p:cNvSpPr>
          <p:nvPr/>
        </p:nvSpPr>
        <p:spPr bwMode="auto">
          <a:xfrm>
            <a:off x="8663579" y="6156144"/>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7984473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95D6-E6FE-78FC-C1B8-75A2EE6CFC40}"/>
            </a:ext>
          </a:extLst>
        </p:cNvPr>
        <p:cNvGrpSpPr/>
        <p:nvPr/>
      </p:nvGrpSpPr>
      <p:grpSpPr>
        <a:xfrm>
          <a:off x="0" y="0"/>
          <a:ext cx="0" cy="0"/>
          <a:chOff x="0" y="0"/>
          <a:chExt cx="0" cy="0"/>
        </a:xfrm>
      </p:grpSpPr>
      <p:sp>
        <p:nvSpPr>
          <p:cNvPr id="119810" name="タイトル 1">
            <a:extLst>
              <a:ext uri="{FF2B5EF4-FFF2-40B4-BE49-F238E27FC236}">
                <a16:creationId xmlns:a16="http://schemas.microsoft.com/office/drawing/2014/main" id="{08DCEE3A-8937-0C98-D5FB-771C4DBA54D9}"/>
              </a:ext>
            </a:extLst>
          </p:cNvPr>
          <p:cNvSpPr>
            <a:spLocks noGrp="1"/>
          </p:cNvSpPr>
          <p:nvPr>
            <p:ph type="title"/>
          </p:nvPr>
        </p:nvSpPr>
        <p:spPr>
          <a:xfrm>
            <a:off x="1981200" y="274639"/>
            <a:ext cx="8229600" cy="725487"/>
          </a:xfrm>
        </p:spPr>
        <p:txBody>
          <a:bodyPr>
            <a:normAutofit/>
          </a:bodyPr>
          <a:lstStyle/>
          <a:p>
            <a:pPr eaLnBrk="1" hangingPunct="1"/>
            <a:r>
              <a:rPr lang="ja-JP" altLang="en-US" dirty="0"/>
              <a:t>真偽値を戻り値とする関数</a:t>
            </a:r>
          </a:p>
        </p:txBody>
      </p:sp>
      <p:pic>
        <p:nvPicPr>
          <p:cNvPr id="5" name="図 4">
            <a:extLst>
              <a:ext uri="{FF2B5EF4-FFF2-40B4-BE49-F238E27FC236}">
                <a16:creationId xmlns:a16="http://schemas.microsoft.com/office/drawing/2014/main" id="{F1D0F05F-8B2E-68A6-1455-1E363BD930CF}"/>
              </a:ext>
            </a:extLst>
          </p:cNvPr>
          <p:cNvPicPr>
            <a:picLocks noChangeAspect="1"/>
          </p:cNvPicPr>
          <p:nvPr/>
        </p:nvPicPr>
        <p:blipFill>
          <a:blip r:embed="rId3"/>
          <a:stretch>
            <a:fillRect/>
          </a:stretch>
        </p:blipFill>
        <p:spPr>
          <a:xfrm>
            <a:off x="30190" y="1124744"/>
            <a:ext cx="7152814" cy="5733256"/>
          </a:xfrm>
          <a:prstGeom prst="rect">
            <a:avLst/>
          </a:prstGeom>
        </p:spPr>
      </p:pic>
      <p:sp>
        <p:nvSpPr>
          <p:cNvPr id="6" name="コンテンツ プレースホルダ 2">
            <a:extLst>
              <a:ext uri="{FF2B5EF4-FFF2-40B4-BE49-F238E27FC236}">
                <a16:creationId xmlns:a16="http://schemas.microsoft.com/office/drawing/2014/main" id="{E2E7ED16-E222-6FA2-B00A-C44FBF380E14}"/>
              </a:ext>
            </a:extLst>
          </p:cNvPr>
          <p:cNvSpPr>
            <a:spLocks noGrp="1"/>
          </p:cNvSpPr>
          <p:nvPr>
            <p:ph idx="1"/>
          </p:nvPr>
        </p:nvSpPr>
        <p:spPr>
          <a:xfrm>
            <a:off x="7276902" y="1268759"/>
            <a:ext cx="4884908" cy="4464497"/>
          </a:xfrm>
        </p:spPr>
        <p:txBody>
          <a:bodyPr/>
          <a:lstStyle/>
          <a:p>
            <a:pPr eaLnBrk="1" hangingPunct="1"/>
            <a:r>
              <a:rPr lang="ja-JP" altLang="en-US" sz="2400" dirty="0">
                <a:latin typeface="Lucida Console" panose="020B0609040504020204" pitchFamily="49" charset="0"/>
              </a:rPr>
              <a:t>戻り値の型が</a:t>
            </a:r>
            <a:r>
              <a:rPr lang="en-US" altLang="ja-JP" sz="2400" dirty="0">
                <a:latin typeface="Lucida Console" panose="020B0609040504020204" pitchFamily="49" charset="0"/>
              </a:rPr>
              <a:t>bool</a:t>
            </a:r>
            <a:r>
              <a:rPr lang="ja-JP" altLang="en-US" sz="2400" dirty="0">
                <a:latin typeface="Lucida Console" panose="020B0609040504020204" pitchFamily="49" charset="0"/>
              </a:rPr>
              <a:t>型の関数は、</a:t>
            </a:r>
            <a:r>
              <a:rPr lang="en-US" altLang="ja-JP" sz="2400" dirty="0">
                <a:latin typeface="Lucida Console" panose="020B0609040504020204" pitchFamily="49" charset="0"/>
              </a:rPr>
              <a:t>true </a:t>
            </a:r>
            <a:r>
              <a:rPr lang="ja-JP" altLang="en-US" sz="2400" dirty="0">
                <a:latin typeface="Lucida Console" panose="020B0609040504020204" pitchFamily="49" charset="0"/>
              </a:rPr>
              <a:t>または </a:t>
            </a:r>
            <a:r>
              <a:rPr lang="en-US" altLang="ja-JP" sz="2400" dirty="0">
                <a:latin typeface="Lucida Console" panose="020B0609040504020204" pitchFamily="49" charset="0"/>
              </a:rPr>
              <a:t>false </a:t>
            </a:r>
            <a:r>
              <a:rPr lang="ja-JP" altLang="en-US" sz="2400" dirty="0">
                <a:latin typeface="Lucida Console" panose="020B0609040504020204" pitchFamily="49" charset="0"/>
              </a:rPr>
              <a:t>の値を戻す</a:t>
            </a:r>
            <a:endParaRPr lang="en-US" altLang="ja-JP" sz="2400" dirty="0"/>
          </a:p>
          <a:p>
            <a:pPr eaLnBrk="1" hangingPunct="1"/>
            <a:r>
              <a:rPr lang="en-US" altLang="ja-JP" sz="2400" dirty="0">
                <a:latin typeface="Lucida Console" panose="020B0609040504020204" pitchFamily="49" charset="0"/>
              </a:rPr>
              <a:t>if</a:t>
            </a:r>
            <a:r>
              <a:rPr lang="ja-JP" altLang="en-US" sz="2400" dirty="0"/>
              <a:t>文の条件式の代わりに関数の呼び出しを書くことができる</a:t>
            </a:r>
            <a:endParaRPr lang="en-US" altLang="ja-JP" sz="2400" dirty="0"/>
          </a:p>
          <a:p>
            <a:pPr eaLnBrk="1" hangingPunct="1"/>
            <a:endParaRPr lang="en-US" altLang="ja-JP" sz="2400" dirty="0"/>
          </a:p>
          <a:p>
            <a:pPr marL="0" indent="0" eaLnBrk="1" hangingPunct="1">
              <a:buNone/>
            </a:pPr>
            <a:r>
              <a:rPr lang="en-US" altLang="ja-JP" sz="2400" dirty="0"/>
              <a:t>[</a:t>
            </a:r>
            <a:r>
              <a:rPr lang="ja-JP" altLang="en-US" sz="2400" dirty="0"/>
              <a:t>ワン・モア・ステップ</a:t>
            </a:r>
            <a:r>
              <a:rPr lang="en-US" altLang="ja-JP" sz="2400" dirty="0"/>
              <a:t>]</a:t>
            </a:r>
          </a:p>
          <a:p>
            <a:pPr marL="0" indent="0" eaLnBrk="1" hangingPunct="1">
              <a:buNone/>
            </a:pPr>
            <a:r>
              <a:rPr lang="en-US" altLang="ja-JP" sz="2400" dirty="0" err="1">
                <a:latin typeface="Lucida Console" panose="020B0609040504020204" pitchFamily="49" charset="0"/>
              </a:rPr>
              <a:t>is_positive_number</a:t>
            </a:r>
            <a:r>
              <a:rPr lang="ja-JP" altLang="en-US" sz="2400" dirty="0"/>
              <a:t> 関数の中身を、次のように</a:t>
            </a:r>
            <a:r>
              <a:rPr lang="en-US" altLang="ja-JP" sz="2400" dirty="0"/>
              <a:t>1</a:t>
            </a:r>
            <a:r>
              <a:rPr lang="ja-JP" altLang="en-US" sz="2400" dirty="0"/>
              <a:t>行で書くこともできる</a:t>
            </a:r>
            <a:endParaRPr lang="en-US" altLang="ja-JP" sz="2400" dirty="0"/>
          </a:p>
          <a:p>
            <a:pPr marL="0" indent="0" eaLnBrk="1" hangingPunct="1">
              <a:buNone/>
            </a:pPr>
            <a:endParaRPr lang="en-US" altLang="ja-JP" sz="2400" dirty="0"/>
          </a:p>
        </p:txBody>
      </p:sp>
      <p:sp>
        <p:nvSpPr>
          <p:cNvPr id="7" name="正方形/長方形 3">
            <a:extLst>
              <a:ext uri="{FF2B5EF4-FFF2-40B4-BE49-F238E27FC236}">
                <a16:creationId xmlns:a16="http://schemas.microsoft.com/office/drawing/2014/main" id="{A737F716-D0C9-CB30-3D55-ADF5AFFC0741}"/>
              </a:ext>
            </a:extLst>
          </p:cNvPr>
          <p:cNvSpPr>
            <a:spLocks noChangeArrowheads="1"/>
          </p:cNvSpPr>
          <p:nvPr/>
        </p:nvSpPr>
        <p:spPr bwMode="auto">
          <a:xfrm>
            <a:off x="7968208" y="5445224"/>
            <a:ext cx="2592288"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return (d &gt; 0);</a:t>
            </a:r>
          </a:p>
        </p:txBody>
      </p:sp>
    </p:spTree>
    <p:extLst>
      <p:ext uri="{BB962C8B-B14F-4D97-AF65-F5344CB8AC3E}">
        <p14:creationId xmlns:p14="http://schemas.microsoft.com/office/powerpoint/2010/main" val="35758178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p:nvPr>
        </p:nvSpPr>
        <p:spPr>
          <a:xfrm>
            <a:off x="1981200" y="274639"/>
            <a:ext cx="8229600" cy="725487"/>
          </a:xfrm>
        </p:spPr>
        <p:txBody>
          <a:bodyPr/>
          <a:lstStyle/>
          <a:p>
            <a:pPr eaLnBrk="1" hangingPunct="1"/>
            <a:r>
              <a:rPr lang="ja-JP" altLang="en-US" dirty="0"/>
              <a:t>関数のまとめ</a:t>
            </a:r>
          </a:p>
        </p:txBody>
      </p:sp>
      <p:sp>
        <p:nvSpPr>
          <p:cNvPr id="3" name="コンテンツ プレースホルダ 2"/>
          <p:cNvSpPr>
            <a:spLocks noGrp="1"/>
          </p:cNvSpPr>
          <p:nvPr>
            <p:ph idx="1"/>
          </p:nvPr>
        </p:nvSpPr>
        <p:spPr>
          <a:xfrm>
            <a:off x="623392" y="1214439"/>
            <a:ext cx="8229600" cy="428625"/>
          </a:xfrm>
        </p:spPr>
        <p:txBody>
          <a:bodyPr rtlCol="0">
            <a:normAutofit lnSpcReduction="10000"/>
          </a:bodyPr>
          <a:lstStyle/>
          <a:p>
            <a:pPr marL="0" indent="0" eaLnBrk="1" fontAlgn="auto" hangingPunct="1">
              <a:spcAft>
                <a:spcPts val="0"/>
              </a:spcAft>
              <a:buNone/>
              <a:defRPr/>
            </a:pPr>
            <a:r>
              <a:rPr lang="ja-JP" altLang="en-US" sz="2400" dirty="0"/>
              <a:t>引数なし、戻り値なし</a:t>
            </a:r>
          </a:p>
        </p:txBody>
      </p:sp>
      <p:sp>
        <p:nvSpPr>
          <p:cNvPr id="121860" name="正方形/長方形 3"/>
          <p:cNvSpPr>
            <a:spLocks noChangeArrowheads="1"/>
          </p:cNvSpPr>
          <p:nvPr/>
        </p:nvSpPr>
        <p:spPr bwMode="auto">
          <a:xfrm>
            <a:off x="952005" y="1643064"/>
            <a:ext cx="7929562" cy="954107"/>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 </a:t>
            </a:r>
            <a:r>
              <a:rPr lang="ja-JP" altLang="en-US" dirty="0">
                <a:latin typeface="Lucida Console" panose="020B0609040504020204" pitchFamily="49" charset="0"/>
              </a:rPr>
              <a:t>関数名</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en-US" altLang="ja-JP" dirty="0">
                <a:latin typeface="Lucida Console" panose="020B0609040504020204" pitchFamily="49" charset="0"/>
              </a:rPr>
              <a:t>    </a:t>
            </a:r>
            <a:r>
              <a:rPr lang="ja-JP" altLang="en-US" dirty="0">
                <a:latin typeface="Lucida Console" panose="020B0609040504020204" pitchFamily="49" charset="0"/>
              </a:rPr>
              <a:t>命令文</a:t>
            </a:r>
            <a:endParaRPr lang="en-US" altLang="ja-JP" dirty="0">
              <a:latin typeface="Lucida Console" panose="020B0609040504020204" pitchFamily="49" charset="0"/>
            </a:endParaRPr>
          </a:p>
          <a:p>
            <a:r>
              <a:rPr lang="en-US" altLang="ja-JP" dirty="0">
                <a:latin typeface="Lucida Console" panose="020B0609040504020204" pitchFamily="49" charset="0"/>
              </a:rPr>
              <a:t>}</a:t>
            </a:r>
          </a:p>
        </p:txBody>
      </p:sp>
      <p:sp>
        <p:nvSpPr>
          <p:cNvPr id="5" name="コンテンツ プレースホルダ 2"/>
          <p:cNvSpPr txBox="1">
            <a:spLocks/>
          </p:cNvSpPr>
          <p:nvPr/>
        </p:nvSpPr>
        <p:spPr>
          <a:xfrm>
            <a:off x="623392" y="3068961"/>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引数あり、戻り値なし</a:t>
            </a:r>
          </a:p>
        </p:txBody>
      </p:sp>
      <p:sp>
        <p:nvSpPr>
          <p:cNvPr id="121862" name="正方形/長方形 5"/>
          <p:cNvSpPr>
            <a:spLocks noChangeArrowheads="1"/>
          </p:cNvSpPr>
          <p:nvPr/>
        </p:nvSpPr>
        <p:spPr bwMode="auto">
          <a:xfrm>
            <a:off x="952005" y="3497586"/>
            <a:ext cx="7929562" cy="954107"/>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 </a:t>
            </a:r>
            <a:r>
              <a:rPr lang="ja-JP" altLang="en-US" dirty="0">
                <a:latin typeface="Lucida Console" panose="020B0609040504020204" pitchFamily="49" charset="0"/>
              </a:rPr>
              <a:t>関数名</a:t>
            </a:r>
            <a:r>
              <a:rPr lang="en-US" altLang="ja-JP" dirty="0">
                <a:latin typeface="Lucida Console" panose="020B0609040504020204" pitchFamily="49" charset="0"/>
              </a:rPr>
              <a:t>(</a:t>
            </a:r>
            <a:r>
              <a:rPr lang="ja-JP" altLang="en-US" dirty="0">
                <a:latin typeface="Lucida Console" panose="020B0609040504020204" pitchFamily="49" charset="0"/>
              </a:rPr>
              <a:t>型 変数名</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en-US" altLang="ja-JP" dirty="0">
                <a:latin typeface="Lucida Console" panose="020B0609040504020204" pitchFamily="49" charset="0"/>
              </a:rPr>
              <a:t>    </a:t>
            </a:r>
            <a:r>
              <a:rPr lang="ja-JP" altLang="en-US" dirty="0">
                <a:latin typeface="Lucida Console" panose="020B0609040504020204" pitchFamily="49" charset="0"/>
              </a:rPr>
              <a:t>命令文</a:t>
            </a:r>
            <a:endParaRPr lang="en-US" altLang="ja-JP" dirty="0">
              <a:latin typeface="Lucida Console" panose="020B0609040504020204" pitchFamily="49" charset="0"/>
            </a:endParaRPr>
          </a:p>
          <a:p>
            <a:r>
              <a:rPr lang="en-US" altLang="ja-JP" dirty="0">
                <a:latin typeface="Lucida Console" panose="020B0609040504020204" pitchFamily="49" charset="0"/>
              </a:rPr>
              <a:t>}</a:t>
            </a:r>
          </a:p>
        </p:txBody>
      </p:sp>
      <p:sp>
        <p:nvSpPr>
          <p:cNvPr id="7" name="コンテンツ プレースホルダ 2"/>
          <p:cNvSpPr txBox="1">
            <a:spLocks/>
          </p:cNvSpPr>
          <p:nvPr/>
        </p:nvSpPr>
        <p:spPr>
          <a:xfrm>
            <a:off x="651967" y="4968399"/>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引数あり、戻り値あり</a:t>
            </a:r>
          </a:p>
        </p:txBody>
      </p:sp>
      <p:sp>
        <p:nvSpPr>
          <p:cNvPr id="121864" name="正方形/長方形 7"/>
          <p:cNvSpPr>
            <a:spLocks noChangeArrowheads="1"/>
          </p:cNvSpPr>
          <p:nvPr/>
        </p:nvSpPr>
        <p:spPr bwMode="auto">
          <a:xfrm>
            <a:off x="880568" y="5397024"/>
            <a:ext cx="7929563" cy="1200329"/>
          </a:xfrm>
          <a:prstGeom prst="rect">
            <a:avLst/>
          </a:prstGeom>
          <a:solidFill>
            <a:srgbClr val="EAF6FD"/>
          </a:solidFill>
          <a:ln w="9525">
            <a:noFill/>
            <a:miter lim="800000"/>
            <a:headEnd/>
            <a:tailEnd/>
          </a:ln>
        </p:spPr>
        <p:txBody>
          <a:bodyPr wrap="square">
            <a:spAutoFit/>
          </a:bodyPr>
          <a:lstStyle/>
          <a:p>
            <a:r>
              <a:rPr lang="ja-JP" altLang="en-US" dirty="0">
                <a:latin typeface="Lucida Console" panose="020B0609040504020204" pitchFamily="49" charset="0"/>
              </a:rPr>
              <a:t>戻り値の型</a:t>
            </a:r>
            <a:r>
              <a:rPr lang="en-US" altLang="ja-JP" dirty="0">
                <a:latin typeface="Lucida Console" panose="020B0609040504020204" pitchFamily="49" charset="0"/>
              </a:rPr>
              <a:t> </a:t>
            </a:r>
            <a:r>
              <a:rPr lang="ja-JP" altLang="en-US" dirty="0">
                <a:latin typeface="Lucida Console" panose="020B0609040504020204" pitchFamily="49" charset="0"/>
              </a:rPr>
              <a:t>関数名</a:t>
            </a:r>
            <a:r>
              <a:rPr lang="en-US" altLang="ja-JP" dirty="0">
                <a:latin typeface="Lucida Console" panose="020B0609040504020204" pitchFamily="49" charset="0"/>
              </a:rPr>
              <a:t>(</a:t>
            </a:r>
            <a:r>
              <a:rPr lang="ja-JP" altLang="en-US" dirty="0">
                <a:latin typeface="Lucida Console" panose="020B0609040504020204" pitchFamily="49" charset="0"/>
              </a:rPr>
              <a:t>型 変数名</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ja-JP" altLang="en-US" dirty="0">
                <a:latin typeface="Lucida Console" panose="020B0609040504020204" pitchFamily="49" charset="0"/>
              </a:rPr>
              <a:t>    命令文</a:t>
            </a:r>
            <a:endParaRPr lang="en-US" altLang="ja-JP" dirty="0">
              <a:latin typeface="Lucida Console" panose="020B0609040504020204" pitchFamily="49" charset="0"/>
            </a:endParaRPr>
          </a:p>
          <a:p>
            <a:r>
              <a:rPr lang="ja-JP" altLang="en-US" dirty="0">
                <a:latin typeface="Lucida Console" panose="020B0609040504020204" pitchFamily="49" charset="0"/>
              </a:rPr>
              <a:t>    </a:t>
            </a:r>
            <a:r>
              <a:rPr lang="en-US" altLang="ja-JP" dirty="0">
                <a:latin typeface="Lucida Console" panose="020B0609040504020204" pitchFamily="49" charset="0"/>
              </a:rPr>
              <a:t>return </a:t>
            </a:r>
            <a:r>
              <a:rPr lang="ja-JP" altLang="en-US" dirty="0">
                <a:latin typeface="Lucida Console" panose="020B0609040504020204" pitchFamily="49" charset="0"/>
              </a:rPr>
              <a:t>戻り値</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Tree>
    <p:extLst>
      <p:ext uri="{BB962C8B-B14F-4D97-AF65-F5344CB8AC3E}">
        <p14:creationId xmlns:p14="http://schemas.microsoft.com/office/powerpoint/2010/main" val="37572542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kumimoji="1" dirty="0" smtClean="0">
            <a:latin typeface="游ゴシック" panose="020B0400000000000000" pitchFamily="50" charset="-128"/>
            <a:ea typeface="游ゴシック" panose="020B04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664DE50FB293A4097608BACA9EB2CE2" ma:contentTypeVersion="0" ma:contentTypeDescription="新しいドキュメントを作成します。" ma:contentTypeScope="" ma:versionID="170fab34b7ae672924bfe693aa22377a">
  <xsd:schema xmlns:xsd="http://www.w3.org/2001/XMLSchema" xmlns:xs="http://www.w3.org/2001/XMLSchema" xmlns:p="http://schemas.microsoft.com/office/2006/metadata/properties" targetNamespace="http://schemas.microsoft.com/office/2006/metadata/properties" ma:root="true" ma:fieldsID="8d0b260ed19be2796c0baf0c862540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EA900-3C4E-4167-B5C7-AF84F67B7ED2}">
  <ds:schemaRefs>
    <ds:schemaRef ds:uri="http://schemas.microsoft.com/sharepoint/v3/contenttype/forms"/>
  </ds:schemaRefs>
</ds:datastoreItem>
</file>

<file path=customXml/itemProps2.xml><?xml version="1.0" encoding="utf-8"?>
<ds:datastoreItem xmlns:ds="http://schemas.openxmlformats.org/officeDocument/2006/customXml" ds:itemID="{0D0A8ECC-2795-46DF-9ECF-9F6359677797}">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CE79666-9F9A-4B4F-A2AF-EB4B8147E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31434</TotalTime>
  <Words>21871</Words>
  <Application>Microsoft Office PowerPoint</Application>
  <PresentationFormat>ワイド画面</PresentationFormat>
  <Paragraphs>2214</Paragraphs>
  <Slides>202</Slides>
  <Notes>68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202</vt:i4>
      </vt:variant>
    </vt:vector>
  </HeadingPairs>
  <TitlesOfParts>
    <vt:vector size="211" baseType="lpstr">
      <vt:lpstr>ＭＳ Ｐゴシック</vt:lpstr>
      <vt:lpstr>ＭＳ ゴシック</vt:lpstr>
      <vt:lpstr>RyuminPro-Regular</vt:lpstr>
      <vt:lpstr>ShinGoPro-Regular</vt:lpstr>
      <vt:lpstr>游ゴシック</vt:lpstr>
      <vt:lpstr>Arial</vt:lpstr>
      <vt:lpstr>Calibri</vt:lpstr>
      <vt:lpstr>Lucida Console</vt:lpstr>
      <vt:lpstr>Office テーマ</vt:lpstr>
      <vt:lpstr>C++ 学習教材</vt:lpstr>
      <vt:lpstr>本資料の位置づけ</vt:lpstr>
      <vt:lpstr>はじめに</vt:lpstr>
      <vt:lpstr>プログラミングを学ぶ意義（1/2）</vt:lpstr>
      <vt:lpstr>プログラミングを学ぶ意義（2/2）</vt:lpstr>
      <vt:lpstr>この講義で学ぶこと</vt:lpstr>
      <vt:lpstr>よりよく学ぶために</vt:lpstr>
      <vt:lpstr>全体の流れ</vt:lpstr>
      <vt:lpstr>第1章 C＋＋言語に触れる</vt:lpstr>
      <vt:lpstr>プログラムとは</vt:lpstr>
      <vt:lpstr>さまざまなプログラミング言語</vt:lpstr>
      <vt:lpstr>プログラムが作成されるまでの流れ</vt:lpstr>
      <vt:lpstr>C++言語のプログラムコード</vt:lpstr>
      <vt:lpstr>ブロックとインデント</vt:lpstr>
      <vt:lpstr>コメント文</vt:lpstr>
      <vt:lpstr>プログラムの作成と実行</vt:lpstr>
      <vt:lpstr>Visual Studio とは</vt:lpstr>
      <vt:lpstr>Visual Studio のインストール（Windows）</vt:lpstr>
      <vt:lpstr>Visual Studio のインストール（Windows）</vt:lpstr>
      <vt:lpstr>Visual Studioの画面構成</vt:lpstr>
      <vt:lpstr>プログラムを作成して実行する</vt:lpstr>
      <vt:lpstr>1. プロジェクトの作成</vt:lpstr>
      <vt:lpstr>2. プログラムコードの作成</vt:lpstr>
      <vt:lpstr>3. プログラムの実行</vt:lpstr>
      <vt:lpstr>プログラムコードの間違い</vt:lpstr>
      <vt:lpstr>出力と変数</vt:lpstr>
      <vt:lpstr>画面へ文字列を出力する</vt:lpstr>
      <vt:lpstr>画面へ文字列を出力するプログラムコード</vt:lpstr>
      <vt:lpstr>名前空間stdを使用する</vt:lpstr>
      <vt:lpstr>変数</vt:lpstr>
      <vt:lpstr>変数の宣言</vt:lpstr>
      <vt:lpstr>値の代入</vt:lpstr>
      <vt:lpstr>変数の初期化</vt:lpstr>
      <vt:lpstr>変数の型</vt:lpstr>
      <vt:lpstr>さまざまな型の変数</vt:lpstr>
      <vt:lpstr>算術演算と型</vt:lpstr>
      <vt:lpstr>計算を行う</vt:lpstr>
      <vt:lpstr>算術演算子</vt:lpstr>
      <vt:lpstr>変数の値を変更する</vt:lpstr>
      <vt:lpstr>さまざまな短縮表現</vt:lpstr>
      <vt:lpstr>異なる型の値の代入</vt:lpstr>
      <vt:lpstr>異なる型を含む演算</vt:lpstr>
      <vt:lpstr>整数どうしの割り算</vt:lpstr>
      <vt:lpstr>string型による文字列の扱い</vt:lpstr>
      <vt:lpstr>キーボードからの入力を受け取る</vt:lpstr>
      <vt:lpstr>第2章  条件分岐と繰り返し</vt:lpstr>
      <vt:lpstr>条件分岐</vt:lpstr>
      <vt:lpstr>条件分岐</vt:lpstr>
      <vt:lpstr>条件分岐の例</vt:lpstr>
      <vt:lpstr>関係演算子</vt:lpstr>
      <vt:lpstr>if ～ else 文</vt:lpstr>
      <vt:lpstr>複数の if ～ else 文</vt:lpstr>
      <vt:lpstr>ワン・モア・ステップ：条件式に変数を使用する</vt:lpstr>
      <vt:lpstr>switch文</vt:lpstr>
      <vt:lpstr>switch文の例(1)</vt:lpstr>
      <vt:lpstr>switch文の例(2)</vt:lpstr>
      <vt:lpstr>ワン・モア・ステップ ： 3項演算子</vt:lpstr>
      <vt:lpstr>論理演算子</vt:lpstr>
      <vt:lpstr>論理演算子の例</vt:lpstr>
      <vt:lpstr>演算子の優先度</vt:lpstr>
      <vt:lpstr>処理の繰り返し</vt:lpstr>
      <vt:lpstr>繰り返し処理</vt:lpstr>
      <vt:lpstr>for文</vt:lpstr>
      <vt:lpstr>for文の例</vt:lpstr>
      <vt:lpstr>forループ内で変数を使う</vt:lpstr>
      <vt:lpstr>変数のスコープ</vt:lpstr>
      <vt:lpstr>while文</vt:lpstr>
      <vt:lpstr>while文の例</vt:lpstr>
      <vt:lpstr>do ～ while文</vt:lpstr>
      <vt:lpstr>do ～ while文の例</vt:lpstr>
      <vt:lpstr>ループの処理を中断する break</vt:lpstr>
      <vt:lpstr>ループ内の処理をスキップする continue</vt:lpstr>
      <vt:lpstr>ループ処理のネスト</vt:lpstr>
      <vt:lpstr>配列</vt:lpstr>
      <vt:lpstr>1次元配列</vt:lpstr>
      <vt:lpstr>配列の使い方</vt:lpstr>
      <vt:lpstr>配列の使用</vt:lpstr>
      <vt:lpstr>配列の使用</vt:lpstr>
      <vt:lpstr>多次元配列（配列の配列）</vt:lpstr>
      <vt:lpstr>2次元配列の宣言と初期化</vt:lpstr>
      <vt:lpstr>第3章  関数</vt:lpstr>
      <vt:lpstr>関数とは</vt:lpstr>
      <vt:lpstr>関数とは</vt:lpstr>
      <vt:lpstr>関数の定義の例</vt:lpstr>
      <vt:lpstr>関数の呼び出し</vt:lpstr>
      <vt:lpstr>main関数</vt:lpstr>
      <vt:lpstr>関数を呼び出すときの処理の流れ</vt:lpstr>
      <vt:lpstr>関数の呼び出しの階層</vt:lpstr>
      <vt:lpstr>関数の引数</vt:lpstr>
      <vt:lpstr>引数とは</vt:lpstr>
      <vt:lpstr>引数のある関数の例</vt:lpstr>
      <vt:lpstr>引数が複数ある関数の例</vt:lpstr>
      <vt:lpstr>実引数と仮引数</vt:lpstr>
      <vt:lpstr>実引数と仮引数</vt:lpstr>
      <vt:lpstr>関数の戻り値</vt:lpstr>
      <vt:lpstr>戻り値とは</vt:lpstr>
      <vt:lpstr>戻り値のある関数</vt:lpstr>
      <vt:lpstr>真偽値を戻り値とする関数</vt:lpstr>
      <vt:lpstr>関数のまとめ</vt:lpstr>
      <vt:lpstr>関数のプロトタイプ宣言</vt:lpstr>
      <vt:lpstr>関数のプロトタイプ宣言の例</vt:lpstr>
      <vt:lpstr>関数のオーバーロード</vt:lpstr>
      <vt:lpstr>同じ名前を持つ関数</vt:lpstr>
      <vt:lpstr>第4章  クラスの基本</vt:lpstr>
      <vt:lpstr>クラスとオブジェクト</vt:lpstr>
      <vt:lpstr>クラスとオブジェクト</vt:lpstr>
      <vt:lpstr>クラスの定義</vt:lpstr>
      <vt:lpstr>メンバ変数を持つクラスの定義</vt:lpstr>
      <vt:lpstr>オブジェクトの生成とメンバ変数の変更</vt:lpstr>
      <vt:lpstr>複数のオブジェクトを生成する例</vt:lpstr>
      <vt:lpstr>参照</vt:lpstr>
      <vt:lpstr>オブジェクトの複製</vt:lpstr>
      <vt:lpstr>参照型</vt:lpstr>
      <vt:lpstr>関数への参照渡し</vt:lpstr>
      <vt:lpstr>メンバ関数</vt:lpstr>
      <vt:lpstr>メンバ関数とは</vt:lpstr>
      <vt:lpstr>メンバ関数の具体例</vt:lpstr>
      <vt:lpstr>メンバ関数の宣言と定義を分けて書く</vt:lpstr>
      <vt:lpstr>thisキーワードの省略</vt:lpstr>
      <vt:lpstr>コンストラクタとデストラクタ</vt:lpstr>
      <vt:lpstr>コンストラクタとは</vt:lpstr>
      <vt:lpstr>コンストラクタの使用例</vt:lpstr>
      <vt:lpstr>コンストラクタのオーバーロード</vt:lpstr>
      <vt:lpstr>デストラクタとは</vt:lpstr>
      <vt:lpstr>アクセス制御とconst修飾子</vt:lpstr>
      <vt:lpstr>アクセス指定子</vt:lpstr>
      <vt:lpstr>アクセス指定子の影響が及ぶ範囲</vt:lpstr>
      <vt:lpstr>アクセス指定子を使用する例</vt:lpstr>
      <vt:lpstr>const 修飾子</vt:lpstr>
      <vt:lpstr>第5章クラスの一歩進んだ使い方</vt:lpstr>
      <vt:lpstr>静的メンバ変数と静的メンバ関数</vt:lpstr>
      <vt:lpstr>静的メンバ変数</vt:lpstr>
      <vt:lpstr>静的メンバ変数を使用する例</vt:lpstr>
      <vt:lpstr>静的メンバ関数</vt:lpstr>
      <vt:lpstr>静的メンバ関数を使用する例</vt:lpstr>
      <vt:lpstr>継承</vt:lpstr>
      <vt:lpstr>継承とは</vt:lpstr>
      <vt:lpstr>C++言語での継承</vt:lpstr>
      <vt:lpstr>継承を行う</vt:lpstr>
      <vt:lpstr>継承の例</vt:lpstr>
      <vt:lpstr>オーバーライドとポリモーフィズム</vt:lpstr>
      <vt:lpstr>派生クラスによるメンバ関数の再定義</vt:lpstr>
      <vt:lpstr>基底クラスのメンバ関数を呼び出す</vt:lpstr>
      <vt:lpstr>クラスの継承と参照</vt:lpstr>
      <vt:lpstr>オーバーライドとポリモーフィズム</vt:lpstr>
      <vt:lpstr>第6章  標準ライブラリ</vt:lpstr>
      <vt:lpstr>テンプレートの仕組み</vt:lpstr>
      <vt:lpstr>テンプレートとは</vt:lpstr>
      <vt:lpstr>関数テンプレートの使用例</vt:lpstr>
      <vt:lpstr>クラステンプレート</vt:lpstr>
      <vt:lpstr>コンテナ</vt:lpstr>
      <vt:lpstr>標準ライブラリとコンテナ</vt:lpstr>
      <vt:lpstr>コンテナの基本： vector （動的配列）</vt:lpstr>
      <vt:lpstr>コンテナの基本： list （双方向連結リスト）</vt:lpstr>
      <vt:lpstr>コンテナの基本： map （連想配列）</vt:lpstr>
      <vt:lpstr>コンテナの基本： set （集合）</vt:lpstr>
      <vt:lpstr>アルゴリズムとイテレータ</vt:lpstr>
      <vt:lpstr>イテレータ</vt:lpstr>
      <vt:lpstr>イテレータの使用</vt:lpstr>
      <vt:lpstr>アルゴリズム</vt:lpstr>
      <vt:lpstr>アルゴリズムの活用（sort）</vt:lpstr>
      <vt:lpstr>アルゴリズムの活用（find）</vt:lpstr>
      <vt:lpstr>代表的なアルゴリズム</vt:lpstr>
      <vt:lpstr>第7章  アドレスとポインタ</vt:lpstr>
      <vt:lpstr>アドレスとポインタ</vt:lpstr>
      <vt:lpstr>コンピューターのメモリー</vt:lpstr>
      <vt:lpstr>アドレス</vt:lpstr>
      <vt:lpstr>ポインタ</vt:lpstr>
      <vt:lpstr>ポインタを使った値の参照</vt:lpstr>
      <vt:lpstr>ポインタの活用</vt:lpstr>
      <vt:lpstr>ポインタを使って値を変更する</vt:lpstr>
      <vt:lpstr>ポインタを使って値を変更する</vt:lpstr>
      <vt:lpstr>ポインタが指す先を変更する</vt:lpstr>
      <vt:lpstr>ポインタを引数とする関数</vt:lpstr>
      <vt:lpstr>値の交換をする swap 関数</vt:lpstr>
      <vt:lpstr>配列とポインタ</vt:lpstr>
      <vt:lpstr>配列の要素のアドレス</vt:lpstr>
      <vt:lpstr>配列とポインタ</vt:lpstr>
      <vt:lpstr>ポインタに対する加算</vt:lpstr>
      <vt:lpstr>ポインタのインクリメント</vt:lpstr>
      <vt:lpstr>newを用いた動的なメモリー確保</vt:lpstr>
      <vt:lpstr>第8章  一歩進んだC++プログラミング</vt:lpstr>
      <vt:lpstr>複数ファイルへの分割</vt:lpstr>
      <vt:lpstr>関数の定義を別のファイルで行う</vt:lpstr>
      <vt:lpstr>クラスの定義を別のファイルに分ける</vt:lpstr>
      <vt:lpstr>ローカル変数とグローバル変数</vt:lpstr>
      <vt:lpstr>グローバル変数と 複数ファイルへの分割</vt:lpstr>
      <vt:lpstr>グローバル変数</vt:lpstr>
      <vt:lpstr>グローバル変数を複数のファイルで共有する</vt:lpstr>
      <vt:lpstr>ファイル入出力と例外処理</vt:lpstr>
      <vt:lpstr>テキストファイルの読み込み</vt:lpstr>
      <vt:lpstr>ファイルの読み込みとファイルの保存場所</vt:lpstr>
      <vt:lpstr>テキストファイル読み込みの例</vt:lpstr>
      <vt:lpstr>テキストファイルの書き出し</vt:lpstr>
      <vt:lpstr>例外処理</vt:lpstr>
      <vt:lpstr>例外処理の構文</vt:lpstr>
      <vt:lpstr>例外処理の例</vt:lpstr>
      <vt:lpstr>演算子のオーバーロードと型推論</vt:lpstr>
      <vt:lpstr>演算子のオーバーロード</vt:lpstr>
      <vt:lpstr>演算子のオーバーロードの実現</vt:lpstr>
      <vt:lpstr>自動型推論</vt:lpstr>
      <vt:lpstr>終</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Python学習教材</dc:title>
  <dc:creator>三谷純</dc:creator>
  <cp:lastModifiedBy>純 三谷</cp:lastModifiedBy>
  <cp:revision>679</cp:revision>
  <cp:lastPrinted>2025-08-16T22:18:14Z</cp:lastPrinted>
  <dcterms:created xsi:type="dcterms:W3CDTF">2010-03-29T13:19:23Z</dcterms:created>
  <dcterms:modified xsi:type="dcterms:W3CDTF">2025-08-29T11:59:44Z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0x010100A664DE50FB293A4097608BACA9EB2CE2</vt:lpwstr>
  </property>
</Properties>
</file>