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14"/>
  </p:notesMasterIdLst>
  <p:sldIdLst>
    <p:sldId id="838" r:id="rId5"/>
    <p:sldId id="839" r:id="rId6"/>
    <p:sldId id="669" r:id="rId7"/>
    <p:sldId id="660" r:id="rId8"/>
    <p:sldId id="661" r:id="rId9"/>
    <p:sldId id="762" r:id="rId10"/>
    <p:sldId id="763" r:id="rId11"/>
    <p:sldId id="662" r:id="rId12"/>
    <p:sldId id="256" r:id="rId13"/>
    <p:sldId id="258" r:id="rId14"/>
    <p:sldId id="769" r:id="rId15"/>
    <p:sldId id="259" r:id="rId16"/>
    <p:sldId id="257" r:id="rId17"/>
    <p:sldId id="266" r:id="rId18"/>
    <p:sldId id="668" r:id="rId19"/>
    <p:sldId id="664" r:id="rId20"/>
    <p:sldId id="665" r:id="rId21"/>
    <p:sldId id="666" r:id="rId22"/>
    <p:sldId id="667" r:id="rId23"/>
    <p:sldId id="670" r:id="rId24"/>
    <p:sldId id="487" r:id="rId25"/>
    <p:sldId id="272" r:id="rId26"/>
    <p:sldId id="768" r:id="rId27"/>
    <p:sldId id="682" r:id="rId28"/>
    <p:sldId id="683" r:id="rId29"/>
    <p:sldId id="488" r:id="rId30"/>
    <p:sldId id="672" r:id="rId31"/>
    <p:sldId id="276" r:id="rId32"/>
    <p:sldId id="489" r:id="rId33"/>
    <p:sldId id="490" r:id="rId34"/>
    <p:sldId id="770" r:id="rId35"/>
    <p:sldId id="491" r:id="rId36"/>
    <p:sldId id="674" r:id="rId37"/>
    <p:sldId id="675" r:id="rId38"/>
    <p:sldId id="764" r:id="rId39"/>
    <p:sldId id="676" r:id="rId40"/>
    <p:sldId id="765" r:id="rId41"/>
    <p:sldId id="677" r:id="rId42"/>
    <p:sldId id="766" r:id="rId43"/>
    <p:sldId id="678" r:id="rId44"/>
    <p:sldId id="767" r:id="rId45"/>
    <p:sldId id="291" r:id="rId46"/>
    <p:sldId id="698" r:id="rId47"/>
    <p:sldId id="492" r:id="rId48"/>
    <p:sldId id="493" r:id="rId49"/>
    <p:sldId id="494" r:id="rId50"/>
    <p:sldId id="495" r:id="rId51"/>
    <p:sldId id="496" r:id="rId52"/>
    <p:sldId id="497" r:id="rId53"/>
    <p:sldId id="498" r:id="rId54"/>
    <p:sldId id="499" r:id="rId55"/>
    <p:sldId id="699" r:id="rId56"/>
    <p:sldId id="500" r:id="rId57"/>
    <p:sldId id="501" r:id="rId58"/>
    <p:sldId id="503" r:id="rId59"/>
    <p:sldId id="504" r:id="rId60"/>
    <p:sldId id="502" r:id="rId61"/>
    <p:sldId id="505" r:id="rId62"/>
    <p:sldId id="506" r:id="rId63"/>
    <p:sldId id="507" r:id="rId64"/>
    <p:sldId id="508" r:id="rId65"/>
    <p:sldId id="509" r:id="rId66"/>
    <p:sldId id="510" r:id="rId67"/>
    <p:sldId id="700" r:id="rId68"/>
    <p:sldId id="511" r:id="rId69"/>
    <p:sldId id="512" r:id="rId70"/>
    <p:sldId id="513" r:id="rId71"/>
    <p:sldId id="514" r:id="rId72"/>
    <p:sldId id="515" r:id="rId73"/>
    <p:sldId id="516" r:id="rId74"/>
    <p:sldId id="517" r:id="rId75"/>
    <p:sldId id="518" r:id="rId76"/>
    <p:sldId id="519" r:id="rId77"/>
    <p:sldId id="840" r:id="rId78"/>
    <p:sldId id="771" r:id="rId79"/>
    <p:sldId id="689" r:id="rId80"/>
    <p:sldId id="691" r:id="rId81"/>
    <p:sldId id="772" r:id="rId82"/>
    <p:sldId id="692" r:id="rId83"/>
    <p:sldId id="773" r:id="rId84"/>
    <p:sldId id="693" r:id="rId85"/>
    <p:sldId id="774" r:id="rId86"/>
    <p:sldId id="694" r:id="rId87"/>
    <p:sldId id="775" r:id="rId88"/>
    <p:sldId id="695" r:id="rId89"/>
    <p:sldId id="776" r:id="rId90"/>
    <p:sldId id="520" r:id="rId91"/>
    <p:sldId id="701" r:id="rId92"/>
    <p:sldId id="521" r:id="rId93"/>
    <p:sldId id="704" r:id="rId94"/>
    <p:sldId id="705" r:id="rId95"/>
    <p:sldId id="703" r:id="rId96"/>
    <p:sldId id="522" r:id="rId97"/>
    <p:sldId id="523" r:id="rId98"/>
    <p:sldId id="707" r:id="rId99"/>
    <p:sldId id="526" r:id="rId100"/>
    <p:sldId id="524" r:id="rId101"/>
    <p:sldId id="525" r:id="rId102"/>
    <p:sldId id="527" r:id="rId103"/>
    <p:sldId id="528" r:id="rId104"/>
    <p:sldId id="529" r:id="rId105"/>
    <p:sldId id="530" r:id="rId106"/>
    <p:sldId id="531" r:id="rId107"/>
    <p:sldId id="532" r:id="rId108"/>
    <p:sldId id="533" r:id="rId109"/>
    <p:sldId id="534" r:id="rId110"/>
    <p:sldId id="535" r:id="rId111"/>
    <p:sldId id="536" r:id="rId112"/>
    <p:sldId id="537" r:id="rId113"/>
    <p:sldId id="538" r:id="rId114"/>
    <p:sldId id="709" r:id="rId115"/>
    <p:sldId id="539" r:id="rId116"/>
    <p:sldId id="540" r:id="rId117"/>
    <p:sldId id="541" r:id="rId118"/>
    <p:sldId id="542" r:id="rId119"/>
    <p:sldId id="543" r:id="rId120"/>
    <p:sldId id="544" r:id="rId121"/>
    <p:sldId id="545" r:id="rId122"/>
    <p:sldId id="546" r:id="rId123"/>
    <p:sldId id="547" r:id="rId124"/>
    <p:sldId id="548" r:id="rId125"/>
    <p:sldId id="841" r:id="rId126"/>
    <p:sldId id="712" r:id="rId127"/>
    <p:sldId id="777" r:id="rId128"/>
    <p:sldId id="713" r:id="rId129"/>
    <p:sldId id="778" r:id="rId130"/>
    <p:sldId id="714" r:id="rId131"/>
    <p:sldId id="780" r:id="rId132"/>
    <p:sldId id="779" r:id="rId133"/>
    <p:sldId id="781" r:id="rId134"/>
    <p:sldId id="782" r:id="rId135"/>
    <p:sldId id="715" r:id="rId136"/>
    <p:sldId id="716" r:id="rId137"/>
    <p:sldId id="783" r:id="rId138"/>
    <p:sldId id="550" r:id="rId139"/>
    <p:sldId id="720" r:id="rId140"/>
    <p:sldId id="549" r:id="rId141"/>
    <p:sldId id="551" r:id="rId142"/>
    <p:sldId id="552" r:id="rId143"/>
    <p:sldId id="553" r:id="rId144"/>
    <p:sldId id="556" r:id="rId145"/>
    <p:sldId id="731" r:id="rId146"/>
    <p:sldId id="732" r:id="rId147"/>
    <p:sldId id="554" r:id="rId148"/>
    <p:sldId id="557" r:id="rId149"/>
    <p:sldId id="558" r:id="rId150"/>
    <p:sldId id="555" r:id="rId151"/>
    <p:sldId id="722" r:id="rId152"/>
    <p:sldId id="560" r:id="rId153"/>
    <p:sldId id="561" r:id="rId154"/>
    <p:sldId id="562" r:id="rId155"/>
    <p:sldId id="563" r:id="rId156"/>
    <p:sldId id="564" r:id="rId157"/>
    <p:sldId id="566" r:id="rId158"/>
    <p:sldId id="567" r:id="rId159"/>
    <p:sldId id="565" r:id="rId160"/>
    <p:sldId id="724" r:id="rId161"/>
    <p:sldId id="569" r:id="rId162"/>
    <p:sldId id="570" r:id="rId163"/>
    <p:sldId id="571" r:id="rId164"/>
    <p:sldId id="573" r:id="rId165"/>
    <p:sldId id="575" r:id="rId166"/>
    <p:sldId id="574" r:id="rId167"/>
    <p:sldId id="576" r:id="rId168"/>
    <p:sldId id="572" r:id="rId169"/>
    <p:sldId id="578" r:id="rId170"/>
    <p:sldId id="726" r:id="rId171"/>
    <p:sldId id="577" r:id="rId172"/>
    <p:sldId id="579" r:id="rId173"/>
    <p:sldId id="580" r:id="rId174"/>
    <p:sldId id="581" r:id="rId175"/>
    <p:sldId id="582" r:id="rId176"/>
    <p:sldId id="583" r:id="rId177"/>
    <p:sldId id="842" r:id="rId178"/>
    <p:sldId id="728" r:id="rId179"/>
    <p:sldId id="784" r:id="rId180"/>
    <p:sldId id="733" r:id="rId181"/>
    <p:sldId id="785" r:id="rId182"/>
    <p:sldId id="734" r:id="rId183"/>
    <p:sldId id="786" r:id="rId184"/>
    <p:sldId id="787" r:id="rId185"/>
    <p:sldId id="788" r:id="rId186"/>
    <p:sldId id="585" r:id="rId187"/>
    <p:sldId id="587" r:id="rId188"/>
    <p:sldId id="584" r:id="rId189"/>
    <p:sldId id="588" r:id="rId190"/>
    <p:sldId id="586" r:id="rId191"/>
    <p:sldId id="589" r:id="rId192"/>
    <p:sldId id="590" r:id="rId193"/>
    <p:sldId id="591" r:id="rId194"/>
    <p:sldId id="592" r:id="rId195"/>
    <p:sldId id="594" r:id="rId196"/>
    <p:sldId id="593" r:id="rId197"/>
    <p:sldId id="595" r:id="rId198"/>
    <p:sldId id="596" r:id="rId199"/>
    <p:sldId id="597" r:id="rId200"/>
    <p:sldId id="598" r:id="rId201"/>
    <p:sldId id="599" r:id="rId202"/>
    <p:sldId id="600" r:id="rId203"/>
    <p:sldId id="601" r:id="rId204"/>
    <p:sldId id="602" r:id="rId205"/>
    <p:sldId id="603" r:id="rId206"/>
    <p:sldId id="604" r:id="rId207"/>
    <p:sldId id="605" r:id="rId208"/>
    <p:sldId id="606" r:id="rId209"/>
    <p:sldId id="607" r:id="rId210"/>
    <p:sldId id="608" r:id="rId211"/>
    <p:sldId id="843" r:id="rId212"/>
    <p:sldId id="741" r:id="rId213"/>
    <p:sldId id="789" r:id="rId214"/>
    <p:sldId id="742" r:id="rId215"/>
    <p:sldId id="790" r:id="rId216"/>
    <p:sldId id="743" r:id="rId217"/>
    <p:sldId id="744" r:id="rId218"/>
    <p:sldId id="791" r:id="rId219"/>
    <p:sldId id="745" r:id="rId220"/>
    <p:sldId id="792" r:id="rId221"/>
    <p:sldId id="746" r:id="rId222"/>
    <p:sldId id="793" r:id="rId223"/>
    <p:sldId id="747" r:id="rId224"/>
    <p:sldId id="794" r:id="rId225"/>
    <p:sldId id="795" r:id="rId226"/>
    <p:sldId id="796" r:id="rId227"/>
    <p:sldId id="609" r:id="rId228"/>
    <p:sldId id="610" r:id="rId229"/>
    <p:sldId id="611" r:id="rId230"/>
    <p:sldId id="815" r:id="rId231"/>
    <p:sldId id="612" r:id="rId232"/>
    <p:sldId id="613" r:id="rId233"/>
    <p:sldId id="614" r:id="rId234"/>
    <p:sldId id="615" r:id="rId235"/>
    <p:sldId id="616" r:id="rId236"/>
    <p:sldId id="617" r:id="rId237"/>
    <p:sldId id="619" r:id="rId238"/>
    <p:sldId id="817" r:id="rId239"/>
    <p:sldId id="618" r:id="rId240"/>
    <p:sldId id="620" r:id="rId241"/>
    <p:sldId id="621" r:id="rId242"/>
    <p:sldId id="622" r:id="rId243"/>
    <p:sldId id="623" r:id="rId244"/>
    <p:sldId id="624" r:id="rId245"/>
    <p:sldId id="625" r:id="rId246"/>
    <p:sldId id="626" r:id="rId247"/>
    <p:sldId id="627" r:id="rId248"/>
    <p:sldId id="628" r:id="rId249"/>
    <p:sldId id="629" r:id="rId250"/>
    <p:sldId id="844" r:id="rId251"/>
    <p:sldId id="753" r:id="rId252"/>
    <p:sldId id="797" r:id="rId253"/>
    <p:sldId id="756" r:id="rId254"/>
    <p:sldId id="757" r:id="rId255"/>
    <p:sldId id="798" r:id="rId256"/>
    <p:sldId id="758" r:id="rId257"/>
    <p:sldId id="799" r:id="rId258"/>
    <p:sldId id="759" r:id="rId259"/>
    <p:sldId id="800" r:id="rId260"/>
    <p:sldId id="760" r:id="rId261"/>
    <p:sldId id="801" r:id="rId262"/>
    <p:sldId id="761" r:id="rId263"/>
    <p:sldId id="802" r:id="rId264"/>
    <p:sldId id="803" r:id="rId265"/>
    <p:sldId id="804" r:id="rId266"/>
    <p:sldId id="630" r:id="rId267"/>
    <p:sldId id="631" r:id="rId268"/>
    <p:sldId id="632" r:id="rId269"/>
    <p:sldId id="633" r:id="rId270"/>
    <p:sldId id="634" r:id="rId271"/>
    <p:sldId id="635" r:id="rId272"/>
    <p:sldId id="636" r:id="rId273"/>
    <p:sldId id="646" r:id="rId274"/>
    <p:sldId id="637" r:id="rId275"/>
    <p:sldId id="805" r:id="rId276"/>
    <p:sldId id="638" r:id="rId277"/>
    <p:sldId id="639" r:id="rId278"/>
    <p:sldId id="806" r:id="rId279"/>
    <p:sldId id="640" r:id="rId280"/>
    <p:sldId id="642" r:id="rId281"/>
    <p:sldId id="643" r:id="rId282"/>
    <p:sldId id="641" r:id="rId283"/>
    <p:sldId id="807" r:id="rId284"/>
    <p:sldId id="808" r:id="rId285"/>
    <p:sldId id="819" r:id="rId286"/>
    <p:sldId id="820" r:id="rId287"/>
    <p:sldId id="645" r:id="rId288"/>
    <p:sldId id="647" r:id="rId289"/>
    <p:sldId id="649" r:id="rId290"/>
    <p:sldId id="648" r:id="rId291"/>
    <p:sldId id="650" r:id="rId292"/>
    <p:sldId id="651" r:id="rId293"/>
    <p:sldId id="837" r:id="rId294"/>
    <p:sldId id="652" r:id="rId295"/>
    <p:sldId id="653" r:id="rId296"/>
    <p:sldId id="655" r:id="rId297"/>
    <p:sldId id="836" r:id="rId298"/>
    <p:sldId id="835" r:id="rId299"/>
    <p:sldId id="654" r:id="rId300"/>
    <p:sldId id="656" r:id="rId301"/>
    <p:sldId id="657" r:id="rId302"/>
    <p:sldId id="833" r:id="rId303"/>
    <p:sldId id="658" r:id="rId304"/>
    <p:sldId id="834" r:id="rId305"/>
    <p:sldId id="845" r:id="rId306"/>
    <p:sldId id="823" r:id="rId307"/>
    <p:sldId id="824" r:id="rId308"/>
    <p:sldId id="825" r:id="rId309"/>
    <p:sldId id="828" r:id="rId310"/>
    <p:sldId id="826" r:id="rId311"/>
    <p:sldId id="831" r:id="rId312"/>
    <p:sldId id="659" r:id="rId313"/>
  </p:sldIdLst>
  <p:sldSz cx="9144000" cy="6858000" type="screen4x3"/>
  <p:notesSz cx="7099300" cy="10234613"/>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6FD"/>
    <a:srgbClr val="00B0F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06" autoAdjust="0"/>
    <p:restoredTop sz="94660"/>
  </p:normalViewPr>
  <p:slideViewPr>
    <p:cSldViewPr>
      <p:cViewPr varScale="1">
        <p:scale>
          <a:sx n="104" d="100"/>
          <a:sy n="104" d="100"/>
        </p:scale>
        <p:origin x="1872" y="11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4464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170" Type="http://schemas.openxmlformats.org/officeDocument/2006/relationships/slide" Target="slides/slide166.xml"/><Relationship Id="rId226" Type="http://schemas.openxmlformats.org/officeDocument/2006/relationships/slide" Target="slides/slide222.xml"/><Relationship Id="rId268" Type="http://schemas.openxmlformats.org/officeDocument/2006/relationships/slide" Target="slides/slide264.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279" Type="http://schemas.openxmlformats.org/officeDocument/2006/relationships/slide" Target="slides/slide275.xml"/><Relationship Id="rId43" Type="http://schemas.openxmlformats.org/officeDocument/2006/relationships/slide" Target="slides/slide39.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85" Type="http://schemas.openxmlformats.org/officeDocument/2006/relationships/slide" Target="slides/slide81.xml"/><Relationship Id="rId150" Type="http://schemas.openxmlformats.org/officeDocument/2006/relationships/slide" Target="slides/slide146.xml"/><Relationship Id="rId192" Type="http://schemas.openxmlformats.org/officeDocument/2006/relationships/slide" Target="slides/slide188.xml"/><Relationship Id="rId206" Type="http://schemas.openxmlformats.org/officeDocument/2006/relationships/slide" Target="slides/slide202.xml"/><Relationship Id="rId248" Type="http://schemas.openxmlformats.org/officeDocument/2006/relationships/slide" Target="slides/slide244.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presProps" Target="presProps.xml"/><Relationship Id="rId54" Type="http://schemas.openxmlformats.org/officeDocument/2006/relationships/slide" Target="slides/slide50.xml"/><Relationship Id="rId96" Type="http://schemas.openxmlformats.org/officeDocument/2006/relationships/slide" Target="slides/slide92.xml"/><Relationship Id="rId161" Type="http://schemas.openxmlformats.org/officeDocument/2006/relationships/slide" Target="slides/slide157.xml"/><Relationship Id="rId217" Type="http://schemas.openxmlformats.org/officeDocument/2006/relationships/slide" Target="slides/slide213.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65" Type="http://schemas.openxmlformats.org/officeDocument/2006/relationships/slide" Target="slides/slide61.xml"/><Relationship Id="rId130" Type="http://schemas.openxmlformats.org/officeDocument/2006/relationships/slide" Target="slides/slide126.xml"/><Relationship Id="rId172" Type="http://schemas.openxmlformats.org/officeDocument/2006/relationships/slide" Target="slides/slide168.xml"/><Relationship Id="rId228" Type="http://schemas.openxmlformats.org/officeDocument/2006/relationships/slide" Target="slides/slide224.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281" Type="http://schemas.openxmlformats.org/officeDocument/2006/relationships/slide" Target="slides/slide277.xml"/><Relationship Id="rId316" Type="http://schemas.openxmlformats.org/officeDocument/2006/relationships/viewProps" Target="viewProps.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71" Type="http://schemas.openxmlformats.org/officeDocument/2006/relationships/slide" Target="slides/slide267.xml"/><Relationship Id="rId292" Type="http://schemas.openxmlformats.org/officeDocument/2006/relationships/slide" Target="slides/slide288.xml"/><Relationship Id="rId306" Type="http://schemas.openxmlformats.org/officeDocument/2006/relationships/slide" Target="slides/slide302.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slide" Target="slides/slide257.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17" Type="http://schemas.openxmlformats.org/officeDocument/2006/relationships/theme" Target="theme/theme1.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72" Type="http://schemas.openxmlformats.org/officeDocument/2006/relationships/slide" Target="slides/slide268.xml"/><Relationship Id="rId293" Type="http://schemas.openxmlformats.org/officeDocument/2006/relationships/slide" Target="slides/slide289.xml"/><Relationship Id="rId307" Type="http://schemas.openxmlformats.org/officeDocument/2006/relationships/slide" Target="slides/slide30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slide" Target="slides/slide258.xml"/><Relationship Id="rId283" Type="http://schemas.openxmlformats.org/officeDocument/2006/relationships/slide" Target="slides/slide279.xml"/><Relationship Id="rId318" Type="http://schemas.openxmlformats.org/officeDocument/2006/relationships/tableStyles" Target="tableStyles.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slide" Target="slides/slide290.xml"/><Relationship Id="rId308" Type="http://schemas.openxmlformats.org/officeDocument/2006/relationships/slide" Target="slides/slide304.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slide" Target="slides/slide291.xml"/><Relationship Id="rId309" Type="http://schemas.openxmlformats.org/officeDocument/2006/relationships/slide" Target="slides/slide305.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slide" Target="slides/slide306.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slide" Target="slides/slide307.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slide" Target="slides/slide283.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312" Type="http://schemas.openxmlformats.org/officeDocument/2006/relationships/slide" Target="slides/slide308.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302" Type="http://schemas.openxmlformats.org/officeDocument/2006/relationships/slide" Target="slides/slide298.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06" Type="http://schemas.openxmlformats.org/officeDocument/2006/relationships/slide" Target="slides/slide102.xml"/><Relationship Id="rId127" Type="http://schemas.openxmlformats.org/officeDocument/2006/relationships/slide" Target="slides/slide123.xml"/><Relationship Id="rId313" Type="http://schemas.openxmlformats.org/officeDocument/2006/relationships/slide" Target="slides/slide309.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303" Type="http://schemas.openxmlformats.org/officeDocument/2006/relationships/slide" Target="slides/slide299.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107" Type="http://schemas.openxmlformats.org/officeDocument/2006/relationships/slide" Target="slides/slide103.xml"/><Relationship Id="rId289" Type="http://schemas.openxmlformats.org/officeDocument/2006/relationships/slide" Target="slides/slide285.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notesMaster" Target="notesMasters/notesMaster1.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258" Type="http://schemas.openxmlformats.org/officeDocument/2006/relationships/slide" Target="slides/slide254.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6" Type="http://schemas.openxmlformats.org/officeDocument/2006/relationships/slide" Target="slides/slide2.xml"/><Relationship Id="rId238" Type="http://schemas.openxmlformats.org/officeDocument/2006/relationships/slide" Target="slides/slide234.xml"/><Relationship Id="rId291" Type="http://schemas.openxmlformats.org/officeDocument/2006/relationships/slide" Target="slides/slide287.xml"/><Relationship Id="rId305" Type="http://schemas.openxmlformats.org/officeDocument/2006/relationships/slide" Target="slides/slide301.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076575" cy="511175"/>
          </a:xfrm>
          <a:prstGeom prst="rect">
            <a:avLst/>
          </a:prstGeom>
        </p:spPr>
        <p:txBody>
          <a:bodyPr vert="horz" lIns="99048" tIns="49524" rIns="99048" bIns="49524" rtlCol="0"/>
          <a:lstStyle>
            <a:lvl1pPr algn="l" fontAlgn="auto">
              <a:spcBef>
                <a:spcPts val="0"/>
              </a:spcBef>
              <a:spcAft>
                <a:spcPts val="0"/>
              </a:spcAft>
              <a:defRPr sz="13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4021138" y="0"/>
            <a:ext cx="3076575" cy="511175"/>
          </a:xfrm>
          <a:prstGeom prst="rect">
            <a:avLst/>
          </a:prstGeom>
        </p:spPr>
        <p:txBody>
          <a:bodyPr vert="horz" lIns="99048" tIns="49524" rIns="99048" bIns="49524" rtlCol="0"/>
          <a:lstStyle>
            <a:lvl1pPr algn="r" fontAlgn="auto">
              <a:spcBef>
                <a:spcPts val="0"/>
              </a:spcBef>
              <a:spcAft>
                <a:spcPts val="0"/>
              </a:spcAft>
              <a:defRPr sz="1300">
                <a:latin typeface="+mn-lt"/>
                <a:ea typeface="+mn-ea"/>
              </a:defRPr>
            </a:lvl1pPr>
          </a:lstStyle>
          <a:p>
            <a:pPr>
              <a:defRPr/>
            </a:pPr>
            <a:fld id="{27E4BC92-63AE-4F16-98DF-C0724E78163D}" type="datetimeFigureOut">
              <a:rPr lang="ja-JP" altLang="en-US"/>
              <a:pPr>
                <a:defRPr/>
              </a:pPr>
              <a:t>2023/4/19</a:t>
            </a:fld>
            <a:endParaRPr lang="ja-JP" altLang="en-US"/>
          </a:p>
        </p:txBody>
      </p:sp>
      <p:sp>
        <p:nvSpPr>
          <p:cNvPr id="4" name="スライド イメージ プレースホルダ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ja-JP" altLang="en-US" noProof="0"/>
          </a:p>
        </p:txBody>
      </p:sp>
      <p:sp>
        <p:nvSpPr>
          <p:cNvPr id="5" name="ノート プレースホルダ 4"/>
          <p:cNvSpPr>
            <a:spLocks noGrp="1"/>
          </p:cNvSpPr>
          <p:nvPr>
            <p:ph type="body" sz="quarter" idx="3"/>
          </p:nvPr>
        </p:nvSpPr>
        <p:spPr>
          <a:xfrm>
            <a:off x="709613" y="4860925"/>
            <a:ext cx="5680075" cy="4605338"/>
          </a:xfrm>
          <a:prstGeom prst="rect">
            <a:avLst/>
          </a:prstGeom>
        </p:spPr>
        <p:txBody>
          <a:bodyPr vert="horz" lIns="99048" tIns="49524" rIns="99048" bIns="49524"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fontAlgn="auto">
              <a:spcBef>
                <a:spcPts val="0"/>
              </a:spcBef>
              <a:spcAft>
                <a:spcPts val="0"/>
              </a:spcAft>
              <a:defRPr sz="13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4021138" y="9721850"/>
            <a:ext cx="3076575" cy="511175"/>
          </a:xfrm>
          <a:prstGeom prst="rect">
            <a:avLst/>
          </a:prstGeom>
        </p:spPr>
        <p:txBody>
          <a:bodyPr vert="horz" wrap="square" lIns="99048" tIns="49524" rIns="99048" bIns="49524" numCol="1" anchor="b" anchorCtr="0" compatLnSpc="1">
            <a:prstTxWarp prst="textNoShape">
              <a:avLst/>
            </a:prstTxWarp>
          </a:bodyPr>
          <a:lstStyle>
            <a:lvl1pPr algn="r">
              <a:defRPr sz="1300">
                <a:latin typeface="Calibri" panose="020F0502020204030204" pitchFamily="34" charset="0"/>
              </a:defRPr>
            </a:lvl1pPr>
          </a:lstStyle>
          <a:p>
            <a:fld id="{89B52B22-D9F5-4B9D-A8CE-8A29FE3A805A}" type="slidenum">
              <a:rPr lang="ja-JP" altLang="en-US"/>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p>
        </p:txBody>
      </p:sp>
      <p:sp>
        <p:nvSpPr>
          <p:cNvPr id="173060"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426CAE0B-4CE5-41B5-934A-2286D0D4F627}" type="slidenum">
              <a:rPr lang="ja-JP" altLang="en-US">
                <a:latin typeface="Calibri" panose="020F0502020204030204" pitchFamily="34" charset="0"/>
              </a:rPr>
              <a:pPr eaLnBrk="1" hangingPunct="1"/>
              <a:t>1</a:t>
            </a:fld>
            <a:endParaRPr lang="ja-JP"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95588"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3C3CCA43-A39F-42FF-B5C3-92FAC743F847}" type="slidenum">
              <a:rPr lang="ja-JP" altLang="en-US">
                <a:latin typeface="Calibri" panose="020F0502020204030204" pitchFamily="34" charset="0"/>
              </a:rPr>
              <a:pPr eaLnBrk="1" hangingPunct="1"/>
              <a:t>28</a:t>
            </a:fld>
            <a:endParaRPr lang="ja-JP"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95588"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3C3CCA43-A39F-42FF-B5C3-92FAC743F847}" type="slidenum">
              <a:rPr lang="ja-JP" altLang="en-US">
                <a:latin typeface="Calibri" panose="020F0502020204030204" pitchFamily="34" charset="0"/>
              </a:rPr>
              <a:pPr eaLnBrk="1" hangingPunct="1"/>
              <a:t>29</a:t>
            </a:fld>
            <a:endParaRPr lang="ja-JP" altLang="en-US">
              <a:latin typeface="Calibri" panose="020F0502020204030204" pitchFamily="34" charset="0"/>
            </a:endParaRPr>
          </a:p>
        </p:txBody>
      </p:sp>
    </p:spTree>
    <p:extLst>
      <p:ext uri="{BB962C8B-B14F-4D97-AF65-F5344CB8AC3E}">
        <p14:creationId xmlns:p14="http://schemas.microsoft.com/office/powerpoint/2010/main" val="1157993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217092"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ED18FE31-2E3D-4D19-901D-1FBD77895FAD}" type="slidenum">
              <a:rPr lang="ja-JP" altLang="en-US">
                <a:latin typeface="Calibri" panose="020F0502020204030204" pitchFamily="34" charset="0"/>
              </a:rPr>
              <a:pPr eaLnBrk="1" hangingPunct="1"/>
              <a:t>42</a:t>
            </a:fld>
            <a:endParaRPr lang="ja-JP"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217092"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ED18FE31-2E3D-4D19-901D-1FBD77895FAD}" type="slidenum">
              <a:rPr lang="ja-JP" altLang="en-US">
                <a:latin typeface="Calibri" panose="020F0502020204030204" pitchFamily="34" charset="0"/>
              </a:rPr>
              <a:pPr eaLnBrk="1" hangingPunct="1"/>
              <a:t>87</a:t>
            </a:fld>
            <a:endParaRPr lang="ja-JP" altLang="en-US">
              <a:latin typeface="Calibri" panose="020F0502020204030204" pitchFamily="34" charset="0"/>
            </a:endParaRPr>
          </a:p>
        </p:txBody>
      </p:sp>
    </p:spTree>
    <p:extLst>
      <p:ext uri="{BB962C8B-B14F-4D97-AF65-F5344CB8AC3E}">
        <p14:creationId xmlns:p14="http://schemas.microsoft.com/office/powerpoint/2010/main" val="2523462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217092"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ED18FE31-2E3D-4D19-901D-1FBD77895FAD}" type="slidenum">
              <a:rPr lang="ja-JP" altLang="en-US">
                <a:latin typeface="Calibri" panose="020F0502020204030204" pitchFamily="34" charset="0"/>
              </a:rPr>
              <a:pPr eaLnBrk="1" hangingPunct="1"/>
              <a:t>135</a:t>
            </a:fld>
            <a:endParaRPr lang="ja-JP" altLang="en-US">
              <a:latin typeface="Calibri" panose="020F0502020204030204" pitchFamily="34" charset="0"/>
            </a:endParaRPr>
          </a:p>
        </p:txBody>
      </p:sp>
    </p:spTree>
    <p:extLst>
      <p:ext uri="{BB962C8B-B14F-4D97-AF65-F5344CB8AC3E}">
        <p14:creationId xmlns:p14="http://schemas.microsoft.com/office/powerpoint/2010/main" val="1680547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95588"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3C3CCA43-A39F-42FF-B5C3-92FAC743F847}" type="slidenum">
              <a:rPr lang="ja-JP" altLang="en-US">
                <a:latin typeface="Calibri" panose="020F0502020204030204" pitchFamily="34" charset="0"/>
              </a:rPr>
              <a:pPr eaLnBrk="1" hangingPunct="1"/>
              <a:t>138</a:t>
            </a:fld>
            <a:endParaRPr lang="ja-JP" altLang="en-US">
              <a:latin typeface="Calibri" panose="020F0502020204030204" pitchFamily="34" charset="0"/>
            </a:endParaRPr>
          </a:p>
        </p:txBody>
      </p:sp>
    </p:spTree>
    <p:extLst>
      <p:ext uri="{BB962C8B-B14F-4D97-AF65-F5344CB8AC3E}">
        <p14:creationId xmlns:p14="http://schemas.microsoft.com/office/powerpoint/2010/main" val="3843180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74084"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4A566978-6B07-4F49-99B7-20BB1FA7A589}" type="slidenum">
              <a:rPr lang="ja-JP" altLang="en-US">
                <a:latin typeface="Calibri" panose="020F0502020204030204" pitchFamily="34" charset="0"/>
              </a:rPr>
              <a:pPr eaLnBrk="1" hangingPunct="1"/>
              <a:t>2</a:t>
            </a:fld>
            <a:endParaRPr lang="ja-JP"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76132"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23409645-A6DB-4657-8B0D-FB0ABC19032B}" type="slidenum">
              <a:rPr lang="ja-JP" altLang="en-US">
                <a:latin typeface="Calibri" panose="020F0502020204030204" pitchFamily="34" charset="0"/>
              </a:rPr>
              <a:pPr eaLnBrk="1" hangingPunct="1"/>
              <a:t>4</a:t>
            </a:fld>
            <a:endParaRPr lang="ja-JP" altLang="en-US">
              <a:latin typeface="Calibri" panose="020F0502020204030204" pitchFamily="34" charset="0"/>
            </a:endParaRPr>
          </a:p>
        </p:txBody>
      </p:sp>
    </p:spTree>
    <p:extLst>
      <p:ext uri="{BB962C8B-B14F-4D97-AF65-F5344CB8AC3E}">
        <p14:creationId xmlns:p14="http://schemas.microsoft.com/office/powerpoint/2010/main" val="4146013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75108"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889F53D1-8830-43D5-9EB5-5F619F95ECE0}" type="slidenum">
              <a:rPr lang="ja-JP" altLang="en-US">
                <a:latin typeface="Calibri" panose="020F0502020204030204" pitchFamily="34" charset="0"/>
              </a:rPr>
              <a:pPr eaLnBrk="1" hangingPunct="1"/>
              <a:t>9</a:t>
            </a:fld>
            <a:endParaRPr lang="ja-JP" altLang="en-US">
              <a:latin typeface="Calibri" panose="020F0502020204030204" pitchFamily="34" charset="0"/>
            </a:endParaRPr>
          </a:p>
        </p:txBody>
      </p:sp>
    </p:spTree>
    <p:extLst>
      <p:ext uri="{BB962C8B-B14F-4D97-AF65-F5344CB8AC3E}">
        <p14:creationId xmlns:p14="http://schemas.microsoft.com/office/powerpoint/2010/main" val="1764677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76132"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23409645-A6DB-4657-8B0D-FB0ABC19032B}" type="slidenum">
              <a:rPr lang="ja-JP" altLang="en-US">
                <a:latin typeface="Calibri" panose="020F0502020204030204" pitchFamily="34" charset="0"/>
              </a:rPr>
              <a:pPr eaLnBrk="1" hangingPunct="1"/>
              <a:t>10</a:t>
            </a:fld>
            <a:endParaRPr lang="ja-JP"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78180"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EE660638-940C-4B28-9FBB-CBFF75855882}" type="slidenum">
              <a:rPr lang="ja-JP" altLang="en-US">
                <a:latin typeface="Calibri" panose="020F0502020204030204" pitchFamily="34" charset="0"/>
              </a:rPr>
              <a:pPr eaLnBrk="1" hangingPunct="1"/>
              <a:t>12</a:t>
            </a:fld>
            <a:endParaRPr lang="ja-JP"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77156"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9318F9B5-1D64-42D5-A517-F889282F9FDA}" type="slidenum">
              <a:rPr lang="ja-JP" altLang="en-US">
                <a:latin typeface="Calibri" panose="020F0502020204030204" pitchFamily="34" charset="0"/>
              </a:rPr>
              <a:pPr eaLnBrk="1" hangingPunct="1"/>
              <a:t>13</a:t>
            </a:fld>
            <a:endParaRPr lang="ja-JP"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85348"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04A6F45E-15AF-4F35-81EE-2ED5A735AA1C}" type="slidenum">
              <a:rPr lang="ja-JP" altLang="en-US">
                <a:latin typeface="Calibri" panose="020F0502020204030204" pitchFamily="34" charset="0"/>
              </a:rPr>
              <a:pPr eaLnBrk="1" hangingPunct="1"/>
              <a:t>14</a:t>
            </a:fld>
            <a:endParaRPr lang="ja-JP"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89444"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40945633-FDF3-4CFD-A54C-14A450CE577A}" type="slidenum">
              <a:rPr lang="ja-JP" altLang="en-US">
                <a:latin typeface="Calibri" panose="020F0502020204030204" pitchFamily="34" charset="0"/>
              </a:rPr>
              <a:pPr eaLnBrk="1" hangingPunct="1"/>
              <a:t>22</a:t>
            </a:fld>
            <a:endParaRPr lang="ja-JP"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3E4E36AC-7D08-4CF2-8C7A-63EF622A004A}" type="datetime1">
              <a:rPr lang="ja-JP" altLang="en-US" smtClean="0"/>
              <a:t>2023/4/19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25595E53-2706-4657-9ECB-1730C5D2761F}" type="slidenum">
              <a:rPr lang="ja-JP" altLang="en-US"/>
              <a:pPr/>
              <a:t>‹#›</a:t>
            </a:fld>
            <a:endParaRPr lang="ja-JP" altLang="en-US"/>
          </a:p>
        </p:txBody>
      </p:sp>
    </p:spTree>
    <p:extLst>
      <p:ext uri="{BB962C8B-B14F-4D97-AF65-F5344CB8AC3E}">
        <p14:creationId xmlns:p14="http://schemas.microsoft.com/office/powerpoint/2010/main" val="1052522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6926A864-DE62-4614-A29A-89AF32F939A0}" type="datetime1">
              <a:rPr lang="ja-JP" altLang="en-US" smtClean="0"/>
              <a:t>2023/4/19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945071F7-39C8-421A-9CF2-A73011229965}" type="slidenum">
              <a:rPr lang="ja-JP" altLang="en-US"/>
              <a:pPr/>
              <a:t>‹#›</a:t>
            </a:fld>
            <a:endParaRPr lang="ja-JP" altLang="en-US"/>
          </a:p>
        </p:txBody>
      </p:sp>
    </p:spTree>
    <p:extLst>
      <p:ext uri="{BB962C8B-B14F-4D97-AF65-F5344CB8AC3E}">
        <p14:creationId xmlns:p14="http://schemas.microsoft.com/office/powerpoint/2010/main" val="3268317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B67B45CF-EDD0-409D-8D62-4724ADED37D0}" type="datetime1">
              <a:rPr lang="ja-JP" altLang="en-US" smtClean="0"/>
              <a:t>2023/4/19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40660BC6-475C-4727-AD4F-0DF642A19885}" type="slidenum">
              <a:rPr lang="ja-JP" altLang="en-US"/>
              <a:pPr/>
              <a:t>‹#›</a:t>
            </a:fld>
            <a:endParaRPr lang="ja-JP" altLang="en-US"/>
          </a:p>
        </p:txBody>
      </p:sp>
    </p:spTree>
    <p:extLst>
      <p:ext uri="{BB962C8B-B14F-4D97-AF65-F5344CB8AC3E}">
        <p14:creationId xmlns:p14="http://schemas.microsoft.com/office/powerpoint/2010/main" val="610096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正方形/長方形 3"/>
          <p:cNvSpPr/>
          <p:nvPr userDrawn="1"/>
        </p:nvSpPr>
        <p:spPr>
          <a:xfrm>
            <a:off x="428625" y="1000125"/>
            <a:ext cx="8429625" cy="7143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endParaRPr lang="ja-JP" altLang="en-US"/>
          </a:p>
        </p:txBody>
      </p:sp>
      <p:sp>
        <p:nvSpPr>
          <p:cNvPr id="2" name="タイトル 1"/>
          <p:cNvSpPr>
            <a:spLocks noGrp="1"/>
          </p:cNvSpPr>
          <p:nvPr>
            <p:ph type="title"/>
          </p:nvPr>
        </p:nvSpPr>
        <p:spPr>
          <a:xfrm>
            <a:off x="457200" y="274638"/>
            <a:ext cx="8229600" cy="725470"/>
          </a:xfrm>
        </p:spPr>
        <p:txBody>
          <a:bodyPr>
            <a:normAutofit/>
          </a:bodyPr>
          <a:lstStyle>
            <a:lvl1pPr>
              <a:defRPr sz="3600"/>
            </a:lvl1pPr>
          </a:lstStyle>
          <a:p>
            <a:r>
              <a:rPr lang="ja-JP" altLang="en-US"/>
              <a:t>マスタ タイトルの書式設定</a:t>
            </a:r>
          </a:p>
        </p:txBody>
      </p:sp>
      <p:sp>
        <p:nvSpPr>
          <p:cNvPr id="3" name="コンテンツ プレースホルダ 2"/>
          <p:cNvSpPr>
            <a:spLocks noGrp="1"/>
          </p:cNvSpPr>
          <p:nvPr>
            <p:ph idx="1"/>
          </p:nvPr>
        </p:nvSpPr>
        <p:spPr>
          <a:xfrm>
            <a:off x="457200" y="1214422"/>
            <a:ext cx="8229600" cy="5000660"/>
          </a:xfrm>
        </p:spPr>
        <p:txBody>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日付プレースホルダ 3"/>
          <p:cNvSpPr>
            <a:spLocks noGrp="1"/>
          </p:cNvSpPr>
          <p:nvPr>
            <p:ph type="dt" sz="half" idx="10"/>
          </p:nvPr>
        </p:nvSpPr>
        <p:spPr/>
        <p:txBody>
          <a:bodyPr/>
          <a:lstStyle>
            <a:lvl1pPr>
              <a:defRPr/>
            </a:lvl1pPr>
          </a:lstStyle>
          <a:p>
            <a:pPr>
              <a:defRPr/>
            </a:pPr>
            <a:fld id="{B60FA4AA-D7E0-4A0A-893D-28EE2BDAE25E}" type="datetime1">
              <a:rPr lang="ja-JP" altLang="en-US" smtClean="0"/>
              <a:t>2023/4/19</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F9134F74-3BB4-4ADE-A554-892E3A208E77}" type="slidenum">
              <a:rPr lang="ja-JP" altLang="en-US"/>
              <a:pPr/>
              <a:t>‹#›</a:t>
            </a:fld>
            <a:endParaRPr lang="ja-JP" altLang="en-US"/>
          </a:p>
        </p:txBody>
      </p:sp>
    </p:spTree>
    <p:extLst>
      <p:ext uri="{BB962C8B-B14F-4D97-AF65-F5344CB8AC3E}">
        <p14:creationId xmlns:p14="http://schemas.microsoft.com/office/powerpoint/2010/main" val="3417806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843718F9-A235-46A4-86E6-7AB6EA83C2C9}" type="datetime1">
              <a:rPr lang="ja-JP" altLang="en-US" smtClean="0"/>
              <a:t>2023/4/19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A2CA4416-B4C0-4B3A-9581-C6588EE7A4C0}" type="slidenum">
              <a:rPr lang="ja-JP" altLang="en-US"/>
              <a:pPr/>
              <a:t>‹#›</a:t>
            </a:fld>
            <a:endParaRPr lang="ja-JP" altLang="en-US"/>
          </a:p>
        </p:txBody>
      </p:sp>
    </p:spTree>
    <p:extLst>
      <p:ext uri="{BB962C8B-B14F-4D97-AF65-F5344CB8AC3E}">
        <p14:creationId xmlns:p14="http://schemas.microsoft.com/office/powerpoint/2010/main" val="2684580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fld id="{D692F334-21A7-4502-A46F-09D0468CA802}" type="datetime1">
              <a:rPr lang="ja-JP" altLang="en-US" smtClean="0"/>
              <a:t>2023/4/19</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2CB2972C-7B1E-4588-80C2-C41E69692076}" type="slidenum">
              <a:rPr lang="ja-JP" altLang="en-US"/>
              <a:pPr/>
              <a:t>‹#›</a:t>
            </a:fld>
            <a:endParaRPr lang="ja-JP" altLang="en-US"/>
          </a:p>
        </p:txBody>
      </p:sp>
    </p:spTree>
    <p:extLst>
      <p:ext uri="{BB962C8B-B14F-4D97-AF65-F5344CB8AC3E}">
        <p14:creationId xmlns:p14="http://schemas.microsoft.com/office/powerpoint/2010/main" val="487527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dirty="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dirty="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fld id="{9DAD474C-9C32-4272-82C5-A8B187D312E4}" type="datetime1">
              <a:rPr lang="ja-JP" altLang="en-US" smtClean="0"/>
              <a:t>2023/4/19</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fld id="{9DC25020-14DC-4DAF-A4DE-9DD8A879678E}" type="slidenum">
              <a:rPr lang="ja-JP" altLang="en-US"/>
              <a:pPr/>
              <a:t>‹#›</a:t>
            </a:fld>
            <a:endParaRPr lang="ja-JP" altLang="en-US"/>
          </a:p>
        </p:txBody>
      </p:sp>
    </p:spTree>
    <p:extLst>
      <p:ext uri="{BB962C8B-B14F-4D97-AF65-F5344CB8AC3E}">
        <p14:creationId xmlns:p14="http://schemas.microsoft.com/office/powerpoint/2010/main" val="541941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06EE44B3-F5E2-4EA3-9F99-E3BA7FACE9E7}" type="datetime1">
              <a:rPr lang="ja-JP" altLang="en-US" smtClean="0"/>
              <a:t>2023/4/19</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fld id="{B6B4BDEB-350B-439F-934C-76E39E7879A4}" type="slidenum">
              <a:rPr lang="ja-JP" altLang="en-US"/>
              <a:pPr/>
              <a:t>‹#›</a:t>
            </a:fld>
            <a:endParaRPr lang="ja-JP" altLang="en-US"/>
          </a:p>
        </p:txBody>
      </p:sp>
    </p:spTree>
    <p:extLst>
      <p:ext uri="{BB962C8B-B14F-4D97-AF65-F5344CB8AC3E}">
        <p14:creationId xmlns:p14="http://schemas.microsoft.com/office/powerpoint/2010/main" val="3460392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02ECCB02-5952-40EF-9463-591BF496BA86}" type="datetime1">
              <a:rPr lang="ja-JP" altLang="en-US" smtClean="0"/>
              <a:t>2023/4/19</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fld id="{E53711EE-40CC-470B-9A05-6B9BB9FCE5D2}" type="slidenum">
              <a:rPr lang="ja-JP" altLang="en-US"/>
              <a:pPr/>
              <a:t>‹#›</a:t>
            </a:fld>
            <a:endParaRPr lang="ja-JP" altLang="en-US"/>
          </a:p>
        </p:txBody>
      </p:sp>
    </p:spTree>
    <p:extLst>
      <p:ext uri="{BB962C8B-B14F-4D97-AF65-F5344CB8AC3E}">
        <p14:creationId xmlns:p14="http://schemas.microsoft.com/office/powerpoint/2010/main" val="899757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76E6AF5-B8BE-4B41-B9AF-21888B7CF69B}" type="datetime1">
              <a:rPr lang="ja-JP" altLang="en-US" smtClean="0"/>
              <a:t>2023/4/19</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E03BE934-1866-45CA-86C9-434007DEB12E}" type="slidenum">
              <a:rPr lang="ja-JP" altLang="en-US"/>
              <a:pPr/>
              <a:t>‹#›</a:t>
            </a:fld>
            <a:endParaRPr lang="ja-JP" altLang="en-US"/>
          </a:p>
        </p:txBody>
      </p:sp>
    </p:spTree>
    <p:extLst>
      <p:ext uri="{BB962C8B-B14F-4D97-AF65-F5344CB8AC3E}">
        <p14:creationId xmlns:p14="http://schemas.microsoft.com/office/powerpoint/2010/main" val="3995166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772CAB6B-1CBE-458F-AD97-D7464FF8C707}" type="datetime1">
              <a:rPr lang="ja-JP" altLang="en-US" smtClean="0"/>
              <a:t>2023/4/19</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B3C94C9E-01E1-42AB-A90B-71906AF7033F}" type="slidenum">
              <a:rPr lang="ja-JP" altLang="en-US"/>
              <a:pPr/>
              <a:t>‹#›</a:t>
            </a:fld>
            <a:endParaRPr lang="ja-JP" altLang="en-US"/>
          </a:p>
        </p:txBody>
      </p:sp>
    </p:spTree>
    <p:extLst>
      <p:ext uri="{BB962C8B-B14F-4D97-AF65-F5344CB8AC3E}">
        <p14:creationId xmlns:p14="http://schemas.microsoft.com/office/powerpoint/2010/main" val="3988016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0E652AF6-092C-4231-870B-2B1F233EB515}" type="datetime1">
              <a:rPr lang="ja-JP" altLang="en-US" smtClean="0"/>
              <a:t>2023/4/19</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Lucida Console" panose="020B0609040504020204" pitchFamily="49" charset="0"/>
                <a:ea typeface="HG丸ｺﾞｼｯｸM-PRO" panose="020F0600000000000000" pitchFamily="50" charset="-128"/>
              </a:defRPr>
            </a:lvl1pPr>
          </a:lstStyle>
          <a:p>
            <a:fld id="{3C5B8480-8C68-4570-A9C0-92FD85F6E720}" type="slidenum">
              <a:rPr lang="ja-JP" altLang="en-US"/>
              <a:pPr/>
              <a:t>‹#›</a:t>
            </a:fld>
            <a:endParaRPr lang="ja-JP" altLang="en-US"/>
          </a:p>
        </p:txBody>
      </p:sp>
    </p:spTree>
  </p:cSld>
  <p:clrMap bg1="lt1" tx1="dk1" bg2="lt2" tx2="dk2" accent1="accent1" accent2="accent2" accent3="accent3" accent4="accent4" accent5="accent5" accent6="accent6" hlink="hlink" folHlink="folHlink"/>
  <p:sldLayoutIdLst>
    <p:sldLayoutId id="2147483853" r:id="rId1"/>
    <p:sldLayoutId id="214748386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hdr="0" ftr="0" dt="0"/>
  <p:txStyles>
    <p:titleStyle>
      <a:lvl1pPr algn="ctr" rtl="0" eaLnBrk="0" fontAlgn="base" hangingPunct="0">
        <a:spcBef>
          <a:spcPct val="0"/>
        </a:spcBef>
        <a:spcAft>
          <a:spcPct val="0"/>
        </a:spcAft>
        <a:defRPr kumimoji="1" sz="4400" kern="1200">
          <a:solidFill>
            <a:schemeClr val="tx1"/>
          </a:solidFill>
          <a:latin typeface="+mn-ea"/>
          <a:ea typeface="+mn-ea"/>
          <a:cs typeface="+mj-cs"/>
        </a:defRPr>
      </a:lvl1pPr>
      <a:lvl2pPr algn="ctr" rtl="0" eaLnBrk="0" fontAlgn="base" hangingPunct="0">
        <a:spcBef>
          <a:spcPct val="0"/>
        </a:spcBef>
        <a:spcAft>
          <a:spcPct val="0"/>
        </a:spcAft>
        <a:defRPr kumimoji="1" sz="4400">
          <a:solidFill>
            <a:schemeClr val="tx1"/>
          </a:solidFill>
          <a:latin typeface="Lucida Console" pitchFamily="49" charset="0"/>
          <a:ea typeface="HG丸ｺﾞｼｯｸM-PRO" pitchFamily="50" charset="-128"/>
        </a:defRPr>
      </a:lvl2pPr>
      <a:lvl3pPr algn="ctr" rtl="0" eaLnBrk="0" fontAlgn="base" hangingPunct="0">
        <a:spcBef>
          <a:spcPct val="0"/>
        </a:spcBef>
        <a:spcAft>
          <a:spcPct val="0"/>
        </a:spcAft>
        <a:defRPr kumimoji="1" sz="4400">
          <a:solidFill>
            <a:schemeClr val="tx1"/>
          </a:solidFill>
          <a:latin typeface="Lucida Console" pitchFamily="49" charset="0"/>
          <a:ea typeface="HG丸ｺﾞｼｯｸM-PRO" pitchFamily="50" charset="-128"/>
        </a:defRPr>
      </a:lvl3pPr>
      <a:lvl4pPr algn="ctr" rtl="0" eaLnBrk="0" fontAlgn="base" hangingPunct="0">
        <a:spcBef>
          <a:spcPct val="0"/>
        </a:spcBef>
        <a:spcAft>
          <a:spcPct val="0"/>
        </a:spcAft>
        <a:defRPr kumimoji="1" sz="4400">
          <a:solidFill>
            <a:schemeClr val="tx1"/>
          </a:solidFill>
          <a:latin typeface="Lucida Console" pitchFamily="49" charset="0"/>
          <a:ea typeface="HG丸ｺﾞｼｯｸM-PRO" pitchFamily="50" charset="-128"/>
        </a:defRPr>
      </a:lvl4pPr>
      <a:lvl5pPr algn="ctr" rtl="0" eaLnBrk="0" fontAlgn="base" hangingPunct="0">
        <a:spcBef>
          <a:spcPct val="0"/>
        </a:spcBef>
        <a:spcAft>
          <a:spcPct val="0"/>
        </a:spcAft>
        <a:defRPr kumimoji="1" sz="4400">
          <a:solidFill>
            <a:schemeClr val="tx1"/>
          </a:solidFill>
          <a:latin typeface="Lucida Console" pitchFamily="49" charset="0"/>
          <a:ea typeface="HG丸ｺﾞｼｯｸM-PRO" pitchFamily="50" charset="-128"/>
        </a:defRPr>
      </a:lvl5pPr>
      <a:lvl6pPr marL="457200" algn="ctr" rtl="0" fontAlgn="base">
        <a:spcBef>
          <a:spcPct val="0"/>
        </a:spcBef>
        <a:spcAft>
          <a:spcPct val="0"/>
        </a:spcAft>
        <a:defRPr kumimoji="1" sz="4400">
          <a:solidFill>
            <a:schemeClr val="tx1"/>
          </a:solidFill>
          <a:latin typeface="Lucida Console" pitchFamily="49" charset="0"/>
          <a:ea typeface="HG丸ｺﾞｼｯｸM-PRO" pitchFamily="50" charset="-128"/>
        </a:defRPr>
      </a:lvl6pPr>
      <a:lvl7pPr marL="914400" algn="ctr" rtl="0" fontAlgn="base">
        <a:spcBef>
          <a:spcPct val="0"/>
        </a:spcBef>
        <a:spcAft>
          <a:spcPct val="0"/>
        </a:spcAft>
        <a:defRPr kumimoji="1" sz="4400">
          <a:solidFill>
            <a:schemeClr val="tx1"/>
          </a:solidFill>
          <a:latin typeface="Lucida Console" pitchFamily="49" charset="0"/>
          <a:ea typeface="HG丸ｺﾞｼｯｸM-PRO" pitchFamily="50" charset="-128"/>
        </a:defRPr>
      </a:lvl7pPr>
      <a:lvl8pPr marL="1371600" algn="ctr" rtl="0" fontAlgn="base">
        <a:spcBef>
          <a:spcPct val="0"/>
        </a:spcBef>
        <a:spcAft>
          <a:spcPct val="0"/>
        </a:spcAft>
        <a:defRPr kumimoji="1" sz="4400">
          <a:solidFill>
            <a:schemeClr val="tx1"/>
          </a:solidFill>
          <a:latin typeface="Lucida Console" pitchFamily="49" charset="0"/>
          <a:ea typeface="HG丸ｺﾞｼｯｸM-PRO" pitchFamily="50" charset="-128"/>
        </a:defRPr>
      </a:lvl8pPr>
      <a:lvl9pPr marL="1828800" algn="ctr" rtl="0" fontAlgn="base">
        <a:spcBef>
          <a:spcPct val="0"/>
        </a:spcBef>
        <a:spcAft>
          <a:spcPct val="0"/>
        </a:spcAft>
        <a:defRPr kumimoji="1" sz="4400">
          <a:solidFill>
            <a:schemeClr val="tx1"/>
          </a:solidFill>
          <a:latin typeface="Lucida Console" pitchFamily="49" charset="0"/>
          <a:ea typeface="HG丸ｺﾞｼｯｸM-PRO"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0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1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16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8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9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19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20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22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23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20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24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27.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283.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jp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jp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00.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docs.python.org/ja/3/library/index.html"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9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タイトル 1"/>
          <p:cNvSpPr>
            <a:spLocks noGrp="1"/>
          </p:cNvSpPr>
          <p:nvPr>
            <p:ph type="ctrTitle"/>
          </p:nvPr>
        </p:nvSpPr>
        <p:spPr/>
        <p:txBody>
          <a:bodyPr/>
          <a:lstStyle/>
          <a:p>
            <a:pPr eaLnBrk="1" hangingPunct="1"/>
            <a:r>
              <a:rPr lang="en-US" altLang="ja-JP" b="1" dirty="0"/>
              <a:t>Python</a:t>
            </a:r>
            <a:r>
              <a:rPr lang="ja-JP" altLang="en-US" b="1" dirty="0"/>
              <a:t> 学習教材</a:t>
            </a:r>
          </a:p>
        </p:txBody>
      </p:sp>
      <p:sp>
        <p:nvSpPr>
          <p:cNvPr id="3" name="サブタイトル 2"/>
          <p:cNvSpPr>
            <a:spLocks noGrp="1"/>
          </p:cNvSpPr>
          <p:nvPr>
            <p:ph type="subTitle" idx="1"/>
          </p:nvPr>
        </p:nvSpPr>
        <p:spPr>
          <a:xfrm>
            <a:off x="1371600" y="4429125"/>
            <a:ext cx="6400800" cy="638175"/>
          </a:xfrm>
        </p:spPr>
        <p:txBody>
          <a:bodyPr rtlCol="0">
            <a:normAutofit fontScale="55000" lnSpcReduction="20000"/>
          </a:bodyPr>
          <a:lstStyle/>
          <a:p>
            <a:pPr eaLnBrk="1" fontAlgn="auto" hangingPunct="1">
              <a:spcAft>
                <a:spcPts val="0"/>
              </a:spcAft>
              <a:defRPr/>
            </a:pPr>
            <a:r>
              <a:rPr lang="ja-JP" altLang="en-US" dirty="0">
                <a:latin typeface="+mn-ea"/>
              </a:rPr>
              <a:t>筑波大学 システム情報系 三谷純</a:t>
            </a:r>
            <a:endParaRPr lang="en-US" altLang="ja-JP" dirty="0">
              <a:latin typeface="+mn-ea"/>
            </a:endParaRPr>
          </a:p>
          <a:p>
            <a:pPr eaLnBrk="1" fontAlgn="auto" hangingPunct="1">
              <a:spcAft>
                <a:spcPts val="0"/>
              </a:spcAft>
              <a:defRPr/>
            </a:pPr>
            <a:r>
              <a:rPr lang="ja-JP" altLang="en-US" dirty="0">
                <a:latin typeface="+mn-ea"/>
              </a:rPr>
              <a:t>最終更新日 </a:t>
            </a:r>
            <a:r>
              <a:rPr lang="en-US" altLang="ja-JP" dirty="0">
                <a:latin typeface="+mn-ea"/>
              </a:rPr>
              <a:t>2023/4/19</a:t>
            </a:r>
            <a:endParaRPr lang="ja-JP" altLang="en-US" dirty="0">
              <a:latin typeface="+mn-ea"/>
            </a:endParaRPr>
          </a:p>
        </p:txBody>
      </p:sp>
      <p:sp>
        <p:nvSpPr>
          <p:cNvPr id="351233" name="Rectangle 1"/>
          <p:cNvSpPr>
            <a:spLocks noChangeArrowheads="1"/>
          </p:cNvSpPr>
          <p:nvPr/>
        </p:nvSpPr>
        <p:spPr bwMode="auto">
          <a:xfrm>
            <a:off x="-180528" y="6453336"/>
            <a:ext cx="9211176" cy="307777"/>
          </a:xfrm>
          <a:prstGeom prst="rect">
            <a:avLst/>
          </a:prstGeom>
          <a:noFill/>
          <a:ln w="9525">
            <a:noFill/>
            <a:miter lim="800000"/>
            <a:headEnd/>
            <a:tailEnd/>
          </a:ln>
          <a:effectLst/>
        </p:spPr>
        <p:txBody>
          <a:bodyPr wrap="none" anchor="ctr">
            <a:spAutoFit/>
          </a:bodyPr>
          <a:lstStyle/>
          <a:p>
            <a:pPr>
              <a:defRPr/>
            </a:pPr>
            <a:r>
              <a:rPr lang="ja-JP" sz="1400" dirty="0">
                <a:latin typeface="+mn-ea"/>
                <a:ea typeface="+mn-ea"/>
                <a:cs typeface="ＭＳ Ｐゴシック" pitchFamily="50" charset="-128"/>
              </a:rPr>
              <a:t>　　　</a:t>
            </a:r>
            <a:r>
              <a:rPr lang="ja-JP" altLang="ja-JP" sz="1400" dirty="0">
                <a:latin typeface="+mn-ea"/>
                <a:ea typeface="+mn-ea"/>
                <a:cs typeface="ＭＳ Ｐゴシック" pitchFamily="50" charset="-128"/>
              </a:rPr>
              <a:t>(C) 20</a:t>
            </a:r>
            <a:r>
              <a:rPr lang="en-US" altLang="ja-JP" sz="1400" dirty="0">
                <a:latin typeface="+mn-ea"/>
                <a:ea typeface="+mn-ea"/>
                <a:cs typeface="ＭＳ Ｐゴシック" pitchFamily="50" charset="-128"/>
              </a:rPr>
              <a:t>23</a:t>
            </a:r>
            <a:r>
              <a:rPr lang="ja-JP" altLang="ja-JP" sz="1400" dirty="0">
                <a:latin typeface="+mn-ea"/>
                <a:ea typeface="+mn-ea"/>
                <a:cs typeface="ＭＳ Ｐゴシック" pitchFamily="50" charset="-128"/>
              </a:rPr>
              <a:t> Jun Mitani </a:t>
            </a:r>
            <a:r>
              <a:rPr lang="ja-JP" sz="1400" dirty="0">
                <a:latin typeface="+mn-ea"/>
                <a:ea typeface="+mn-ea"/>
                <a:cs typeface="ＭＳ Ｐゴシック" pitchFamily="50" charset="-128"/>
              </a:rPr>
              <a:t>　　図表出典：三谷純著</a:t>
            </a:r>
            <a:r>
              <a:rPr lang="ja-JP" altLang="ja-JP" sz="1400" dirty="0">
                <a:latin typeface="+mn-ea"/>
                <a:ea typeface="+mn-ea"/>
                <a:cs typeface="ＭＳ Ｐゴシック" pitchFamily="50" charset="-128"/>
              </a:rPr>
              <a:t>『</a:t>
            </a:r>
            <a:r>
              <a:rPr lang="en-US" altLang="ja-JP" sz="1400" dirty="0">
                <a:latin typeface="+mn-ea"/>
                <a:ea typeface="+mn-ea"/>
                <a:cs typeface="ＭＳ Ｐゴシック" pitchFamily="50" charset="-128"/>
              </a:rPr>
              <a:t>Python </a:t>
            </a:r>
            <a:r>
              <a:rPr lang="ja-JP" altLang="en-US" sz="1400" dirty="0">
                <a:latin typeface="+mn-ea"/>
                <a:ea typeface="+mn-ea"/>
                <a:cs typeface="ＭＳ Ｐゴシック" pitchFamily="50" charset="-128"/>
              </a:rPr>
              <a:t>ゼロからはじめるプログラミング</a:t>
            </a:r>
            <a:r>
              <a:rPr lang="ja-JP" altLang="ja-JP" sz="1400" dirty="0">
                <a:latin typeface="+mn-ea"/>
                <a:ea typeface="+mn-ea"/>
                <a:cs typeface="ＭＳ Ｐゴシック" pitchFamily="50" charset="-128"/>
              </a:rPr>
              <a:t>』</a:t>
            </a:r>
            <a:r>
              <a:rPr lang="ja-JP" sz="1400" dirty="0">
                <a:latin typeface="+mn-ea"/>
                <a:ea typeface="+mn-ea"/>
                <a:cs typeface="ＭＳ Ｐゴシック" pitchFamily="50" charset="-128"/>
              </a:rPr>
              <a:t>（翔泳社 刊）</a:t>
            </a:r>
            <a:r>
              <a:rPr lang="ja-JP" sz="1000" dirty="0">
                <a:latin typeface="+mn-ea"/>
                <a:ea typeface="+mn-ea"/>
                <a:cs typeface="ＭＳ Ｐゴシック" pitchFamily="50" charset="-128"/>
              </a:rPr>
              <a:t> </a:t>
            </a:r>
            <a:endParaRPr lang="ja-JP" sz="3200" dirty="0">
              <a:latin typeface="+mn-ea"/>
              <a:ea typeface="+mn-ea"/>
              <a:cs typeface="ＭＳ Ｐゴシック" pitchFamily="50"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_jun\work\2010misc\00misc\Java図表画面データ\1巻\1章\図1-1.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732" y="3717032"/>
            <a:ext cx="4824536" cy="2916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タイトル 1"/>
          <p:cNvSpPr>
            <a:spLocks noGrp="1"/>
          </p:cNvSpPr>
          <p:nvPr>
            <p:ph type="title"/>
          </p:nvPr>
        </p:nvSpPr>
        <p:spPr/>
        <p:txBody>
          <a:bodyPr/>
          <a:lstStyle/>
          <a:p>
            <a:pPr eaLnBrk="1" hangingPunct="1"/>
            <a:r>
              <a:rPr lang="ja-JP" altLang="en-US"/>
              <a:t>プログラムとは</a:t>
            </a:r>
          </a:p>
        </p:txBody>
      </p:sp>
      <p:sp>
        <p:nvSpPr>
          <p:cNvPr id="6148" name="コンテンツ プレースホルダ 2"/>
          <p:cNvSpPr>
            <a:spLocks noGrp="1"/>
          </p:cNvSpPr>
          <p:nvPr>
            <p:ph idx="1"/>
          </p:nvPr>
        </p:nvSpPr>
        <p:spPr/>
        <p:txBody>
          <a:bodyPr/>
          <a:lstStyle/>
          <a:p>
            <a:pPr eaLnBrk="1" hangingPunct="1"/>
            <a:r>
              <a:rPr lang="ja-JP" altLang="en-US" sz="2800" dirty="0"/>
              <a:t>コンピュータに命令を与えるものが</a:t>
            </a:r>
            <a:br>
              <a:rPr lang="en-US" altLang="ja-JP" sz="2800" dirty="0"/>
            </a:br>
            <a:r>
              <a:rPr lang="ja-JP" altLang="en-US" sz="2800" dirty="0"/>
              <a:t>「プログラム」</a:t>
            </a:r>
            <a:endParaRPr lang="en-US" altLang="ja-JP" sz="2800" dirty="0"/>
          </a:p>
          <a:p>
            <a:pPr eaLnBrk="1" hangingPunct="1"/>
            <a:r>
              <a:rPr lang="ja-JP" altLang="en-US" sz="2800" dirty="0"/>
              <a:t>プログラムを作成するための専用言語が「プログラミング言語」</a:t>
            </a:r>
            <a:endParaRPr lang="en-US" altLang="ja-JP" sz="2800" dirty="0"/>
          </a:p>
          <a:p>
            <a:pPr eaLnBrk="1" hangingPunct="1"/>
            <a:r>
              <a:rPr lang="ja-JP" altLang="en-US" sz="2800" dirty="0"/>
              <a:t>その中の</a:t>
            </a:r>
            <a:r>
              <a:rPr lang="en-US" altLang="ja-JP" sz="2800" dirty="0"/>
              <a:t>1</a:t>
            </a:r>
            <a:r>
              <a:rPr lang="ja-JP" altLang="en-US" sz="2800" dirty="0"/>
              <a:t>つに「</a:t>
            </a:r>
            <a:r>
              <a:rPr lang="en-US" altLang="ja-JP" sz="2800" dirty="0"/>
              <a:t>Python</a:t>
            </a:r>
            <a:r>
              <a:rPr lang="ja-JP" altLang="en-US" sz="2800" dirty="0"/>
              <a:t>」がある</a:t>
            </a:r>
          </a:p>
        </p:txBody>
      </p:sp>
      <p:sp>
        <p:nvSpPr>
          <p:cNvPr id="2" name="スライド番号プレースホルダー 1">
            <a:extLst>
              <a:ext uri="{FF2B5EF4-FFF2-40B4-BE49-F238E27FC236}">
                <a16:creationId xmlns:a16="http://schemas.microsoft.com/office/drawing/2014/main" id="{F3021BBC-D36F-4794-B5A4-95431FEC1D2A}"/>
              </a:ext>
            </a:extLst>
          </p:cNvPr>
          <p:cNvSpPr>
            <a:spLocks noGrp="1"/>
          </p:cNvSpPr>
          <p:nvPr>
            <p:ph type="sldNum" sz="quarter" idx="12"/>
          </p:nvPr>
        </p:nvSpPr>
        <p:spPr/>
        <p:txBody>
          <a:bodyPr/>
          <a:lstStyle/>
          <a:p>
            <a:fld id="{F9134F74-3BB4-4ADE-A554-892E3A208E77}" type="slidenum">
              <a:rPr lang="ja-JP" altLang="en-US" smtClean="0"/>
              <a:pPr/>
              <a:t>10</a:t>
            </a:fld>
            <a:endParaRPr lang="ja-JP" alt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7D3095-86DF-4202-A75A-6595C312A038}"/>
              </a:ext>
            </a:extLst>
          </p:cNvPr>
          <p:cNvSpPr>
            <a:spLocks noGrp="1"/>
          </p:cNvSpPr>
          <p:nvPr>
            <p:ph type="title"/>
          </p:nvPr>
        </p:nvSpPr>
        <p:spPr/>
        <p:txBody>
          <a:bodyPr/>
          <a:lstStyle/>
          <a:p>
            <a:r>
              <a:rPr kumimoji="1" lang="en-US" altLang="ja-JP" b="1" dirty="0"/>
              <a:t>if</a:t>
            </a:r>
            <a:r>
              <a:rPr kumimoji="1" lang="ja-JP" altLang="en-US" b="1" dirty="0"/>
              <a:t>～</a:t>
            </a:r>
            <a:r>
              <a:rPr kumimoji="1" lang="en-US" altLang="ja-JP" b="1" dirty="0"/>
              <a:t>else</a:t>
            </a:r>
            <a:r>
              <a:rPr kumimoji="1" lang="ja-JP" altLang="en-US" b="1" dirty="0"/>
              <a:t>文</a:t>
            </a:r>
            <a:r>
              <a:rPr kumimoji="1" lang="ja-JP" altLang="en-US" dirty="0"/>
              <a:t>による条件分岐</a:t>
            </a:r>
          </a:p>
        </p:txBody>
      </p:sp>
      <p:pic>
        <p:nvPicPr>
          <p:cNvPr id="3" name="図 2">
            <a:extLst>
              <a:ext uri="{FF2B5EF4-FFF2-40B4-BE49-F238E27FC236}">
                <a16:creationId xmlns:a16="http://schemas.microsoft.com/office/drawing/2014/main" id="{BDF6851E-E957-4C71-B2EC-E8930185F2C1}"/>
              </a:ext>
            </a:extLst>
          </p:cNvPr>
          <p:cNvPicPr>
            <a:picLocks noChangeAspect="1"/>
          </p:cNvPicPr>
          <p:nvPr/>
        </p:nvPicPr>
        <p:blipFill>
          <a:blip r:embed="rId2"/>
          <a:stretch>
            <a:fillRect/>
          </a:stretch>
        </p:blipFill>
        <p:spPr>
          <a:xfrm>
            <a:off x="0" y="1196752"/>
            <a:ext cx="9144000" cy="743771"/>
          </a:xfrm>
          <a:prstGeom prst="rect">
            <a:avLst/>
          </a:prstGeom>
        </p:spPr>
      </p:pic>
      <p:sp>
        <p:nvSpPr>
          <p:cNvPr id="9" name="テキスト ボックス 8">
            <a:extLst>
              <a:ext uri="{FF2B5EF4-FFF2-40B4-BE49-F238E27FC236}">
                <a16:creationId xmlns:a16="http://schemas.microsoft.com/office/drawing/2014/main" id="{94919667-E7E1-46EF-85D2-4B42A58F05F6}"/>
              </a:ext>
            </a:extLst>
          </p:cNvPr>
          <p:cNvSpPr txBox="1">
            <a:spLocks noChangeArrowheads="1"/>
          </p:cNvSpPr>
          <p:nvPr/>
        </p:nvSpPr>
        <p:spPr bwMode="auto">
          <a:xfrm>
            <a:off x="1894422" y="2440056"/>
            <a:ext cx="3971528" cy="1815882"/>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800" dirty="0">
                <a:latin typeface="Lucida Console" panose="020B0609040504020204" pitchFamily="49" charset="0"/>
                <a:ea typeface="HG丸ｺﾞｼｯｸM-PRO" panose="020F0600000000000000" pitchFamily="50" charset="-128"/>
              </a:rPr>
              <a:t>if </a:t>
            </a:r>
            <a:r>
              <a:rPr lang="ja-JP" altLang="en-US" sz="2800" dirty="0">
                <a:latin typeface="Lucida Console" panose="020B0609040504020204" pitchFamily="49" charset="0"/>
                <a:ea typeface="HG丸ｺﾞｼｯｸM-PRO" panose="020F0600000000000000" pitchFamily="50" charset="-128"/>
              </a:rPr>
              <a:t>条件式</a:t>
            </a:r>
            <a:r>
              <a:rPr lang="en-US" altLang="ja-JP" sz="2800" dirty="0">
                <a:latin typeface="Lucida Console" panose="020B0609040504020204" pitchFamily="49" charset="0"/>
                <a:ea typeface="HG丸ｺﾞｼｯｸM-PRO" panose="020F0600000000000000" pitchFamily="50" charset="-128"/>
              </a:rPr>
              <a:t>:</a:t>
            </a:r>
          </a:p>
          <a:p>
            <a:pPr eaLnBrk="1" hangingPunct="1"/>
            <a:r>
              <a:rPr lang="en-US" altLang="ja-JP" sz="2800" dirty="0">
                <a:latin typeface="Lucida Console" panose="020B0609040504020204" pitchFamily="49" charset="0"/>
                <a:ea typeface="HG丸ｺﾞｼｯｸM-PRO" panose="020F0600000000000000" pitchFamily="50" charset="-128"/>
              </a:rPr>
              <a:t>    </a:t>
            </a:r>
            <a:r>
              <a:rPr lang="ja-JP" altLang="en-US" sz="2800" dirty="0">
                <a:latin typeface="Lucida Console" panose="020B0609040504020204" pitchFamily="49" charset="0"/>
                <a:ea typeface="HG丸ｺﾞｼｯｸM-PRO" panose="020F0600000000000000" pitchFamily="50" charset="-128"/>
              </a:rPr>
              <a:t>処理内容</a:t>
            </a:r>
            <a:r>
              <a:rPr lang="en-US" altLang="ja-JP" sz="2800" dirty="0">
                <a:latin typeface="Lucida Console" panose="020B0609040504020204" pitchFamily="49" charset="0"/>
                <a:ea typeface="HG丸ｺﾞｼｯｸM-PRO" panose="020F0600000000000000" pitchFamily="50" charset="-128"/>
              </a:rPr>
              <a:t>1</a:t>
            </a:r>
          </a:p>
          <a:p>
            <a:pPr eaLnBrk="1" hangingPunct="1"/>
            <a:r>
              <a:rPr lang="en-US" altLang="ja-JP" sz="2800" dirty="0">
                <a:latin typeface="Lucida Console" panose="020B0609040504020204" pitchFamily="49" charset="0"/>
                <a:ea typeface="HG丸ｺﾞｼｯｸM-PRO" panose="020F0600000000000000" pitchFamily="50" charset="-128"/>
              </a:rPr>
              <a:t>else:</a:t>
            </a:r>
          </a:p>
          <a:p>
            <a:pPr eaLnBrk="1" hangingPunct="1"/>
            <a:r>
              <a:rPr lang="en-US" altLang="ja-JP" sz="2800" dirty="0">
                <a:latin typeface="Lucida Console" panose="020B0609040504020204" pitchFamily="49" charset="0"/>
                <a:ea typeface="HG丸ｺﾞｼｯｸM-PRO" panose="020F0600000000000000" pitchFamily="50" charset="-128"/>
              </a:rPr>
              <a:t>    </a:t>
            </a:r>
            <a:r>
              <a:rPr lang="ja-JP" altLang="en-US" sz="2800" dirty="0">
                <a:latin typeface="Lucida Console" panose="020B0609040504020204" pitchFamily="49" charset="0"/>
                <a:ea typeface="HG丸ｺﾞｼｯｸM-PRO" panose="020F0600000000000000" pitchFamily="50" charset="-128"/>
              </a:rPr>
              <a:t>処理内容</a:t>
            </a:r>
            <a:r>
              <a:rPr lang="en-US" altLang="ja-JP" sz="2800" dirty="0">
                <a:latin typeface="Lucida Console" panose="020B0609040504020204" pitchFamily="49" charset="0"/>
                <a:ea typeface="HG丸ｺﾞｼｯｸM-PRO" panose="020F0600000000000000" pitchFamily="50" charset="-128"/>
              </a:rPr>
              <a:t>2</a:t>
            </a:r>
          </a:p>
        </p:txBody>
      </p:sp>
      <p:sp>
        <p:nvSpPr>
          <p:cNvPr id="10" name="テキスト ボックス 9">
            <a:extLst>
              <a:ext uri="{FF2B5EF4-FFF2-40B4-BE49-F238E27FC236}">
                <a16:creationId xmlns:a16="http://schemas.microsoft.com/office/drawing/2014/main" id="{19C5651C-11A9-49B0-BCE7-0C825DE1476F}"/>
              </a:ext>
            </a:extLst>
          </p:cNvPr>
          <p:cNvSpPr txBox="1"/>
          <p:nvPr/>
        </p:nvSpPr>
        <p:spPr>
          <a:xfrm>
            <a:off x="1861547" y="1936000"/>
            <a:ext cx="800219" cy="461665"/>
          </a:xfrm>
          <a:prstGeom prst="rect">
            <a:avLst/>
          </a:prstGeom>
          <a:noFill/>
        </p:spPr>
        <p:txBody>
          <a:bodyPr wrap="none" rtlCol="0">
            <a:spAutoFit/>
          </a:bodyPr>
          <a:lstStyle/>
          <a:p>
            <a:r>
              <a:rPr kumimoji="1" lang="ja-JP" altLang="en-US" sz="2400" dirty="0"/>
              <a:t>構文</a:t>
            </a:r>
          </a:p>
        </p:txBody>
      </p:sp>
      <p:cxnSp>
        <p:nvCxnSpPr>
          <p:cNvPr id="11" name="直線矢印コネクタ 10">
            <a:extLst>
              <a:ext uri="{FF2B5EF4-FFF2-40B4-BE49-F238E27FC236}">
                <a16:creationId xmlns:a16="http://schemas.microsoft.com/office/drawing/2014/main" id="{A456B675-9EA2-4D73-AD8C-446548E62E92}"/>
              </a:ext>
            </a:extLst>
          </p:cNvPr>
          <p:cNvCxnSpPr>
            <a:cxnSpLocks/>
          </p:cNvCxnSpPr>
          <p:nvPr/>
        </p:nvCxnSpPr>
        <p:spPr>
          <a:xfrm flipH="1">
            <a:off x="3960123" y="2224032"/>
            <a:ext cx="576064" cy="432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8F1116E0-AD97-4F97-A939-9195161C0DA6}"/>
              </a:ext>
            </a:extLst>
          </p:cNvPr>
          <p:cNvSpPr txBox="1"/>
          <p:nvPr/>
        </p:nvSpPr>
        <p:spPr>
          <a:xfrm>
            <a:off x="4608195" y="1966777"/>
            <a:ext cx="1980029" cy="400110"/>
          </a:xfrm>
          <a:prstGeom prst="rect">
            <a:avLst/>
          </a:prstGeom>
          <a:noFill/>
        </p:spPr>
        <p:txBody>
          <a:bodyPr wrap="none" rtlCol="0">
            <a:spAutoFit/>
          </a:bodyPr>
          <a:lstStyle/>
          <a:p>
            <a:r>
              <a:rPr lang="ja-JP" altLang="en-US" sz="2000" dirty="0">
                <a:latin typeface="+mn-ea"/>
                <a:ea typeface="+mn-ea"/>
              </a:rPr>
              <a:t>コロンを付ける</a:t>
            </a:r>
            <a:endParaRPr kumimoji="1" lang="ja-JP" altLang="en-US" sz="2000" dirty="0">
              <a:latin typeface="+mn-ea"/>
              <a:ea typeface="+mn-ea"/>
            </a:endParaRPr>
          </a:p>
        </p:txBody>
      </p:sp>
      <p:sp>
        <p:nvSpPr>
          <p:cNvPr id="15" name="テキスト ボックス 14">
            <a:extLst>
              <a:ext uri="{FF2B5EF4-FFF2-40B4-BE49-F238E27FC236}">
                <a16:creationId xmlns:a16="http://schemas.microsoft.com/office/drawing/2014/main" id="{EA8318A0-3DE3-47FD-B64A-51603641F468}"/>
              </a:ext>
            </a:extLst>
          </p:cNvPr>
          <p:cNvSpPr txBox="1"/>
          <p:nvPr/>
        </p:nvSpPr>
        <p:spPr>
          <a:xfrm>
            <a:off x="539552" y="4960737"/>
            <a:ext cx="7612982" cy="1569660"/>
          </a:xfrm>
          <a:prstGeom prst="rect">
            <a:avLst/>
          </a:prstGeom>
          <a:noFill/>
        </p:spPr>
        <p:txBody>
          <a:bodyPr wrap="none" rtlCol="0">
            <a:spAutoFit/>
          </a:bodyPr>
          <a:lstStyle/>
          <a:p>
            <a:r>
              <a:rPr lang="ja-JP" altLang="en-US" sz="2400" dirty="0">
                <a:latin typeface="+mn-ea"/>
                <a:ea typeface="+mn-ea"/>
              </a:rPr>
              <a:t>条件を満たすとき（</a:t>
            </a:r>
            <a:r>
              <a:rPr lang="ja-JP" altLang="en-US" sz="2400" b="1" dirty="0">
                <a:latin typeface="+mn-ea"/>
                <a:ea typeface="+mn-ea"/>
              </a:rPr>
              <a:t>条件式</a:t>
            </a:r>
            <a:r>
              <a:rPr lang="ja-JP" altLang="en-US" sz="2400" dirty="0">
                <a:latin typeface="+mn-ea"/>
                <a:ea typeface="+mn-ea"/>
              </a:rPr>
              <a:t>の値が真（</a:t>
            </a:r>
            <a:r>
              <a:rPr lang="en-US" altLang="ja-JP" sz="2400" dirty="0">
                <a:latin typeface="+mn-ea"/>
                <a:ea typeface="+mn-ea"/>
              </a:rPr>
              <a:t>True</a:t>
            </a:r>
            <a:r>
              <a:rPr lang="ja-JP" altLang="en-US" sz="2400" dirty="0">
                <a:latin typeface="+mn-ea"/>
                <a:ea typeface="+mn-ea"/>
              </a:rPr>
              <a:t>）のとき）</a:t>
            </a:r>
            <a:endParaRPr lang="en-US" altLang="ja-JP" sz="2400" dirty="0">
              <a:latin typeface="+mn-ea"/>
              <a:ea typeface="+mn-ea"/>
            </a:endParaRPr>
          </a:p>
          <a:p>
            <a:r>
              <a:rPr kumimoji="1" lang="ja-JP" altLang="en-US" sz="2400" b="1" dirty="0">
                <a:latin typeface="+mn-ea"/>
                <a:ea typeface="+mn-ea"/>
              </a:rPr>
              <a:t>処理内容</a:t>
            </a:r>
            <a:r>
              <a:rPr kumimoji="1" lang="en-US" altLang="ja-JP" sz="2400" b="1" dirty="0">
                <a:latin typeface="+mn-ea"/>
                <a:ea typeface="+mn-ea"/>
              </a:rPr>
              <a:t>1</a:t>
            </a:r>
            <a:r>
              <a:rPr kumimoji="1" lang="ja-JP" altLang="en-US" sz="2400" dirty="0">
                <a:latin typeface="+mn-ea"/>
                <a:ea typeface="+mn-ea"/>
              </a:rPr>
              <a:t>が実行される</a:t>
            </a:r>
            <a:r>
              <a:rPr lang="ja-JP" altLang="en-US" sz="2400" dirty="0">
                <a:latin typeface="+mn-ea"/>
                <a:ea typeface="+mn-ea"/>
              </a:rPr>
              <a:t>。</a:t>
            </a:r>
            <a:endParaRPr lang="en-US" altLang="ja-JP" sz="2400" dirty="0">
              <a:latin typeface="+mn-ea"/>
              <a:ea typeface="+mn-ea"/>
            </a:endParaRPr>
          </a:p>
          <a:p>
            <a:r>
              <a:rPr kumimoji="1" lang="ja-JP" altLang="en-US" sz="2400" dirty="0">
                <a:latin typeface="+mn-ea"/>
                <a:ea typeface="+mn-ea"/>
              </a:rPr>
              <a:t>そうでないときは、</a:t>
            </a:r>
            <a:endParaRPr kumimoji="1" lang="en-US" altLang="ja-JP" sz="2400" dirty="0">
              <a:latin typeface="+mn-ea"/>
              <a:ea typeface="+mn-ea"/>
            </a:endParaRPr>
          </a:p>
          <a:p>
            <a:r>
              <a:rPr kumimoji="1" lang="ja-JP" altLang="en-US" sz="2400" b="1" dirty="0">
                <a:latin typeface="+mn-ea"/>
                <a:ea typeface="+mn-ea"/>
              </a:rPr>
              <a:t>処理内容</a:t>
            </a:r>
            <a:r>
              <a:rPr kumimoji="1" lang="en-US" altLang="ja-JP" sz="2400" b="1" dirty="0">
                <a:latin typeface="+mn-ea"/>
                <a:ea typeface="+mn-ea"/>
              </a:rPr>
              <a:t>2</a:t>
            </a:r>
            <a:r>
              <a:rPr kumimoji="1" lang="ja-JP" altLang="en-US" sz="2400" dirty="0">
                <a:latin typeface="+mn-ea"/>
                <a:ea typeface="+mn-ea"/>
              </a:rPr>
              <a:t>が実行される。</a:t>
            </a:r>
            <a:endParaRPr kumimoji="1" lang="en-US" altLang="ja-JP" sz="2400" dirty="0">
              <a:latin typeface="+mn-ea"/>
              <a:ea typeface="+mn-ea"/>
            </a:endParaRPr>
          </a:p>
        </p:txBody>
      </p:sp>
      <p:cxnSp>
        <p:nvCxnSpPr>
          <p:cNvPr id="16" name="直線矢印コネクタ 15">
            <a:extLst>
              <a:ext uri="{FF2B5EF4-FFF2-40B4-BE49-F238E27FC236}">
                <a16:creationId xmlns:a16="http://schemas.microsoft.com/office/drawing/2014/main" id="{6E8FD204-8B3E-4670-9836-FC909E79DB05}"/>
              </a:ext>
            </a:extLst>
          </p:cNvPr>
          <p:cNvCxnSpPr>
            <a:cxnSpLocks/>
          </p:cNvCxnSpPr>
          <p:nvPr/>
        </p:nvCxnSpPr>
        <p:spPr>
          <a:xfrm flipH="1">
            <a:off x="3128902" y="3564021"/>
            <a:ext cx="50405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1000D173-9FF6-4F8C-BC38-32D9ED36A2CF}"/>
              </a:ext>
            </a:extLst>
          </p:cNvPr>
          <p:cNvSpPr txBox="1"/>
          <p:nvPr/>
        </p:nvSpPr>
        <p:spPr>
          <a:xfrm>
            <a:off x="3649561" y="3363966"/>
            <a:ext cx="1980029" cy="400110"/>
          </a:xfrm>
          <a:prstGeom prst="rect">
            <a:avLst/>
          </a:prstGeom>
          <a:noFill/>
        </p:spPr>
        <p:txBody>
          <a:bodyPr wrap="none" rtlCol="0">
            <a:spAutoFit/>
          </a:bodyPr>
          <a:lstStyle/>
          <a:p>
            <a:r>
              <a:rPr lang="ja-JP" altLang="en-US" sz="2000" dirty="0">
                <a:latin typeface="+mn-ea"/>
                <a:ea typeface="+mn-ea"/>
              </a:rPr>
              <a:t>コロンを付ける</a:t>
            </a:r>
            <a:endParaRPr kumimoji="1" lang="ja-JP" altLang="en-US" sz="2000" dirty="0">
              <a:latin typeface="+mn-ea"/>
              <a:ea typeface="+mn-ea"/>
            </a:endParaRPr>
          </a:p>
        </p:txBody>
      </p:sp>
      <p:cxnSp>
        <p:nvCxnSpPr>
          <p:cNvPr id="18" name="直線矢印コネクタ 17">
            <a:extLst>
              <a:ext uri="{FF2B5EF4-FFF2-40B4-BE49-F238E27FC236}">
                <a16:creationId xmlns:a16="http://schemas.microsoft.com/office/drawing/2014/main" id="{C0239AD1-F948-42D1-B670-8DB845B8C319}"/>
              </a:ext>
            </a:extLst>
          </p:cNvPr>
          <p:cNvCxnSpPr>
            <a:cxnSpLocks/>
          </p:cNvCxnSpPr>
          <p:nvPr/>
        </p:nvCxnSpPr>
        <p:spPr>
          <a:xfrm flipV="1">
            <a:off x="2025634" y="4005064"/>
            <a:ext cx="311180" cy="3425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2DEE3DBF-7EB4-4B34-BBE5-8502C5ABDA8B}"/>
              </a:ext>
            </a:extLst>
          </p:cNvPr>
          <p:cNvSpPr txBox="1"/>
          <p:nvPr/>
        </p:nvSpPr>
        <p:spPr>
          <a:xfrm>
            <a:off x="1661834" y="4347586"/>
            <a:ext cx="1467068" cy="400110"/>
          </a:xfrm>
          <a:prstGeom prst="rect">
            <a:avLst/>
          </a:prstGeom>
          <a:noFill/>
        </p:spPr>
        <p:txBody>
          <a:bodyPr wrap="none" rtlCol="0">
            <a:spAutoFit/>
          </a:bodyPr>
          <a:lstStyle/>
          <a:p>
            <a:r>
              <a:rPr lang="ja-JP" altLang="en-US" sz="2000" dirty="0">
                <a:latin typeface="+mn-ea"/>
                <a:ea typeface="+mn-ea"/>
              </a:rPr>
              <a:t>インデント</a:t>
            </a:r>
            <a:endParaRPr kumimoji="1" lang="ja-JP" altLang="en-US" sz="2000" dirty="0">
              <a:latin typeface="+mn-ea"/>
              <a:ea typeface="+mn-ea"/>
            </a:endParaRPr>
          </a:p>
        </p:txBody>
      </p:sp>
      <p:cxnSp>
        <p:nvCxnSpPr>
          <p:cNvPr id="21" name="直線矢印コネクタ 20">
            <a:extLst>
              <a:ext uri="{FF2B5EF4-FFF2-40B4-BE49-F238E27FC236}">
                <a16:creationId xmlns:a16="http://schemas.microsoft.com/office/drawing/2014/main" id="{D73F9598-3482-4803-B4D4-8E5B7F1BD098}"/>
              </a:ext>
            </a:extLst>
          </p:cNvPr>
          <p:cNvCxnSpPr>
            <a:cxnSpLocks/>
          </p:cNvCxnSpPr>
          <p:nvPr/>
        </p:nvCxnSpPr>
        <p:spPr>
          <a:xfrm flipV="1">
            <a:off x="1658062" y="3157459"/>
            <a:ext cx="603594" cy="151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9388946C-BB48-412C-B060-2C765CF48D95}"/>
              </a:ext>
            </a:extLst>
          </p:cNvPr>
          <p:cNvSpPr txBox="1"/>
          <p:nvPr/>
        </p:nvSpPr>
        <p:spPr>
          <a:xfrm>
            <a:off x="190994" y="2994831"/>
            <a:ext cx="1467068" cy="400110"/>
          </a:xfrm>
          <a:prstGeom prst="rect">
            <a:avLst/>
          </a:prstGeom>
          <a:noFill/>
        </p:spPr>
        <p:txBody>
          <a:bodyPr wrap="none" rtlCol="0">
            <a:spAutoFit/>
          </a:bodyPr>
          <a:lstStyle/>
          <a:p>
            <a:r>
              <a:rPr lang="ja-JP" altLang="en-US" sz="2000" dirty="0">
                <a:latin typeface="+mn-ea"/>
                <a:ea typeface="+mn-ea"/>
              </a:rPr>
              <a:t>インデント</a:t>
            </a:r>
            <a:endParaRPr kumimoji="1" lang="ja-JP" altLang="en-US" sz="2000" dirty="0">
              <a:latin typeface="+mn-ea"/>
              <a:ea typeface="+mn-ea"/>
            </a:endParaRPr>
          </a:p>
        </p:txBody>
      </p:sp>
      <p:sp>
        <p:nvSpPr>
          <p:cNvPr id="4" name="スライド番号プレースホルダー 3">
            <a:extLst>
              <a:ext uri="{FF2B5EF4-FFF2-40B4-BE49-F238E27FC236}">
                <a16:creationId xmlns:a16="http://schemas.microsoft.com/office/drawing/2014/main" id="{8F5F695C-964E-4A97-B624-845F66C4FC92}"/>
              </a:ext>
            </a:extLst>
          </p:cNvPr>
          <p:cNvSpPr>
            <a:spLocks noGrp="1"/>
          </p:cNvSpPr>
          <p:nvPr>
            <p:ph type="sldNum" sz="quarter" idx="12"/>
          </p:nvPr>
        </p:nvSpPr>
        <p:spPr/>
        <p:txBody>
          <a:bodyPr/>
          <a:lstStyle/>
          <a:p>
            <a:fld id="{F9134F74-3BB4-4ADE-A554-892E3A208E77}" type="slidenum">
              <a:rPr lang="ja-JP" altLang="en-US" smtClean="0"/>
              <a:pPr/>
              <a:t>100</a:t>
            </a:fld>
            <a:endParaRPr lang="ja-JP" altLang="en-US"/>
          </a:p>
        </p:txBody>
      </p:sp>
    </p:spTree>
    <p:extLst>
      <p:ext uri="{BB962C8B-B14F-4D97-AF65-F5344CB8AC3E}">
        <p14:creationId xmlns:p14="http://schemas.microsoft.com/office/powerpoint/2010/main" val="27485338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666BFD-F25E-4BB2-B272-824A92D65C4B}"/>
              </a:ext>
            </a:extLst>
          </p:cNvPr>
          <p:cNvSpPr>
            <a:spLocks noGrp="1"/>
          </p:cNvSpPr>
          <p:nvPr>
            <p:ph type="title"/>
          </p:nvPr>
        </p:nvSpPr>
        <p:spPr/>
        <p:txBody>
          <a:bodyPr/>
          <a:lstStyle/>
          <a:p>
            <a:r>
              <a:rPr lang="en-US" altLang="ja-JP" b="1" dirty="0"/>
              <a:t>if</a:t>
            </a:r>
            <a:r>
              <a:rPr lang="ja-JP" altLang="en-US" b="1" dirty="0"/>
              <a:t>～</a:t>
            </a:r>
            <a:r>
              <a:rPr lang="en-US" altLang="ja-JP" b="1" dirty="0"/>
              <a:t>else</a:t>
            </a:r>
            <a:r>
              <a:rPr lang="ja-JP" altLang="en-US" b="1" dirty="0"/>
              <a:t>文</a:t>
            </a:r>
            <a:r>
              <a:rPr lang="ja-JP" altLang="en-US" dirty="0"/>
              <a:t>による条件分岐</a:t>
            </a:r>
            <a:endParaRPr kumimoji="1" lang="ja-JP" altLang="en-US" dirty="0"/>
          </a:p>
        </p:txBody>
      </p:sp>
      <p:pic>
        <p:nvPicPr>
          <p:cNvPr id="4" name="図 3">
            <a:extLst>
              <a:ext uri="{FF2B5EF4-FFF2-40B4-BE49-F238E27FC236}">
                <a16:creationId xmlns:a16="http://schemas.microsoft.com/office/drawing/2014/main" id="{7C21E78D-7730-4B78-8AE9-37CF874922DE}"/>
              </a:ext>
            </a:extLst>
          </p:cNvPr>
          <p:cNvPicPr>
            <a:picLocks noChangeAspect="1"/>
          </p:cNvPicPr>
          <p:nvPr/>
        </p:nvPicPr>
        <p:blipFill>
          <a:blip r:embed="rId2"/>
          <a:stretch>
            <a:fillRect/>
          </a:stretch>
        </p:blipFill>
        <p:spPr>
          <a:xfrm>
            <a:off x="445947" y="1811940"/>
            <a:ext cx="8229600" cy="1568997"/>
          </a:xfrm>
          <a:prstGeom prst="rect">
            <a:avLst/>
          </a:prstGeom>
        </p:spPr>
      </p:pic>
      <p:sp>
        <p:nvSpPr>
          <p:cNvPr id="5" name="四角形: 角を丸くする 4">
            <a:extLst>
              <a:ext uri="{FF2B5EF4-FFF2-40B4-BE49-F238E27FC236}">
                <a16:creationId xmlns:a16="http://schemas.microsoft.com/office/drawing/2014/main" id="{2B07BA3C-D165-4475-AA6A-77EDF806AD62}"/>
              </a:ext>
            </a:extLst>
          </p:cNvPr>
          <p:cNvSpPr/>
          <p:nvPr/>
        </p:nvSpPr>
        <p:spPr>
          <a:xfrm>
            <a:off x="1238425" y="1887159"/>
            <a:ext cx="504056" cy="2551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72E6EB85-7E80-41EE-86AF-2D57BD00FFE0}"/>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BB180556-2EEE-45DA-83D9-A108A1A8F0F2}"/>
              </a:ext>
            </a:extLst>
          </p:cNvPr>
          <p:cNvSpPr>
            <a:spLocks noGrp="1"/>
          </p:cNvSpPr>
          <p:nvPr>
            <p:ph type="sldNum" sz="quarter" idx="12"/>
          </p:nvPr>
        </p:nvSpPr>
        <p:spPr/>
        <p:txBody>
          <a:bodyPr/>
          <a:lstStyle/>
          <a:p>
            <a:fld id="{F9134F74-3BB4-4ADE-A554-892E3A208E77}" type="slidenum">
              <a:rPr lang="ja-JP" altLang="en-US" smtClean="0"/>
              <a:pPr/>
              <a:t>101</a:t>
            </a:fld>
            <a:endParaRPr lang="ja-JP" altLang="en-US"/>
          </a:p>
        </p:txBody>
      </p:sp>
    </p:spTree>
    <p:extLst>
      <p:ext uri="{BB962C8B-B14F-4D97-AF65-F5344CB8AC3E}">
        <p14:creationId xmlns:p14="http://schemas.microsoft.com/office/powerpoint/2010/main" val="17145599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666BFD-F25E-4BB2-B272-824A92D65C4B}"/>
              </a:ext>
            </a:extLst>
          </p:cNvPr>
          <p:cNvSpPr>
            <a:spLocks noGrp="1"/>
          </p:cNvSpPr>
          <p:nvPr>
            <p:ph type="title"/>
          </p:nvPr>
        </p:nvSpPr>
        <p:spPr/>
        <p:txBody>
          <a:bodyPr/>
          <a:lstStyle/>
          <a:p>
            <a:r>
              <a:rPr lang="en-US" altLang="ja-JP" b="1" dirty="0"/>
              <a:t>if</a:t>
            </a:r>
            <a:r>
              <a:rPr lang="ja-JP" altLang="en-US" b="1" dirty="0"/>
              <a:t>～</a:t>
            </a:r>
            <a:r>
              <a:rPr lang="en-US" altLang="ja-JP" b="1" dirty="0" err="1"/>
              <a:t>elif</a:t>
            </a:r>
            <a:r>
              <a:rPr lang="ja-JP" altLang="en-US" b="1" dirty="0"/>
              <a:t>～</a:t>
            </a:r>
            <a:r>
              <a:rPr lang="en-US" altLang="ja-JP" b="1" dirty="0"/>
              <a:t>else</a:t>
            </a:r>
            <a:r>
              <a:rPr lang="ja-JP" altLang="en-US" b="1" dirty="0"/>
              <a:t>文</a:t>
            </a:r>
            <a:r>
              <a:rPr lang="ja-JP" altLang="en-US" dirty="0"/>
              <a:t>による条件分岐</a:t>
            </a:r>
            <a:endParaRPr kumimoji="1" lang="ja-JP" altLang="en-US" dirty="0"/>
          </a:p>
        </p:txBody>
      </p:sp>
      <p:sp>
        <p:nvSpPr>
          <p:cNvPr id="6" name="テキスト ボックス 5">
            <a:extLst>
              <a:ext uri="{FF2B5EF4-FFF2-40B4-BE49-F238E27FC236}">
                <a16:creationId xmlns:a16="http://schemas.microsoft.com/office/drawing/2014/main" id="{84110131-246B-484F-9A38-F5F89361E8BA}"/>
              </a:ext>
            </a:extLst>
          </p:cNvPr>
          <p:cNvSpPr txBox="1">
            <a:spLocks noChangeArrowheads="1"/>
          </p:cNvSpPr>
          <p:nvPr/>
        </p:nvSpPr>
        <p:spPr bwMode="auto">
          <a:xfrm>
            <a:off x="625459" y="1772816"/>
            <a:ext cx="3971528" cy="2677656"/>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800" dirty="0">
                <a:latin typeface="Lucida Console" panose="020B0609040504020204" pitchFamily="49" charset="0"/>
                <a:ea typeface="HG丸ｺﾞｼｯｸM-PRO" panose="020F0600000000000000" pitchFamily="50" charset="-128"/>
              </a:rPr>
              <a:t>if </a:t>
            </a:r>
            <a:r>
              <a:rPr lang="ja-JP" altLang="en-US" sz="2800" dirty="0">
                <a:latin typeface="Lucida Console" panose="020B0609040504020204" pitchFamily="49" charset="0"/>
                <a:ea typeface="HG丸ｺﾞｼｯｸM-PRO" panose="020F0600000000000000" pitchFamily="50" charset="-128"/>
              </a:rPr>
              <a:t>条件式</a:t>
            </a:r>
            <a:r>
              <a:rPr lang="en-US" altLang="ja-JP" sz="2800" dirty="0">
                <a:latin typeface="Lucida Console" panose="020B0609040504020204" pitchFamily="49" charset="0"/>
                <a:ea typeface="HG丸ｺﾞｼｯｸM-PRO" panose="020F0600000000000000" pitchFamily="50" charset="-128"/>
              </a:rPr>
              <a:t>1:</a:t>
            </a:r>
          </a:p>
          <a:p>
            <a:pPr eaLnBrk="1" hangingPunct="1"/>
            <a:r>
              <a:rPr lang="en-US" altLang="ja-JP" sz="2800" dirty="0">
                <a:latin typeface="Lucida Console" panose="020B0609040504020204" pitchFamily="49" charset="0"/>
                <a:ea typeface="HG丸ｺﾞｼｯｸM-PRO" panose="020F0600000000000000" pitchFamily="50" charset="-128"/>
              </a:rPr>
              <a:t>    </a:t>
            </a:r>
            <a:r>
              <a:rPr lang="ja-JP" altLang="en-US" sz="2800" dirty="0">
                <a:latin typeface="Lucida Console" panose="020B0609040504020204" pitchFamily="49" charset="0"/>
                <a:ea typeface="HG丸ｺﾞｼｯｸM-PRO" panose="020F0600000000000000" pitchFamily="50" charset="-128"/>
              </a:rPr>
              <a:t>処理内容</a:t>
            </a:r>
            <a:r>
              <a:rPr lang="en-US" altLang="ja-JP" sz="2800" dirty="0">
                <a:latin typeface="Lucida Console" panose="020B0609040504020204" pitchFamily="49" charset="0"/>
                <a:ea typeface="HG丸ｺﾞｼｯｸM-PRO" panose="020F0600000000000000" pitchFamily="50" charset="-128"/>
              </a:rPr>
              <a:t>1</a:t>
            </a:r>
          </a:p>
          <a:p>
            <a:pPr eaLnBrk="1" hangingPunct="1"/>
            <a:r>
              <a:rPr lang="en-US" altLang="ja-JP" sz="2800" dirty="0" err="1">
                <a:latin typeface="Lucida Console" panose="020B0609040504020204" pitchFamily="49" charset="0"/>
                <a:ea typeface="HG丸ｺﾞｼｯｸM-PRO" panose="020F0600000000000000" pitchFamily="50" charset="-128"/>
              </a:rPr>
              <a:t>elif</a:t>
            </a:r>
            <a:r>
              <a:rPr lang="en-US" altLang="ja-JP" sz="2800" dirty="0">
                <a:latin typeface="Lucida Console" panose="020B0609040504020204" pitchFamily="49" charset="0"/>
                <a:ea typeface="HG丸ｺﾞｼｯｸM-PRO" panose="020F0600000000000000" pitchFamily="50" charset="-128"/>
              </a:rPr>
              <a:t> </a:t>
            </a:r>
            <a:r>
              <a:rPr lang="ja-JP" altLang="en-US" sz="2800" dirty="0">
                <a:latin typeface="Lucida Console" panose="020B0609040504020204" pitchFamily="49" charset="0"/>
                <a:ea typeface="HG丸ｺﾞｼｯｸM-PRO" panose="020F0600000000000000" pitchFamily="50" charset="-128"/>
              </a:rPr>
              <a:t>条件式</a:t>
            </a:r>
            <a:r>
              <a:rPr lang="en-US" altLang="ja-JP" sz="2800" dirty="0">
                <a:latin typeface="Lucida Console" panose="020B0609040504020204" pitchFamily="49" charset="0"/>
                <a:ea typeface="HG丸ｺﾞｼｯｸM-PRO" panose="020F0600000000000000" pitchFamily="50" charset="-128"/>
              </a:rPr>
              <a:t>2:</a:t>
            </a:r>
          </a:p>
          <a:p>
            <a:pPr eaLnBrk="1" hangingPunct="1"/>
            <a:r>
              <a:rPr lang="en-US" altLang="ja-JP" sz="2800" dirty="0">
                <a:latin typeface="Lucida Console" panose="020B0609040504020204" pitchFamily="49" charset="0"/>
                <a:ea typeface="HG丸ｺﾞｼｯｸM-PRO" panose="020F0600000000000000" pitchFamily="50" charset="-128"/>
              </a:rPr>
              <a:t>    </a:t>
            </a:r>
            <a:r>
              <a:rPr lang="ja-JP" altLang="en-US" sz="2800" dirty="0">
                <a:latin typeface="Lucida Console" panose="020B0609040504020204" pitchFamily="49" charset="0"/>
                <a:ea typeface="HG丸ｺﾞｼｯｸM-PRO" panose="020F0600000000000000" pitchFamily="50" charset="-128"/>
              </a:rPr>
              <a:t>処理内容</a:t>
            </a:r>
            <a:r>
              <a:rPr lang="en-US" altLang="ja-JP" sz="2800" dirty="0">
                <a:latin typeface="Lucida Console" panose="020B0609040504020204" pitchFamily="49" charset="0"/>
                <a:ea typeface="HG丸ｺﾞｼｯｸM-PRO" panose="020F0600000000000000" pitchFamily="50" charset="-128"/>
              </a:rPr>
              <a:t>2</a:t>
            </a:r>
          </a:p>
          <a:p>
            <a:pPr eaLnBrk="1" hangingPunct="1"/>
            <a:r>
              <a:rPr lang="en-US" altLang="ja-JP" sz="2800" dirty="0">
                <a:latin typeface="Lucida Console" panose="020B0609040504020204" pitchFamily="49" charset="0"/>
                <a:ea typeface="HG丸ｺﾞｼｯｸM-PRO" panose="020F0600000000000000" pitchFamily="50" charset="-128"/>
              </a:rPr>
              <a:t>else:</a:t>
            </a:r>
          </a:p>
          <a:p>
            <a:pPr eaLnBrk="1" hangingPunct="1"/>
            <a:r>
              <a:rPr lang="en-US" altLang="ja-JP" sz="2800" dirty="0">
                <a:latin typeface="Lucida Console" panose="020B0609040504020204" pitchFamily="49" charset="0"/>
                <a:ea typeface="HG丸ｺﾞｼｯｸM-PRO" panose="020F0600000000000000" pitchFamily="50" charset="-128"/>
              </a:rPr>
              <a:t>    </a:t>
            </a:r>
            <a:r>
              <a:rPr lang="ja-JP" altLang="en-US" sz="2800" dirty="0">
                <a:latin typeface="Lucida Console" panose="020B0609040504020204" pitchFamily="49" charset="0"/>
                <a:ea typeface="HG丸ｺﾞｼｯｸM-PRO" panose="020F0600000000000000" pitchFamily="50" charset="-128"/>
              </a:rPr>
              <a:t>処理内容</a:t>
            </a:r>
            <a:r>
              <a:rPr lang="en-US" altLang="ja-JP" sz="2800" dirty="0">
                <a:latin typeface="Lucida Console" panose="020B0609040504020204" pitchFamily="49" charset="0"/>
                <a:ea typeface="HG丸ｺﾞｼｯｸM-PRO" panose="020F0600000000000000" pitchFamily="50" charset="-128"/>
              </a:rPr>
              <a:t>3</a:t>
            </a:r>
          </a:p>
        </p:txBody>
      </p:sp>
      <p:sp>
        <p:nvSpPr>
          <p:cNvPr id="7" name="テキスト ボックス 6">
            <a:extLst>
              <a:ext uri="{FF2B5EF4-FFF2-40B4-BE49-F238E27FC236}">
                <a16:creationId xmlns:a16="http://schemas.microsoft.com/office/drawing/2014/main" id="{59D82885-5FEA-4029-8682-714F77B54BBA}"/>
              </a:ext>
            </a:extLst>
          </p:cNvPr>
          <p:cNvSpPr txBox="1"/>
          <p:nvPr/>
        </p:nvSpPr>
        <p:spPr>
          <a:xfrm>
            <a:off x="592584" y="1268760"/>
            <a:ext cx="800219" cy="461665"/>
          </a:xfrm>
          <a:prstGeom prst="rect">
            <a:avLst/>
          </a:prstGeom>
          <a:noFill/>
        </p:spPr>
        <p:txBody>
          <a:bodyPr wrap="none" rtlCol="0">
            <a:spAutoFit/>
          </a:bodyPr>
          <a:lstStyle/>
          <a:p>
            <a:r>
              <a:rPr kumimoji="1" lang="ja-JP" altLang="en-US" sz="2400" dirty="0"/>
              <a:t>構文</a:t>
            </a:r>
          </a:p>
        </p:txBody>
      </p:sp>
      <p:sp>
        <p:nvSpPr>
          <p:cNvPr id="8" name="テキスト ボックス 7">
            <a:extLst>
              <a:ext uri="{FF2B5EF4-FFF2-40B4-BE49-F238E27FC236}">
                <a16:creationId xmlns:a16="http://schemas.microsoft.com/office/drawing/2014/main" id="{DD074B06-6BF8-4173-9CCA-A43CA9B24248}"/>
              </a:ext>
            </a:extLst>
          </p:cNvPr>
          <p:cNvSpPr txBox="1"/>
          <p:nvPr/>
        </p:nvSpPr>
        <p:spPr>
          <a:xfrm>
            <a:off x="539552" y="4960737"/>
            <a:ext cx="7839005" cy="1569660"/>
          </a:xfrm>
          <a:prstGeom prst="rect">
            <a:avLst/>
          </a:prstGeom>
          <a:noFill/>
        </p:spPr>
        <p:txBody>
          <a:bodyPr wrap="none" rtlCol="0">
            <a:spAutoFit/>
          </a:bodyPr>
          <a:lstStyle/>
          <a:p>
            <a:r>
              <a:rPr lang="ja-JP" altLang="en-US" sz="2400" b="1" dirty="0">
                <a:latin typeface="+mn-ea"/>
                <a:ea typeface="+mn-ea"/>
              </a:rPr>
              <a:t>条件式</a:t>
            </a:r>
            <a:r>
              <a:rPr lang="en-US" altLang="ja-JP" sz="2400" b="1" dirty="0">
                <a:latin typeface="+mn-ea"/>
                <a:ea typeface="+mn-ea"/>
              </a:rPr>
              <a:t>1</a:t>
            </a:r>
            <a:r>
              <a:rPr lang="en-US" altLang="ja-JP" sz="2400" dirty="0">
                <a:latin typeface="+mn-ea"/>
                <a:ea typeface="+mn-ea"/>
              </a:rPr>
              <a:t> </a:t>
            </a:r>
            <a:r>
              <a:rPr lang="ja-JP" altLang="en-US" sz="2400" dirty="0">
                <a:latin typeface="+mn-ea"/>
                <a:ea typeface="+mn-ea"/>
              </a:rPr>
              <a:t>が </a:t>
            </a:r>
            <a:r>
              <a:rPr lang="en-US" altLang="ja-JP" sz="2400" b="1" dirty="0">
                <a:latin typeface="+mn-ea"/>
                <a:ea typeface="+mn-ea"/>
              </a:rPr>
              <a:t>True </a:t>
            </a:r>
            <a:r>
              <a:rPr lang="ja-JP" altLang="en-US" sz="2400" dirty="0">
                <a:latin typeface="+mn-ea"/>
                <a:ea typeface="+mn-ea"/>
              </a:rPr>
              <a:t>のとき </a:t>
            </a:r>
            <a:r>
              <a:rPr kumimoji="1" lang="ja-JP" altLang="en-US" sz="2400" b="1" dirty="0">
                <a:latin typeface="+mn-ea"/>
                <a:ea typeface="+mn-ea"/>
              </a:rPr>
              <a:t>処理内容</a:t>
            </a:r>
            <a:r>
              <a:rPr kumimoji="1" lang="en-US" altLang="ja-JP" sz="2400" b="1" dirty="0">
                <a:latin typeface="+mn-ea"/>
                <a:ea typeface="+mn-ea"/>
              </a:rPr>
              <a:t>1 </a:t>
            </a:r>
            <a:r>
              <a:rPr kumimoji="1" lang="ja-JP" altLang="en-US" sz="2400" dirty="0">
                <a:latin typeface="+mn-ea"/>
                <a:ea typeface="+mn-ea"/>
              </a:rPr>
              <a:t>が実行される</a:t>
            </a:r>
            <a:r>
              <a:rPr lang="ja-JP" altLang="en-US" sz="2400" dirty="0">
                <a:latin typeface="+mn-ea"/>
                <a:ea typeface="+mn-ea"/>
              </a:rPr>
              <a:t>。</a:t>
            </a:r>
            <a:endParaRPr lang="en-US" altLang="ja-JP" sz="2400" dirty="0">
              <a:latin typeface="+mn-ea"/>
              <a:ea typeface="+mn-ea"/>
            </a:endParaRPr>
          </a:p>
          <a:p>
            <a:r>
              <a:rPr kumimoji="1" lang="ja-JP" altLang="en-US" sz="2400" dirty="0">
                <a:latin typeface="+mn-ea"/>
                <a:ea typeface="+mn-ea"/>
              </a:rPr>
              <a:t>そうでないとき、</a:t>
            </a:r>
            <a:r>
              <a:rPr lang="ja-JP" altLang="en-US" sz="2400" b="1" dirty="0">
                <a:latin typeface="+mn-ea"/>
              </a:rPr>
              <a:t>条件式</a:t>
            </a:r>
            <a:r>
              <a:rPr lang="en-US" altLang="ja-JP" sz="2400" b="1" dirty="0">
                <a:latin typeface="+mn-ea"/>
              </a:rPr>
              <a:t>2</a:t>
            </a:r>
            <a:r>
              <a:rPr lang="en-US" altLang="ja-JP" sz="2400" dirty="0">
                <a:latin typeface="+mn-ea"/>
              </a:rPr>
              <a:t> </a:t>
            </a:r>
            <a:r>
              <a:rPr lang="ja-JP" altLang="en-US" sz="2400" dirty="0">
                <a:latin typeface="+mn-ea"/>
                <a:ea typeface="+mn-ea"/>
              </a:rPr>
              <a:t>が</a:t>
            </a:r>
            <a:r>
              <a:rPr lang="ja-JP" altLang="en-US" sz="2400" dirty="0">
                <a:latin typeface="+mn-ea"/>
              </a:rPr>
              <a:t> </a:t>
            </a:r>
            <a:r>
              <a:rPr lang="en-US" altLang="ja-JP" sz="2400" b="1" dirty="0">
                <a:latin typeface="+mn-ea"/>
              </a:rPr>
              <a:t>True </a:t>
            </a:r>
            <a:r>
              <a:rPr lang="ja-JP" altLang="en-US" sz="2400" dirty="0">
                <a:latin typeface="+mn-ea"/>
                <a:ea typeface="+mn-ea"/>
              </a:rPr>
              <a:t>のとき </a:t>
            </a:r>
            <a:r>
              <a:rPr lang="ja-JP" altLang="en-US" sz="2400" b="1" dirty="0">
                <a:latin typeface="+mn-ea"/>
              </a:rPr>
              <a:t>処理内容</a:t>
            </a:r>
            <a:r>
              <a:rPr lang="en-US" altLang="ja-JP" sz="2400" b="1" dirty="0">
                <a:latin typeface="+mn-ea"/>
              </a:rPr>
              <a:t>2</a:t>
            </a:r>
            <a:r>
              <a:rPr lang="ja-JP" altLang="en-US" sz="2400" b="1" dirty="0">
                <a:latin typeface="+mn-ea"/>
              </a:rPr>
              <a:t> </a:t>
            </a:r>
            <a:r>
              <a:rPr lang="ja-JP" altLang="en-US" sz="2400" dirty="0">
                <a:latin typeface="+mn-ea"/>
                <a:ea typeface="+mn-ea"/>
              </a:rPr>
              <a:t>が</a:t>
            </a:r>
            <a:endParaRPr lang="en-US" altLang="ja-JP" sz="2400" dirty="0">
              <a:latin typeface="+mn-ea"/>
              <a:ea typeface="+mn-ea"/>
            </a:endParaRPr>
          </a:p>
          <a:p>
            <a:r>
              <a:rPr lang="ja-JP" altLang="en-US" sz="2400" dirty="0">
                <a:latin typeface="+mn-ea"/>
                <a:ea typeface="+mn-ea"/>
              </a:rPr>
              <a:t>実行される。</a:t>
            </a:r>
            <a:r>
              <a:rPr lang="ja-JP" altLang="en-US" sz="2400" b="1" dirty="0">
                <a:latin typeface="+mn-ea"/>
                <a:ea typeface="+mn-ea"/>
              </a:rPr>
              <a:t> </a:t>
            </a:r>
            <a:endParaRPr lang="en-US" altLang="ja-JP" sz="2400" dirty="0">
              <a:latin typeface="+mn-ea"/>
              <a:ea typeface="+mn-ea"/>
            </a:endParaRPr>
          </a:p>
          <a:p>
            <a:r>
              <a:rPr kumimoji="1" lang="ja-JP" altLang="en-US" sz="2400" dirty="0">
                <a:latin typeface="+mn-ea"/>
                <a:ea typeface="+mn-ea"/>
              </a:rPr>
              <a:t>それ以外の時には、</a:t>
            </a:r>
            <a:r>
              <a:rPr kumimoji="1" lang="ja-JP" altLang="en-US" sz="2400" b="1" dirty="0">
                <a:latin typeface="+mn-ea"/>
                <a:ea typeface="+mn-ea"/>
              </a:rPr>
              <a:t>処理内容</a:t>
            </a:r>
            <a:r>
              <a:rPr kumimoji="1" lang="en-US" altLang="ja-JP" sz="2400" b="1" dirty="0">
                <a:latin typeface="+mn-ea"/>
                <a:ea typeface="+mn-ea"/>
              </a:rPr>
              <a:t>2</a:t>
            </a:r>
            <a:r>
              <a:rPr kumimoji="1" lang="ja-JP" altLang="en-US" sz="2400" dirty="0">
                <a:latin typeface="+mn-ea"/>
                <a:ea typeface="+mn-ea"/>
              </a:rPr>
              <a:t>が実行される。</a:t>
            </a:r>
            <a:endParaRPr kumimoji="1" lang="en-US" altLang="ja-JP" sz="2400" dirty="0">
              <a:latin typeface="+mn-ea"/>
              <a:ea typeface="+mn-ea"/>
            </a:endParaRPr>
          </a:p>
        </p:txBody>
      </p:sp>
      <p:sp>
        <p:nvSpPr>
          <p:cNvPr id="3" name="スライド番号プレースホルダー 2">
            <a:extLst>
              <a:ext uri="{FF2B5EF4-FFF2-40B4-BE49-F238E27FC236}">
                <a16:creationId xmlns:a16="http://schemas.microsoft.com/office/drawing/2014/main" id="{08350646-FBC5-4986-A070-9D19828ADA1F}"/>
              </a:ext>
            </a:extLst>
          </p:cNvPr>
          <p:cNvSpPr>
            <a:spLocks noGrp="1"/>
          </p:cNvSpPr>
          <p:nvPr>
            <p:ph type="sldNum" sz="quarter" idx="12"/>
          </p:nvPr>
        </p:nvSpPr>
        <p:spPr/>
        <p:txBody>
          <a:bodyPr/>
          <a:lstStyle/>
          <a:p>
            <a:fld id="{F9134F74-3BB4-4ADE-A554-892E3A208E77}" type="slidenum">
              <a:rPr lang="ja-JP" altLang="en-US" smtClean="0"/>
              <a:pPr/>
              <a:t>102</a:t>
            </a:fld>
            <a:endParaRPr lang="ja-JP" altLang="en-US"/>
          </a:p>
        </p:txBody>
      </p:sp>
    </p:spTree>
    <p:extLst>
      <p:ext uri="{BB962C8B-B14F-4D97-AF65-F5344CB8AC3E}">
        <p14:creationId xmlns:p14="http://schemas.microsoft.com/office/powerpoint/2010/main" val="19105028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E479EF-0FB9-4783-A3B8-67E199BC0403}"/>
              </a:ext>
            </a:extLst>
          </p:cNvPr>
          <p:cNvSpPr>
            <a:spLocks noGrp="1"/>
          </p:cNvSpPr>
          <p:nvPr>
            <p:ph type="title"/>
          </p:nvPr>
        </p:nvSpPr>
        <p:spPr/>
        <p:txBody>
          <a:bodyPr/>
          <a:lstStyle/>
          <a:p>
            <a:r>
              <a:rPr lang="en-US" altLang="ja-JP" b="1" dirty="0"/>
              <a:t>if</a:t>
            </a:r>
            <a:r>
              <a:rPr lang="ja-JP" altLang="en-US" b="1" dirty="0"/>
              <a:t>～</a:t>
            </a:r>
            <a:r>
              <a:rPr lang="en-US" altLang="ja-JP" b="1" dirty="0" err="1"/>
              <a:t>elif</a:t>
            </a:r>
            <a:r>
              <a:rPr lang="ja-JP" altLang="en-US" b="1" dirty="0"/>
              <a:t>～</a:t>
            </a:r>
            <a:r>
              <a:rPr lang="en-US" altLang="ja-JP" b="1" dirty="0"/>
              <a:t>else</a:t>
            </a:r>
            <a:r>
              <a:rPr lang="ja-JP" altLang="en-US" b="1" dirty="0"/>
              <a:t>文</a:t>
            </a:r>
            <a:r>
              <a:rPr lang="ja-JP" altLang="en-US" dirty="0"/>
              <a:t>による条件分岐</a:t>
            </a:r>
            <a:endParaRPr kumimoji="1" lang="ja-JP" altLang="en-US" dirty="0"/>
          </a:p>
        </p:txBody>
      </p:sp>
      <p:pic>
        <p:nvPicPr>
          <p:cNvPr id="4" name="図 3">
            <a:extLst>
              <a:ext uri="{FF2B5EF4-FFF2-40B4-BE49-F238E27FC236}">
                <a16:creationId xmlns:a16="http://schemas.microsoft.com/office/drawing/2014/main" id="{BE59B494-D283-4850-84D1-7E26B69AE10F}"/>
              </a:ext>
            </a:extLst>
          </p:cNvPr>
          <p:cNvPicPr>
            <a:picLocks noChangeAspect="1"/>
          </p:cNvPicPr>
          <p:nvPr/>
        </p:nvPicPr>
        <p:blipFill>
          <a:blip r:embed="rId2"/>
          <a:stretch>
            <a:fillRect/>
          </a:stretch>
        </p:blipFill>
        <p:spPr>
          <a:xfrm>
            <a:off x="251520" y="2534901"/>
            <a:ext cx="3888432" cy="2118235"/>
          </a:xfrm>
          <a:prstGeom prst="rect">
            <a:avLst/>
          </a:prstGeom>
        </p:spPr>
      </p:pic>
      <p:sp>
        <p:nvSpPr>
          <p:cNvPr id="5" name="四角形: 角を丸くする 4">
            <a:extLst>
              <a:ext uri="{FF2B5EF4-FFF2-40B4-BE49-F238E27FC236}">
                <a16:creationId xmlns:a16="http://schemas.microsoft.com/office/drawing/2014/main" id="{370636A6-855F-42CE-AEC9-ED66CC1A3682}"/>
              </a:ext>
            </a:extLst>
          </p:cNvPr>
          <p:cNvSpPr/>
          <p:nvPr/>
        </p:nvSpPr>
        <p:spPr>
          <a:xfrm>
            <a:off x="1043608" y="2607239"/>
            <a:ext cx="504056" cy="2551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DCD5B934-4D46-4C58-9E46-8DA3D94FDFE5}"/>
              </a:ext>
            </a:extLst>
          </p:cNvPr>
          <p:cNvPicPr>
            <a:picLocks noChangeAspect="1"/>
          </p:cNvPicPr>
          <p:nvPr/>
        </p:nvPicPr>
        <p:blipFill>
          <a:blip r:embed="rId3"/>
          <a:stretch>
            <a:fillRect/>
          </a:stretch>
        </p:blipFill>
        <p:spPr>
          <a:xfrm>
            <a:off x="4139952" y="2132856"/>
            <a:ext cx="4776237" cy="3384376"/>
          </a:xfrm>
          <a:prstGeom prst="rect">
            <a:avLst/>
          </a:prstGeom>
        </p:spPr>
      </p:pic>
      <p:sp>
        <p:nvSpPr>
          <p:cNvPr id="7" name="テキスト ボックス 6">
            <a:extLst>
              <a:ext uri="{FF2B5EF4-FFF2-40B4-BE49-F238E27FC236}">
                <a16:creationId xmlns:a16="http://schemas.microsoft.com/office/drawing/2014/main" id="{D2C0187B-BFF0-4D5B-AD44-286894BDF06C}"/>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5E350D0F-BBE3-4D22-A87A-E0CB7B418155}"/>
              </a:ext>
            </a:extLst>
          </p:cNvPr>
          <p:cNvSpPr>
            <a:spLocks noGrp="1"/>
          </p:cNvSpPr>
          <p:nvPr>
            <p:ph type="sldNum" sz="quarter" idx="12"/>
          </p:nvPr>
        </p:nvSpPr>
        <p:spPr/>
        <p:txBody>
          <a:bodyPr/>
          <a:lstStyle/>
          <a:p>
            <a:fld id="{F9134F74-3BB4-4ADE-A554-892E3A208E77}" type="slidenum">
              <a:rPr lang="ja-JP" altLang="en-US" smtClean="0"/>
              <a:pPr/>
              <a:t>103</a:t>
            </a:fld>
            <a:endParaRPr lang="ja-JP" altLang="en-US"/>
          </a:p>
        </p:txBody>
      </p:sp>
    </p:spTree>
    <p:extLst>
      <p:ext uri="{BB962C8B-B14F-4D97-AF65-F5344CB8AC3E}">
        <p14:creationId xmlns:p14="http://schemas.microsoft.com/office/powerpoint/2010/main" val="25998015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E8755B-42C4-4B89-8B2D-D213A8F45B1C}"/>
              </a:ext>
            </a:extLst>
          </p:cNvPr>
          <p:cNvSpPr>
            <a:spLocks noGrp="1"/>
          </p:cNvSpPr>
          <p:nvPr>
            <p:ph type="title"/>
          </p:nvPr>
        </p:nvSpPr>
        <p:spPr>
          <a:xfrm>
            <a:off x="457200" y="404664"/>
            <a:ext cx="8229600" cy="595444"/>
          </a:xfrm>
        </p:spPr>
        <p:txBody>
          <a:bodyPr>
            <a:normAutofit/>
          </a:bodyPr>
          <a:lstStyle/>
          <a:p>
            <a:r>
              <a:rPr lang="ja-JP" altLang="en-US" sz="3200" dirty="0"/>
              <a:t>三項演算子</a:t>
            </a:r>
            <a:endParaRPr kumimoji="1" lang="ja-JP" altLang="en-US" sz="3200" dirty="0"/>
          </a:p>
        </p:txBody>
      </p:sp>
      <p:pic>
        <p:nvPicPr>
          <p:cNvPr id="4" name="図 3">
            <a:extLst>
              <a:ext uri="{FF2B5EF4-FFF2-40B4-BE49-F238E27FC236}">
                <a16:creationId xmlns:a16="http://schemas.microsoft.com/office/drawing/2014/main" id="{38E2B33D-26C5-4BCD-8E9D-CF54239019E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68560" y="0"/>
            <a:ext cx="5503989" cy="425253"/>
          </a:xfrm>
          <a:prstGeom prst="rect">
            <a:avLst/>
          </a:prstGeom>
        </p:spPr>
      </p:pic>
      <p:pic>
        <p:nvPicPr>
          <p:cNvPr id="3" name="図 2">
            <a:extLst>
              <a:ext uri="{FF2B5EF4-FFF2-40B4-BE49-F238E27FC236}">
                <a16:creationId xmlns:a16="http://schemas.microsoft.com/office/drawing/2014/main" id="{37843CFE-F7BB-460F-8E41-C8536EA84E38}"/>
              </a:ext>
            </a:extLst>
          </p:cNvPr>
          <p:cNvPicPr>
            <a:picLocks noChangeAspect="1"/>
          </p:cNvPicPr>
          <p:nvPr/>
        </p:nvPicPr>
        <p:blipFill>
          <a:blip r:embed="rId4"/>
          <a:stretch>
            <a:fillRect/>
          </a:stretch>
        </p:blipFill>
        <p:spPr>
          <a:xfrm>
            <a:off x="668010" y="1404772"/>
            <a:ext cx="4392488" cy="665252"/>
          </a:xfrm>
          <a:prstGeom prst="rect">
            <a:avLst/>
          </a:prstGeom>
        </p:spPr>
      </p:pic>
      <p:sp>
        <p:nvSpPr>
          <p:cNvPr id="7" name="テキスト ボックス 6">
            <a:extLst>
              <a:ext uri="{FF2B5EF4-FFF2-40B4-BE49-F238E27FC236}">
                <a16:creationId xmlns:a16="http://schemas.microsoft.com/office/drawing/2014/main" id="{D13F98F3-977A-46CF-8DE5-F90F742A84DF}"/>
              </a:ext>
            </a:extLst>
          </p:cNvPr>
          <p:cNvSpPr txBox="1"/>
          <p:nvPr/>
        </p:nvSpPr>
        <p:spPr>
          <a:xfrm>
            <a:off x="539552" y="2276872"/>
            <a:ext cx="5593198" cy="830997"/>
          </a:xfrm>
          <a:prstGeom prst="rect">
            <a:avLst/>
          </a:prstGeom>
          <a:noFill/>
        </p:spPr>
        <p:txBody>
          <a:bodyPr wrap="none" rtlCol="0">
            <a:spAutoFit/>
          </a:bodyPr>
          <a:lstStyle/>
          <a:p>
            <a:r>
              <a:rPr lang="ja-JP" altLang="en-US" sz="2400" b="1" dirty="0">
                <a:latin typeface="+mn-ea"/>
                <a:ea typeface="+mn-ea"/>
              </a:rPr>
              <a:t>条件式</a:t>
            </a:r>
            <a:r>
              <a:rPr lang="en-US" altLang="ja-JP" sz="2400" dirty="0">
                <a:latin typeface="+mn-ea"/>
                <a:ea typeface="+mn-ea"/>
              </a:rPr>
              <a:t> </a:t>
            </a:r>
            <a:r>
              <a:rPr lang="ja-JP" altLang="en-US" sz="2400" dirty="0">
                <a:latin typeface="+mn-ea"/>
                <a:ea typeface="+mn-ea"/>
              </a:rPr>
              <a:t>が </a:t>
            </a:r>
            <a:r>
              <a:rPr lang="en-US" altLang="ja-JP" sz="2400" b="1" dirty="0">
                <a:latin typeface="+mn-ea"/>
                <a:ea typeface="+mn-ea"/>
              </a:rPr>
              <a:t>True </a:t>
            </a:r>
            <a:r>
              <a:rPr lang="ja-JP" altLang="en-US" sz="2400" dirty="0">
                <a:latin typeface="+mn-ea"/>
                <a:ea typeface="+mn-ea"/>
              </a:rPr>
              <a:t>のとき、</a:t>
            </a:r>
            <a:r>
              <a:rPr lang="ja-JP" altLang="en-US" sz="2400" b="1" dirty="0">
                <a:latin typeface="+mn-ea"/>
                <a:ea typeface="+mn-ea"/>
              </a:rPr>
              <a:t>値</a:t>
            </a:r>
            <a:r>
              <a:rPr kumimoji="1" lang="en-US" altLang="ja-JP" sz="2400" b="1" dirty="0">
                <a:latin typeface="+mn-ea"/>
                <a:ea typeface="+mn-ea"/>
              </a:rPr>
              <a:t>1 </a:t>
            </a:r>
            <a:r>
              <a:rPr lang="ja-JP" altLang="en-US" sz="2400" dirty="0">
                <a:latin typeface="+mn-ea"/>
                <a:ea typeface="+mn-ea"/>
              </a:rPr>
              <a:t>になる。</a:t>
            </a:r>
            <a:endParaRPr lang="en-US" altLang="ja-JP" sz="2400" dirty="0">
              <a:latin typeface="+mn-ea"/>
              <a:ea typeface="+mn-ea"/>
            </a:endParaRPr>
          </a:p>
          <a:p>
            <a:r>
              <a:rPr kumimoji="1" lang="ja-JP" altLang="en-US" sz="2400" dirty="0">
                <a:latin typeface="+mn-ea"/>
                <a:ea typeface="+mn-ea"/>
              </a:rPr>
              <a:t>そうでないとき、</a:t>
            </a:r>
            <a:r>
              <a:rPr lang="ja-JP" altLang="en-US" sz="2400" b="1" dirty="0">
                <a:latin typeface="+mn-ea"/>
                <a:ea typeface="+mn-ea"/>
              </a:rPr>
              <a:t>値</a:t>
            </a:r>
            <a:r>
              <a:rPr kumimoji="1" lang="en-US" altLang="ja-JP" sz="2400" b="1" dirty="0">
                <a:latin typeface="+mn-ea"/>
                <a:ea typeface="+mn-ea"/>
              </a:rPr>
              <a:t>2</a:t>
            </a:r>
            <a:r>
              <a:rPr lang="ja-JP" altLang="en-US" sz="2400" b="1" dirty="0">
                <a:latin typeface="+mn-ea"/>
                <a:ea typeface="+mn-ea"/>
              </a:rPr>
              <a:t> </a:t>
            </a:r>
            <a:r>
              <a:rPr lang="ja-JP" altLang="en-US" sz="2400" dirty="0">
                <a:latin typeface="+mn-ea"/>
                <a:ea typeface="+mn-ea"/>
              </a:rPr>
              <a:t>になる</a:t>
            </a:r>
            <a:r>
              <a:rPr kumimoji="1" lang="ja-JP" altLang="en-US" sz="2400" dirty="0">
                <a:latin typeface="+mn-ea"/>
                <a:ea typeface="+mn-ea"/>
              </a:rPr>
              <a:t>。</a:t>
            </a:r>
            <a:endParaRPr kumimoji="1" lang="en-US" altLang="ja-JP" sz="2400" dirty="0">
              <a:latin typeface="+mn-ea"/>
              <a:ea typeface="+mn-ea"/>
            </a:endParaRPr>
          </a:p>
        </p:txBody>
      </p:sp>
      <p:pic>
        <p:nvPicPr>
          <p:cNvPr id="8" name="図 7">
            <a:extLst>
              <a:ext uri="{FF2B5EF4-FFF2-40B4-BE49-F238E27FC236}">
                <a16:creationId xmlns:a16="http://schemas.microsoft.com/office/drawing/2014/main" id="{5962E713-FDB5-49BF-97A0-005DC95B2D21}"/>
              </a:ext>
            </a:extLst>
          </p:cNvPr>
          <p:cNvPicPr>
            <a:picLocks noChangeAspect="1"/>
          </p:cNvPicPr>
          <p:nvPr/>
        </p:nvPicPr>
        <p:blipFill>
          <a:blip r:embed="rId5"/>
          <a:stretch>
            <a:fillRect/>
          </a:stretch>
        </p:blipFill>
        <p:spPr>
          <a:xfrm>
            <a:off x="641949" y="3784586"/>
            <a:ext cx="4791744" cy="847843"/>
          </a:xfrm>
          <a:prstGeom prst="rect">
            <a:avLst/>
          </a:prstGeom>
        </p:spPr>
      </p:pic>
      <p:sp>
        <p:nvSpPr>
          <p:cNvPr id="9" name="テキスト ボックス 8">
            <a:extLst>
              <a:ext uri="{FF2B5EF4-FFF2-40B4-BE49-F238E27FC236}">
                <a16:creationId xmlns:a16="http://schemas.microsoft.com/office/drawing/2014/main" id="{A310D01C-FCE9-4A6A-9FD3-E41701087D54}"/>
              </a:ext>
            </a:extLst>
          </p:cNvPr>
          <p:cNvSpPr txBox="1"/>
          <p:nvPr/>
        </p:nvSpPr>
        <p:spPr>
          <a:xfrm>
            <a:off x="641949" y="3334129"/>
            <a:ext cx="492443" cy="461665"/>
          </a:xfrm>
          <a:prstGeom prst="rect">
            <a:avLst/>
          </a:prstGeom>
          <a:noFill/>
        </p:spPr>
        <p:txBody>
          <a:bodyPr wrap="none" rtlCol="0">
            <a:spAutoFit/>
          </a:bodyPr>
          <a:lstStyle/>
          <a:p>
            <a:r>
              <a:rPr kumimoji="1" lang="ja-JP" altLang="en-US" sz="2400" dirty="0"/>
              <a:t>例</a:t>
            </a:r>
          </a:p>
        </p:txBody>
      </p:sp>
      <p:sp>
        <p:nvSpPr>
          <p:cNvPr id="10" name="テキスト ボックス 9">
            <a:extLst>
              <a:ext uri="{FF2B5EF4-FFF2-40B4-BE49-F238E27FC236}">
                <a16:creationId xmlns:a16="http://schemas.microsoft.com/office/drawing/2014/main" id="{C66D9D9B-273E-4EC0-9295-E2C2F9126E6E}"/>
              </a:ext>
            </a:extLst>
          </p:cNvPr>
          <p:cNvSpPr txBox="1"/>
          <p:nvPr/>
        </p:nvSpPr>
        <p:spPr>
          <a:xfrm>
            <a:off x="684778" y="4941168"/>
            <a:ext cx="7800533" cy="461665"/>
          </a:xfrm>
          <a:prstGeom prst="rect">
            <a:avLst/>
          </a:prstGeom>
          <a:noFill/>
        </p:spPr>
        <p:txBody>
          <a:bodyPr wrap="none" rtlCol="0">
            <a:spAutoFit/>
          </a:bodyPr>
          <a:lstStyle/>
          <a:p>
            <a:r>
              <a:rPr kumimoji="1" lang="ja-JP" altLang="en-US" sz="2400" dirty="0" err="1">
                <a:ea typeface="+mn-ea"/>
              </a:rPr>
              <a:t>ｃ</a:t>
            </a:r>
            <a:r>
              <a:rPr kumimoji="1" lang="ja-JP" altLang="en-US" sz="2400" dirty="0">
                <a:ea typeface="+mn-ea"/>
              </a:rPr>
              <a:t>の値は </a:t>
            </a:r>
            <a:r>
              <a:rPr kumimoji="1" lang="en-US" altLang="ja-JP" sz="2400" dirty="0">
                <a:ea typeface="+mn-ea"/>
              </a:rPr>
              <a:t>a </a:t>
            </a:r>
            <a:r>
              <a:rPr kumimoji="1" lang="ja-JP" altLang="en-US" sz="2400" dirty="0">
                <a:ea typeface="+mn-ea"/>
              </a:rPr>
              <a:t>になる（も</a:t>
            </a:r>
            <a:r>
              <a:rPr lang="ja-JP" altLang="en-US" sz="2400" dirty="0">
                <a:ea typeface="+mn-ea"/>
              </a:rPr>
              <a:t>し </a:t>
            </a:r>
            <a:r>
              <a:rPr kumimoji="1" lang="en-US" altLang="ja-JP" sz="2400" dirty="0">
                <a:ea typeface="+mn-ea"/>
              </a:rPr>
              <a:t>a</a:t>
            </a:r>
            <a:r>
              <a:rPr kumimoji="1" lang="ja-JP" altLang="en-US" sz="2400" dirty="0">
                <a:ea typeface="+mn-ea"/>
              </a:rPr>
              <a:t> </a:t>
            </a:r>
            <a:r>
              <a:rPr kumimoji="1" lang="en-US" altLang="ja-JP" sz="2400" dirty="0">
                <a:ea typeface="+mn-ea"/>
              </a:rPr>
              <a:t>&gt;</a:t>
            </a:r>
            <a:r>
              <a:rPr kumimoji="1" lang="ja-JP" altLang="en-US" sz="2400" dirty="0">
                <a:ea typeface="+mn-ea"/>
              </a:rPr>
              <a:t> </a:t>
            </a:r>
            <a:r>
              <a:rPr kumimoji="1" lang="en-US" altLang="ja-JP" sz="2400" dirty="0">
                <a:ea typeface="+mn-ea"/>
              </a:rPr>
              <a:t>b</a:t>
            </a:r>
            <a:r>
              <a:rPr kumimoji="1" lang="ja-JP" altLang="en-US" sz="2400" dirty="0">
                <a:ea typeface="+mn-ea"/>
              </a:rPr>
              <a:t> なら）。そうで</a:t>
            </a:r>
            <a:r>
              <a:rPr kumimoji="1" lang="ja-JP" altLang="en-US" sz="2400" dirty="0" err="1">
                <a:ea typeface="+mn-ea"/>
              </a:rPr>
              <a:t>なけば</a:t>
            </a:r>
            <a:r>
              <a:rPr kumimoji="1" lang="ja-JP" altLang="en-US" sz="2400" dirty="0">
                <a:ea typeface="+mn-ea"/>
              </a:rPr>
              <a:t> </a:t>
            </a:r>
            <a:r>
              <a:rPr kumimoji="1" lang="en-US" altLang="ja-JP" sz="2400" dirty="0">
                <a:ea typeface="+mn-ea"/>
              </a:rPr>
              <a:t>b</a:t>
            </a:r>
            <a:endParaRPr kumimoji="1" lang="ja-JP" altLang="en-US" sz="2400" dirty="0">
              <a:ea typeface="+mn-ea"/>
            </a:endParaRPr>
          </a:p>
        </p:txBody>
      </p:sp>
      <p:sp>
        <p:nvSpPr>
          <p:cNvPr id="11" name="正方形/長方形 10">
            <a:extLst>
              <a:ext uri="{FF2B5EF4-FFF2-40B4-BE49-F238E27FC236}">
                <a16:creationId xmlns:a16="http://schemas.microsoft.com/office/drawing/2014/main" id="{AC58D6D0-337F-4097-8436-673737E3F05E}"/>
              </a:ext>
            </a:extLst>
          </p:cNvPr>
          <p:cNvSpPr/>
          <p:nvPr/>
        </p:nvSpPr>
        <p:spPr>
          <a:xfrm>
            <a:off x="882655" y="5526906"/>
            <a:ext cx="7173759" cy="369332"/>
          </a:xfrm>
          <a:prstGeom prst="rect">
            <a:avLst/>
          </a:prstGeom>
        </p:spPr>
        <p:txBody>
          <a:bodyPr wrap="none">
            <a:spAutoFit/>
          </a:bodyPr>
          <a:lstStyle/>
          <a:p>
            <a:r>
              <a:rPr lang="en-US" altLang="ja-JP" dirty="0">
                <a:ea typeface="+mn-ea"/>
              </a:rPr>
              <a:t>※</a:t>
            </a:r>
            <a:r>
              <a:rPr lang="ja-JP" altLang="en-US" dirty="0">
                <a:ea typeface="+mn-ea"/>
              </a:rPr>
              <a:t> 英語の文章のようにして左から順番に読んでいくとわかりやすい</a:t>
            </a:r>
          </a:p>
        </p:txBody>
      </p:sp>
      <p:sp>
        <p:nvSpPr>
          <p:cNvPr id="5" name="スライド番号プレースホルダー 4">
            <a:extLst>
              <a:ext uri="{FF2B5EF4-FFF2-40B4-BE49-F238E27FC236}">
                <a16:creationId xmlns:a16="http://schemas.microsoft.com/office/drawing/2014/main" id="{DAAAAC6D-81B0-429E-8133-123243B066EF}"/>
              </a:ext>
            </a:extLst>
          </p:cNvPr>
          <p:cNvSpPr>
            <a:spLocks noGrp="1"/>
          </p:cNvSpPr>
          <p:nvPr>
            <p:ph type="sldNum" sz="quarter" idx="12"/>
          </p:nvPr>
        </p:nvSpPr>
        <p:spPr/>
        <p:txBody>
          <a:bodyPr/>
          <a:lstStyle/>
          <a:p>
            <a:fld id="{F9134F74-3BB4-4ADE-A554-892E3A208E77}" type="slidenum">
              <a:rPr lang="ja-JP" altLang="en-US" smtClean="0"/>
              <a:pPr/>
              <a:t>104</a:t>
            </a:fld>
            <a:endParaRPr lang="ja-JP" altLang="en-US"/>
          </a:p>
        </p:txBody>
      </p:sp>
    </p:spTree>
    <p:extLst>
      <p:ext uri="{BB962C8B-B14F-4D97-AF65-F5344CB8AC3E}">
        <p14:creationId xmlns:p14="http://schemas.microsoft.com/office/powerpoint/2010/main" val="35923090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67E17D-DF8C-44A4-BF83-3B717503F90D}"/>
              </a:ext>
            </a:extLst>
          </p:cNvPr>
          <p:cNvSpPr>
            <a:spLocks noGrp="1"/>
          </p:cNvSpPr>
          <p:nvPr>
            <p:ph type="title"/>
          </p:nvPr>
        </p:nvSpPr>
        <p:spPr/>
        <p:txBody>
          <a:bodyPr/>
          <a:lstStyle/>
          <a:p>
            <a:r>
              <a:rPr kumimoji="1" lang="ja-JP" altLang="en-US" dirty="0"/>
              <a:t>論理演算子による条件の組み合わせ</a:t>
            </a:r>
          </a:p>
        </p:txBody>
      </p:sp>
      <p:sp>
        <p:nvSpPr>
          <p:cNvPr id="5" name="テキスト ボックス 4">
            <a:extLst>
              <a:ext uri="{FF2B5EF4-FFF2-40B4-BE49-F238E27FC236}">
                <a16:creationId xmlns:a16="http://schemas.microsoft.com/office/drawing/2014/main" id="{D0EBEE9B-3C59-449B-AB6C-FF65F2C41B38}"/>
              </a:ext>
            </a:extLst>
          </p:cNvPr>
          <p:cNvSpPr txBox="1"/>
          <p:nvPr/>
        </p:nvSpPr>
        <p:spPr>
          <a:xfrm>
            <a:off x="1475656" y="1340768"/>
            <a:ext cx="5113900" cy="461665"/>
          </a:xfrm>
          <a:prstGeom prst="rect">
            <a:avLst/>
          </a:prstGeom>
          <a:noFill/>
        </p:spPr>
        <p:txBody>
          <a:bodyPr wrap="none" rtlCol="0">
            <a:spAutoFit/>
          </a:bodyPr>
          <a:lstStyle/>
          <a:p>
            <a:r>
              <a:rPr lang="ja-JP" altLang="en-US" sz="2400" dirty="0"/>
              <a:t>「変数</a:t>
            </a:r>
            <a:r>
              <a:rPr lang="en-US" altLang="ja-JP" sz="2400" dirty="0"/>
              <a:t>a</a:t>
            </a:r>
            <a:r>
              <a:rPr lang="ja-JP" altLang="en-US" sz="2400" dirty="0"/>
              <a:t>が</a:t>
            </a:r>
            <a:r>
              <a:rPr lang="en-US" altLang="ja-JP" sz="2400" dirty="0"/>
              <a:t>10</a:t>
            </a:r>
            <a:r>
              <a:rPr lang="ja-JP" altLang="en-US" sz="2400" dirty="0"/>
              <a:t>で、</a:t>
            </a:r>
            <a:r>
              <a:rPr lang="ja-JP" altLang="en-US" sz="2400" dirty="0">
                <a:solidFill>
                  <a:srgbClr val="FF0000"/>
                </a:solidFill>
              </a:rPr>
              <a:t>かつ</a:t>
            </a:r>
            <a:r>
              <a:rPr lang="ja-JP" altLang="en-US" sz="2400" dirty="0"/>
              <a:t>変数</a:t>
            </a:r>
            <a:r>
              <a:rPr lang="en-US" altLang="ja-JP" sz="2400" dirty="0"/>
              <a:t>b</a:t>
            </a:r>
            <a:r>
              <a:rPr lang="ja-JP" altLang="en-US" sz="2400" dirty="0"/>
              <a:t>が</a:t>
            </a:r>
            <a:r>
              <a:rPr lang="en-US" altLang="ja-JP" sz="2400" dirty="0"/>
              <a:t>5</a:t>
            </a:r>
            <a:r>
              <a:rPr lang="ja-JP" altLang="en-US" sz="2400" dirty="0"/>
              <a:t>である」</a:t>
            </a:r>
            <a:endParaRPr kumimoji="1" lang="ja-JP" altLang="en-US" sz="2400" dirty="0"/>
          </a:p>
        </p:txBody>
      </p:sp>
      <p:sp>
        <p:nvSpPr>
          <p:cNvPr id="7" name="テキスト ボックス 6">
            <a:extLst>
              <a:ext uri="{FF2B5EF4-FFF2-40B4-BE49-F238E27FC236}">
                <a16:creationId xmlns:a16="http://schemas.microsoft.com/office/drawing/2014/main" id="{6F0F8CF9-186A-4C5C-9378-4E9F04FCEBFE}"/>
              </a:ext>
            </a:extLst>
          </p:cNvPr>
          <p:cNvSpPr txBox="1">
            <a:spLocks noChangeArrowheads="1"/>
          </p:cNvSpPr>
          <p:nvPr/>
        </p:nvSpPr>
        <p:spPr bwMode="auto">
          <a:xfrm>
            <a:off x="1913219" y="2290492"/>
            <a:ext cx="4170950" cy="523220"/>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800" dirty="0">
                <a:latin typeface="Lucida Console" panose="020B0609040504020204" pitchFamily="49" charset="0"/>
                <a:ea typeface="HG丸ｺﾞｼｯｸM-PRO" panose="020F0600000000000000" pitchFamily="50" charset="-128"/>
              </a:rPr>
              <a:t>a == 10 </a:t>
            </a:r>
            <a:r>
              <a:rPr lang="en-US" altLang="ja-JP" sz="2800" dirty="0">
                <a:solidFill>
                  <a:srgbClr val="FF0000"/>
                </a:solidFill>
                <a:latin typeface="Lucida Console" panose="020B0609040504020204" pitchFamily="49" charset="0"/>
                <a:ea typeface="HG丸ｺﾞｼｯｸM-PRO" panose="020F0600000000000000" pitchFamily="50" charset="-128"/>
              </a:rPr>
              <a:t>and</a:t>
            </a:r>
            <a:r>
              <a:rPr lang="en-US" altLang="ja-JP" sz="2800" dirty="0">
                <a:latin typeface="Lucida Console" panose="020B0609040504020204" pitchFamily="49" charset="0"/>
                <a:ea typeface="HG丸ｺﾞｼｯｸM-PRO" panose="020F0600000000000000" pitchFamily="50" charset="-128"/>
              </a:rPr>
              <a:t> b == 5</a:t>
            </a:r>
          </a:p>
        </p:txBody>
      </p:sp>
      <p:sp>
        <p:nvSpPr>
          <p:cNvPr id="8" name="テキスト ボックス 7">
            <a:extLst>
              <a:ext uri="{FF2B5EF4-FFF2-40B4-BE49-F238E27FC236}">
                <a16:creationId xmlns:a16="http://schemas.microsoft.com/office/drawing/2014/main" id="{F49F305A-C503-4EBB-B46F-6F8AC6D9EFC5}"/>
              </a:ext>
            </a:extLst>
          </p:cNvPr>
          <p:cNvSpPr txBox="1"/>
          <p:nvPr/>
        </p:nvSpPr>
        <p:spPr>
          <a:xfrm>
            <a:off x="1475656" y="3429000"/>
            <a:ext cx="5934638" cy="461665"/>
          </a:xfrm>
          <a:prstGeom prst="rect">
            <a:avLst/>
          </a:prstGeom>
          <a:noFill/>
        </p:spPr>
        <p:txBody>
          <a:bodyPr wrap="none" rtlCol="0">
            <a:spAutoFit/>
          </a:bodyPr>
          <a:lstStyle/>
          <a:p>
            <a:r>
              <a:rPr lang="ja-JP" altLang="en-US" sz="2400" dirty="0"/>
              <a:t>「変数</a:t>
            </a:r>
            <a:r>
              <a:rPr lang="en-US" altLang="ja-JP" sz="2400" dirty="0"/>
              <a:t>a</a:t>
            </a:r>
            <a:r>
              <a:rPr lang="ja-JP" altLang="en-US" sz="2400" dirty="0"/>
              <a:t>が</a:t>
            </a:r>
            <a:r>
              <a:rPr lang="en-US" altLang="ja-JP" sz="2400" dirty="0"/>
              <a:t>10</a:t>
            </a:r>
            <a:r>
              <a:rPr lang="ja-JP" altLang="en-US" sz="2400" dirty="0"/>
              <a:t>である、</a:t>
            </a:r>
            <a:r>
              <a:rPr lang="ja-JP" altLang="en-US" sz="2400" dirty="0">
                <a:solidFill>
                  <a:srgbClr val="FF0000"/>
                </a:solidFill>
              </a:rPr>
              <a:t>または</a:t>
            </a:r>
            <a:r>
              <a:rPr lang="ja-JP" altLang="en-US" sz="2400" dirty="0"/>
              <a:t>変数</a:t>
            </a:r>
            <a:r>
              <a:rPr lang="en-US" altLang="ja-JP" sz="2400" dirty="0"/>
              <a:t>b</a:t>
            </a:r>
            <a:r>
              <a:rPr lang="ja-JP" altLang="en-US" sz="2400" dirty="0"/>
              <a:t>が</a:t>
            </a:r>
            <a:r>
              <a:rPr lang="en-US" altLang="ja-JP" sz="2400" dirty="0"/>
              <a:t>5</a:t>
            </a:r>
            <a:r>
              <a:rPr lang="ja-JP" altLang="en-US" sz="2400" dirty="0"/>
              <a:t>である」</a:t>
            </a:r>
            <a:endParaRPr kumimoji="1" lang="ja-JP" altLang="en-US" sz="2400" dirty="0"/>
          </a:p>
        </p:txBody>
      </p:sp>
      <p:sp>
        <p:nvSpPr>
          <p:cNvPr id="9" name="矢印: 下 8">
            <a:extLst>
              <a:ext uri="{FF2B5EF4-FFF2-40B4-BE49-F238E27FC236}">
                <a16:creationId xmlns:a16="http://schemas.microsoft.com/office/drawing/2014/main" id="{63D85CC6-3E56-4BFA-B9A7-BA1D103AAB59}"/>
              </a:ext>
            </a:extLst>
          </p:cNvPr>
          <p:cNvSpPr/>
          <p:nvPr/>
        </p:nvSpPr>
        <p:spPr>
          <a:xfrm>
            <a:off x="3744574" y="4014872"/>
            <a:ext cx="395378" cy="2062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0FA5E70B-80B3-4B97-8F9F-41BC08C2D84C}"/>
              </a:ext>
            </a:extLst>
          </p:cNvPr>
          <p:cNvSpPr txBox="1">
            <a:spLocks noChangeArrowheads="1"/>
          </p:cNvSpPr>
          <p:nvPr/>
        </p:nvSpPr>
        <p:spPr bwMode="auto">
          <a:xfrm>
            <a:off x="1913219" y="4378724"/>
            <a:ext cx="3971528" cy="523220"/>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800" dirty="0">
                <a:latin typeface="Lucida Console" panose="020B0609040504020204" pitchFamily="49" charset="0"/>
                <a:ea typeface="HG丸ｺﾞｼｯｸM-PRO" panose="020F0600000000000000" pitchFamily="50" charset="-128"/>
              </a:rPr>
              <a:t>a == 10 </a:t>
            </a:r>
            <a:r>
              <a:rPr lang="en-US" altLang="ja-JP" sz="2800" dirty="0">
                <a:solidFill>
                  <a:srgbClr val="FF0000"/>
                </a:solidFill>
                <a:latin typeface="Lucida Console" panose="020B0609040504020204" pitchFamily="49" charset="0"/>
                <a:ea typeface="HG丸ｺﾞｼｯｸM-PRO" panose="020F0600000000000000" pitchFamily="50" charset="-128"/>
              </a:rPr>
              <a:t>or</a:t>
            </a:r>
            <a:r>
              <a:rPr lang="en-US" altLang="ja-JP" sz="2800" dirty="0">
                <a:latin typeface="Lucida Console" panose="020B0609040504020204" pitchFamily="49" charset="0"/>
                <a:ea typeface="HG丸ｺﾞｼｯｸM-PRO" panose="020F0600000000000000" pitchFamily="50" charset="-128"/>
              </a:rPr>
              <a:t> b == 5</a:t>
            </a:r>
          </a:p>
        </p:txBody>
      </p:sp>
      <p:sp>
        <p:nvSpPr>
          <p:cNvPr id="11" name="矢印: 下 10">
            <a:extLst>
              <a:ext uri="{FF2B5EF4-FFF2-40B4-BE49-F238E27FC236}">
                <a16:creationId xmlns:a16="http://schemas.microsoft.com/office/drawing/2014/main" id="{AF90F847-EDC6-4DA7-AC6A-DA04B8A9E8BE}"/>
              </a:ext>
            </a:extLst>
          </p:cNvPr>
          <p:cNvSpPr/>
          <p:nvPr/>
        </p:nvSpPr>
        <p:spPr>
          <a:xfrm>
            <a:off x="3801005" y="1943354"/>
            <a:ext cx="395378" cy="2062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36B7677D-27CE-4149-B17E-F03123CA670D}"/>
              </a:ext>
            </a:extLst>
          </p:cNvPr>
          <p:cNvSpPr>
            <a:spLocks noGrp="1"/>
          </p:cNvSpPr>
          <p:nvPr>
            <p:ph type="sldNum" sz="quarter" idx="12"/>
          </p:nvPr>
        </p:nvSpPr>
        <p:spPr/>
        <p:txBody>
          <a:bodyPr/>
          <a:lstStyle/>
          <a:p>
            <a:fld id="{F9134F74-3BB4-4ADE-A554-892E3A208E77}" type="slidenum">
              <a:rPr lang="ja-JP" altLang="en-US" smtClean="0"/>
              <a:pPr/>
              <a:t>105</a:t>
            </a:fld>
            <a:endParaRPr lang="ja-JP" altLang="en-US"/>
          </a:p>
        </p:txBody>
      </p:sp>
    </p:spTree>
    <p:extLst>
      <p:ext uri="{BB962C8B-B14F-4D97-AF65-F5344CB8AC3E}">
        <p14:creationId xmlns:p14="http://schemas.microsoft.com/office/powerpoint/2010/main" val="27500042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CCB812-ADC0-479B-9014-8899B21BF635}"/>
              </a:ext>
            </a:extLst>
          </p:cNvPr>
          <p:cNvSpPr>
            <a:spLocks noGrp="1"/>
          </p:cNvSpPr>
          <p:nvPr>
            <p:ph type="title"/>
          </p:nvPr>
        </p:nvSpPr>
        <p:spPr/>
        <p:txBody>
          <a:bodyPr/>
          <a:lstStyle/>
          <a:p>
            <a:r>
              <a:rPr kumimoji="1" lang="ja-JP" altLang="en-US" dirty="0"/>
              <a:t>論理演算子</a:t>
            </a:r>
          </a:p>
        </p:txBody>
      </p:sp>
      <p:pic>
        <p:nvPicPr>
          <p:cNvPr id="4" name="図 3">
            <a:extLst>
              <a:ext uri="{FF2B5EF4-FFF2-40B4-BE49-F238E27FC236}">
                <a16:creationId xmlns:a16="http://schemas.microsoft.com/office/drawing/2014/main" id="{2A8D7E0B-05E5-4ACF-BEA7-B51D6F670E9C}"/>
              </a:ext>
            </a:extLst>
          </p:cNvPr>
          <p:cNvPicPr>
            <a:picLocks noChangeAspect="1"/>
          </p:cNvPicPr>
          <p:nvPr/>
        </p:nvPicPr>
        <p:blipFill>
          <a:blip r:embed="rId2"/>
          <a:stretch>
            <a:fillRect/>
          </a:stretch>
        </p:blipFill>
        <p:spPr>
          <a:xfrm>
            <a:off x="1547664" y="1651377"/>
            <a:ext cx="5760640" cy="3555246"/>
          </a:xfrm>
          <a:prstGeom prst="rect">
            <a:avLst/>
          </a:prstGeom>
        </p:spPr>
      </p:pic>
      <p:sp>
        <p:nvSpPr>
          <p:cNvPr id="3" name="スライド番号プレースホルダー 2">
            <a:extLst>
              <a:ext uri="{FF2B5EF4-FFF2-40B4-BE49-F238E27FC236}">
                <a16:creationId xmlns:a16="http://schemas.microsoft.com/office/drawing/2014/main" id="{8DA48664-0A60-4120-888A-61D691AFF33C}"/>
              </a:ext>
            </a:extLst>
          </p:cNvPr>
          <p:cNvSpPr>
            <a:spLocks noGrp="1"/>
          </p:cNvSpPr>
          <p:nvPr>
            <p:ph type="sldNum" sz="quarter" idx="12"/>
          </p:nvPr>
        </p:nvSpPr>
        <p:spPr/>
        <p:txBody>
          <a:bodyPr/>
          <a:lstStyle/>
          <a:p>
            <a:fld id="{F9134F74-3BB4-4ADE-A554-892E3A208E77}" type="slidenum">
              <a:rPr lang="ja-JP" altLang="en-US" smtClean="0"/>
              <a:pPr/>
              <a:t>106</a:t>
            </a:fld>
            <a:endParaRPr lang="ja-JP" altLang="en-US"/>
          </a:p>
        </p:txBody>
      </p:sp>
    </p:spTree>
    <p:extLst>
      <p:ext uri="{BB962C8B-B14F-4D97-AF65-F5344CB8AC3E}">
        <p14:creationId xmlns:p14="http://schemas.microsoft.com/office/powerpoint/2010/main" val="7713254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6591A9-63F9-48D2-BB74-4839E1D84986}"/>
              </a:ext>
            </a:extLst>
          </p:cNvPr>
          <p:cNvSpPr>
            <a:spLocks noGrp="1"/>
          </p:cNvSpPr>
          <p:nvPr>
            <p:ph type="title"/>
          </p:nvPr>
        </p:nvSpPr>
        <p:spPr/>
        <p:txBody>
          <a:bodyPr/>
          <a:lstStyle/>
          <a:p>
            <a:r>
              <a:rPr kumimoji="1" lang="ja-JP" altLang="en-US" dirty="0"/>
              <a:t>論理演算子による条件の組み合わせ</a:t>
            </a:r>
          </a:p>
        </p:txBody>
      </p:sp>
      <p:pic>
        <p:nvPicPr>
          <p:cNvPr id="4" name="図 3">
            <a:extLst>
              <a:ext uri="{FF2B5EF4-FFF2-40B4-BE49-F238E27FC236}">
                <a16:creationId xmlns:a16="http://schemas.microsoft.com/office/drawing/2014/main" id="{CDF9E924-A513-4486-9B34-F67DA2795DAE}"/>
              </a:ext>
            </a:extLst>
          </p:cNvPr>
          <p:cNvPicPr>
            <a:picLocks noChangeAspect="1"/>
          </p:cNvPicPr>
          <p:nvPr/>
        </p:nvPicPr>
        <p:blipFill>
          <a:blip r:embed="rId2"/>
          <a:stretch>
            <a:fillRect/>
          </a:stretch>
        </p:blipFill>
        <p:spPr>
          <a:xfrm>
            <a:off x="1763688" y="1844824"/>
            <a:ext cx="4680520" cy="2146584"/>
          </a:xfrm>
          <a:prstGeom prst="rect">
            <a:avLst/>
          </a:prstGeom>
        </p:spPr>
      </p:pic>
      <p:sp>
        <p:nvSpPr>
          <p:cNvPr id="5" name="四角形: 角を丸くする 4">
            <a:extLst>
              <a:ext uri="{FF2B5EF4-FFF2-40B4-BE49-F238E27FC236}">
                <a16:creationId xmlns:a16="http://schemas.microsoft.com/office/drawing/2014/main" id="{3B90C69C-F5BB-4DC8-A1FE-7DCE92A79EF6}"/>
              </a:ext>
            </a:extLst>
          </p:cNvPr>
          <p:cNvSpPr/>
          <p:nvPr/>
        </p:nvSpPr>
        <p:spPr>
          <a:xfrm>
            <a:off x="2915816" y="2021724"/>
            <a:ext cx="504056" cy="2551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2777F61-2EC6-4DA9-B398-F82CD3B54748}"/>
              </a:ext>
            </a:extLst>
          </p:cNvPr>
          <p:cNvSpPr txBox="1"/>
          <p:nvPr/>
        </p:nvSpPr>
        <p:spPr>
          <a:xfrm>
            <a:off x="6442688" y="6165304"/>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A3DF28C8-3318-41BF-9CE3-1D715599BF9D}"/>
              </a:ext>
            </a:extLst>
          </p:cNvPr>
          <p:cNvSpPr>
            <a:spLocks noGrp="1"/>
          </p:cNvSpPr>
          <p:nvPr>
            <p:ph type="sldNum" sz="quarter" idx="12"/>
          </p:nvPr>
        </p:nvSpPr>
        <p:spPr/>
        <p:txBody>
          <a:bodyPr/>
          <a:lstStyle/>
          <a:p>
            <a:fld id="{F9134F74-3BB4-4ADE-A554-892E3A208E77}" type="slidenum">
              <a:rPr lang="ja-JP" altLang="en-US" smtClean="0"/>
              <a:pPr/>
              <a:t>107</a:t>
            </a:fld>
            <a:endParaRPr lang="ja-JP" altLang="en-US"/>
          </a:p>
        </p:txBody>
      </p:sp>
    </p:spTree>
    <p:extLst>
      <p:ext uri="{BB962C8B-B14F-4D97-AF65-F5344CB8AC3E}">
        <p14:creationId xmlns:p14="http://schemas.microsoft.com/office/powerpoint/2010/main" val="24154103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ACE15D-E96E-4453-917C-1C5B534D2D3F}"/>
              </a:ext>
            </a:extLst>
          </p:cNvPr>
          <p:cNvSpPr>
            <a:spLocks noGrp="1"/>
          </p:cNvSpPr>
          <p:nvPr>
            <p:ph type="title"/>
          </p:nvPr>
        </p:nvSpPr>
        <p:spPr/>
        <p:txBody>
          <a:bodyPr/>
          <a:lstStyle/>
          <a:p>
            <a:r>
              <a:rPr kumimoji="1" lang="ja-JP" altLang="en-US" dirty="0"/>
              <a:t>演算子の優先度とカッコ</a:t>
            </a:r>
          </a:p>
        </p:txBody>
      </p:sp>
      <p:pic>
        <p:nvPicPr>
          <p:cNvPr id="4" name="図 3">
            <a:extLst>
              <a:ext uri="{FF2B5EF4-FFF2-40B4-BE49-F238E27FC236}">
                <a16:creationId xmlns:a16="http://schemas.microsoft.com/office/drawing/2014/main" id="{C1592AF7-C2A4-484F-93F5-EB5E6DBA3851}"/>
              </a:ext>
            </a:extLst>
          </p:cNvPr>
          <p:cNvPicPr>
            <a:picLocks noChangeAspect="1"/>
          </p:cNvPicPr>
          <p:nvPr/>
        </p:nvPicPr>
        <p:blipFill>
          <a:blip r:embed="rId2"/>
          <a:stretch>
            <a:fillRect/>
          </a:stretch>
        </p:blipFill>
        <p:spPr>
          <a:xfrm>
            <a:off x="457200" y="1412776"/>
            <a:ext cx="3553321" cy="647790"/>
          </a:xfrm>
          <a:prstGeom prst="rect">
            <a:avLst/>
          </a:prstGeom>
        </p:spPr>
      </p:pic>
      <p:pic>
        <p:nvPicPr>
          <p:cNvPr id="5" name="図 4">
            <a:extLst>
              <a:ext uri="{FF2B5EF4-FFF2-40B4-BE49-F238E27FC236}">
                <a16:creationId xmlns:a16="http://schemas.microsoft.com/office/drawing/2014/main" id="{7E557AB6-6D14-4D06-BFA2-543EF73BAC9E}"/>
              </a:ext>
            </a:extLst>
          </p:cNvPr>
          <p:cNvPicPr>
            <a:picLocks noChangeAspect="1"/>
          </p:cNvPicPr>
          <p:nvPr/>
        </p:nvPicPr>
        <p:blipFill>
          <a:blip r:embed="rId3"/>
          <a:stretch>
            <a:fillRect/>
          </a:stretch>
        </p:blipFill>
        <p:spPr>
          <a:xfrm>
            <a:off x="4499992" y="1631433"/>
            <a:ext cx="4480738" cy="3595134"/>
          </a:xfrm>
          <a:prstGeom prst="rect">
            <a:avLst/>
          </a:prstGeom>
        </p:spPr>
      </p:pic>
      <p:pic>
        <p:nvPicPr>
          <p:cNvPr id="6" name="図 5">
            <a:extLst>
              <a:ext uri="{FF2B5EF4-FFF2-40B4-BE49-F238E27FC236}">
                <a16:creationId xmlns:a16="http://schemas.microsoft.com/office/drawing/2014/main" id="{B9168D76-304D-48A2-8BCC-836D03A1F056}"/>
              </a:ext>
            </a:extLst>
          </p:cNvPr>
          <p:cNvPicPr>
            <a:picLocks noChangeAspect="1"/>
          </p:cNvPicPr>
          <p:nvPr/>
        </p:nvPicPr>
        <p:blipFill>
          <a:blip r:embed="rId4"/>
          <a:stretch>
            <a:fillRect/>
          </a:stretch>
        </p:blipFill>
        <p:spPr>
          <a:xfrm>
            <a:off x="457200" y="2498552"/>
            <a:ext cx="3553321" cy="801818"/>
          </a:xfrm>
          <a:prstGeom prst="rect">
            <a:avLst/>
          </a:prstGeom>
        </p:spPr>
      </p:pic>
      <p:sp>
        <p:nvSpPr>
          <p:cNvPr id="7" name="矢印: 下 6">
            <a:extLst>
              <a:ext uri="{FF2B5EF4-FFF2-40B4-BE49-F238E27FC236}">
                <a16:creationId xmlns:a16="http://schemas.microsoft.com/office/drawing/2014/main" id="{DD8A0979-F20A-49E8-91DE-9095FC608D43}"/>
              </a:ext>
            </a:extLst>
          </p:cNvPr>
          <p:cNvSpPr/>
          <p:nvPr/>
        </p:nvSpPr>
        <p:spPr>
          <a:xfrm>
            <a:off x="1763688" y="2176451"/>
            <a:ext cx="395378" cy="2062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下 7">
            <a:extLst>
              <a:ext uri="{FF2B5EF4-FFF2-40B4-BE49-F238E27FC236}">
                <a16:creationId xmlns:a16="http://schemas.microsoft.com/office/drawing/2014/main" id="{E2BE4B55-0114-455A-BD9D-F9A42E2E03B3}"/>
              </a:ext>
            </a:extLst>
          </p:cNvPr>
          <p:cNvSpPr/>
          <p:nvPr/>
        </p:nvSpPr>
        <p:spPr>
          <a:xfrm rot="10800000">
            <a:off x="2247644" y="2174587"/>
            <a:ext cx="395378" cy="2062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08AEC19E-6932-4497-9794-1C52F3315291}"/>
              </a:ext>
            </a:extLst>
          </p:cNvPr>
          <p:cNvPicPr>
            <a:picLocks noChangeAspect="1"/>
          </p:cNvPicPr>
          <p:nvPr/>
        </p:nvPicPr>
        <p:blipFill>
          <a:blip r:embed="rId5"/>
          <a:stretch>
            <a:fillRect/>
          </a:stretch>
        </p:blipFill>
        <p:spPr>
          <a:xfrm>
            <a:off x="395536" y="4145793"/>
            <a:ext cx="3096344" cy="668620"/>
          </a:xfrm>
          <a:prstGeom prst="rect">
            <a:avLst/>
          </a:prstGeom>
        </p:spPr>
      </p:pic>
      <p:pic>
        <p:nvPicPr>
          <p:cNvPr id="10" name="図 9">
            <a:extLst>
              <a:ext uri="{FF2B5EF4-FFF2-40B4-BE49-F238E27FC236}">
                <a16:creationId xmlns:a16="http://schemas.microsoft.com/office/drawing/2014/main" id="{23625D5B-8587-41E0-9C87-695BF254DA38}"/>
              </a:ext>
            </a:extLst>
          </p:cNvPr>
          <p:cNvPicPr>
            <a:picLocks noChangeAspect="1"/>
          </p:cNvPicPr>
          <p:nvPr/>
        </p:nvPicPr>
        <p:blipFill>
          <a:blip r:embed="rId6"/>
          <a:stretch>
            <a:fillRect/>
          </a:stretch>
        </p:blipFill>
        <p:spPr>
          <a:xfrm>
            <a:off x="395536" y="5333486"/>
            <a:ext cx="3741084" cy="652700"/>
          </a:xfrm>
          <a:prstGeom prst="rect">
            <a:avLst/>
          </a:prstGeom>
        </p:spPr>
      </p:pic>
      <p:sp>
        <p:nvSpPr>
          <p:cNvPr id="11" name="矢印: 下 10">
            <a:extLst>
              <a:ext uri="{FF2B5EF4-FFF2-40B4-BE49-F238E27FC236}">
                <a16:creationId xmlns:a16="http://schemas.microsoft.com/office/drawing/2014/main" id="{6CCF234D-DF95-46E7-AEF2-9E8BEF7228B4}"/>
              </a:ext>
            </a:extLst>
          </p:cNvPr>
          <p:cNvSpPr/>
          <p:nvPr/>
        </p:nvSpPr>
        <p:spPr>
          <a:xfrm>
            <a:off x="1477421" y="4918314"/>
            <a:ext cx="395378" cy="2062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下 11">
            <a:extLst>
              <a:ext uri="{FF2B5EF4-FFF2-40B4-BE49-F238E27FC236}">
                <a16:creationId xmlns:a16="http://schemas.microsoft.com/office/drawing/2014/main" id="{3975525F-3219-4DD2-AF34-4CCF5019D3C2}"/>
              </a:ext>
            </a:extLst>
          </p:cNvPr>
          <p:cNvSpPr/>
          <p:nvPr/>
        </p:nvSpPr>
        <p:spPr>
          <a:xfrm rot="10800000">
            <a:off x="1961377" y="4916450"/>
            <a:ext cx="395378" cy="2062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4FCF1B8B-D14E-4011-B2DE-2D0B32537A01}"/>
              </a:ext>
            </a:extLst>
          </p:cNvPr>
          <p:cNvSpPr>
            <a:spLocks noGrp="1"/>
          </p:cNvSpPr>
          <p:nvPr>
            <p:ph type="sldNum" sz="quarter" idx="12"/>
          </p:nvPr>
        </p:nvSpPr>
        <p:spPr/>
        <p:txBody>
          <a:bodyPr/>
          <a:lstStyle/>
          <a:p>
            <a:fld id="{F9134F74-3BB4-4ADE-A554-892E3A208E77}" type="slidenum">
              <a:rPr lang="ja-JP" altLang="en-US" smtClean="0"/>
              <a:pPr/>
              <a:t>108</a:t>
            </a:fld>
            <a:endParaRPr lang="ja-JP" altLang="en-US"/>
          </a:p>
        </p:txBody>
      </p:sp>
    </p:spTree>
    <p:extLst>
      <p:ext uri="{BB962C8B-B14F-4D97-AF65-F5344CB8AC3E}">
        <p14:creationId xmlns:p14="http://schemas.microsoft.com/office/powerpoint/2010/main" val="18422776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E8755B-42C4-4B89-8B2D-D213A8F45B1C}"/>
              </a:ext>
            </a:extLst>
          </p:cNvPr>
          <p:cNvSpPr>
            <a:spLocks noGrp="1"/>
          </p:cNvSpPr>
          <p:nvPr>
            <p:ph type="title"/>
          </p:nvPr>
        </p:nvSpPr>
        <p:spPr>
          <a:xfrm>
            <a:off x="457200" y="404664"/>
            <a:ext cx="8229600" cy="595444"/>
          </a:xfrm>
        </p:spPr>
        <p:txBody>
          <a:bodyPr>
            <a:normAutofit/>
          </a:bodyPr>
          <a:lstStyle/>
          <a:p>
            <a:r>
              <a:rPr lang="ja-JP" altLang="en-US" sz="3200" dirty="0"/>
              <a:t>比較演算子の連結</a:t>
            </a:r>
            <a:endParaRPr kumimoji="1" lang="ja-JP" altLang="en-US" sz="3200" dirty="0"/>
          </a:p>
        </p:txBody>
      </p:sp>
      <p:pic>
        <p:nvPicPr>
          <p:cNvPr id="4" name="図 3">
            <a:extLst>
              <a:ext uri="{FF2B5EF4-FFF2-40B4-BE49-F238E27FC236}">
                <a16:creationId xmlns:a16="http://schemas.microsoft.com/office/drawing/2014/main" id="{38E2B33D-26C5-4BCD-8E9D-CF54239019E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68560" y="0"/>
            <a:ext cx="5503989" cy="425253"/>
          </a:xfrm>
          <a:prstGeom prst="rect">
            <a:avLst/>
          </a:prstGeom>
        </p:spPr>
      </p:pic>
      <p:pic>
        <p:nvPicPr>
          <p:cNvPr id="6" name="図 5">
            <a:extLst>
              <a:ext uri="{FF2B5EF4-FFF2-40B4-BE49-F238E27FC236}">
                <a16:creationId xmlns:a16="http://schemas.microsoft.com/office/drawing/2014/main" id="{94C7E193-15A1-4539-BB27-6041703611F4}"/>
              </a:ext>
            </a:extLst>
          </p:cNvPr>
          <p:cNvPicPr>
            <a:picLocks noChangeAspect="1"/>
          </p:cNvPicPr>
          <p:nvPr/>
        </p:nvPicPr>
        <p:blipFill>
          <a:blip r:embed="rId4"/>
          <a:stretch>
            <a:fillRect/>
          </a:stretch>
        </p:blipFill>
        <p:spPr>
          <a:xfrm>
            <a:off x="1907704" y="1769021"/>
            <a:ext cx="4267796" cy="685896"/>
          </a:xfrm>
          <a:prstGeom prst="rect">
            <a:avLst/>
          </a:prstGeom>
        </p:spPr>
      </p:pic>
      <p:pic>
        <p:nvPicPr>
          <p:cNvPr id="12" name="図 11">
            <a:extLst>
              <a:ext uri="{FF2B5EF4-FFF2-40B4-BE49-F238E27FC236}">
                <a16:creationId xmlns:a16="http://schemas.microsoft.com/office/drawing/2014/main" id="{3719958B-3524-4075-BE58-2EDEAD457C0F}"/>
              </a:ext>
            </a:extLst>
          </p:cNvPr>
          <p:cNvPicPr>
            <a:picLocks noChangeAspect="1"/>
          </p:cNvPicPr>
          <p:nvPr/>
        </p:nvPicPr>
        <p:blipFill>
          <a:blip r:embed="rId5"/>
          <a:stretch>
            <a:fillRect/>
          </a:stretch>
        </p:blipFill>
        <p:spPr>
          <a:xfrm>
            <a:off x="2699792" y="3140968"/>
            <a:ext cx="2562583" cy="743054"/>
          </a:xfrm>
          <a:prstGeom prst="rect">
            <a:avLst/>
          </a:prstGeom>
        </p:spPr>
      </p:pic>
      <p:sp>
        <p:nvSpPr>
          <p:cNvPr id="13" name="矢印: 下 12">
            <a:extLst>
              <a:ext uri="{FF2B5EF4-FFF2-40B4-BE49-F238E27FC236}">
                <a16:creationId xmlns:a16="http://schemas.microsoft.com/office/drawing/2014/main" id="{78C27E17-B1D0-49FB-A535-D09299E68133}"/>
              </a:ext>
            </a:extLst>
          </p:cNvPr>
          <p:cNvSpPr/>
          <p:nvPr/>
        </p:nvSpPr>
        <p:spPr>
          <a:xfrm>
            <a:off x="3646224" y="2591726"/>
            <a:ext cx="637744" cy="4052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263CE4EC-C067-4069-982A-225141B6ADAE}"/>
              </a:ext>
            </a:extLst>
          </p:cNvPr>
          <p:cNvSpPr/>
          <p:nvPr/>
        </p:nvSpPr>
        <p:spPr>
          <a:xfrm>
            <a:off x="2051720" y="4149080"/>
            <a:ext cx="5301451" cy="646331"/>
          </a:xfrm>
          <a:prstGeom prst="rect">
            <a:avLst/>
          </a:prstGeom>
        </p:spPr>
        <p:txBody>
          <a:bodyPr wrap="none">
            <a:spAutoFit/>
          </a:bodyPr>
          <a:lstStyle/>
          <a:p>
            <a:r>
              <a:rPr lang="en-US" altLang="ja-JP" dirty="0">
                <a:ea typeface="+mn-ea"/>
              </a:rPr>
              <a:t>※</a:t>
            </a:r>
            <a:r>
              <a:rPr lang="ja-JP" altLang="en-US" dirty="0">
                <a:ea typeface="+mn-ea"/>
              </a:rPr>
              <a:t> 左から順番に評価される</a:t>
            </a:r>
            <a:endParaRPr lang="en-US" altLang="ja-JP" dirty="0">
              <a:ea typeface="+mn-ea"/>
            </a:endParaRPr>
          </a:p>
          <a:p>
            <a:r>
              <a:rPr lang="ja-JP" altLang="en-US" dirty="0">
                <a:ea typeface="+mn-ea"/>
              </a:rPr>
              <a:t>（</a:t>
            </a:r>
            <a:r>
              <a:rPr lang="en-US" altLang="ja-JP" dirty="0">
                <a:ea typeface="+mn-ea"/>
              </a:rPr>
              <a:t>5 &lt; a </a:t>
            </a:r>
            <a:r>
              <a:rPr lang="ja-JP" altLang="en-US" dirty="0" err="1">
                <a:ea typeface="+mn-ea"/>
              </a:rPr>
              <a:t>が評</a:t>
            </a:r>
            <a:r>
              <a:rPr lang="ja-JP" altLang="en-US" dirty="0">
                <a:ea typeface="+mn-ea"/>
              </a:rPr>
              <a:t>価されてから </a:t>
            </a:r>
            <a:r>
              <a:rPr lang="en-US" altLang="ja-JP" dirty="0">
                <a:ea typeface="+mn-ea"/>
              </a:rPr>
              <a:t>a &lt; 10 </a:t>
            </a:r>
            <a:r>
              <a:rPr lang="ja-JP" altLang="en-US" dirty="0" err="1">
                <a:ea typeface="+mn-ea"/>
              </a:rPr>
              <a:t>が評</a:t>
            </a:r>
            <a:r>
              <a:rPr lang="ja-JP" altLang="en-US" dirty="0">
                <a:ea typeface="+mn-ea"/>
              </a:rPr>
              <a:t>価される）</a:t>
            </a:r>
            <a:r>
              <a:rPr lang="en-US" altLang="ja-JP" dirty="0">
                <a:ea typeface="+mn-ea"/>
              </a:rPr>
              <a:t> </a:t>
            </a:r>
          </a:p>
        </p:txBody>
      </p:sp>
      <p:sp>
        <p:nvSpPr>
          <p:cNvPr id="3" name="スライド番号プレースホルダー 2">
            <a:extLst>
              <a:ext uri="{FF2B5EF4-FFF2-40B4-BE49-F238E27FC236}">
                <a16:creationId xmlns:a16="http://schemas.microsoft.com/office/drawing/2014/main" id="{04BB41B7-1430-405F-A776-308D2C3FD1FB}"/>
              </a:ext>
            </a:extLst>
          </p:cNvPr>
          <p:cNvSpPr>
            <a:spLocks noGrp="1"/>
          </p:cNvSpPr>
          <p:nvPr>
            <p:ph type="sldNum" sz="quarter" idx="12"/>
          </p:nvPr>
        </p:nvSpPr>
        <p:spPr/>
        <p:txBody>
          <a:bodyPr/>
          <a:lstStyle/>
          <a:p>
            <a:fld id="{F9134F74-3BB4-4ADE-A554-892E3A208E77}" type="slidenum">
              <a:rPr lang="ja-JP" altLang="en-US" smtClean="0"/>
              <a:pPr/>
              <a:t>109</a:t>
            </a:fld>
            <a:endParaRPr lang="ja-JP" altLang="en-US"/>
          </a:p>
        </p:txBody>
      </p:sp>
    </p:spTree>
    <p:extLst>
      <p:ext uri="{BB962C8B-B14F-4D97-AF65-F5344CB8AC3E}">
        <p14:creationId xmlns:p14="http://schemas.microsoft.com/office/powerpoint/2010/main" val="1009942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316569-EB6B-4F5B-94C6-931EE9AECE1D}"/>
              </a:ext>
            </a:extLst>
          </p:cNvPr>
          <p:cNvSpPr>
            <a:spLocks noGrp="1"/>
          </p:cNvSpPr>
          <p:nvPr>
            <p:ph type="title"/>
          </p:nvPr>
        </p:nvSpPr>
        <p:spPr/>
        <p:txBody>
          <a:bodyPr/>
          <a:lstStyle/>
          <a:p>
            <a:r>
              <a:rPr kumimoji="1" lang="ja-JP" altLang="en-US" dirty="0"/>
              <a:t>さまざまなプログラミング言語</a:t>
            </a:r>
          </a:p>
        </p:txBody>
      </p:sp>
      <p:sp>
        <p:nvSpPr>
          <p:cNvPr id="3" name="コンテンツ プレースホルダー 2">
            <a:extLst>
              <a:ext uri="{FF2B5EF4-FFF2-40B4-BE49-F238E27FC236}">
                <a16:creationId xmlns:a16="http://schemas.microsoft.com/office/drawing/2014/main" id="{C819DF5F-95A1-4BA7-8021-B35C696E55DC}"/>
              </a:ext>
            </a:extLst>
          </p:cNvPr>
          <p:cNvSpPr>
            <a:spLocks noGrp="1"/>
          </p:cNvSpPr>
          <p:nvPr>
            <p:ph idx="1"/>
          </p:nvPr>
        </p:nvSpPr>
        <p:spPr/>
        <p:txBody>
          <a:bodyPr/>
          <a:lstStyle/>
          <a:p>
            <a:r>
              <a:rPr kumimoji="1" lang="en-US" altLang="ja-JP" dirty="0"/>
              <a:t>C		</a:t>
            </a:r>
            <a:r>
              <a:rPr kumimoji="1" lang="ja-JP" altLang="en-US" dirty="0"/>
              <a:t>  </a:t>
            </a:r>
            <a:r>
              <a:rPr kumimoji="1" lang="ja-JP" altLang="en-US" sz="2400" dirty="0"/>
              <a:t>歴史のある言語、組み込みプログラム</a:t>
            </a:r>
            <a:endParaRPr kumimoji="1" lang="en-US" altLang="ja-JP" dirty="0"/>
          </a:p>
          <a:p>
            <a:r>
              <a:rPr lang="en-US" altLang="ja-JP" dirty="0"/>
              <a:t>C++	</a:t>
            </a:r>
            <a:r>
              <a:rPr lang="ja-JP" altLang="en-US" dirty="0"/>
              <a:t>  </a:t>
            </a:r>
            <a:r>
              <a:rPr lang="en-US" altLang="ja-JP" sz="2400" dirty="0"/>
              <a:t>C</a:t>
            </a:r>
            <a:r>
              <a:rPr lang="ja-JP" altLang="en-US" sz="2400" dirty="0"/>
              <a:t>言語の後継、オブジェクト指向</a:t>
            </a:r>
            <a:endParaRPr lang="en-US" altLang="ja-JP" dirty="0"/>
          </a:p>
          <a:p>
            <a:r>
              <a:rPr lang="en-US" altLang="ja-JP" dirty="0"/>
              <a:t>C#		</a:t>
            </a:r>
            <a:r>
              <a:rPr lang="ja-JP" altLang="en-US" dirty="0"/>
              <a:t>  </a:t>
            </a:r>
            <a:r>
              <a:rPr lang="en-US" altLang="ja-JP" sz="2400" dirty="0"/>
              <a:t>C++</a:t>
            </a:r>
            <a:r>
              <a:rPr lang="ja-JP" altLang="en-US" sz="2400" dirty="0"/>
              <a:t>言語の後継、米マイクソロソフト</a:t>
            </a:r>
            <a:endParaRPr lang="en-US" altLang="ja-JP" dirty="0"/>
          </a:p>
          <a:p>
            <a:r>
              <a:rPr lang="en-US" altLang="ja-JP" dirty="0"/>
              <a:t>Perl	</a:t>
            </a:r>
            <a:r>
              <a:rPr lang="ja-JP" altLang="en-US" dirty="0"/>
              <a:t>  </a:t>
            </a:r>
            <a:r>
              <a:rPr lang="ja-JP" altLang="en-US" sz="2400" dirty="0"/>
              <a:t>スクリプト言語、手軽な開発</a:t>
            </a:r>
            <a:endParaRPr kumimoji="1" lang="en-US" altLang="ja-JP" sz="2800" dirty="0"/>
          </a:p>
          <a:p>
            <a:r>
              <a:rPr kumimoji="1" lang="en-US" altLang="ja-JP" dirty="0"/>
              <a:t>PHP	</a:t>
            </a:r>
            <a:r>
              <a:rPr kumimoji="1" lang="ja-JP" altLang="en-US" dirty="0"/>
              <a:t>  </a:t>
            </a:r>
            <a:r>
              <a:rPr kumimoji="1" lang="ja-JP" altLang="en-US" sz="2400" dirty="0"/>
              <a:t>サーバサイド、</a:t>
            </a:r>
            <a:r>
              <a:rPr kumimoji="1" lang="en-US" altLang="ja-JP" sz="2400" dirty="0"/>
              <a:t>Web</a:t>
            </a:r>
            <a:r>
              <a:rPr kumimoji="1" lang="ja-JP" altLang="en-US" sz="2400" dirty="0"/>
              <a:t>ページ生成</a:t>
            </a:r>
            <a:endParaRPr kumimoji="1" lang="en-US" altLang="ja-JP" sz="2800" dirty="0"/>
          </a:p>
          <a:p>
            <a:r>
              <a:rPr kumimoji="1" lang="en-US" altLang="ja-JP" dirty="0"/>
              <a:t>Java	</a:t>
            </a:r>
            <a:r>
              <a:rPr kumimoji="1" lang="ja-JP" altLang="en-US" dirty="0"/>
              <a:t>  </a:t>
            </a:r>
            <a:r>
              <a:rPr kumimoji="1" lang="ja-JP" altLang="en-US" sz="2400" dirty="0"/>
              <a:t>オブジェクト指向、大規模システム</a:t>
            </a:r>
            <a:endParaRPr kumimoji="1" lang="en-US" altLang="ja-JP" dirty="0"/>
          </a:p>
          <a:p>
            <a:r>
              <a:rPr lang="en-US" altLang="ja-JP" sz="2400" dirty="0"/>
              <a:t>JavaScript</a:t>
            </a:r>
            <a:r>
              <a:rPr lang="en-US" altLang="ja-JP" dirty="0"/>
              <a:t>	</a:t>
            </a:r>
            <a:r>
              <a:rPr lang="ja-JP" altLang="en-US" dirty="0"/>
              <a:t>  </a:t>
            </a:r>
            <a:r>
              <a:rPr lang="ja-JP" altLang="en-US" sz="2400" dirty="0"/>
              <a:t>ブラウザで動作、動的な</a:t>
            </a:r>
            <a:r>
              <a:rPr lang="en-US" altLang="ja-JP" sz="2400" dirty="0"/>
              <a:t>Web</a:t>
            </a:r>
            <a:r>
              <a:rPr lang="ja-JP" altLang="en-US" sz="2400" dirty="0"/>
              <a:t>ページ</a:t>
            </a:r>
            <a:endParaRPr lang="en-US" altLang="ja-JP" dirty="0"/>
          </a:p>
          <a:p>
            <a:r>
              <a:rPr kumimoji="1" lang="en-US" altLang="ja-JP" dirty="0"/>
              <a:t>Python	</a:t>
            </a:r>
            <a:r>
              <a:rPr kumimoji="1" lang="ja-JP" altLang="en-US" dirty="0"/>
              <a:t>  </a:t>
            </a:r>
            <a:r>
              <a:rPr kumimoji="1" lang="ja-JP" altLang="en-US" sz="2400" dirty="0"/>
              <a:t>修得が容易、機械学習分野で普及</a:t>
            </a:r>
            <a:endParaRPr kumimoji="1" lang="ja-JP" altLang="en-US" dirty="0"/>
          </a:p>
        </p:txBody>
      </p:sp>
      <p:sp>
        <p:nvSpPr>
          <p:cNvPr id="4" name="スライド番号プレースホルダー 3">
            <a:extLst>
              <a:ext uri="{FF2B5EF4-FFF2-40B4-BE49-F238E27FC236}">
                <a16:creationId xmlns:a16="http://schemas.microsoft.com/office/drawing/2014/main" id="{71FE0226-C46E-47E8-9175-44409A4D8A63}"/>
              </a:ext>
            </a:extLst>
          </p:cNvPr>
          <p:cNvSpPr>
            <a:spLocks noGrp="1"/>
          </p:cNvSpPr>
          <p:nvPr>
            <p:ph type="sldNum" sz="quarter" idx="12"/>
          </p:nvPr>
        </p:nvSpPr>
        <p:spPr/>
        <p:txBody>
          <a:bodyPr/>
          <a:lstStyle/>
          <a:p>
            <a:fld id="{F9134F74-3BB4-4ADE-A554-892E3A208E77}" type="slidenum">
              <a:rPr lang="ja-JP" altLang="en-US" smtClean="0"/>
              <a:pPr/>
              <a:t>11</a:t>
            </a:fld>
            <a:endParaRPr lang="ja-JP" altLang="en-US"/>
          </a:p>
        </p:txBody>
      </p:sp>
    </p:spTree>
    <p:extLst>
      <p:ext uri="{BB962C8B-B14F-4D97-AF65-F5344CB8AC3E}">
        <p14:creationId xmlns:p14="http://schemas.microsoft.com/office/powerpoint/2010/main" val="4404566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5363AB-70B8-46E3-A411-B1BD2BFFCDB6}"/>
              </a:ext>
            </a:extLst>
          </p:cNvPr>
          <p:cNvSpPr>
            <a:spLocks noGrp="1"/>
          </p:cNvSpPr>
          <p:nvPr>
            <p:ph type="title"/>
          </p:nvPr>
        </p:nvSpPr>
        <p:spPr/>
        <p:txBody>
          <a:bodyPr/>
          <a:lstStyle/>
          <a:p>
            <a:r>
              <a:rPr kumimoji="1" lang="en-US" altLang="ja-JP" dirty="0"/>
              <a:t>if</a:t>
            </a:r>
            <a:r>
              <a:rPr kumimoji="1" lang="ja-JP" altLang="en-US" dirty="0"/>
              <a:t>文と真偽値</a:t>
            </a:r>
          </a:p>
        </p:txBody>
      </p:sp>
      <p:pic>
        <p:nvPicPr>
          <p:cNvPr id="4" name="図 3">
            <a:extLst>
              <a:ext uri="{FF2B5EF4-FFF2-40B4-BE49-F238E27FC236}">
                <a16:creationId xmlns:a16="http://schemas.microsoft.com/office/drawing/2014/main" id="{F5238069-6AF3-4D65-BEA2-F6AD5CCC51DC}"/>
              </a:ext>
            </a:extLst>
          </p:cNvPr>
          <p:cNvPicPr>
            <a:picLocks noChangeAspect="1"/>
          </p:cNvPicPr>
          <p:nvPr/>
        </p:nvPicPr>
        <p:blipFill>
          <a:blip r:embed="rId2"/>
          <a:stretch>
            <a:fillRect/>
          </a:stretch>
        </p:blipFill>
        <p:spPr>
          <a:xfrm>
            <a:off x="323528" y="1268760"/>
            <a:ext cx="6444208" cy="1140745"/>
          </a:xfrm>
          <a:prstGeom prst="rect">
            <a:avLst/>
          </a:prstGeom>
        </p:spPr>
      </p:pic>
      <p:sp>
        <p:nvSpPr>
          <p:cNvPr id="5" name="矢印: 下 4">
            <a:extLst>
              <a:ext uri="{FF2B5EF4-FFF2-40B4-BE49-F238E27FC236}">
                <a16:creationId xmlns:a16="http://schemas.microsoft.com/office/drawing/2014/main" id="{7305D3A6-9C8A-4072-AE8A-0322F88022BC}"/>
              </a:ext>
            </a:extLst>
          </p:cNvPr>
          <p:cNvSpPr/>
          <p:nvPr/>
        </p:nvSpPr>
        <p:spPr>
          <a:xfrm>
            <a:off x="1835696" y="2564904"/>
            <a:ext cx="637744" cy="4052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53B8CF26-4E1B-4DBC-835B-FB4539F17B8D}"/>
              </a:ext>
            </a:extLst>
          </p:cNvPr>
          <p:cNvPicPr>
            <a:picLocks noChangeAspect="1"/>
          </p:cNvPicPr>
          <p:nvPr/>
        </p:nvPicPr>
        <p:blipFill>
          <a:blip r:embed="rId3"/>
          <a:stretch>
            <a:fillRect/>
          </a:stretch>
        </p:blipFill>
        <p:spPr>
          <a:xfrm>
            <a:off x="323528" y="3089525"/>
            <a:ext cx="6420663" cy="1230566"/>
          </a:xfrm>
          <a:prstGeom prst="rect">
            <a:avLst/>
          </a:prstGeom>
        </p:spPr>
      </p:pic>
      <p:pic>
        <p:nvPicPr>
          <p:cNvPr id="7" name="図 6">
            <a:extLst>
              <a:ext uri="{FF2B5EF4-FFF2-40B4-BE49-F238E27FC236}">
                <a16:creationId xmlns:a16="http://schemas.microsoft.com/office/drawing/2014/main" id="{9E8D12F1-9A66-4F0E-B919-E12941882A1C}"/>
              </a:ext>
            </a:extLst>
          </p:cNvPr>
          <p:cNvPicPr>
            <a:picLocks noChangeAspect="1"/>
          </p:cNvPicPr>
          <p:nvPr/>
        </p:nvPicPr>
        <p:blipFill>
          <a:blip r:embed="rId4"/>
          <a:stretch>
            <a:fillRect/>
          </a:stretch>
        </p:blipFill>
        <p:spPr>
          <a:xfrm>
            <a:off x="323528" y="5085184"/>
            <a:ext cx="2656167" cy="1235962"/>
          </a:xfrm>
          <a:prstGeom prst="rect">
            <a:avLst/>
          </a:prstGeom>
        </p:spPr>
      </p:pic>
      <p:sp>
        <p:nvSpPr>
          <p:cNvPr id="8" name="正方形/長方形 7">
            <a:extLst>
              <a:ext uri="{FF2B5EF4-FFF2-40B4-BE49-F238E27FC236}">
                <a16:creationId xmlns:a16="http://schemas.microsoft.com/office/drawing/2014/main" id="{86B52C50-C899-46E0-868D-2079B93C0210}"/>
              </a:ext>
            </a:extLst>
          </p:cNvPr>
          <p:cNvSpPr/>
          <p:nvPr/>
        </p:nvSpPr>
        <p:spPr>
          <a:xfrm>
            <a:off x="3385349" y="5589240"/>
            <a:ext cx="5057795" cy="369332"/>
          </a:xfrm>
          <a:prstGeom prst="rect">
            <a:avLst/>
          </a:prstGeom>
        </p:spPr>
        <p:txBody>
          <a:bodyPr wrap="none">
            <a:spAutoFit/>
          </a:bodyPr>
          <a:lstStyle/>
          <a:p>
            <a:r>
              <a:rPr lang="en-US" altLang="ja-JP" dirty="0">
                <a:ea typeface="+mn-ea"/>
              </a:rPr>
              <a:t>※</a:t>
            </a:r>
            <a:r>
              <a:rPr lang="ja-JP" altLang="en-US" dirty="0">
                <a:ea typeface="+mn-ea"/>
              </a:rPr>
              <a:t> </a:t>
            </a:r>
            <a:r>
              <a:rPr lang="en-US" altLang="ja-JP" dirty="0">
                <a:ea typeface="+mn-ea"/>
              </a:rPr>
              <a:t>a </a:t>
            </a:r>
            <a:r>
              <a:rPr lang="ja-JP" altLang="en-US" dirty="0">
                <a:ea typeface="+mn-ea"/>
              </a:rPr>
              <a:t>が </a:t>
            </a:r>
            <a:r>
              <a:rPr lang="en-US" altLang="ja-JP" dirty="0">
                <a:ea typeface="+mn-ea"/>
              </a:rPr>
              <a:t>False </a:t>
            </a:r>
            <a:r>
              <a:rPr lang="ja-JP" altLang="en-US" dirty="0">
                <a:ea typeface="+mn-ea"/>
              </a:rPr>
              <a:t>のときだけ処理内容が実行される</a:t>
            </a:r>
            <a:endParaRPr lang="en-US" altLang="ja-JP" dirty="0">
              <a:ea typeface="+mn-ea"/>
            </a:endParaRPr>
          </a:p>
        </p:txBody>
      </p:sp>
      <p:sp>
        <p:nvSpPr>
          <p:cNvPr id="9" name="正方形/長方形 8">
            <a:extLst>
              <a:ext uri="{FF2B5EF4-FFF2-40B4-BE49-F238E27FC236}">
                <a16:creationId xmlns:a16="http://schemas.microsoft.com/office/drawing/2014/main" id="{72BD83A2-71B8-4B05-8150-1EB10EDC0F01}"/>
              </a:ext>
            </a:extLst>
          </p:cNvPr>
          <p:cNvSpPr/>
          <p:nvPr/>
        </p:nvSpPr>
        <p:spPr>
          <a:xfrm>
            <a:off x="3059832" y="2475830"/>
            <a:ext cx="4955267" cy="369332"/>
          </a:xfrm>
          <a:prstGeom prst="rect">
            <a:avLst/>
          </a:prstGeom>
        </p:spPr>
        <p:txBody>
          <a:bodyPr wrap="none">
            <a:spAutoFit/>
          </a:bodyPr>
          <a:lstStyle/>
          <a:p>
            <a:r>
              <a:rPr lang="en-US" altLang="ja-JP" dirty="0">
                <a:ea typeface="+mn-ea"/>
              </a:rPr>
              <a:t>※</a:t>
            </a:r>
            <a:r>
              <a:rPr lang="ja-JP" altLang="en-US" dirty="0">
                <a:ea typeface="+mn-ea"/>
              </a:rPr>
              <a:t> </a:t>
            </a:r>
            <a:r>
              <a:rPr lang="en-US" altLang="ja-JP" dirty="0">
                <a:ea typeface="+mn-ea"/>
              </a:rPr>
              <a:t>a </a:t>
            </a:r>
            <a:r>
              <a:rPr lang="ja-JP" altLang="en-US" dirty="0">
                <a:ea typeface="+mn-ea"/>
              </a:rPr>
              <a:t>が </a:t>
            </a:r>
            <a:r>
              <a:rPr lang="en-US" altLang="ja-JP" dirty="0">
                <a:ea typeface="+mn-ea"/>
              </a:rPr>
              <a:t>True </a:t>
            </a:r>
            <a:r>
              <a:rPr lang="ja-JP" altLang="en-US" dirty="0">
                <a:ea typeface="+mn-ea"/>
              </a:rPr>
              <a:t>のときだけ処理内容が実行される</a:t>
            </a:r>
            <a:endParaRPr lang="en-US" altLang="ja-JP" dirty="0">
              <a:ea typeface="+mn-ea"/>
            </a:endParaRPr>
          </a:p>
        </p:txBody>
      </p:sp>
      <p:sp>
        <p:nvSpPr>
          <p:cNvPr id="3" name="スライド番号プレースホルダー 2">
            <a:extLst>
              <a:ext uri="{FF2B5EF4-FFF2-40B4-BE49-F238E27FC236}">
                <a16:creationId xmlns:a16="http://schemas.microsoft.com/office/drawing/2014/main" id="{76904F16-9630-4899-897A-E6420E7D5195}"/>
              </a:ext>
            </a:extLst>
          </p:cNvPr>
          <p:cNvSpPr>
            <a:spLocks noGrp="1"/>
          </p:cNvSpPr>
          <p:nvPr>
            <p:ph type="sldNum" sz="quarter" idx="12"/>
          </p:nvPr>
        </p:nvSpPr>
        <p:spPr/>
        <p:txBody>
          <a:bodyPr/>
          <a:lstStyle/>
          <a:p>
            <a:fld id="{F9134F74-3BB4-4ADE-A554-892E3A208E77}" type="slidenum">
              <a:rPr lang="ja-JP" altLang="en-US" smtClean="0"/>
              <a:pPr/>
              <a:t>110</a:t>
            </a:fld>
            <a:endParaRPr lang="ja-JP" altLang="en-US"/>
          </a:p>
        </p:txBody>
      </p:sp>
    </p:spTree>
    <p:extLst>
      <p:ext uri="{BB962C8B-B14F-4D97-AF65-F5344CB8AC3E}">
        <p14:creationId xmlns:p14="http://schemas.microsoft.com/office/powerpoint/2010/main" val="13704081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F3B3F-D7DD-46BF-8356-A598F9F3760C}"/>
              </a:ext>
            </a:extLst>
          </p:cNvPr>
          <p:cNvSpPr>
            <a:spLocks noGrp="1"/>
          </p:cNvSpPr>
          <p:nvPr>
            <p:ph type="ctrTitle"/>
          </p:nvPr>
        </p:nvSpPr>
        <p:spPr/>
        <p:txBody>
          <a:bodyPr/>
          <a:lstStyle/>
          <a:p>
            <a:r>
              <a:rPr kumimoji="1" lang="ja-JP" altLang="en-US" dirty="0"/>
              <a:t>処理の繰り返し</a:t>
            </a:r>
          </a:p>
        </p:txBody>
      </p:sp>
      <p:sp>
        <p:nvSpPr>
          <p:cNvPr id="3" name="字幕 2">
            <a:extLst>
              <a:ext uri="{FF2B5EF4-FFF2-40B4-BE49-F238E27FC236}">
                <a16:creationId xmlns:a16="http://schemas.microsoft.com/office/drawing/2014/main" id="{F81F0DAC-59EB-4B22-942A-C56DE359FDAA}"/>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5092798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1FD09A-0E95-4846-8AD4-BE7A58F4446E}"/>
              </a:ext>
            </a:extLst>
          </p:cNvPr>
          <p:cNvSpPr>
            <a:spLocks noGrp="1"/>
          </p:cNvSpPr>
          <p:nvPr>
            <p:ph type="title"/>
          </p:nvPr>
        </p:nvSpPr>
        <p:spPr/>
        <p:txBody>
          <a:bodyPr/>
          <a:lstStyle/>
          <a:p>
            <a:r>
              <a:rPr lang="en-US" altLang="ja-JP" b="1" dirty="0"/>
              <a:t>while</a:t>
            </a:r>
            <a:r>
              <a:rPr lang="ja-JP" altLang="en-US" b="1" dirty="0"/>
              <a:t>文</a:t>
            </a:r>
            <a:r>
              <a:rPr lang="ja-JP" altLang="en-US" dirty="0"/>
              <a:t>による処理の繰り返し</a:t>
            </a:r>
            <a:endParaRPr kumimoji="1" lang="ja-JP" altLang="en-US" dirty="0"/>
          </a:p>
        </p:txBody>
      </p:sp>
      <p:sp>
        <p:nvSpPr>
          <p:cNvPr id="4" name="テキスト ボックス 3">
            <a:extLst>
              <a:ext uri="{FF2B5EF4-FFF2-40B4-BE49-F238E27FC236}">
                <a16:creationId xmlns:a16="http://schemas.microsoft.com/office/drawing/2014/main" id="{BFAC3075-AF60-466F-9386-E6776E50EE69}"/>
              </a:ext>
            </a:extLst>
          </p:cNvPr>
          <p:cNvSpPr txBox="1">
            <a:spLocks noChangeArrowheads="1"/>
          </p:cNvSpPr>
          <p:nvPr/>
        </p:nvSpPr>
        <p:spPr bwMode="auto">
          <a:xfrm>
            <a:off x="625459" y="1772816"/>
            <a:ext cx="3971528" cy="954107"/>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800" dirty="0">
                <a:latin typeface="Lucida Console" panose="020B0609040504020204" pitchFamily="49" charset="0"/>
                <a:ea typeface="HG丸ｺﾞｼｯｸM-PRO" panose="020F0600000000000000" pitchFamily="50" charset="-128"/>
              </a:rPr>
              <a:t>while </a:t>
            </a:r>
            <a:r>
              <a:rPr lang="ja-JP" altLang="en-US" sz="2800" dirty="0">
                <a:latin typeface="Lucida Console" panose="020B0609040504020204" pitchFamily="49" charset="0"/>
                <a:ea typeface="HG丸ｺﾞｼｯｸM-PRO" panose="020F0600000000000000" pitchFamily="50" charset="-128"/>
              </a:rPr>
              <a:t>条件式</a:t>
            </a:r>
            <a:r>
              <a:rPr lang="en-US" altLang="ja-JP" sz="2800" dirty="0">
                <a:latin typeface="Lucida Console" panose="020B0609040504020204" pitchFamily="49" charset="0"/>
                <a:ea typeface="HG丸ｺﾞｼｯｸM-PRO" panose="020F0600000000000000" pitchFamily="50" charset="-128"/>
              </a:rPr>
              <a:t>:</a:t>
            </a:r>
          </a:p>
          <a:p>
            <a:pPr eaLnBrk="1" hangingPunct="1"/>
            <a:r>
              <a:rPr lang="en-US" altLang="ja-JP" sz="2800" dirty="0">
                <a:latin typeface="Lucida Console" panose="020B0609040504020204" pitchFamily="49" charset="0"/>
                <a:ea typeface="HG丸ｺﾞｼｯｸM-PRO" panose="020F0600000000000000" pitchFamily="50" charset="-128"/>
              </a:rPr>
              <a:t>    </a:t>
            </a:r>
            <a:r>
              <a:rPr lang="ja-JP" altLang="en-US" sz="2800" dirty="0">
                <a:latin typeface="Lucida Console" panose="020B0609040504020204" pitchFamily="49" charset="0"/>
                <a:ea typeface="HG丸ｺﾞｼｯｸM-PRO" panose="020F0600000000000000" pitchFamily="50" charset="-128"/>
              </a:rPr>
              <a:t>処理内容</a:t>
            </a:r>
            <a:endParaRPr lang="en-US" altLang="ja-JP" sz="2800" dirty="0">
              <a:latin typeface="Lucida Console" panose="020B0609040504020204" pitchFamily="49" charset="0"/>
              <a:ea typeface="HG丸ｺﾞｼｯｸM-PRO" panose="020F0600000000000000" pitchFamily="50" charset="-128"/>
            </a:endParaRPr>
          </a:p>
        </p:txBody>
      </p:sp>
      <p:sp>
        <p:nvSpPr>
          <p:cNvPr id="5" name="テキスト ボックス 4">
            <a:extLst>
              <a:ext uri="{FF2B5EF4-FFF2-40B4-BE49-F238E27FC236}">
                <a16:creationId xmlns:a16="http://schemas.microsoft.com/office/drawing/2014/main" id="{7F35F7A4-341C-4CAA-A7CC-EAC7DAAEC5BA}"/>
              </a:ext>
            </a:extLst>
          </p:cNvPr>
          <p:cNvSpPr txBox="1"/>
          <p:nvPr/>
        </p:nvSpPr>
        <p:spPr>
          <a:xfrm>
            <a:off x="592584" y="1268760"/>
            <a:ext cx="800219" cy="461665"/>
          </a:xfrm>
          <a:prstGeom prst="rect">
            <a:avLst/>
          </a:prstGeom>
          <a:noFill/>
        </p:spPr>
        <p:txBody>
          <a:bodyPr wrap="none" rtlCol="0">
            <a:spAutoFit/>
          </a:bodyPr>
          <a:lstStyle/>
          <a:p>
            <a:r>
              <a:rPr kumimoji="1" lang="ja-JP" altLang="en-US" sz="2400" dirty="0"/>
              <a:t>構文</a:t>
            </a:r>
          </a:p>
        </p:txBody>
      </p:sp>
      <p:sp>
        <p:nvSpPr>
          <p:cNvPr id="6" name="正方形/長方形 5">
            <a:extLst>
              <a:ext uri="{FF2B5EF4-FFF2-40B4-BE49-F238E27FC236}">
                <a16:creationId xmlns:a16="http://schemas.microsoft.com/office/drawing/2014/main" id="{B33722BF-E3C3-4A65-AD8C-DD970638B5D8}"/>
              </a:ext>
            </a:extLst>
          </p:cNvPr>
          <p:cNvSpPr/>
          <p:nvPr/>
        </p:nvSpPr>
        <p:spPr>
          <a:xfrm>
            <a:off x="592584" y="2853300"/>
            <a:ext cx="6903493" cy="461665"/>
          </a:xfrm>
          <a:prstGeom prst="rect">
            <a:avLst/>
          </a:prstGeom>
        </p:spPr>
        <p:txBody>
          <a:bodyPr wrap="none">
            <a:spAutoFit/>
          </a:bodyPr>
          <a:lstStyle/>
          <a:p>
            <a:r>
              <a:rPr lang="en-US" altLang="ja-JP" sz="2400" dirty="0">
                <a:ea typeface="+mn-ea"/>
              </a:rPr>
              <a:t>※</a:t>
            </a:r>
            <a:r>
              <a:rPr lang="ja-JP" altLang="en-US" sz="2400" dirty="0">
                <a:ea typeface="+mn-ea"/>
              </a:rPr>
              <a:t> 条件式の値が </a:t>
            </a:r>
            <a:r>
              <a:rPr lang="en-US" altLang="ja-JP" sz="2400" dirty="0">
                <a:ea typeface="+mn-ea"/>
              </a:rPr>
              <a:t>True </a:t>
            </a:r>
            <a:r>
              <a:rPr lang="ja-JP" altLang="en-US" sz="2400" dirty="0">
                <a:ea typeface="+mn-ea"/>
              </a:rPr>
              <a:t>の間、処理内容を繰り返す</a:t>
            </a:r>
            <a:endParaRPr lang="en-US" altLang="ja-JP" sz="2400" dirty="0">
              <a:ea typeface="+mn-ea"/>
            </a:endParaRPr>
          </a:p>
        </p:txBody>
      </p:sp>
      <p:pic>
        <p:nvPicPr>
          <p:cNvPr id="7" name="図 6">
            <a:extLst>
              <a:ext uri="{FF2B5EF4-FFF2-40B4-BE49-F238E27FC236}">
                <a16:creationId xmlns:a16="http://schemas.microsoft.com/office/drawing/2014/main" id="{AB2463D2-2F49-494A-A9E8-9A5B2F1366E1}"/>
              </a:ext>
            </a:extLst>
          </p:cNvPr>
          <p:cNvPicPr>
            <a:picLocks noChangeAspect="1"/>
          </p:cNvPicPr>
          <p:nvPr/>
        </p:nvPicPr>
        <p:blipFill>
          <a:blip r:embed="rId2"/>
          <a:stretch>
            <a:fillRect/>
          </a:stretch>
        </p:blipFill>
        <p:spPr>
          <a:xfrm>
            <a:off x="625459" y="4074994"/>
            <a:ext cx="4882645" cy="1964502"/>
          </a:xfrm>
          <a:prstGeom prst="rect">
            <a:avLst/>
          </a:prstGeom>
        </p:spPr>
      </p:pic>
      <p:pic>
        <p:nvPicPr>
          <p:cNvPr id="8" name="図 7">
            <a:extLst>
              <a:ext uri="{FF2B5EF4-FFF2-40B4-BE49-F238E27FC236}">
                <a16:creationId xmlns:a16="http://schemas.microsoft.com/office/drawing/2014/main" id="{81E915F6-6250-4261-BCA9-1F27ED111DC2}"/>
              </a:ext>
            </a:extLst>
          </p:cNvPr>
          <p:cNvPicPr>
            <a:picLocks noChangeAspect="1"/>
          </p:cNvPicPr>
          <p:nvPr/>
        </p:nvPicPr>
        <p:blipFill>
          <a:blip r:embed="rId3"/>
          <a:stretch>
            <a:fillRect/>
          </a:stretch>
        </p:blipFill>
        <p:spPr>
          <a:xfrm>
            <a:off x="6592959" y="3460080"/>
            <a:ext cx="1806236" cy="2882753"/>
          </a:xfrm>
          <a:prstGeom prst="rect">
            <a:avLst/>
          </a:prstGeom>
        </p:spPr>
      </p:pic>
      <p:sp>
        <p:nvSpPr>
          <p:cNvPr id="3" name="スライド番号プレースホルダー 2">
            <a:extLst>
              <a:ext uri="{FF2B5EF4-FFF2-40B4-BE49-F238E27FC236}">
                <a16:creationId xmlns:a16="http://schemas.microsoft.com/office/drawing/2014/main" id="{C9A5ED0F-226E-4849-9FBF-FF791BE73A83}"/>
              </a:ext>
            </a:extLst>
          </p:cNvPr>
          <p:cNvSpPr>
            <a:spLocks noGrp="1"/>
          </p:cNvSpPr>
          <p:nvPr>
            <p:ph type="sldNum" sz="quarter" idx="12"/>
          </p:nvPr>
        </p:nvSpPr>
        <p:spPr/>
        <p:txBody>
          <a:bodyPr/>
          <a:lstStyle/>
          <a:p>
            <a:fld id="{F9134F74-3BB4-4ADE-A554-892E3A208E77}" type="slidenum">
              <a:rPr lang="ja-JP" altLang="en-US" smtClean="0"/>
              <a:pPr/>
              <a:t>112</a:t>
            </a:fld>
            <a:endParaRPr lang="ja-JP" altLang="en-US"/>
          </a:p>
        </p:txBody>
      </p:sp>
    </p:spTree>
    <p:extLst>
      <p:ext uri="{BB962C8B-B14F-4D97-AF65-F5344CB8AC3E}">
        <p14:creationId xmlns:p14="http://schemas.microsoft.com/office/powerpoint/2010/main" val="2641107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4BD33E1-3054-4309-93F1-E13992061947}"/>
              </a:ext>
            </a:extLst>
          </p:cNvPr>
          <p:cNvPicPr>
            <a:picLocks noChangeAspect="1"/>
          </p:cNvPicPr>
          <p:nvPr/>
        </p:nvPicPr>
        <p:blipFill>
          <a:blip r:embed="rId2"/>
          <a:stretch>
            <a:fillRect/>
          </a:stretch>
        </p:blipFill>
        <p:spPr>
          <a:xfrm>
            <a:off x="1115616" y="2132856"/>
            <a:ext cx="7704856" cy="4352605"/>
          </a:xfrm>
          <a:prstGeom prst="rect">
            <a:avLst/>
          </a:prstGeom>
        </p:spPr>
      </p:pic>
      <p:pic>
        <p:nvPicPr>
          <p:cNvPr id="5" name="図 4">
            <a:extLst>
              <a:ext uri="{FF2B5EF4-FFF2-40B4-BE49-F238E27FC236}">
                <a16:creationId xmlns:a16="http://schemas.microsoft.com/office/drawing/2014/main" id="{ABFE810A-F3EC-43CB-80AC-50AC3034CF09}"/>
              </a:ext>
            </a:extLst>
          </p:cNvPr>
          <p:cNvPicPr>
            <a:picLocks noChangeAspect="1"/>
          </p:cNvPicPr>
          <p:nvPr/>
        </p:nvPicPr>
        <p:blipFill>
          <a:blip r:embed="rId3"/>
          <a:stretch>
            <a:fillRect/>
          </a:stretch>
        </p:blipFill>
        <p:spPr>
          <a:xfrm>
            <a:off x="2987824" y="358558"/>
            <a:ext cx="3701463" cy="1489261"/>
          </a:xfrm>
          <a:prstGeom prst="rect">
            <a:avLst/>
          </a:prstGeom>
        </p:spPr>
      </p:pic>
      <p:sp>
        <p:nvSpPr>
          <p:cNvPr id="7" name="正方形/長方形 6">
            <a:extLst>
              <a:ext uri="{FF2B5EF4-FFF2-40B4-BE49-F238E27FC236}">
                <a16:creationId xmlns:a16="http://schemas.microsoft.com/office/drawing/2014/main" id="{24151003-ADF8-4160-8726-A11EDCF6168E}"/>
              </a:ext>
            </a:extLst>
          </p:cNvPr>
          <p:cNvSpPr/>
          <p:nvPr/>
        </p:nvSpPr>
        <p:spPr>
          <a:xfrm>
            <a:off x="467544" y="372539"/>
            <a:ext cx="1723549" cy="461665"/>
          </a:xfrm>
          <a:prstGeom prst="rect">
            <a:avLst/>
          </a:prstGeom>
        </p:spPr>
        <p:txBody>
          <a:bodyPr wrap="none">
            <a:spAutoFit/>
          </a:bodyPr>
          <a:lstStyle/>
          <a:p>
            <a:r>
              <a:rPr lang="ja-JP" altLang="en-US" sz="2400" dirty="0">
                <a:solidFill>
                  <a:prstClr val="black"/>
                </a:solidFill>
                <a:ea typeface="游ゴシック" panose="020B0400000000000000" pitchFamily="50" charset="-128"/>
              </a:rPr>
              <a:t>処理の流れ</a:t>
            </a:r>
            <a:endParaRPr lang="ja-JP" altLang="en-US" dirty="0"/>
          </a:p>
        </p:txBody>
      </p:sp>
      <p:sp>
        <p:nvSpPr>
          <p:cNvPr id="2" name="スライド番号プレースホルダー 1">
            <a:extLst>
              <a:ext uri="{FF2B5EF4-FFF2-40B4-BE49-F238E27FC236}">
                <a16:creationId xmlns:a16="http://schemas.microsoft.com/office/drawing/2014/main" id="{FDA961DB-0803-4586-A9C8-9020DBC2F7AB}"/>
              </a:ext>
            </a:extLst>
          </p:cNvPr>
          <p:cNvSpPr>
            <a:spLocks noGrp="1"/>
          </p:cNvSpPr>
          <p:nvPr>
            <p:ph type="sldNum" sz="quarter" idx="12"/>
          </p:nvPr>
        </p:nvSpPr>
        <p:spPr/>
        <p:txBody>
          <a:bodyPr/>
          <a:lstStyle/>
          <a:p>
            <a:fld id="{F9134F74-3BB4-4ADE-A554-892E3A208E77}" type="slidenum">
              <a:rPr lang="ja-JP" altLang="en-US" smtClean="0"/>
              <a:pPr/>
              <a:t>113</a:t>
            </a:fld>
            <a:endParaRPr lang="ja-JP" altLang="en-US"/>
          </a:p>
        </p:txBody>
      </p:sp>
    </p:spTree>
    <p:extLst>
      <p:ext uri="{BB962C8B-B14F-4D97-AF65-F5344CB8AC3E}">
        <p14:creationId xmlns:p14="http://schemas.microsoft.com/office/powerpoint/2010/main" val="17162157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F690000D-C718-4401-A928-450F226A962B}"/>
              </a:ext>
            </a:extLst>
          </p:cNvPr>
          <p:cNvSpPr>
            <a:spLocks noGrp="1"/>
          </p:cNvSpPr>
          <p:nvPr>
            <p:ph type="title"/>
          </p:nvPr>
        </p:nvSpPr>
        <p:spPr>
          <a:xfrm>
            <a:off x="457200" y="274638"/>
            <a:ext cx="8229600" cy="725470"/>
          </a:xfrm>
        </p:spPr>
        <p:txBody>
          <a:bodyPr>
            <a:normAutofit/>
          </a:bodyPr>
          <a:lstStyle/>
          <a:p>
            <a:r>
              <a:rPr lang="en-US" altLang="ja-JP" b="1" dirty="0"/>
              <a:t>while</a:t>
            </a:r>
            <a:r>
              <a:rPr lang="ja-JP" altLang="en-US" b="1" dirty="0"/>
              <a:t>文</a:t>
            </a:r>
            <a:r>
              <a:rPr lang="ja-JP" altLang="en-US" dirty="0"/>
              <a:t>の例</a:t>
            </a:r>
            <a:endParaRPr kumimoji="1" lang="ja-JP" altLang="en-US" dirty="0"/>
          </a:p>
        </p:txBody>
      </p:sp>
      <p:pic>
        <p:nvPicPr>
          <p:cNvPr id="5" name="図 4">
            <a:extLst>
              <a:ext uri="{FF2B5EF4-FFF2-40B4-BE49-F238E27FC236}">
                <a16:creationId xmlns:a16="http://schemas.microsoft.com/office/drawing/2014/main" id="{95EB925F-3B2A-4706-981F-6B8C00F5FFC6}"/>
              </a:ext>
            </a:extLst>
          </p:cNvPr>
          <p:cNvPicPr>
            <a:picLocks noChangeAspect="1"/>
          </p:cNvPicPr>
          <p:nvPr/>
        </p:nvPicPr>
        <p:blipFill>
          <a:blip r:embed="rId2"/>
          <a:stretch>
            <a:fillRect/>
          </a:stretch>
        </p:blipFill>
        <p:spPr>
          <a:xfrm>
            <a:off x="446360" y="1484784"/>
            <a:ext cx="8388424" cy="1303480"/>
          </a:xfrm>
          <a:prstGeom prst="rect">
            <a:avLst/>
          </a:prstGeom>
        </p:spPr>
      </p:pic>
      <p:pic>
        <p:nvPicPr>
          <p:cNvPr id="6" name="図 5">
            <a:extLst>
              <a:ext uri="{FF2B5EF4-FFF2-40B4-BE49-F238E27FC236}">
                <a16:creationId xmlns:a16="http://schemas.microsoft.com/office/drawing/2014/main" id="{0B8DBB8D-A220-4EF7-A11B-A21C84382344}"/>
              </a:ext>
            </a:extLst>
          </p:cNvPr>
          <p:cNvPicPr>
            <a:picLocks noChangeAspect="1"/>
          </p:cNvPicPr>
          <p:nvPr/>
        </p:nvPicPr>
        <p:blipFill>
          <a:blip r:embed="rId3"/>
          <a:stretch>
            <a:fillRect/>
          </a:stretch>
        </p:blipFill>
        <p:spPr>
          <a:xfrm>
            <a:off x="323528" y="3429000"/>
            <a:ext cx="5530598" cy="1885007"/>
          </a:xfrm>
          <a:prstGeom prst="rect">
            <a:avLst/>
          </a:prstGeom>
        </p:spPr>
      </p:pic>
      <p:sp>
        <p:nvSpPr>
          <p:cNvPr id="7" name="テキスト ボックス 6">
            <a:extLst>
              <a:ext uri="{FF2B5EF4-FFF2-40B4-BE49-F238E27FC236}">
                <a16:creationId xmlns:a16="http://schemas.microsoft.com/office/drawing/2014/main" id="{1A4C3584-BBA3-4F00-BD83-3AFCCB5695E8}"/>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2" name="スライド番号プレースホルダー 1">
            <a:extLst>
              <a:ext uri="{FF2B5EF4-FFF2-40B4-BE49-F238E27FC236}">
                <a16:creationId xmlns:a16="http://schemas.microsoft.com/office/drawing/2014/main" id="{587B13B7-32FD-4F4E-A682-F007A1787CD8}"/>
              </a:ext>
            </a:extLst>
          </p:cNvPr>
          <p:cNvSpPr>
            <a:spLocks noGrp="1"/>
          </p:cNvSpPr>
          <p:nvPr>
            <p:ph type="sldNum" sz="quarter" idx="12"/>
          </p:nvPr>
        </p:nvSpPr>
        <p:spPr/>
        <p:txBody>
          <a:bodyPr/>
          <a:lstStyle/>
          <a:p>
            <a:fld id="{F9134F74-3BB4-4ADE-A554-892E3A208E77}" type="slidenum">
              <a:rPr lang="ja-JP" altLang="en-US" smtClean="0"/>
              <a:pPr/>
              <a:t>114</a:t>
            </a:fld>
            <a:endParaRPr lang="ja-JP" altLang="en-US"/>
          </a:p>
        </p:txBody>
      </p:sp>
    </p:spTree>
    <p:extLst>
      <p:ext uri="{BB962C8B-B14F-4D97-AF65-F5344CB8AC3E}">
        <p14:creationId xmlns:p14="http://schemas.microsoft.com/office/powerpoint/2010/main" val="5867426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1FD09A-0E95-4846-8AD4-BE7A58F4446E}"/>
              </a:ext>
            </a:extLst>
          </p:cNvPr>
          <p:cNvSpPr>
            <a:spLocks noGrp="1"/>
          </p:cNvSpPr>
          <p:nvPr>
            <p:ph type="title"/>
          </p:nvPr>
        </p:nvSpPr>
        <p:spPr/>
        <p:txBody>
          <a:bodyPr/>
          <a:lstStyle/>
          <a:p>
            <a:r>
              <a:rPr lang="en-US" altLang="ja-JP" b="1" dirty="0"/>
              <a:t>for</a:t>
            </a:r>
            <a:r>
              <a:rPr lang="ja-JP" altLang="en-US" b="1" dirty="0"/>
              <a:t>文</a:t>
            </a:r>
            <a:r>
              <a:rPr lang="ja-JP" altLang="en-US" dirty="0"/>
              <a:t>による処理の繰り返し</a:t>
            </a:r>
            <a:endParaRPr kumimoji="1" lang="ja-JP" altLang="en-US" dirty="0"/>
          </a:p>
        </p:txBody>
      </p:sp>
      <p:sp>
        <p:nvSpPr>
          <p:cNvPr id="4" name="テキスト ボックス 3">
            <a:extLst>
              <a:ext uri="{FF2B5EF4-FFF2-40B4-BE49-F238E27FC236}">
                <a16:creationId xmlns:a16="http://schemas.microsoft.com/office/drawing/2014/main" id="{BFAC3075-AF60-466F-9386-E6776E50EE69}"/>
              </a:ext>
            </a:extLst>
          </p:cNvPr>
          <p:cNvSpPr txBox="1">
            <a:spLocks noChangeArrowheads="1"/>
          </p:cNvSpPr>
          <p:nvPr/>
        </p:nvSpPr>
        <p:spPr bwMode="auto">
          <a:xfrm>
            <a:off x="625459" y="1772816"/>
            <a:ext cx="6870618" cy="954107"/>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800" dirty="0">
                <a:latin typeface="Lucida Console" panose="020B0609040504020204" pitchFamily="49" charset="0"/>
                <a:ea typeface="HG丸ｺﾞｼｯｸM-PRO" panose="020F0600000000000000" pitchFamily="50" charset="-128"/>
              </a:rPr>
              <a:t>for </a:t>
            </a:r>
            <a:r>
              <a:rPr lang="ja-JP" altLang="en-US" sz="2800" dirty="0">
                <a:latin typeface="Lucida Console" panose="020B0609040504020204" pitchFamily="49" charset="0"/>
                <a:ea typeface="HG丸ｺﾞｼｯｸM-PRO" panose="020F0600000000000000" pitchFamily="50" charset="-128"/>
              </a:rPr>
              <a:t>変数 </a:t>
            </a:r>
            <a:r>
              <a:rPr lang="en-US" altLang="ja-JP" sz="2800" dirty="0">
                <a:latin typeface="Lucida Console" panose="020B0609040504020204" pitchFamily="49" charset="0"/>
                <a:ea typeface="HG丸ｺﾞｼｯｸM-PRO" panose="020F0600000000000000" pitchFamily="50" charset="-128"/>
              </a:rPr>
              <a:t>in </a:t>
            </a:r>
            <a:r>
              <a:rPr lang="ja-JP" altLang="en-US" sz="2800" dirty="0">
                <a:latin typeface="Lucida Console" panose="020B0609040504020204" pitchFamily="49" charset="0"/>
                <a:ea typeface="HG丸ｺﾞｼｯｸM-PRO" panose="020F0600000000000000" pitchFamily="50" charset="-128"/>
              </a:rPr>
              <a:t>反復可能オブジェクト</a:t>
            </a:r>
            <a:r>
              <a:rPr lang="en-US" altLang="ja-JP" sz="2800" dirty="0">
                <a:latin typeface="Lucida Console" panose="020B0609040504020204" pitchFamily="49" charset="0"/>
                <a:ea typeface="HG丸ｺﾞｼｯｸM-PRO" panose="020F0600000000000000" pitchFamily="50" charset="-128"/>
              </a:rPr>
              <a:t>:</a:t>
            </a:r>
          </a:p>
          <a:p>
            <a:pPr eaLnBrk="1" hangingPunct="1"/>
            <a:r>
              <a:rPr lang="en-US" altLang="ja-JP" sz="2800" dirty="0">
                <a:latin typeface="Lucida Console" panose="020B0609040504020204" pitchFamily="49" charset="0"/>
                <a:ea typeface="HG丸ｺﾞｼｯｸM-PRO" panose="020F0600000000000000" pitchFamily="50" charset="-128"/>
              </a:rPr>
              <a:t>    </a:t>
            </a:r>
            <a:r>
              <a:rPr lang="ja-JP" altLang="en-US" sz="2800" dirty="0">
                <a:latin typeface="Lucida Console" panose="020B0609040504020204" pitchFamily="49" charset="0"/>
                <a:ea typeface="HG丸ｺﾞｼｯｸM-PRO" panose="020F0600000000000000" pitchFamily="50" charset="-128"/>
              </a:rPr>
              <a:t>処理内容</a:t>
            </a:r>
            <a:endParaRPr lang="en-US" altLang="ja-JP" sz="2800" dirty="0">
              <a:latin typeface="Lucida Console" panose="020B0609040504020204" pitchFamily="49" charset="0"/>
              <a:ea typeface="HG丸ｺﾞｼｯｸM-PRO" panose="020F0600000000000000" pitchFamily="50" charset="-128"/>
            </a:endParaRPr>
          </a:p>
        </p:txBody>
      </p:sp>
      <p:sp>
        <p:nvSpPr>
          <p:cNvPr id="5" name="テキスト ボックス 4">
            <a:extLst>
              <a:ext uri="{FF2B5EF4-FFF2-40B4-BE49-F238E27FC236}">
                <a16:creationId xmlns:a16="http://schemas.microsoft.com/office/drawing/2014/main" id="{7F35F7A4-341C-4CAA-A7CC-EAC7DAAEC5BA}"/>
              </a:ext>
            </a:extLst>
          </p:cNvPr>
          <p:cNvSpPr txBox="1"/>
          <p:nvPr/>
        </p:nvSpPr>
        <p:spPr>
          <a:xfrm>
            <a:off x="592584" y="1268760"/>
            <a:ext cx="800219" cy="461665"/>
          </a:xfrm>
          <a:prstGeom prst="rect">
            <a:avLst/>
          </a:prstGeom>
          <a:noFill/>
        </p:spPr>
        <p:txBody>
          <a:bodyPr wrap="none" rtlCol="0">
            <a:spAutoFit/>
          </a:bodyPr>
          <a:lstStyle/>
          <a:p>
            <a:r>
              <a:rPr kumimoji="1" lang="ja-JP" altLang="en-US" sz="2400" dirty="0"/>
              <a:t>構文</a:t>
            </a:r>
          </a:p>
        </p:txBody>
      </p:sp>
      <p:sp>
        <p:nvSpPr>
          <p:cNvPr id="6" name="正方形/長方形 5">
            <a:extLst>
              <a:ext uri="{FF2B5EF4-FFF2-40B4-BE49-F238E27FC236}">
                <a16:creationId xmlns:a16="http://schemas.microsoft.com/office/drawing/2014/main" id="{B33722BF-E3C3-4A65-AD8C-DD970638B5D8}"/>
              </a:ext>
            </a:extLst>
          </p:cNvPr>
          <p:cNvSpPr/>
          <p:nvPr/>
        </p:nvSpPr>
        <p:spPr>
          <a:xfrm>
            <a:off x="592584" y="2853300"/>
            <a:ext cx="8094216" cy="830997"/>
          </a:xfrm>
          <a:prstGeom prst="rect">
            <a:avLst/>
          </a:prstGeom>
        </p:spPr>
        <p:txBody>
          <a:bodyPr wrap="square">
            <a:spAutoFit/>
          </a:bodyPr>
          <a:lstStyle/>
          <a:p>
            <a:r>
              <a:rPr lang="en-US" altLang="ja-JP" sz="2400" dirty="0">
                <a:ea typeface="+mn-ea"/>
              </a:rPr>
              <a:t>※</a:t>
            </a:r>
            <a:r>
              <a:rPr lang="ja-JP" altLang="en-US" sz="2400" dirty="0">
                <a:ea typeface="+mn-ea"/>
              </a:rPr>
              <a:t> 「反復可能オブジェクト」から</a:t>
            </a:r>
            <a:r>
              <a:rPr lang="en-US" altLang="ja-JP" sz="2400" dirty="0">
                <a:ea typeface="+mn-ea"/>
              </a:rPr>
              <a:t>1</a:t>
            </a:r>
            <a:r>
              <a:rPr lang="ja-JP" altLang="en-US" sz="2400" dirty="0" err="1">
                <a:ea typeface="+mn-ea"/>
              </a:rPr>
              <a:t>つずつ</a:t>
            </a:r>
            <a:r>
              <a:rPr lang="ja-JP" altLang="en-US" sz="2400" dirty="0">
                <a:ea typeface="+mn-ea"/>
              </a:rPr>
              <a:t>要素をとりだして「変数」に代入。処理内容を繰り返す。</a:t>
            </a:r>
            <a:endParaRPr lang="en-US" altLang="ja-JP" sz="2400" dirty="0">
              <a:ea typeface="+mn-ea"/>
            </a:endParaRPr>
          </a:p>
        </p:txBody>
      </p:sp>
      <p:pic>
        <p:nvPicPr>
          <p:cNvPr id="3" name="図 2">
            <a:extLst>
              <a:ext uri="{FF2B5EF4-FFF2-40B4-BE49-F238E27FC236}">
                <a16:creationId xmlns:a16="http://schemas.microsoft.com/office/drawing/2014/main" id="{BD3E4539-2653-466C-89D2-881F5B59815D}"/>
              </a:ext>
            </a:extLst>
          </p:cNvPr>
          <p:cNvPicPr>
            <a:picLocks noChangeAspect="1"/>
          </p:cNvPicPr>
          <p:nvPr/>
        </p:nvPicPr>
        <p:blipFill>
          <a:blip r:embed="rId2"/>
          <a:stretch>
            <a:fillRect/>
          </a:stretch>
        </p:blipFill>
        <p:spPr>
          <a:xfrm>
            <a:off x="565163" y="4615959"/>
            <a:ext cx="5591013" cy="1069730"/>
          </a:xfrm>
          <a:prstGeom prst="rect">
            <a:avLst/>
          </a:prstGeom>
        </p:spPr>
      </p:pic>
      <p:pic>
        <p:nvPicPr>
          <p:cNvPr id="9" name="図 8">
            <a:extLst>
              <a:ext uri="{FF2B5EF4-FFF2-40B4-BE49-F238E27FC236}">
                <a16:creationId xmlns:a16="http://schemas.microsoft.com/office/drawing/2014/main" id="{5257890E-D843-4617-A1A1-DC3DF05431A5}"/>
              </a:ext>
            </a:extLst>
          </p:cNvPr>
          <p:cNvPicPr>
            <a:picLocks noChangeAspect="1"/>
          </p:cNvPicPr>
          <p:nvPr/>
        </p:nvPicPr>
        <p:blipFill>
          <a:blip r:embed="rId3"/>
          <a:stretch>
            <a:fillRect/>
          </a:stretch>
        </p:blipFill>
        <p:spPr>
          <a:xfrm>
            <a:off x="6920013" y="3693750"/>
            <a:ext cx="1152128" cy="2809865"/>
          </a:xfrm>
          <a:prstGeom prst="rect">
            <a:avLst/>
          </a:prstGeom>
        </p:spPr>
      </p:pic>
      <p:sp>
        <p:nvSpPr>
          <p:cNvPr id="7" name="スライド番号プレースホルダー 6">
            <a:extLst>
              <a:ext uri="{FF2B5EF4-FFF2-40B4-BE49-F238E27FC236}">
                <a16:creationId xmlns:a16="http://schemas.microsoft.com/office/drawing/2014/main" id="{3B62B27D-9DF0-4773-B07D-6CE4E470FAAB}"/>
              </a:ext>
            </a:extLst>
          </p:cNvPr>
          <p:cNvSpPr>
            <a:spLocks noGrp="1"/>
          </p:cNvSpPr>
          <p:nvPr>
            <p:ph type="sldNum" sz="quarter" idx="12"/>
          </p:nvPr>
        </p:nvSpPr>
        <p:spPr/>
        <p:txBody>
          <a:bodyPr/>
          <a:lstStyle/>
          <a:p>
            <a:fld id="{F9134F74-3BB4-4ADE-A554-892E3A208E77}" type="slidenum">
              <a:rPr lang="ja-JP" altLang="en-US" smtClean="0"/>
              <a:pPr/>
              <a:t>115</a:t>
            </a:fld>
            <a:endParaRPr lang="ja-JP" altLang="en-US"/>
          </a:p>
        </p:txBody>
      </p:sp>
    </p:spTree>
    <p:extLst>
      <p:ext uri="{BB962C8B-B14F-4D97-AF65-F5344CB8AC3E}">
        <p14:creationId xmlns:p14="http://schemas.microsoft.com/office/powerpoint/2010/main" val="37129199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818C21-64DA-452C-8A12-77E8B365B8D6}"/>
              </a:ext>
            </a:extLst>
          </p:cNvPr>
          <p:cNvSpPr>
            <a:spLocks noGrp="1"/>
          </p:cNvSpPr>
          <p:nvPr>
            <p:ph type="title"/>
          </p:nvPr>
        </p:nvSpPr>
        <p:spPr/>
        <p:txBody>
          <a:bodyPr/>
          <a:lstStyle/>
          <a:p>
            <a:r>
              <a:rPr kumimoji="1" lang="en-US" altLang="ja-JP" b="1" dirty="0"/>
              <a:t>for </a:t>
            </a:r>
            <a:r>
              <a:rPr kumimoji="1" lang="ja-JP" altLang="en-US" b="1" dirty="0"/>
              <a:t>文</a:t>
            </a:r>
            <a:r>
              <a:rPr kumimoji="1" lang="ja-JP" altLang="en-US" dirty="0"/>
              <a:t>の処理の流れ</a:t>
            </a:r>
          </a:p>
        </p:txBody>
      </p:sp>
      <p:pic>
        <p:nvPicPr>
          <p:cNvPr id="4" name="図 3">
            <a:extLst>
              <a:ext uri="{FF2B5EF4-FFF2-40B4-BE49-F238E27FC236}">
                <a16:creationId xmlns:a16="http://schemas.microsoft.com/office/drawing/2014/main" id="{74057960-83CF-4791-91C9-D1A1D35BB6DA}"/>
              </a:ext>
            </a:extLst>
          </p:cNvPr>
          <p:cNvPicPr>
            <a:picLocks noChangeAspect="1"/>
          </p:cNvPicPr>
          <p:nvPr/>
        </p:nvPicPr>
        <p:blipFill>
          <a:blip r:embed="rId2"/>
          <a:stretch>
            <a:fillRect/>
          </a:stretch>
        </p:blipFill>
        <p:spPr>
          <a:xfrm>
            <a:off x="1619672" y="1340768"/>
            <a:ext cx="6147315" cy="4869160"/>
          </a:xfrm>
          <a:prstGeom prst="rect">
            <a:avLst/>
          </a:prstGeom>
        </p:spPr>
      </p:pic>
      <p:sp>
        <p:nvSpPr>
          <p:cNvPr id="3" name="スライド番号プレースホルダー 2">
            <a:extLst>
              <a:ext uri="{FF2B5EF4-FFF2-40B4-BE49-F238E27FC236}">
                <a16:creationId xmlns:a16="http://schemas.microsoft.com/office/drawing/2014/main" id="{D0BA6991-191A-4091-A0B8-795F9116966A}"/>
              </a:ext>
            </a:extLst>
          </p:cNvPr>
          <p:cNvSpPr>
            <a:spLocks noGrp="1"/>
          </p:cNvSpPr>
          <p:nvPr>
            <p:ph type="sldNum" sz="quarter" idx="12"/>
          </p:nvPr>
        </p:nvSpPr>
        <p:spPr/>
        <p:txBody>
          <a:bodyPr/>
          <a:lstStyle/>
          <a:p>
            <a:fld id="{F9134F74-3BB4-4ADE-A554-892E3A208E77}" type="slidenum">
              <a:rPr lang="ja-JP" altLang="en-US" smtClean="0"/>
              <a:pPr/>
              <a:t>116</a:t>
            </a:fld>
            <a:endParaRPr lang="ja-JP" altLang="en-US"/>
          </a:p>
        </p:txBody>
      </p:sp>
    </p:spTree>
    <p:extLst>
      <p:ext uri="{BB962C8B-B14F-4D97-AF65-F5344CB8AC3E}">
        <p14:creationId xmlns:p14="http://schemas.microsoft.com/office/powerpoint/2010/main" val="41298110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917650-D41D-4D75-B4BA-F96FD4516779}"/>
              </a:ext>
            </a:extLst>
          </p:cNvPr>
          <p:cNvSpPr>
            <a:spLocks noGrp="1"/>
          </p:cNvSpPr>
          <p:nvPr>
            <p:ph type="title"/>
          </p:nvPr>
        </p:nvSpPr>
        <p:spPr/>
        <p:txBody>
          <a:bodyPr/>
          <a:lstStyle/>
          <a:p>
            <a:r>
              <a:rPr kumimoji="1" lang="en-US" altLang="ja-JP" dirty="0"/>
              <a:t>range</a:t>
            </a:r>
            <a:r>
              <a:rPr kumimoji="1" lang="ja-JP" altLang="en-US" dirty="0"/>
              <a:t>オブジェクト</a:t>
            </a:r>
          </a:p>
        </p:txBody>
      </p:sp>
      <p:pic>
        <p:nvPicPr>
          <p:cNvPr id="4" name="図 3">
            <a:extLst>
              <a:ext uri="{FF2B5EF4-FFF2-40B4-BE49-F238E27FC236}">
                <a16:creationId xmlns:a16="http://schemas.microsoft.com/office/drawing/2014/main" id="{0BABD93D-D104-402B-9412-59712D1BFC45}"/>
              </a:ext>
            </a:extLst>
          </p:cNvPr>
          <p:cNvPicPr>
            <a:picLocks noChangeAspect="1"/>
          </p:cNvPicPr>
          <p:nvPr/>
        </p:nvPicPr>
        <p:blipFill>
          <a:blip r:embed="rId2"/>
          <a:stretch>
            <a:fillRect/>
          </a:stretch>
        </p:blipFill>
        <p:spPr>
          <a:xfrm>
            <a:off x="755576" y="1484784"/>
            <a:ext cx="8028384" cy="773003"/>
          </a:xfrm>
          <a:prstGeom prst="rect">
            <a:avLst/>
          </a:prstGeom>
        </p:spPr>
      </p:pic>
      <p:pic>
        <p:nvPicPr>
          <p:cNvPr id="5" name="図 4">
            <a:extLst>
              <a:ext uri="{FF2B5EF4-FFF2-40B4-BE49-F238E27FC236}">
                <a16:creationId xmlns:a16="http://schemas.microsoft.com/office/drawing/2014/main" id="{28C910A4-E747-477C-8EF0-C7FFC582C912}"/>
              </a:ext>
            </a:extLst>
          </p:cNvPr>
          <p:cNvPicPr>
            <a:picLocks noChangeAspect="1"/>
          </p:cNvPicPr>
          <p:nvPr/>
        </p:nvPicPr>
        <p:blipFill>
          <a:blip r:embed="rId3"/>
          <a:stretch>
            <a:fillRect/>
          </a:stretch>
        </p:blipFill>
        <p:spPr>
          <a:xfrm>
            <a:off x="683568" y="2292143"/>
            <a:ext cx="4968552" cy="2139742"/>
          </a:xfrm>
          <a:prstGeom prst="rect">
            <a:avLst/>
          </a:prstGeom>
        </p:spPr>
      </p:pic>
      <p:pic>
        <p:nvPicPr>
          <p:cNvPr id="6" name="図 5">
            <a:extLst>
              <a:ext uri="{FF2B5EF4-FFF2-40B4-BE49-F238E27FC236}">
                <a16:creationId xmlns:a16="http://schemas.microsoft.com/office/drawing/2014/main" id="{B3EC8AB9-4102-4874-A53B-68440308FC13}"/>
              </a:ext>
            </a:extLst>
          </p:cNvPr>
          <p:cNvPicPr>
            <a:picLocks noChangeAspect="1"/>
          </p:cNvPicPr>
          <p:nvPr/>
        </p:nvPicPr>
        <p:blipFill>
          <a:blip r:embed="rId4"/>
          <a:stretch>
            <a:fillRect/>
          </a:stretch>
        </p:blipFill>
        <p:spPr>
          <a:xfrm>
            <a:off x="491645" y="4622662"/>
            <a:ext cx="8229600" cy="2046309"/>
          </a:xfrm>
          <a:prstGeom prst="rect">
            <a:avLst/>
          </a:prstGeom>
        </p:spPr>
      </p:pic>
      <p:sp>
        <p:nvSpPr>
          <p:cNvPr id="3" name="スライド番号プレースホルダー 2">
            <a:extLst>
              <a:ext uri="{FF2B5EF4-FFF2-40B4-BE49-F238E27FC236}">
                <a16:creationId xmlns:a16="http://schemas.microsoft.com/office/drawing/2014/main" id="{401CA4A7-4196-4430-A624-602AF3CC9994}"/>
              </a:ext>
            </a:extLst>
          </p:cNvPr>
          <p:cNvSpPr>
            <a:spLocks noGrp="1"/>
          </p:cNvSpPr>
          <p:nvPr>
            <p:ph type="sldNum" sz="quarter" idx="12"/>
          </p:nvPr>
        </p:nvSpPr>
        <p:spPr/>
        <p:txBody>
          <a:bodyPr/>
          <a:lstStyle/>
          <a:p>
            <a:fld id="{F9134F74-3BB4-4ADE-A554-892E3A208E77}" type="slidenum">
              <a:rPr lang="ja-JP" altLang="en-US" smtClean="0"/>
              <a:pPr/>
              <a:t>117</a:t>
            </a:fld>
            <a:endParaRPr lang="ja-JP" altLang="en-US"/>
          </a:p>
        </p:txBody>
      </p:sp>
    </p:spTree>
    <p:extLst>
      <p:ext uri="{BB962C8B-B14F-4D97-AF65-F5344CB8AC3E}">
        <p14:creationId xmlns:p14="http://schemas.microsoft.com/office/powerpoint/2010/main" val="34669890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63779A-B473-4B7E-A191-4849F7E47D12}"/>
              </a:ext>
            </a:extLst>
          </p:cNvPr>
          <p:cNvSpPr>
            <a:spLocks noGrp="1"/>
          </p:cNvSpPr>
          <p:nvPr>
            <p:ph type="title"/>
          </p:nvPr>
        </p:nvSpPr>
        <p:spPr/>
        <p:txBody>
          <a:bodyPr/>
          <a:lstStyle/>
          <a:p>
            <a:r>
              <a:rPr kumimoji="1" lang="en-US" altLang="ja-JP" dirty="0"/>
              <a:t>range</a:t>
            </a:r>
            <a:r>
              <a:rPr kumimoji="1" lang="ja-JP" altLang="en-US" dirty="0"/>
              <a:t> オブジェクト</a:t>
            </a:r>
          </a:p>
        </p:txBody>
      </p:sp>
      <p:pic>
        <p:nvPicPr>
          <p:cNvPr id="4" name="図 3">
            <a:extLst>
              <a:ext uri="{FF2B5EF4-FFF2-40B4-BE49-F238E27FC236}">
                <a16:creationId xmlns:a16="http://schemas.microsoft.com/office/drawing/2014/main" id="{C76E41C9-2386-483B-8AF6-D048E0D53EEF}"/>
              </a:ext>
            </a:extLst>
          </p:cNvPr>
          <p:cNvPicPr>
            <a:picLocks noChangeAspect="1"/>
          </p:cNvPicPr>
          <p:nvPr/>
        </p:nvPicPr>
        <p:blipFill>
          <a:blip r:embed="rId2"/>
          <a:stretch>
            <a:fillRect/>
          </a:stretch>
        </p:blipFill>
        <p:spPr>
          <a:xfrm>
            <a:off x="725500" y="1314731"/>
            <a:ext cx="7524328" cy="1826820"/>
          </a:xfrm>
          <a:prstGeom prst="rect">
            <a:avLst/>
          </a:prstGeom>
        </p:spPr>
      </p:pic>
      <p:pic>
        <p:nvPicPr>
          <p:cNvPr id="5" name="図 4">
            <a:extLst>
              <a:ext uri="{FF2B5EF4-FFF2-40B4-BE49-F238E27FC236}">
                <a16:creationId xmlns:a16="http://schemas.microsoft.com/office/drawing/2014/main" id="{A2F92D1D-CC60-46F3-BB00-147DB2DDE1B3}"/>
              </a:ext>
            </a:extLst>
          </p:cNvPr>
          <p:cNvPicPr>
            <a:picLocks noChangeAspect="1"/>
          </p:cNvPicPr>
          <p:nvPr/>
        </p:nvPicPr>
        <p:blipFill>
          <a:blip r:embed="rId3"/>
          <a:stretch>
            <a:fillRect/>
          </a:stretch>
        </p:blipFill>
        <p:spPr>
          <a:xfrm>
            <a:off x="761504" y="3573016"/>
            <a:ext cx="7452320" cy="740493"/>
          </a:xfrm>
          <a:prstGeom prst="rect">
            <a:avLst/>
          </a:prstGeom>
        </p:spPr>
      </p:pic>
      <p:pic>
        <p:nvPicPr>
          <p:cNvPr id="6" name="図 5">
            <a:extLst>
              <a:ext uri="{FF2B5EF4-FFF2-40B4-BE49-F238E27FC236}">
                <a16:creationId xmlns:a16="http://schemas.microsoft.com/office/drawing/2014/main" id="{47FB4A2A-14F8-4D5A-9A78-DED5EFFB0977}"/>
              </a:ext>
            </a:extLst>
          </p:cNvPr>
          <p:cNvPicPr>
            <a:picLocks noChangeAspect="1"/>
          </p:cNvPicPr>
          <p:nvPr/>
        </p:nvPicPr>
        <p:blipFill>
          <a:blip r:embed="rId4"/>
          <a:stretch>
            <a:fillRect/>
          </a:stretch>
        </p:blipFill>
        <p:spPr>
          <a:xfrm>
            <a:off x="689496" y="4442397"/>
            <a:ext cx="972756" cy="2252698"/>
          </a:xfrm>
          <a:prstGeom prst="rect">
            <a:avLst/>
          </a:prstGeom>
        </p:spPr>
      </p:pic>
      <p:sp>
        <p:nvSpPr>
          <p:cNvPr id="7" name="テキスト ボックス 6">
            <a:extLst>
              <a:ext uri="{FF2B5EF4-FFF2-40B4-BE49-F238E27FC236}">
                <a16:creationId xmlns:a16="http://schemas.microsoft.com/office/drawing/2014/main" id="{33F0CC45-472A-40D2-B707-BB7D7C17B714}"/>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A9A034F3-E8A0-4A0D-92D2-A0129AB5E16D}"/>
              </a:ext>
            </a:extLst>
          </p:cNvPr>
          <p:cNvSpPr>
            <a:spLocks noGrp="1"/>
          </p:cNvSpPr>
          <p:nvPr>
            <p:ph type="sldNum" sz="quarter" idx="12"/>
          </p:nvPr>
        </p:nvSpPr>
        <p:spPr/>
        <p:txBody>
          <a:bodyPr/>
          <a:lstStyle/>
          <a:p>
            <a:fld id="{F9134F74-3BB4-4ADE-A554-892E3A208E77}" type="slidenum">
              <a:rPr lang="ja-JP" altLang="en-US" smtClean="0"/>
              <a:pPr/>
              <a:t>118</a:t>
            </a:fld>
            <a:endParaRPr lang="ja-JP" altLang="en-US"/>
          </a:p>
        </p:txBody>
      </p:sp>
    </p:spTree>
    <p:extLst>
      <p:ext uri="{BB962C8B-B14F-4D97-AF65-F5344CB8AC3E}">
        <p14:creationId xmlns:p14="http://schemas.microsoft.com/office/powerpoint/2010/main" val="10266853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C35AA4-AD6C-48E7-B363-6F504F73A65E}"/>
              </a:ext>
            </a:extLst>
          </p:cNvPr>
          <p:cNvSpPr>
            <a:spLocks noGrp="1"/>
          </p:cNvSpPr>
          <p:nvPr>
            <p:ph type="title"/>
          </p:nvPr>
        </p:nvSpPr>
        <p:spPr/>
        <p:txBody>
          <a:bodyPr/>
          <a:lstStyle/>
          <a:p>
            <a:r>
              <a:rPr kumimoji="1" lang="ja-JP" altLang="en-US" dirty="0"/>
              <a:t>ループ処理の流れの変更</a:t>
            </a:r>
          </a:p>
        </p:txBody>
      </p:sp>
      <p:sp>
        <p:nvSpPr>
          <p:cNvPr id="3" name="コンテンツ プレースホルダー 2">
            <a:extLst>
              <a:ext uri="{FF2B5EF4-FFF2-40B4-BE49-F238E27FC236}">
                <a16:creationId xmlns:a16="http://schemas.microsoft.com/office/drawing/2014/main" id="{DD256B8E-CB0D-4288-8D26-832ECBA39AE5}"/>
              </a:ext>
            </a:extLst>
          </p:cNvPr>
          <p:cNvSpPr>
            <a:spLocks noGrp="1"/>
          </p:cNvSpPr>
          <p:nvPr>
            <p:ph idx="1"/>
          </p:nvPr>
        </p:nvSpPr>
        <p:spPr/>
        <p:txBody>
          <a:bodyPr/>
          <a:lstStyle/>
          <a:p>
            <a:pPr marL="0" indent="0">
              <a:buNone/>
            </a:pPr>
            <a:r>
              <a:rPr kumimoji="1" lang="en-US" altLang="ja-JP" b="1" dirty="0"/>
              <a:t>break</a:t>
            </a:r>
            <a:r>
              <a:rPr lang="ja-JP" altLang="en-US" dirty="0"/>
              <a:t>  ループの処理を中断する</a:t>
            </a:r>
            <a:endParaRPr kumimoji="1" lang="ja-JP" altLang="en-US" dirty="0"/>
          </a:p>
        </p:txBody>
      </p:sp>
      <p:pic>
        <p:nvPicPr>
          <p:cNvPr id="4" name="図 3">
            <a:extLst>
              <a:ext uri="{FF2B5EF4-FFF2-40B4-BE49-F238E27FC236}">
                <a16:creationId xmlns:a16="http://schemas.microsoft.com/office/drawing/2014/main" id="{1C570E79-6C95-4A2A-B1B5-3099F9412361}"/>
              </a:ext>
            </a:extLst>
          </p:cNvPr>
          <p:cNvPicPr>
            <a:picLocks noChangeAspect="1"/>
          </p:cNvPicPr>
          <p:nvPr/>
        </p:nvPicPr>
        <p:blipFill>
          <a:blip r:embed="rId2"/>
          <a:stretch>
            <a:fillRect/>
          </a:stretch>
        </p:blipFill>
        <p:spPr>
          <a:xfrm>
            <a:off x="2051720" y="2377849"/>
            <a:ext cx="4152381" cy="3295238"/>
          </a:xfrm>
          <a:prstGeom prst="rect">
            <a:avLst/>
          </a:prstGeom>
        </p:spPr>
      </p:pic>
      <p:sp>
        <p:nvSpPr>
          <p:cNvPr id="5" name="スライド番号プレースホルダー 4">
            <a:extLst>
              <a:ext uri="{FF2B5EF4-FFF2-40B4-BE49-F238E27FC236}">
                <a16:creationId xmlns:a16="http://schemas.microsoft.com/office/drawing/2014/main" id="{4D5EFB36-1E81-4A41-8CC3-E197C8F59F56}"/>
              </a:ext>
            </a:extLst>
          </p:cNvPr>
          <p:cNvSpPr>
            <a:spLocks noGrp="1"/>
          </p:cNvSpPr>
          <p:nvPr>
            <p:ph type="sldNum" sz="quarter" idx="12"/>
          </p:nvPr>
        </p:nvSpPr>
        <p:spPr/>
        <p:txBody>
          <a:bodyPr/>
          <a:lstStyle/>
          <a:p>
            <a:fld id="{F9134F74-3BB4-4ADE-A554-892E3A208E77}" type="slidenum">
              <a:rPr lang="ja-JP" altLang="en-US" smtClean="0"/>
              <a:pPr/>
              <a:t>119</a:t>
            </a:fld>
            <a:endParaRPr lang="ja-JP" altLang="en-US"/>
          </a:p>
        </p:txBody>
      </p:sp>
    </p:spTree>
    <p:extLst>
      <p:ext uri="{BB962C8B-B14F-4D97-AF65-F5344CB8AC3E}">
        <p14:creationId xmlns:p14="http://schemas.microsoft.com/office/powerpoint/2010/main" val="1977681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p:txBody>
          <a:bodyPr/>
          <a:lstStyle/>
          <a:p>
            <a:pPr eaLnBrk="1" hangingPunct="1"/>
            <a:r>
              <a:rPr lang="ja-JP" altLang="en-US"/>
              <a:t>プログラムコードが実行されるまで</a:t>
            </a:r>
          </a:p>
        </p:txBody>
      </p:sp>
      <p:pic>
        <p:nvPicPr>
          <p:cNvPr id="4" name="図 3">
            <a:extLst>
              <a:ext uri="{FF2B5EF4-FFF2-40B4-BE49-F238E27FC236}">
                <a16:creationId xmlns:a16="http://schemas.microsoft.com/office/drawing/2014/main" id="{A6BE66E0-3450-424C-88CE-95D82B2EB067}"/>
              </a:ext>
            </a:extLst>
          </p:cNvPr>
          <p:cNvPicPr>
            <a:picLocks noChangeAspect="1"/>
          </p:cNvPicPr>
          <p:nvPr/>
        </p:nvPicPr>
        <p:blipFill>
          <a:blip r:embed="rId3"/>
          <a:stretch>
            <a:fillRect/>
          </a:stretch>
        </p:blipFill>
        <p:spPr>
          <a:xfrm>
            <a:off x="755576" y="1484784"/>
            <a:ext cx="6177549" cy="5003815"/>
          </a:xfrm>
          <a:prstGeom prst="rect">
            <a:avLst/>
          </a:prstGeom>
        </p:spPr>
      </p:pic>
      <p:sp>
        <p:nvSpPr>
          <p:cNvPr id="5" name="四角形: 角を丸くする 4">
            <a:extLst>
              <a:ext uri="{FF2B5EF4-FFF2-40B4-BE49-F238E27FC236}">
                <a16:creationId xmlns:a16="http://schemas.microsoft.com/office/drawing/2014/main" id="{4A1CDBDB-17E1-4192-A9A2-CC1CD31299C6}"/>
              </a:ext>
            </a:extLst>
          </p:cNvPr>
          <p:cNvSpPr/>
          <p:nvPr/>
        </p:nvSpPr>
        <p:spPr>
          <a:xfrm>
            <a:off x="611560" y="3789040"/>
            <a:ext cx="6192688" cy="28803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A9E9C69-6E5C-497F-8BA0-B2DA6392E911}"/>
              </a:ext>
            </a:extLst>
          </p:cNvPr>
          <p:cNvSpPr txBox="1"/>
          <p:nvPr/>
        </p:nvSpPr>
        <p:spPr>
          <a:xfrm>
            <a:off x="7047638" y="4244052"/>
            <a:ext cx="2031325" cy="646331"/>
          </a:xfrm>
          <a:prstGeom prst="rect">
            <a:avLst/>
          </a:prstGeom>
          <a:noFill/>
        </p:spPr>
        <p:txBody>
          <a:bodyPr wrap="none" rtlCol="0">
            <a:spAutoFit/>
          </a:bodyPr>
          <a:lstStyle/>
          <a:p>
            <a:r>
              <a:rPr kumimoji="1" lang="en-US" altLang="ja-JP" dirty="0">
                <a:latin typeface="+mn-ea"/>
                <a:ea typeface="+mn-ea"/>
              </a:rPr>
              <a:t>Python</a:t>
            </a:r>
            <a:r>
              <a:rPr kumimoji="1" lang="ja-JP" altLang="en-US" dirty="0">
                <a:latin typeface="+mn-ea"/>
                <a:ea typeface="+mn-ea"/>
              </a:rPr>
              <a:t>は</a:t>
            </a:r>
            <a:endParaRPr kumimoji="1" lang="en-US" altLang="ja-JP" dirty="0">
              <a:latin typeface="+mn-ea"/>
              <a:ea typeface="+mn-ea"/>
            </a:endParaRPr>
          </a:p>
          <a:p>
            <a:r>
              <a:rPr kumimoji="1" lang="ja-JP" altLang="en-US" dirty="0">
                <a:latin typeface="+mn-ea"/>
                <a:ea typeface="+mn-ea"/>
              </a:rPr>
              <a:t>インタプリタ方式</a:t>
            </a:r>
          </a:p>
        </p:txBody>
      </p:sp>
      <p:sp>
        <p:nvSpPr>
          <p:cNvPr id="8" name="二等辺三角形 7">
            <a:extLst>
              <a:ext uri="{FF2B5EF4-FFF2-40B4-BE49-F238E27FC236}">
                <a16:creationId xmlns:a16="http://schemas.microsoft.com/office/drawing/2014/main" id="{1F842AFC-D2C9-4088-84CA-3E97B703448E}"/>
              </a:ext>
            </a:extLst>
          </p:cNvPr>
          <p:cNvSpPr/>
          <p:nvPr/>
        </p:nvSpPr>
        <p:spPr>
          <a:xfrm rot="16200000">
            <a:off x="6799389" y="4460953"/>
            <a:ext cx="267472" cy="21253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99C3F38E-F11D-44D7-A355-56DE7BD82CBF}"/>
              </a:ext>
            </a:extLst>
          </p:cNvPr>
          <p:cNvSpPr>
            <a:spLocks noGrp="1"/>
          </p:cNvSpPr>
          <p:nvPr>
            <p:ph type="sldNum" sz="quarter" idx="12"/>
          </p:nvPr>
        </p:nvSpPr>
        <p:spPr/>
        <p:txBody>
          <a:bodyPr/>
          <a:lstStyle/>
          <a:p>
            <a:fld id="{F9134F74-3BB4-4ADE-A554-892E3A208E77}" type="slidenum">
              <a:rPr lang="ja-JP" altLang="en-US" smtClean="0"/>
              <a:pPr/>
              <a:t>12</a:t>
            </a:fld>
            <a:endParaRPr lang="ja-JP" alt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C35AA4-AD6C-48E7-B363-6F504F73A65E}"/>
              </a:ext>
            </a:extLst>
          </p:cNvPr>
          <p:cNvSpPr>
            <a:spLocks noGrp="1"/>
          </p:cNvSpPr>
          <p:nvPr>
            <p:ph type="title"/>
          </p:nvPr>
        </p:nvSpPr>
        <p:spPr/>
        <p:txBody>
          <a:bodyPr/>
          <a:lstStyle/>
          <a:p>
            <a:r>
              <a:rPr kumimoji="1" lang="ja-JP" altLang="en-US" dirty="0"/>
              <a:t>ループ処理の流れの変更</a:t>
            </a:r>
          </a:p>
        </p:txBody>
      </p:sp>
      <p:sp>
        <p:nvSpPr>
          <p:cNvPr id="3" name="コンテンツ プレースホルダー 2">
            <a:extLst>
              <a:ext uri="{FF2B5EF4-FFF2-40B4-BE49-F238E27FC236}">
                <a16:creationId xmlns:a16="http://schemas.microsoft.com/office/drawing/2014/main" id="{DD256B8E-CB0D-4288-8D26-832ECBA39AE5}"/>
              </a:ext>
            </a:extLst>
          </p:cNvPr>
          <p:cNvSpPr>
            <a:spLocks noGrp="1"/>
          </p:cNvSpPr>
          <p:nvPr>
            <p:ph idx="1"/>
          </p:nvPr>
        </p:nvSpPr>
        <p:spPr/>
        <p:txBody>
          <a:bodyPr/>
          <a:lstStyle/>
          <a:p>
            <a:pPr marL="0" indent="0">
              <a:buNone/>
            </a:pPr>
            <a:r>
              <a:rPr kumimoji="1" lang="en-US" altLang="ja-JP" b="1" dirty="0"/>
              <a:t>continue</a:t>
            </a:r>
            <a:r>
              <a:rPr lang="ja-JP" altLang="en-US" dirty="0"/>
              <a:t>  ループ内の処理をスキップする</a:t>
            </a:r>
            <a:endParaRPr kumimoji="1" lang="ja-JP" altLang="en-US" dirty="0"/>
          </a:p>
        </p:txBody>
      </p:sp>
      <p:pic>
        <p:nvPicPr>
          <p:cNvPr id="5" name="図 4">
            <a:extLst>
              <a:ext uri="{FF2B5EF4-FFF2-40B4-BE49-F238E27FC236}">
                <a16:creationId xmlns:a16="http://schemas.microsoft.com/office/drawing/2014/main" id="{F180ECA6-D21B-42AC-BE2C-0AC7553F1002}"/>
              </a:ext>
            </a:extLst>
          </p:cNvPr>
          <p:cNvPicPr>
            <a:picLocks noChangeAspect="1"/>
          </p:cNvPicPr>
          <p:nvPr/>
        </p:nvPicPr>
        <p:blipFill>
          <a:blip r:embed="rId2"/>
          <a:stretch>
            <a:fillRect/>
          </a:stretch>
        </p:blipFill>
        <p:spPr>
          <a:xfrm>
            <a:off x="2195736" y="2348880"/>
            <a:ext cx="4504762" cy="3723809"/>
          </a:xfrm>
          <a:prstGeom prst="rect">
            <a:avLst/>
          </a:prstGeom>
        </p:spPr>
      </p:pic>
      <p:sp>
        <p:nvSpPr>
          <p:cNvPr id="4" name="スライド番号プレースホルダー 3">
            <a:extLst>
              <a:ext uri="{FF2B5EF4-FFF2-40B4-BE49-F238E27FC236}">
                <a16:creationId xmlns:a16="http://schemas.microsoft.com/office/drawing/2014/main" id="{28FE1BB9-DCF9-4CAC-A407-74DB2D8D88C8}"/>
              </a:ext>
            </a:extLst>
          </p:cNvPr>
          <p:cNvSpPr>
            <a:spLocks noGrp="1"/>
          </p:cNvSpPr>
          <p:nvPr>
            <p:ph type="sldNum" sz="quarter" idx="12"/>
          </p:nvPr>
        </p:nvSpPr>
        <p:spPr/>
        <p:txBody>
          <a:bodyPr/>
          <a:lstStyle/>
          <a:p>
            <a:fld id="{F9134F74-3BB4-4ADE-A554-892E3A208E77}" type="slidenum">
              <a:rPr lang="ja-JP" altLang="en-US" smtClean="0"/>
              <a:pPr/>
              <a:t>120</a:t>
            </a:fld>
            <a:endParaRPr lang="ja-JP" altLang="en-US"/>
          </a:p>
        </p:txBody>
      </p:sp>
    </p:spTree>
    <p:extLst>
      <p:ext uri="{BB962C8B-B14F-4D97-AF65-F5344CB8AC3E}">
        <p14:creationId xmlns:p14="http://schemas.microsoft.com/office/powerpoint/2010/main" val="4880936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EC1797-21C8-4C74-8636-3CD8F0249133}"/>
              </a:ext>
            </a:extLst>
          </p:cNvPr>
          <p:cNvSpPr>
            <a:spLocks noGrp="1"/>
          </p:cNvSpPr>
          <p:nvPr>
            <p:ph type="title"/>
          </p:nvPr>
        </p:nvSpPr>
        <p:spPr/>
        <p:txBody>
          <a:bodyPr/>
          <a:lstStyle/>
          <a:p>
            <a:r>
              <a:rPr kumimoji="1" lang="ja-JP" altLang="en-US" dirty="0"/>
              <a:t>ループ処理のネスト</a:t>
            </a:r>
          </a:p>
        </p:txBody>
      </p:sp>
      <p:pic>
        <p:nvPicPr>
          <p:cNvPr id="4" name="図 3">
            <a:extLst>
              <a:ext uri="{FF2B5EF4-FFF2-40B4-BE49-F238E27FC236}">
                <a16:creationId xmlns:a16="http://schemas.microsoft.com/office/drawing/2014/main" id="{EAF83535-48EF-4DBD-8E21-21C1005B2025}"/>
              </a:ext>
            </a:extLst>
          </p:cNvPr>
          <p:cNvPicPr>
            <a:picLocks noChangeAspect="1"/>
          </p:cNvPicPr>
          <p:nvPr/>
        </p:nvPicPr>
        <p:blipFill>
          <a:blip r:embed="rId2"/>
          <a:stretch>
            <a:fillRect/>
          </a:stretch>
        </p:blipFill>
        <p:spPr>
          <a:xfrm>
            <a:off x="269776" y="1268760"/>
            <a:ext cx="8604448" cy="1500189"/>
          </a:xfrm>
          <a:prstGeom prst="rect">
            <a:avLst/>
          </a:prstGeom>
        </p:spPr>
      </p:pic>
      <p:pic>
        <p:nvPicPr>
          <p:cNvPr id="5" name="図 4">
            <a:extLst>
              <a:ext uri="{FF2B5EF4-FFF2-40B4-BE49-F238E27FC236}">
                <a16:creationId xmlns:a16="http://schemas.microsoft.com/office/drawing/2014/main" id="{5A1EF53B-ED35-431F-8F23-F9BA460DB2DF}"/>
              </a:ext>
            </a:extLst>
          </p:cNvPr>
          <p:cNvPicPr>
            <a:picLocks noChangeAspect="1"/>
          </p:cNvPicPr>
          <p:nvPr/>
        </p:nvPicPr>
        <p:blipFill>
          <a:blip r:embed="rId3"/>
          <a:stretch>
            <a:fillRect/>
          </a:stretch>
        </p:blipFill>
        <p:spPr>
          <a:xfrm>
            <a:off x="269776" y="3140968"/>
            <a:ext cx="3898551" cy="3493642"/>
          </a:xfrm>
          <a:prstGeom prst="rect">
            <a:avLst/>
          </a:prstGeom>
        </p:spPr>
      </p:pic>
      <p:sp>
        <p:nvSpPr>
          <p:cNvPr id="6" name="テキスト ボックス 5">
            <a:extLst>
              <a:ext uri="{FF2B5EF4-FFF2-40B4-BE49-F238E27FC236}">
                <a16:creationId xmlns:a16="http://schemas.microsoft.com/office/drawing/2014/main" id="{884AC1B0-1562-464B-AD2F-192DFD965183}"/>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8880892A-93D5-4029-AE84-F9567A3C5CA8}"/>
              </a:ext>
            </a:extLst>
          </p:cNvPr>
          <p:cNvSpPr>
            <a:spLocks noGrp="1"/>
          </p:cNvSpPr>
          <p:nvPr>
            <p:ph type="sldNum" sz="quarter" idx="12"/>
          </p:nvPr>
        </p:nvSpPr>
        <p:spPr/>
        <p:txBody>
          <a:bodyPr/>
          <a:lstStyle/>
          <a:p>
            <a:fld id="{F9134F74-3BB4-4ADE-A554-892E3A208E77}" type="slidenum">
              <a:rPr lang="ja-JP" altLang="en-US" smtClean="0"/>
              <a:pPr/>
              <a:t>121</a:t>
            </a:fld>
            <a:endParaRPr lang="ja-JP" altLang="en-US"/>
          </a:p>
        </p:txBody>
      </p:sp>
    </p:spTree>
    <p:extLst>
      <p:ext uri="{BB962C8B-B14F-4D97-AF65-F5344CB8AC3E}">
        <p14:creationId xmlns:p14="http://schemas.microsoft.com/office/powerpoint/2010/main" val="12597524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34E00877-0358-45D8-BAB4-C56FD1008E0E}"/>
              </a:ext>
            </a:extLst>
          </p:cNvPr>
          <p:cNvSpPr>
            <a:spLocks noGrp="1"/>
          </p:cNvSpPr>
          <p:nvPr>
            <p:ph type="ctrTitle"/>
          </p:nvPr>
        </p:nvSpPr>
        <p:spPr/>
        <p:txBody>
          <a:bodyPr/>
          <a:lstStyle/>
          <a:p>
            <a:r>
              <a:rPr lang="ja-JP" altLang="en-US" dirty="0"/>
              <a:t>練習問題</a:t>
            </a:r>
          </a:p>
        </p:txBody>
      </p:sp>
      <p:sp>
        <p:nvSpPr>
          <p:cNvPr id="4" name="スライド番号プレースホルダー 3">
            <a:extLst>
              <a:ext uri="{FF2B5EF4-FFF2-40B4-BE49-F238E27FC236}">
                <a16:creationId xmlns:a16="http://schemas.microsoft.com/office/drawing/2014/main" id="{27AAA6F5-DCCC-41C9-864C-25FA8BFB5A9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134F74-3BB4-4ADE-A554-892E3A208E77}" type="slidenum">
              <a:rPr kumimoji="1" lang="ja-JP" altLang="en-US" sz="1200" b="0" i="0" u="none" strike="noStrike" kern="1200" cap="none" spc="0" normalizeH="0" baseline="0" noProof="0" smtClean="0">
                <a:ln>
                  <a:noFill/>
                </a:ln>
                <a:solidFill>
                  <a:srgbClr val="898989"/>
                </a:solidFill>
                <a:effectLst/>
                <a:uLnTx/>
                <a:uFillTx/>
                <a:latin typeface="Lucida Console" panose="020B0609040504020204" pitchFamily="49" charset="0"/>
                <a:ea typeface="HG丸ｺﾞｼｯｸM-PRO" panose="020F06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1" lang="ja-JP" altLang="en-US" sz="1200" b="0" i="0" u="none" strike="noStrike" kern="1200" cap="none" spc="0" normalizeH="0" baseline="0" noProof="0">
              <a:ln>
                <a:noFill/>
              </a:ln>
              <a:solidFill>
                <a:srgbClr val="898989"/>
              </a:solidFill>
              <a:effectLst/>
              <a:uLnTx/>
              <a:uFillTx/>
              <a:latin typeface="Lucida Console" panose="020B0609040504020204" pitchFamily="49" charset="0"/>
              <a:ea typeface="HG丸ｺﾞｼｯｸM-PRO" panose="020F0600000000000000" pitchFamily="50" charset="-128"/>
              <a:cs typeface="+mn-cs"/>
            </a:endParaRPr>
          </a:p>
        </p:txBody>
      </p:sp>
    </p:spTree>
    <p:extLst>
      <p:ext uri="{BB962C8B-B14F-4D97-AF65-F5344CB8AC3E}">
        <p14:creationId xmlns:p14="http://schemas.microsoft.com/office/powerpoint/2010/main" val="31832594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1</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000" dirty="0"/>
              <a:t>次の条件を、関係演算子を使って記述してください。</a:t>
            </a:r>
          </a:p>
          <a:p>
            <a:pPr marL="0" indent="0">
              <a:buNone/>
            </a:pPr>
            <a:r>
              <a:rPr kumimoji="1" lang="en-US" altLang="ja-JP" sz="2000" dirty="0"/>
              <a:t>	</a:t>
            </a:r>
            <a:r>
              <a:rPr kumimoji="1" lang="ja-JP" altLang="en-US" sz="2000" dirty="0"/>
              <a:t>問題例　</a:t>
            </a:r>
            <a:r>
              <a:rPr kumimoji="1" lang="en-US" altLang="ja-JP" sz="2000" dirty="0"/>
              <a:t>a</a:t>
            </a:r>
            <a:r>
              <a:rPr kumimoji="1" lang="ja-JP" altLang="en-US" sz="2000" dirty="0"/>
              <a:t>は</a:t>
            </a:r>
            <a:r>
              <a:rPr kumimoji="1" lang="en-US" altLang="ja-JP" sz="2000" dirty="0"/>
              <a:t>b</a:t>
            </a:r>
            <a:r>
              <a:rPr kumimoji="1" lang="ja-JP" altLang="en-US" sz="2000" dirty="0"/>
              <a:t>より大きい</a:t>
            </a:r>
          </a:p>
          <a:p>
            <a:pPr marL="0" indent="0">
              <a:buNone/>
            </a:pPr>
            <a:r>
              <a:rPr kumimoji="1" lang="en-US" altLang="ja-JP" sz="2000" dirty="0"/>
              <a:t>	</a:t>
            </a:r>
            <a:r>
              <a:rPr kumimoji="1" lang="ja-JP" altLang="en-US" sz="2000" dirty="0"/>
              <a:t>解答例　</a:t>
            </a:r>
            <a:r>
              <a:rPr kumimoji="1" lang="en-US" altLang="ja-JP" sz="2000" dirty="0">
                <a:latin typeface="Lucida Console" panose="020B0609040504020204" pitchFamily="49" charset="0"/>
              </a:rPr>
              <a:t>a &gt; b</a:t>
            </a:r>
            <a:endParaRPr kumimoji="1" lang="en-US" altLang="ja-JP" sz="2000" dirty="0"/>
          </a:p>
          <a:p>
            <a:pPr marL="0" indent="0">
              <a:buNone/>
            </a:pPr>
            <a:endParaRPr kumimoji="1" lang="en-US" altLang="ja-JP" sz="2000" dirty="0"/>
          </a:p>
          <a:p>
            <a:pPr marL="0" indent="0">
              <a:buNone/>
            </a:pPr>
            <a:r>
              <a:rPr kumimoji="1" lang="ja-JP" altLang="en-US" sz="2000" dirty="0"/>
              <a:t>（</a:t>
            </a:r>
            <a:r>
              <a:rPr kumimoji="1" lang="en-US" altLang="ja-JP" sz="2000" dirty="0"/>
              <a:t>1</a:t>
            </a:r>
            <a:r>
              <a:rPr kumimoji="1" lang="ja-JP" altLang="en-US" sz="2000" dirty="0"/>
              <a:t>） </a:t>
            </a:r>
            <a:r>
              <a:rPr kumimoji="1" lang="en-US" altLang="ja-JP" sz="2000" dirty="0"/>
              <a:t>a</a:t>
            </a:r>
            <a:r>
              <a:rPr kumimoji="1" lang="ja-JP" altLang="en-US" sz="2000" dirty="0"/>
              <a:t>は</a:t>
            </a:r>
            <a:r>
              <a:rPr kumimoji="1" lang="en-US" altLang="ja-JP" sz="2000" dirty="0"/>
              <a:t>b</a:t>
            </a:r>
            <a:r>
              <a:rPr kumimoji="1" lang="ja-JP" altLang="en-US" sz="2000" dirty="0"/>
              <a:t>と等しい</a:t>
            </a:r>
          </a:p>
          <a:p>
            <a:pPr marL="0" indent="0">
              <a:buNone/>
            </a:pPr>
            <a:r>
              <a:rPr kumimoji="1" lang="ja-JP" altLang="en-US" sz="2000" dirty="0"/>
              <a:t>（</a:t>
            </a:r>
            <a:r>
              <a:rPr kumimoji="1" lang="en-US" altLang="ja-JP" sz="2000" dirty="0"/>
              <a:t>2</a:t>
            </a:r>
            <a:r>
              <a:rPr kumimoji="1" lang="ja-JP" altLang="en-US" sz="2000" dirty="0"/>
              <a:t>） </a:t>
            </a:r>
            <a:r>
              <a:rPr kumimoji="1" lang="en-US" altLang="ja-JP" sz="2000" dirty="0"/>
              <a:t>a</a:t>
            </a:r>
            <a:r>
              <a:rPr kumimoji="1" lang="ja-JP" altLang="en-US" sz="2000" dirty="0"/>
              <a:t>は</a:t>
            </a:r>
            <a:r>
              <a:rPr kumimoji="1" lang="en-US" altLang="ja-JP" sz="2000" dirty="0"/>
              <a:t>b</a:t>
            </a:r>
            <a:r>
              <a:rPr kumimoji="1" lang="ja-JP" altLang="en-US" sz="2000" dirty="0"/>
              <a:t>と等しくない</a:t>
            </a:r>
          </a:p>
          <a:p>
            <a:pPr marL="0" indent="0">
              <a:buNone/>
            </a:pPr>
            <a:r>
              <a:rPr kumimoji="1" lang="ja-JP" altLang="en-US" sz="2000" dirty="0"/>
              <a:t>（</a:t>
            </a:r>
            <a:r>
              <a:rPr kumimoji="1" lang="en-US" altLang="ja-JP" sz="2000" dirty="0"/>
              <a:t>3</a:t>
            </a:r>
            <a:r>
              <a:rPr kumimoji="1" lang="ja-JP" altLang="en-US" sz="2000" dirty="0"/>
              <a:t>） </a:t>
            </a:r>
            <a:r>
              <a:rPr kumimoji="1" lang="en-US" altLang="ja-JP" sz="2000" dirty="0"/>
              <a:t>b</a:t>
            </a:r>
            <a:r>
              <a:rPr kumimoji="1" lang="ja-JP" altLang="en-US" sz="2000" dirty="0"/>
              <a:t>は</a:t>
            </a:r>
            <a:r>
              <a:rPr kumimoji="1" lang="en-US" altLang="ja-JP" sz="2000" dirty="0"/>
              <a:t>c</a:t>
            </a:r>
            <a:r>
              <a:rPr kumimoji="1" lang="ja-JP" altLang="en-US" sz="2000" dirty="0"/>
              <a:t>より小さい</a:t>
            </a:r>
          </a:p>
          <a:p>
            <a:pPr marL="0" indent="0">
              <a:buNone/>
            </a:pPr>
            <a:r>
              <a:rPr kumimoji="1" lang="ja-JP" altLang="en-US" sz="2000" dirty="0"/>
              <a:t>（</a:t>
            </a:r>
            <a:r>
              <a:rPr kumimoji="1" lang="en-US" altLang="ja-JP" sz="2000" dirty="0"/>
              <a:t>4</a:t>
            </a:r>
            <a:r>
              <a:rPr kumimoji="1" lang="ja-JP" altLang="en-US" sz="2000" dirty="0"/>
              <a:t>） </a:t>
            </a:r>
            <a:r>
              <a:rPr kumimoji="1" lang="en-US" altLang="ja-JP" sz="2000" dirty="0"/>
              <a:t>a</a:t>
            </a:r>
            <a:r>
              <a:rPr kumimoji="1" lang="ja-JP" altLang="en-US" sz="2000" dirty="0"/>
              <a:t>は</a:t>
            </a:r>
            <a:r>
              <a:rPr kumimoji="1" lang="en-US" altLang="ja-JP" sz="2000" dirty="0"/>
              <a:t>b</a:t>
            </a:r>
            <a:r>
              <a:rPr kumimoji="1" lang="ja-JP" altLang="en-US" sz="2000" dirty="0"/>
              <a:t>以下である</a:t>
            </a:r>
          </a:p>
          <a:p>
            <a:pPr marL="0" indent="0">
              <a:buNone/>
            </a:pPr>
            <a:r>
              <a:rPr kumimoji="1" lang="ja-JP" altLang="en-US" sz="2000" dirty="0"/>
              <a:t>（</a:t>
            </a:r>
            <a:r>
              <a:rPr kumimoji="1" lang="en-US" altLang="ja-JP" sz="2000" dirty="0"/>
              <a:t>5</a:t>
            </a:r>
            <a:r>
              <a:rPr kumimoji="1" lang="ja-JP" altLang="en-US" sz="2000" dirty="0"/>
              <a:t>） </a:t>
            </a:r>
            <a:r>
              <a:rPr kumimoji="1" lang="en-US" altLang="ja-JP" sz="2000" dirty="0"/>
              <a:t>c</a:t>
            </a:r>
            <a:r>
              <a:rPr kumimoji="1" lang="ja-JP" altLang="en-US" sz="2000" dirty="0"/>
              <a:t>は</a:t>
            </a:r>
            <a:r>
              <a:rPr kumimoji="1" lang="en-US" altLang="ja-JP" sz="2000" dirty="0"/>
              <a:t>b</a:t>
            </a:r>
            <a:r>
              <a:rPr kumimoji="1" lang="ja-JP" altLang="en-US" sz="2000" dirty="0"/>
              <a:t>以上である</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123</a:t>
            </a:fld>
            <a:endParaRPr lang="ja-JP" altLang="en-US"/>
          </a:p>
        </p:txBody>
      </p:sp>
    </p:spTree>
    <p:extLst>
      <p:ext uri="{BB962C8B-B14F-4D97-AF65-F5344CB8AC3E}">
        <p14:creationId xmlns:p14="http://schemas.microsoft.com/office/powerpoint/2010/main" val="47695097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1</a:t>
            </a:r>
            <a:r>
              <a:rPr kumimoji="1" lang="ja-JP" altLang="en-US" dirty="0"/>
              <a:t>（解答）</a:t>
            </a:r>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000" dirty="0"/>
              <a:t>次の条件を、関係演算子を使って記述してください。</a:t>
            </a:r>
          </a:p>
          <a:p>
            <a:pPr marL="0" indent="0">
              <a:buNone/>
            </a:pPr>
            <a:r>
              <a:rPr kumimoji="1" lang="en-US" altLang="ja-JP" sz="2000" dirty="0"/>
              <a:t>	</a:t>
            </a:r>
            <a:r>
              <a:rPr kumimoji="1" lang="ja-JP" altLang="en-US" sz="2000" dirty="0"/>
              <a:t>問題例　</a:t>
            </a:r>
            <a:r>
              <a:rPr kumimoji="1" lang="en-US" altLang="ja-JP" sz="2000" dirty="0"/>
              <a:t>a</a:t>
            </a:r>
            <a:r>
              <a:rPr kumimoji="1" lang="ja-JP" altLang="en-US" sz="2000" dirty="0"/>
              <a:t>は</a:t>
            </a:r>
            <a:r>
              <a:rPr kumimoji="1" lang="en-US" altLang="ja-JP" sz="2000" dirty="0"/>
              <a:t>b</a:t>
            </a:r>
            <a:r>
              <a:rPr kumimoji="1" lang="ja-JP" altLang="en-US" sz="2000" dirty="0"/>
              <a:t>より大きい</a:t>
            </a:r>
          </a:p>
          <a:p>
            <a:pPr marL="0" indent="0">
              <a:buNone/>
            </a:pPr>
            <a:r>
              <a:rPr kumimoji="1" lang="en-US" altLang="ja-JP" sz="2000" dirty="0"/>
              <a:t>	</a:t>
            </a:r>
            <a:r>
              <a:rPr kumimoji="1" lang="ja-JP" altLang="en-US" sz="2000" dirty="0"/>
              <a:t>解答例　</a:t>
            </a:r>
            <a:r>
              <a:rPr kumimoji="1" lang="en-US" altLang="ja-JP" sz="2000" dirty="0">
                <a:latin typeface="Lucida Console" panose="020B0609040504020204" pitchFamily="49" charset="0"/>
              </a:rPr>
              <a:t>a &gt; b</a:t>
            </a:r>
          </a:p>
          <a:p>
            <a:pPr marL="0" indent="0">
              <a:buNone/>
            </a:pPr>
            <a:endParaRPr kumimoji="1" lang="en-US" altLang="ja-JP" sz="2000" dirty="0"/>
          </a:p>
          <a:p>
            <a:pPr marL="0" indent="0">
              <a:buNone/>
            </a:pPr>
            <a:r>
              <a:rPr kumimoji="1" lang="ja-JP" altLang="en-US" sz="2000" dirty="0"/>
              <a:t>（</a:t>
            </a:r>
            <a:r>
              <a:rPr kumimoji="1" lang="en-US" altLang="ja-JP" sz="2000" dirty="0"/>
              <a:t>1</a:t>
            </a:r>
            <a:r>
              <a:rPr kumimoji="1" lang="ja-JP" altLang="en-US" sz="2000" dirty="0"/>
              <a:t>） </a:t>
            </a:r>
            <a:r>
              <a:rPr kumimoji="1" lang="en-US" altLang="ja-JP" sz="2000" dirty="0"/>
              <a:t>a</a:t>
            </a:r>
            <a:r>
              <a:rPr kumimoji="1" lang="ja-JP" altLang="en-US" sz="2000" dirty="0"/>
              <a:t>は</a:t>
            </a:r>
            <a:r>
              <a:rPr kumimoji="1" lang="en-US" altLang="ja-JP" sz="2000" dirty="0"/>
              <a:t>b</a:t>
            </a:r>
            <a:r>
              <a:rPr kumimoji="1" lang="ja-JP" altLang="en-US" sz="2000" dirty="0"/>
              <a:t>と等しい</a:t>
            </a:r>
            <a:r>
              <a:rPr kumimoji="1" lang="en-US" altLang="ja-JP" sz="2000" dirty="0"/>
              <a:t>		</a:t>
            </a:r>
            <a:r>
              <a:rPr kumimoji="1" lang="en-US" altLang="ja-JP" sz="2000" dirty="0">
                <a:solidFill>
                  <a:srgbClr val="FF0000"/>
                </a:solidFill>
                <a:latin typeface="Lucida Console" panose="020B0609040504020204" pitchFamily="49" charset="0"/>
              </a:rPr>
              <a:t>a == b</a:t>
            </a:r>
            <a:endParaRPr kumimoji="1" lang="ja-JP" altLang="en-US" sz="2000" dirty="0">
              <a:solidFill>
                <a:srgbClr val="FF0000"/>
              </a:solidFill>
            </a:endParaRPr>
          </a:p>
          <a:p>
            <a:pPr marL="0" indent="0">
              <a:buNone/>
            </a:pPr>
            <a:r>
              <a:rPr kumimoji="1" lang="ja-JP" altLang="en-US" sz="2000" dirty="0"/>
              <a:t>（</a:t>
            </a:r>
            <a:r>
              <a:rPr kumimoji="1" lang="en-US" altLang="ja-JP" sz="2000" dirty="0"/>
              <a:t>2</a:t>
            </a:r>
            <a:r>
              <a:rPr kumimoji="1" lang="ja-JP" altLang="en-US" sz="2000" dirty="0"/>
              <a:t>） </a:t>
            </a:r>
            <a:r>
              <a:rPr kumimoji="1" lang="en-US" altLang="ja-JP" sz="2000" dirty="0"/>
              <a:t>a</a:t>
            </a:r>
            <a:r>
              <a:rPr kumimoji="1" lang="ja-JP" altLang="en-US" sz="2000" dirty="0"/>
              <a:t>は</a:t>
            </a:r>
            <a:r>
              <a:rPr kumimoji="1" lang="en-US" altLang="ja-JP" sz="2000" dirty="0"/>
              <a:t>b</a:t>
            </a:r>
            <a:r>
              <a:rPr kumimoji="1" lang="ja-JP" altLang="en-US" sz="2000" dirty="0"/>
              <a:t>と等しくない</a:t>
            </a:r>
            <a:r>
              <a:rPr kumimoji="1" lang="en-US" altLang="ja-JP" sz="2000" dirty="0"/>
              <a:t>	</a:t>
            </a:r>
            <a:r>
              <a:rPr kumimoji="1" lang="en-US" altLang="ja-JP" sz="2000" dirty="0">
                <a:solidFill>
                  <a:srgbClr val="FF0000"/>
                </a:solidFill>
                <a:latin typeface="Lucida Console" panose="020B0609040504020204" pitchFamily="49" charset="0"/>
              </a:rPr>
              <a:t>a != b</a:t>
            </a:r>
            <a:endParaRPr kumimoji="1" lang="ja-JP" altLang="en-US" sz="2000" dirty="0"/>
          </a:p>
          <a:p>
            <a:pPr marL="0" indent="0">
              <a:buNone/>
            </a:pPr>
            <a:r>
              <a:rPr kumimoji="1" lang="ja-JP" altLang="en-US" sz="2000" dirty="0"/>
              <a:t>（</a:t>
            </a:r>
            <a:r>
              <a:rPr kumimoji="1" lang="en-US" altLang="ja-JP" sz="2000" dirty="0"/>
              <a:t>3</a:t>
            </a:r>
            <a:r>
              <a:rPr kumimoji="1" lang="ja-JP" altLang="en-US" sz="2000" dirty="0"/>
              <a:t>） </a:t>
            </a:r>
            <a:r>
              <a:rPr kumimoji="1" lang="en-US" altLang="ja-JP" sz="2000" dirty="0"/>
              <a:t>b</a:t>
            </a:r>
            <a:r>
              <a:rPr kumimoji="1" lang="ja-JP" altLang="en-US" sz="2000" dirty="0"/>
              <a:t>は</a:t>
            </a:r>
            <a:r>
              <a:rPr kumimoji="1" lang="en-US" altLang="ja-JP" sz="2000" dirty="0"/>
              <a:t>c</a:t>
            </a:r>
            <a:r>
              <a:rPr kumimoji="1" lang="ja-JP" altLang="en-US" sz="2000" dirty="0"/>
              <a:t>より小さい</a:t>
            </a:r>
            <a:r>
              <a:rPr kumimoji="1" lang="en-US" altLang="ja-JP" sz="2000" dirty="0"/>
              <a:t>		</a:t>
            </a:r>
            <a:r>
              <a:rPr lang="en-US" altLang="ja-JP" sz="2000" dirty="0">
                <a:solidFill>
                  <a:srgbClr val="FF0000"/>
                </a:solidFill>
                <a:latin typeface="Lucida Console" panose="020B0609040504020204" pitchFamily="49" charset="0"/>
              </a:rPr>
              <a:t>b</a:t>
            </a:r>
            <a:r>
              <a:rPr kumimoji="1" lang="en-US" altLang="ja-JP" sz="2000" dirty="0">
                <a:solidFill>
                  <a:srgbClr val="FF0000"/>
                </a:solidFill>
                <a:latin typeface="Lucida Console" panose="020B0609040504020204" pitchFamily="49" charset="0"/>
              </a:rPr>
              <a:t> &lt; c</a:t>
            </a:r>
            <a:endParaRPr kumimoji="1" lang="ja-JP" altLang="en-US" sz="2000" dirty="0"/>
          </a:p>
          <a:p>
            <a:pPr marL="0" indent="0">
              <a:buNone/>
            </a:pPr>
            <a:r>
              <a:rPr kumimoji="1" lang="ja-JP" altLang="en-US" sz="2000" dirty="0"/>
              <a:t>（</a:t>
            </a:r>
            <a:r>
              <a:rPr kumimoji="1" lang="en-US" altLang="ja-JP" sz="2000" dirty="0"/>
              <a:t>4</a:t>
            </a:r>
            <a:r>
              <a:rPr kumimoji="1" lang="ja-JP" altLang="en-US" sz="2000" dirty="0"/>
              <a:t>） </a:t>
            </a:r>
            <a:r>
              <a:rPr kumimoji="1" lang="en-US" altLang="ja-JP" sz="2000" dirty="0"/>
              <a:t>a</a:t>
            </a:r>
            <a:r>
              <a:rPr kumimoji="1" lang="ja-JP" altLang="en-US" sz="2000" dirty="0"/>
              <a:t>は</a:t>
            </a:r>
            <a:r>
              <a:rPr kumimoji="1" lang="en-US" altLang="ja-JP" sz="2000" dirty="0"/>
              <a:t>b</a:t>
            </a:r>
            <a:r>
              <a:rPr kumimoji="1" lang="ja-JP" altLang="en-US" sz="2000" dirty="0"/>
              <a:t>以下である</a:t>
            </a:r>
            <a:r>
              <a:rPr kumimoji="1" lang="en-US" altLang="ja-JP" sz="2000" dirty="0"/>
              <a:t>		</a:t>
            </a:r>
            <a:r>
              <a:rPr kumimoji="1" lang="en-US" altLang="ja-JP" sz="2000" dirty="0">
                <a:solidFill>
                  <a:srgbClr val="FF0000"/>
                </a:solidFill>
                <a:latin typeface="Lucida Console" panose="020B0609040504020204" pitchFamily="49" charset="0"/>
              </a:rPr>
              <a:t>a &lt;= b</a:t>
            </a:r>
            <a:endParaRPr kumimoji="1" lang="ja-JP" altLang="en-US" sz="2000" dirty="0"/>
          </a:p>
          <a:p>
            <a:pPr marL="0" indent="0">
              <a:buNone/>
            </a:pPr>
            <a:r>
              <a:rPr kumimoji="1" lang="ja-JP" altLang="en-US" sz="2000" dirty="0"/>
              <a:t>（</a:t>
            </a:r>
            <a:r>
              <a:rPr kumimoji="1" lang="en-US" altLang="ja-JP" sz="2000" dirty="0"/>
              <a:t>5</a:t>
            </a:r>
            <a:r>
              <a:rPr kumimoji="1" lang="ja-JP" altLang="en-US" sz="2000" dirty="0"/>
              <a:t>） </a:t>
            </a:r>
            <a:r>
              <a:rPr kumimoji="1" lang="en-US" altLang="ja-JP" sz="2000" dirty="0"/>
              <a:t>c</a:t>
            </a:r>
            <a:r>
              <a:rPr kumimoji="1" lang="ja-JP" altLang="en-US" sz="2000" dirty="0"/>
              <a:t>は</a:t>
            </a:r>
            <a:r>
              <a:rPr kumimoji="1" lang="en-US" altLang="ja-JP" sz="2000" dirty="0"/>
              <a:t>b</a:t>
            </a:r>
            <a:r>
              <a:rPr kumimoji="1" lang="ja-JP" altLang="en-US" sz="2000" dirty="0"/>
              <a:t>以上である</a:t>
            </a:r>
            <a:r>
              <a:rPr kumimoji="1" lang="en-US" altLang="ja-JP" sz="2000" dirty="0"/>
              <a:t>		</a:t>
            </a:r>
            <a:r>
              <a:rPr lang="en-US" altLang="ja-JP" sz="2000" dirty="0">
                <a:solidFill>
                  <a:srgbClr val="FF0000"/>
                </a:solidFill>
                <a:latin typeface="Lucida Console" panose="020B0609040504020204" pitchFamily="49" charset="0"/>
              </a:rPr>
              <a:t>c</a:t>
            </a:r>
            <a:r>
              <a:rPr kumimoji="1" lang="en-US" altLang="ja-JP" sz="2000" dirty="0">
                <a:solidFill>
                  <a:srgbClr val="FF0000"/>
                </a:solidFill>
                <a:latin typeface="Lucida Console" panose="020B0609040504020204" pitchFamily="49" charset="0"/>
              </a:rPr>
              <a:t> &gt;= b</a:t>
            </a:r>
            <a:endParaRPr kumimoji="1" lang="ja-JP" altLang="en-US" sz="2000"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124</a:t>
            </a:fld>
            <a:endParaRPr lang="ja-JP" altLang="en-US"/>
          </a:p>
        </p:txBody>
      </p:sp>
    </p:spTree>
    <p:extLst>
      <p:ext uri="{BB962C8B-B14F-4D97-AF65-F5344CB8AC3E}">
        <p14:creationId xmlns:p14="http://schemas.microsoft.com/office/powerpoint/2010/main" val="21336982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2</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400" dirty="0"/>
              <a:t>次のプログラムコードにある空欄を埋めて、変数</a:t>
            </a:r>
            <a:r>
              <a:rPr kumimoji="1" lang="en-US" altLang="ja-JP" sz="2400" dirty="0"/>
              <a:t>a</a:t>
            </a:r>
            <a:r>
              <a:rPr kumimoji="1" lang="ja-JP" altLang="en-US" sz="2400" dirty="0"/>
              <a:t>の値が</a:t>
            </a:r>
            <a:r>
              <a:rPr kumimoji="1" lang="en-US" altLang="ja-JP" sz="2400" dirty="0"/>
              <a:t>3</a:t>
            </a:r>
            <a:r>
              <a:rPr kumimoji="1" lang="ja-JP" altLang="en-US" sz="2400" dirty="0"/>
              <a:t>で割り切れるときには「</a:t>
            </a:r>
            <a:r>
              <a:rPr kumimoji="1" lang="en-US" altLang="ja-JP" sz="2400" dirty="0"/>
              <a:t>3</a:t>
            </a:r>
            <a:r>
              <a:rPr kumimoji="1" lang="ja-JP" altLang="en-US" sz="2400" dirty="0"/>
              <a:t>で割り切れます」、そうでないときには「</a:t>
            </a:r>
            <a:r>
              <a:rPr kumimoji="1" lang="en-US" altLang="ja-JP" sz="2400" dirty="0"/>
              <a:t>3</a:t>
            </a:r>
            <a:r>
              <a:rPr kumimoji="1" lang="ja-JP" altLang="en-US" sz="2400" dirty="0"/>
              <a:t>で割り切れません」とコンソールに出力するプログラムを完成させてください。</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125</a:t>
            </a:fld>
            <a:endParaRPr lang="ja-JP" altLang="en-US"/>
          </a:p>
        </p:txBody>
      </p:sp>
      <p:pic>
        <p:nvPicPr>
          <p:cNvPr id="6" name="図 5">
            <a:extLst>
              <a:ext uri="{FF2B5EF4-FFF2-40B4-BE49-F238E27FC236}">
                <a16:creationId xmlns:a16="http://schemas.microsoft.com/office/drawing/2014/main" id="{DC84D6A3-FAB7-4BB7-85A9-301AF5DB6FFF}"/>
              </a:ext>
            </a:extLst>
          </p:cNvPr>
          <p:cNvPicPr>
            <a:picLocks noChangeAspect="1"/>
          </p:cNvPicPr>
          <p:nvPr/>
        </p:nvPicPr>
        <p:blipFill>
          <a:blip r:embed="rId2"/>
          <a:stretch>
            <a:fillRect/>
          </a:stretch>
        </p:blipFill>
        <p:spPr>
          <a:xfrm>
            <a:off x="658416" y="3212976"/>
            <a:ext cx="8028384" cy="1451395"/>
          </a:xfrm>
          <a:prstGeom prst="rect">
            <a:avLst/>
          </a:prstGeom>
        </p:spPr>
      </p:pic>
    </p:spTree>
    <p:extLst>
      <p:ext uri="{BB962C8B-B14F-4D97-AF65-F5344CB8AC3E}">
        <p14:creationId xmlns:p14="http://schemas.microsoft.com/office/powerpoint/2010/main" val="34106080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2</a:t>
            </a:r>
            <a:r>
              <a:rPr lang="ja-JP" altLang="en-US" dirty="0"/>
              <a:t>（解答）</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400" dirty="0"/>
              <a:t>次のプログラムコードにある空欄を埋めて、変数</a:t>
            </a:r>
            <a:r>
              <a:rPr kumimoji="1" lang="en-US" altLang="ja-JP" sz="2400" dirty="0"/>
              <a:t>a</a:t>
            </a:r>
            <a:r>
              <a:rPr kumimoji="1" lang="ja-JP" altLang="en-US" sz="2400" dirty="0"/>
              <a:t>の値が</a:t>
            </a:r>
            <a:r>
              <a:rPr kumimoji="1" lang="en-US" altLang="ja-JP" sz="2400" dirty="0"/>
              <a:t>3</a:t>
            </a:r>
            <a:r>
              <a:rPr kumimoji="1" lang="ja-JP" altLang="en-US" sz="2400" dirty="0"/>
              <a:t>で割り切れるときには「</a:t>
            </a:r>
            <a:r>
              <a:rPr kumimoji="1" lang="en-US" altLang="ja-JP" sz="2400" dirty="0"/>
              <a:t>3</a:t>
            </a:r>
            <a:r>
              <a:rPr kumimoji="1" lang="ja-JP" altLang="en-US" sz="2400" dirty="0"/>
              <a:t>で割り切れます」、そうでないときには「</a:t>
            </a:r>
            <a:r>
              <a:rPr kumimoji="1" lang="en-US" altLang="ja-JP" sz="2400" dirty="0"/>
              <a:t>3</a:t>
            </a:r>
            <a:r>
              <a:rPr kumimoji="1" lang="ja-JP" altLang="en-US" sz="2400" dirty="0"/>
              <a:t>で割り切れません」とコンソールに出力するプログラムを完成させてください。</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126</a:t>
            </a:fld>
            <a:endParaRPr lang="ja-JP" altLang="en-US"/>
          </a:p>
        </p:txBody>
      </p:sp>
      <p:pic>
        <p:nvPicPr>
          <p:cNvPr id="6" name="図 5">
            <a:extLst>
              <a:ext uri="{FF2B5EF4-FFF2-40B4-BE49-F238E27FC236}">
                <a16:creationId xmlns:a16="http://schemas.microsoft.com/office/drawing/2014/main" id="{DC84D6A3-FAB7-4BB7-85A9-301AF5DB6FFF}"/>
              </a:ext>
            </a:extLst>
          </p:cNvPr>
          <p:cNvPicPr>
            <a:picLocks noChangeAspect="1"/>
          </p:cNvPicPr>
          <p:nvPr/>
        </p:nvPicPr>
        <p:blipFill>
          <a:blip r:embed="rId2"/>
          <a:stretch>
            <a:fillRect/>
          </a:stretch>
        </p:blipFill>
        <p:spPr>
          <a:xfrm>
            <a:off x="658416" y="3212976"/>
            <a:ext cx="8028384" cy="1451395"/>
          </a:xfrm>
          <a:prstGeom prst="rect">
            <a:avLst/>
          </a:prstGeom>
        </p:spPr>
      </p:pic>
      <p:sp>
        <p:nvSpPr>
          <p:cNvPr id="9" name="テキスト ボックス 8">
            <a:extLst>
              <a:ext uri="{FF2B5EF4-FFF2-40B4-BE49-F238E27FC236}">
                <a16:creationId xmlns:a16="http://schemas.microsoft.com/office/drawing/2014/main" id="{E6ECB288-4638-4E3E-AA26-1098AD868C9B}"/>
              </a:ext>
            </a:extLst>
          </p:cNvPr>
          <p:cNvSpPr txBox="1"/>
          <p:nvPr/>
        </p:nvSpPr>
        <p:spPr>
          <a:xfrm>
            <a:off x="755576" y="4888061"/>
            <a:ext cx="4572000" cy="1323439"/>
          </a:xfrm>
          <a:prstGeom prst="rect">
            <a:avLst/>
          </a:prstGeom>
          <a:noFill/>
        </p:spPr>
        <p:txBody>
          <a:bodyPr wrap="square">
            <a:spAutoFit/>
          </a:bodyPr>
          <a:lstStyle/>
          <a:p>
            <a:r>
              <a:rPr lang="ja-JP" altLang="en-US" sz="2000" dirty="0">
                <a:solidFill>
                  <a:srgbClr val="FF0000"/>
                </a:solidFill>
                <a:latin typeface="Lucida Console" panose="020B0609040504020204" pitchFamily="49" charset="0"/>
              </a:rPr>
              <a:t>if a % 3 == 0:</a:t>
            </a:r>
          </a:p>
          <a:p>
            <a:r>
              <a:rPr lang="ja-JP" altLang="en-US" sz="2000" dirty="0">
                <a:solidFill>
                  <a:srgbClr val="FF0000"/>
                </a:solidFill>
                <a:latin typeface="Lucida Console" panose="020B0609040504020204" pitchFamily="49" charset="0"/>
              </a:rPr>
              <a:t>    print('3で割り切れます')</a:t>
            </a:r>
          </a:p>
          <a:p>
            <a:r>
              <a:rPr lang="ja-JP" altLang="en-US" sz="2000" dirty="0">
                <a:solidFill>
                  <a:srgbClr val="FF0000"/>
                </a:solidFill>
                <a:latin typeface="Lucida Console" panose="020B0609040504020204" pitchFamily="49" charset="0"/>
              </a:rPr>
              <a:t>else:</a:t>
            </a:r>
          </a:p>
          <a:p>
            <a:r>
              <a:rPr lang="ja-JP" altLang="en-US" sz="2000" dirty="0">
                <a:solidFill>
                  <a:srgbClr val="FF0000"/>
                </a:solidFill>
                <a:latin typeface="Lucida Console" panose="020B0609040504020204" pitchFamily="49" charset="0"/>
              </a:rPr>
              <a:t>    print('3で割り切れません')</a:t>
            </a:r>
          </a:p>
        </p:txBody>
      </p:sp>
    </p:spTree>
    <p:extLst>
      <p:ext uri="{BB962C8B-B14F-4D97-AF65-F5344CB8AC3E}">
        <p14:creationId xmlns:p14="http://schemas.microsoft.com/office/powerpoint/2010/main" val="862827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3-1</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en-US" altLang="ja-JP" sz="2400" dirty="0"/>
              <a:t>10</a:t>
            </a:r>
            <a:r>
              <a:rPr kumimoji="1" lang="ja-JP" altLang="en-US" sz="2400" dirty="0"/>
              <a:t>から</a:t>
            </a:r>
            <a:r>
              <a:rPr kumimoji="1" lang="en-US" altLang="ja-JP" sz="2400" dirty="0"/>
              <a:t>20</a:t>
            </a:r>
            <a:r>
              <a:rPr kumimoji="1" lang="ja-JP" altLang="en-US" sz="2400" dirty="0"/>
              <a:t>までの整数を順番に足し合わせて、その結果を出力するプログラムを作ってください。</a:t>
            </a:r>
            <a:endParaRPr kumimoji="1" lang="en-US" altLang="ja-JP" sz="2400" dirty="0"/>
          </a:p>
          <a:p>
            <a:pPr marL="0" indent="0">
              <a:buNone/>
            </a:pPr>
            <a:r>
              <a:rPr kumimoji="1" lang="ja-JP" altLang="en-US" sz="2400" dirty="0"/>
              <a:t>ただし、</a:t>
            </a:r>
            <a:r>
              <a:rPr kumimoji="1" lang="en-US" altLang="ja-JP" sz="2400" dirty="0"/>
              <a:t>while</a:t>
            </a:r>
            <a:r>
              <a:rPr kumimoji="1" lang="ja-JP" altLang="en-US" sz="2400" dirty="0"/>
              <a:t>文を使った場合と</a:t>
            </a:r>
            <a:r>
              <a:rPr kumimoji="1" lang="en-US" altLang="ja-JP" sz="2400" dirty="0"/>
              <a:t>for</a:t>
            </a:r>
            <a:r>
              <a:rPr kumimoji="1" lang="ja-JP" altLang="en-US" sz="2400" dirty="0"/>
              <a:t>文を使った場合の</a:t>
            </a:r>
            <a:r>
              <a:rPr kumimoji="1" lang="en-US" altLang="ja-JP" sz="2400" dirty="0"/>
              <a:t>2</a:t>
            </a:r>
            <a:r>
              <a:rPr kumimoji="1" lang="ja-JP" altLang="en-US" sz="2400" dirty="0"/>
              <a:t>つのプログラムコードを作成してください。</a:t>
            </a: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127</a:t>
            </a:fld>
            <a:endParaRPr lang="ja-JP" altLang="en-US"/>
          </a:p>
        </p:txBody>
      </p:sp>
    </p:spTree>
    <p:extLst>
      <p:ext uri="{BB962C8B-B14F-4D97-AF65-F5344CB8AC3E}">
        <p14:creationId xmlns:p14="http://schemas.microsoft.com/office/powerpoint/2010/main" val="397528884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3-1</a:t>
            </a:r>
            <a:r>
              <a:rPr lang="ja-JP" altLang="en-US" dirty="0"/>
              <a:t>（解答）</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1710522"/>
          </a:xfrm>
        </p:spPr>
        <p:txBody>
          <a:bodyPr/>
          <a:lstStyle/>
          <a:p>
            <a:pPr marL="0" indent="0">
              <a:buNone/>
            </a:pPr>
            <a:r>
              <a:rPr kumimoji="1" lang="en-US" altLang="ja-JP" sz="2400" dirty="0"/>
              <a:t>10</a:t>
            </a:r>
            <a:r>
              <a:rPr kumimoji="1" lang="ja-JP" altLang="en-US" sz="2400" dirty="0"/>
              <a:t>から</a:t>
            </a:r>
            <a:r>
              <a:rPr kumimoji="1" lang="en-US" altLang="ja-JP" sz="2400" dirty="0"/>
              <a:t>20</a:t>
            </a:r>
            <a:r>
              <a:rPr kumimoji="1" lang="ja-JP" altLang="en-US" sz="2400" dirty="0"/>
              <a:t>までの整数を順番に足し合わせて、その結果を出力するプログラムを作ってください。</a:t>
            </a:r>
            <a:endParaRPr kumimoji="1" lang="en-US" altLang="ja-JP" sz="2400" dirty="0"/>
          </a:p>
          <a:p>
            <a:pPr marL="0" indent="0">
              <a:buNone/>
            </a:pPr>
            <a:r>
              <a:rPr kumimoji="1" lang="ja-JP" altLang="en-US" sz="2400" dirty="0"/>
              <a:t>ただし、</a:t>
            </a:r>
            <a:r>
              <a:rPr kumimoji="1" lang="en-US" altLang="ja-JP" sz="2400" dirty="0"/>
              <a:t>while</a:t>
            </a:r>
            <a:r>
              <a:rPr kumimoji="1" lang="ja-JP" altLang="en-US" sz="2400" dirty="0"/>
              <a:t>文を使った場合と</a:t>
            </a:r>
            <a:r>
              <a:rPr kumimoji="1" lang="en-US" altLang="ja-JP" sz="2400" dirty="0"/>
              <a:t>for</a:t>
            </a:r>
            <a:r>
              <a:rPr kumimoji="1" lang="ja-JP" altLang="en-US" sz="2400" dirty="0"/>
              <a:t>文を使った場合の</a:t>
            </a:r>
            <a:r>
              <a:rPr kumimoji="1" lang="en-US" altLang="ja-JP" sz="2400" dirty="0"/>
              <a:t>2</a:t>
            </a:r>
            <a:r>
              <a:rPr kumimoji="1" lang="ja-JP" altLang="en-US" sz="2400" dirty="0"/>
              <a:t>つのプログラムコードを作成してください。</a:t>
            </a: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128</a:t>
            </a:fld>
            <a:endParaRPr lang="ja-JP" altLang="en-US"/>
          </a:p>
        </p:txBody>
      </p:sp>
      <p:sp>
        <p:nvSpPr>
          <p:cNvPr id="8" name="テキスト ボックス 7">
            <a:extLst>
              <a:ext uri="{FF2B5EF4-FFF2-40B4-BE49-F238E27FC236}">
                <a16:creationId xmlns:a16="http://schemas.microsoft.com/office/drawing/2014/main" id="{A8C634F4-9BE9-4958-9E64-11FF03BEEC37}"/>
              </a:ext>
            </a:extLst>
          </p:cNvPr>
          <p:cNvSpPr txBox="1"/>
          <p:nvPr/>
        </p:nvSpPr>
        <p:spPr>
          <a:xfrm>
            <a:off x="539552" y="3573016"/>
            <a:ext cx="3528392" cy="2308324"/>
          </a:xfrm>
          <a:prstGeom prst="rect">
            <a:avLst/>
          </a:prstGeom>
          <a:noFill/>
          <a:ln>
            <a:solidFill>
              <a:schemeClr val="tx1"/>
            </a:solidFill>
          </a:ln>
        </p:spPr>
        <p:txBody>
          <a:bodyPr wrap="square">
            <a:spAutoFit/>
          </a:bodyPr>
          <a:lstStyle/>
          <a:p>
            <a:r>
              <a:rPr lang="ja-JP" altLang="en-US" sz="2400" dirty="0">
                <a:solidFill>
                  <a:srgbClr val="FF0000"/>
                </a:solidFill>
                <a:latin typeface="Lucida Console" panose="020B0609040504020204" pitchFamily="49" charset="0"/>
              </a:rPr>
              <a:t>total = 0</a:t>
            </a:r>
          </a:p>
          <a:p>
            <a:r>
              <a:rPr lang="ja-JP" altLang="en-US" sz="2400" dirty="0">
                <a:solidFill>
                  <a:srgbClr val="FF0000"/>
                </a:solidFill>
                <a:latin typeface="Lucida Console" panose="020B0609040504020204" pitchFamily="49" charset="0"/>
              </a:rPr>
              <a:t>i = 10</a:t>
            </a:r>
          </a:p>
          <a:p>
            <a:r>
              <a:rPr lang="ja-JP" altLang="en-US" sz="2400" dirty="0">
                <a:solidFill>
                  <a:srgbClr val="FF0000"/>
                </a:solidFill>
                <a:latin typeface="Lucida Console" panose="020B0609040504020204" pitchFamily="49" charset="0"/>
              </a:rPr>
              <a:t>while i &lt; 21:</a:t>
            </a:r>
          </a:p>
          <a:p>
            <a:r>
              <a:rPr lang="ja-JP" altLang="en-US" sz="2400" dirty="0">
                <a:solidFill>
                  <a:srgbClr val="FF0000"/>
                </a:solidFill>
                <a:latin typeface="Lucida Console" panose="020B0609040504020204" pitchFamily="49" charset="0"/>
              </a:rPr>
              <a:t>    total += i</a:t>
            </a:r>
          </a:p>
          <a:p>
            <a:r>
              <a:rPr lang="ja-JP" altLang="en-US" sz="2400" dirty="0">
                <a:solidFill>
                  <a:srgbClr val="FF0000"/>
                </a:solidFill>
                <a:latin typeface="Lucida Console" panose="020B0609040504020204" pitchFamily="49" charset="0"/>
              </a:rPr>
              <a:t>    i += 1</a:t>
            </a:r>
          </a:p>
          <a:p>
            <a:r>
              <a:rPr lang="ja-JP" altLang="en-US" sz="2400" dirty="0">
                <a:solidFill>
                  <a:srgbClr val="FF0000"/>
                </a:solidFill>
                <a:latin typeface="Lucida Console" panose="020B0609040504020204" pitchFamily="49" charset="0"/>
              </a:rPr>
              <a:t>print(total)</a:t>
            </a:r>
          </a:p>
        </p:txBody>
      </p:sp>
      <p:sp>
        <p:nvSpPr>
          <p:cNvPr id="9" name="テキスト ボックス 8">
            <a:extLst>
              <a:ext uri="{FF2B5EF4-FFF2-40B4-BE49-F238E27FC236}">
                <a16:creationId xmlns:a16="http://schemas.microsoft.com/office/drawing/2014/main" id="{3098AE42-6CEE-46E0-83D1-91D5E778C3C0}"/>
              </a:ext>
            </a:extLst>
          </p:cNvPr>
          <p:cNvSpPr txBox="1"/>
          <p:nvPr/>
        </p:nvSpPr>
        <p:spPr>
          <a:xfrm>
            <a:off x="4283968" y="3573016"/>
            <a:ext cx="4608512" cy="1569660"/>
          </a:xfrm>
          <a:prstGeom prst="rect">
            <a:avLst/>
          </a:prstGeom>
          <a:noFill/>
          <a:ln>
            <a:solidFill>
              <a:schemeClr val="tx1"/>
            </a:solidFill>
          </a:ln>
        </p:spPr>
        <p:txBody>
          <a:bodyPr wrap="square">
            <a:spAutoFit/>
          </a:bodyPr>
          <a:lstStyle/>
          <a:p>
            <a:r>
              <a:rPr lang="en-US" altLang="ja-JP" sz="2400" dirty="0">
                <a:solidFill>
                  <a:srgbClr val="FF0000"/>
                </a:solidFill>
                <a:latin typeface="Lucida Console" panose="020B0609040504020204" pitchFamily="49" charset="0"/>
              </a:rPr>
              <a:t>total = 0</a:t>
            </a:r>
          </a:p>
          <a:p>
            <a:r>
              <a:rPr lang="en-US" altLang="ja-JP" sz="2400" dirty="0">
                <a:solidFill>
                  <a:srgbClr val="FF0000"/>
                </a:solidFill>
                <a:latin typeface="Lucida Console" panose="020B0609040504020204" pitchFamily="49" charset="0"/>
              </a:rPr>
              <a:t>for </a:t>
            </a:r>
            <a:r>
              <a:rPr lang="en-US" altLang="ja-JP" sz="2400" dirty="0" err="1">
                <a:solidFill>
                  <a:srgbClr val="FF0000"/>
                </a:solidFill>
                <a:latin typeface="Lucida Console" panose="020B0609040504020204" pitchFamily="49" charset="0"/>
              </a:rPr>
              <a:t>i</a:t>
            </a:r>
            <a:r>
              <a:rPr lang="en-US" altLang="ja-JP" sz="2400" dirty="0">
                <a:solidFill>
                  <a:srgbClr val="FF0000"/>
                </a:solidFill>
                <a:latin typeface="Lucida Console" panose="020B0609040504020204" pitchFamily="49" charset="0"/>
              </a:rPr>
              <a:t> in range(10, 21):</a:t>
            </a:r>
          </a:p>
          <a:p>
            <a:r>
              <a:rPr lang="ja-JP" altLang="en-US" sz="2400" dirty="0">
                <a:solidFill>
                  <a:srgbClr val="FF0000"/>
                </a:solidFill>
                <a:latin typeface="Lucida Console" panose="020B0609040504020204" pitchFamily="49" charset="0"/>
              </a:rPr>
              <a:t>    </a:t>
            </a:r>
            <a:r>
              <a:rPr lang="en-US" altLang="ja-JP" sz="2400" dirty="0">
                <a:solidFill>
                  <a:srgbClr val="FF0000"/>
                </a:solidFill>
                <a:latin typeface="Lucida Console" panose="020B0609040504020204" pitchFamily="49" charset="0"/>
              </a:rPr>
              <a:t>total += </a:t>
            </a:r>
            <a:r>
              <a:rPr lang="en-US" altLang="ja-JP" sz="2400" dirty="0" err="1">
                <a:solidFill>
                  <a:srgbClr val="FF0000"/>
                </a:solidFill>
                <a:latin typeface="Lucida Console" panose="020B0609040504020204" pitchFamily="49" charset="0"/>
              </a:rPr>
              <a:t>i</a:t>
            </a:r>
            <a:endParaRPr lang="en-US" altLang="ja-JP" sz="2400" dirty="0">
              <a:solidFill>
                <a:srgbClr val="FF0000"/>
              </a:solidFill>
              <a:latin typeface="Lucida Console" panose="020B0609040504020204" pitchFamily="49" charset="0"/>
            </a:endParaRPr>
          </a:p>
          <a:p>
            <a:r>
              <a:rPr lang="en-US" altLang="ja-JP" sz="2400" dirty="0">
                <a:solidFill>
                  <a:srgbClr val="FF0000"/>
                </a:solidFill>
                <a:latin typeface="Lucida Console" panose="020B0609040504020204" pitchFamily="49" charset="0"/>
              </a:rPr>
              <a:t>print(total)</a:t>
            </a:r>
            <a:endParaRPr lang="ja-JP" altLang="en-US" sz="2400" dirty="0">
              <a:solidFill>
                <a:srgbClr val="FF0000"/>
              </a:solidFill>
              <a:latin typeface="Lucida Console" panose="020B0609040504020204" pitchFamily="49" charset="0"/>
            </a:endParaRPr>
          </a:p>
        </p:txBody>
      </p:sp>
      <p:sp>
        <p:nvSpPr>
          <p:cNvPr id="10" name="テキスト ボックス 9">
            <a:extLst>
              <a:ext uri="{FF2B5EF4-FFF2-40B4-BE49-F238E27FC236}">
                <a16:creationId xmlns:a16="http://schemas.microsoft.com/office/drawing/2014/main" id="{0248DD82-3A3B-4D49-AEFB-9F400592093B}"/>
              </a:ext>
            </a:extLst>
          </p:cNvPr>
          <p:cNvSpPr txBox="1"/>
          <p:nvPr/>
        </p:nvSpPr>
        <p:spPr>
          <a:xfrm>
            <a:off x="489248" y="3064314"/>
            <a:ext cx="1005403" cy="369332"/>
          </a:xfrm>
          <a:prstGeom prst="rect">
            <a:avLst/>
          </a:prstGeom>
          <a:noFill/>
        </p:spPr>
        <p:txBody>
          <a:bodyPr wrap="none" rtlCol="0">
            <a:spAutoFit/>
          </a:bodyPr>
          <a:lstStyle/>
          <a:p>
            <a:r>
              <a:rPr kumimoji="1" lang="en-US" altLang="ja-JP" dirty="0">
                <a:solidFill>
                  <a:srgbClr val="FF0000"/>
                </a:solidFill>
              </a:rPr>
              <a:t>while </a:t>
            </a:r>
            <a:r>
              <a:rPr kumimoji="1" lang="ja-JP" altLang="en-US" dirty="0">
                <a:solidFill>
                  <a:srgbClr val="FF0000"/>
                </a:solidFill>
              </a:rPr>
              <a:t>文</a:t>
            </a:r>
          </a:p>
        </p:txBody>
      </p:sp>
      <p:sp>
        <p:nvSpPr>
          <p:cNvPr id="11" name="テキスト ボックス 10">
            <a:extLst>
              <a:ext uri="{FF2B5EF4-FFF2-40B4-BE49-F238E27FC236}">
                <a16:creationId xmlns:a16="http://schemas.microsoft.com/office/drawing/2014/main" id="{C013C3A6-D927-495F-9894-E32761E2702C}"/>
              </a:ext>
            </a:extLst>
          </p:cNvPr>
          <p:cNvSpPr txBox="1"/>
          <p:nvPr/>
        </p:nvSpPr>
        <p:spPr>
          <a:xfrm>
            <a:off x="4307549" y="3064314"/>
            <a:ext cx="748923" cy="369332"/>
          </a:xfrm>
          <a:prstGeom prst="rect">
            <a:avLst/>
          </a:prstGeom>
          <a:noFill/>
        </p:spPr>
        <p:txBody>
          <a:bodyPr wrap="none" rtlCol="0">
            <a:spAutoFit/>
          </a:bodyPr>
          <a:lstStyle/>
          <a:p>
            <a:r>
              <a:rPr kumimoji="1" lang="en-US" altLang="ja-JP" dirty="0">
                <a:solidFill>
                  <a:srgbClr val="FF0000"/>
                </a:solidFill>
              </a:rPr>
              <a:t>for </a:t>
            </a:r>
            <a:r>
              <a:rPr kumimoji="1" lang="ja-JP" altLang="en-US" dirty="0">
                <a:solidFill>
                  <a:srgbClr val="FF0000"/>
                </a:solidFill>
              </a:rPr>
              <a:t>文</a:t>
            </a:r>
          </a:p>
        </p:txBody>
      </p:sp>
    </p:spTree>
    <p:extLst>
      <p:ext uri="{BB962C8B-B14F-4D97-AF65-F5344CB8AC3E}">
        <p14:creationId xmlns:p14="http://schemas.microsoft.com/office/powerpoint/2010/main" val="38970667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3-2</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lang="ja-JP" altLang="en-US" sz="2400" dirty="0"/>
              <a:t>問題</a:t>
            </a:r>
            <a:r>
              <a:rPr lang="en-US" altLang="ja-JP" sz="2400" dirty="0"/>
              <a:t>3-1</a:t>
            </a:r>
            <a:r>
              <a:rPr lang="ja-JP" altLang="en-US" sz="2400" dirty="0"/>
              <a:t>で作成した</a:t>
            </a:r>
            <a:r>
              <a:rPr kumimoji="1" lang="en-US" altLang="ja-JP" sz="2400" dirty="0"/>
              <a:t>for</a:t>
            </a:r>
            <a:r>
              <a:rPr kumimoji="1" lang="ja-JP" altLang="en-US" sz="2400" dirty="0"/>
              <a:t>文を使ったプログラムコードに対して、</a:t>
            </a:r>
            <a:r>
              <a:rPr kumimoji="1" lang="en-US" altLang="ja-JP" sz="2400" dirty="0"/>
              <a:t>15</a:t>
            </a:r>
            <a:r>
              <a:rPr kumimoji="1" lang="ja-JP" altLang="en-US" sz="2400" dirty="0"/>
              <a:t>だけは足し合わせしないように、変更してください。ただし、</a:t>
            </a:r>
            <a:r>
              <a:rPr kumimoji="1" lang="en-US" altLang="ja-JP" sz="2400" dirty="0">
                <a:latin typeface="Lucida Console" panose="020B0609040504020204" pitchFamily="49" charset="0"/>
              </a:rPr>
              <a:t>continue</a:t>
            </a:r>
            <a:r>
              <a:rPr kumimoji="1" lang="en-US" altLang="ja-JP" sz="2400" dirty="0"/>
              <a:t> </a:t>
            </a:r>
            <a:r>
              <a:rPr kumimoji="1" lang="ja-JP" altLang="en-US" sz="2400" dirty="0"/>
              <a:t>命令を使ってください。</a:t>
            </a: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129</a:t>
            </a:fld>
            <a:endParaRPr lang="ja-JP" altLang="en-US"/>
          </a:p>
        </p:txBody>
      </p:sp>
      <p:sp>
        <p:nvSpPr>
          <p:cNvPr id="5" name="テキスト ボックス 4">
            <a:extLst>
              <a:ext uri="{FF2B5EF4-FFF2-40B4-BE49-F238E27FC236}">
                <a16:creationId xmlns:a16="http://schemas.microsoft.com/office/drawing/2014/main" id="{5819434D-326C-4565-855B-6B4BFC4B4A4F}"/>
              </a:ext>
            </a:extLst>
          </p:cNvPr>
          <p:cNvSpPr txBox="1"/>
          <p:nvPr/>
        </p:nvSpPr>
        <p:spPr>
          <a:xfrm>
            <a:off x="611560" y="3068960"/>
            <a:ext cx="4608512" cy="1569660"/>
          </a:xfrm>
          <a:prstGeom prst="rect">
            <a:avLst/>
          </a:prstGeom>
          <a:noFill/>
          <a:ln>
            <a:solidFill>
              <a:schemeClr val="tx1"/>
            </a:solidFill>
          </a:ln>
        </p:spPr>
        <p:txBody>
          <a:bodyPr wrap="square">
            <a:spAutoFit/>
          </a:bodyPr>
          <a:lstStyle/>
          <a:p>
            <a:r>
              <a:rPr lang="en-US" altLang="ja-JP" sz="2400" dirty="0">
                <a:latin typeface="Lucida Console" panose="020B0609040504020204" pitchFamily="49" charset="0"/>
              </a:rPr>
              <a:t>total = 0</a:t>
            </a:r>
          </a:p>
          <a:p>
            <a:r>
              <a:rPr lang="en-US" altLang="ja-JP" sz="2400" dirty="0">
                <a:latin typeface="Lucida Console" panose="020B0609040504020204" pitchFamily="49" charset="0"/>
              </a:rPr>
              <a:t>for </a:t>
            </a:r>
            <a:r>
              <a:rPr lang="en-US" altLang="ja-JP" sz="2400" dirty="0" err="1">
                <a:latin typeface="Lucida Console" panose="020B0609040504020204" pitchFamily="49" charset="0"/>
              </a:rPr>
              <a:t>i</a:t>
            </a:r>
            <a:r>
              <a:rPr lang="en-US" altLang="ja-JP" sz="2400" dirty="0">
                <a:latin typeface="Lucida Console" panose="020B0609040504020204" pitchFamily="49" charset="0"/>
              </a:rPr>
              <a:t> in range(10, 21):</a:t>
            </a:r>
          </a:p>
          <a:p>
            <a:r>
              <a:rPr lang="ja-JP" altLang="en-US" sz="2400" dirty="0">
                <a:latin typeface="Lucida Console" panose="020B0609040504020204" pitchFamily="49" charset="0"/>
              </a:rPr>
              <a:t>    </a:t>
            </a:r>
            <a:r>
              <a:rPr lang="en-US" altLang="ja-JP" sz="2400" dirty="0">
                <a:latin typeface="Lucida Console" panose="020B0609040504020204" pitchFamily="49" charset="0"/>
              </a:rPr>
              <a:t>total += </a:t>
            </a:r>
            <a:r>
              <a:rPr lang="en-US" altLang="ja-JP" sz="2400" dirty="0" err="1">
                <a:latin typeface="Lucida Console" panose="020B0609040504020204" pitchFamily="49" charset="0"/>
              </a:rPr>
              <a:t>i</a:t>
            </a:r>
            <a:endParaRPr lang="en-US" altLang="ja-JP" sz="2400" dirty="0">
              <a:latin typeface="Lucida Console" panose="020B0609040504020204" pitchFamily="49" charset="0"/>
            </a:endParaRPr>
          </a:p>
          <a:p>
            <a:r>
              <a:rPr lang="en-US" altLang="ja-JP" sz="2400" dirty="0">
                <a:latin typeface="Lucida Console" panose="020B0609040504020204" pitchFamily="49" charset="0"/>
              </a:rPr>
              <a:t>print(total)</a:t>
            </a:r>
            <a:endParaRPr lang="ja-JP" altLang="en-US" sz="2400" dirty="0">
              <a:latin typeface="Lucida Console" panose="020B0609040504020204" pitchFamily="49" charset="0"/>
            </a:endParaRPr>
          </a:p>
        </p:txBody>
      </p:sp>
      <p:sp>
        <p:nvSpPr>
          <p:cNvPr id="6" name="テキスト ボックス 5">
            <a:extLst>
              <a:ext uri="{FF2B5EF4-FFF2-40B4-BE49-F238E27FC236}">
                <a16:creationId xmlns:a16="http://schemas.microsoft.com/office/drawing/2014/main" id="{4CCBB5E2-79E0-436C-BD18-3653AF2B3EC1}"/>
              </a:ext>
            </a:extLst>
          </p:cNvPr>
          <p:cNvSpPr txBox="1"/>
          <p:nvPr/>
        </p:nvSpPr>
        <p:spPr>
          <a:xfrm>
            <a:off x="635141" y="2560258"/>
            <a:ext cx="748923" cy="369332"/>
          </a:xfrm>
          <a:prstGeom prst="rect">
            <a:avLst/>
          </a:prstGeom>
          <a:noFill/>
        </p:spPr>
        <p:txBody>
          <a:bodyPr wrap="none" rtlCol="0">
            <a:spAutoFit/>
          </a:bodyPr>
          <a:lstStyle/>
          <a:p>
            <a:r>
              <a:rPr kumimoji="1" lang="en-US" altLang="ja-JP" dirty="0"/>
              <a:t>for </a:t>
            </a:r>
            <a:r>
              <a:rPr kumimoji="1" lang="ja-JP" altLang="en-US" dirty="0"/>
              <a:t>文</a:t>
            </a:r>
          </a:p>
        </p:txBody>
      </p:sp>
    </p:spTree>
    <p:extLst>
      <p:ext uri="{BB962C8B-B14F-4D97-AF65-F5344CB8AC3E}">
        <p14:creationId xmlns:p14="http://schemas.microsoft.com/office/powerpoint/2010/main" val="897244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pPr eaLnBrk="1" hangingPunct="1"/>
            <a:r>
              <a:rPr lang="en-US" altLang="ja-JP" dirty="0"/>
              <a:t>Python</a:t>
            </a:r>
            <a:r>
              <a:rPr lang="ja-JP" altLang="en-US" dirty="0"/>
              <a:t>のプログラムコード</a:t>
            </a:r>
          </a:p>
        </p:txBody>
      </p:sp>
      <p:sp>
        <p:nvSpPr>
          <p:cNvPr id="7172" name="正方形/長方形 4"/>
          <p:cNvSpPr>
            <a:spLocks noChangeArrowheads="1"/>
          </p:cNvSpPr>
          <p:nvPr/>
        </p:nvSpPr>
        <p:spPr bwMode="auto">
          <a:xfrm>
            <a:off x="571500" y="1592163"/>
            <a:ext cx="8143875" cy="1569660"/>
          </a:xfrm>
          <a:prstGeom prst="rect">
            <a:avLst/>
          </a:prstGeom>
          <a:solidFill>
            <a:srgbClr val="EAF6FD"/>
          </a:solidFill>
          <a:ln w="9525">
            <a:noFill/>
            <a:miter lim="800000"/>
            <a:headEnd/>
            <a:tailEnd/>
          </a:ln>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solidFill>
                  <a:schemeClr val="accent1"/>
                </a:solidFill>
                <a:latin typeface="Lucida Console" panose="020B0609040504020204" pitchFamily="49" charset="0"/>
                <a:ea typeface="HG丸ｺﾞｼｯｸM-PRO" panose="020F0600000000000000" pitchFamily="50" charset="-128"/>
              </a:rPr>
              <a:t>total</a:t>
            </a:r>
            <a:r>
              <a:rPr lang="en-US" altLang="ja-JP" sz="2400" dirty="0">
                <a:latin typeface="Lucida Console" panose="020B0609040504020204" pitchFamily="49" charset="0"/>
                <a:ea typeface="HG丸ｺﾞｼｯｸM-PRO" panose="020F0600000000000000" pitchFamily="50" charset="-128"/>
              </a:rPr>
              <a:t> = 0</a:t>
            </a:r>
          </a:p>
          <a:p>
            <a:pPr eaLnBrk="1" hangingPunct="1"/>
            <a:r>
              <a:rPr lang="en-US" altLang="ja-JP" sz="2400" dirty="0">
                <a:latin typeface="Lucida Console" panose="020B0609040504020204" pitchFamily="49" charset="0"/>
                <a:ea typeface="HG丸ｺﾞｼｯｸM-PRO" panose="020F0600000000000000" pitchFamily="50" charset="-128"/>
              </a:rPr>
              <a:t>for </a:t>
            </a:r>
            <a:r>
              <a:rPr lang="en-US" altLang="ja-JP" sz="2400" dirty="0" err="1">
                <a:solidFill>
                  <a:schemeClr val="accent1"/>
                </a:solidFill>
                <a:latin typeface="Lucida Console" panose="020B0609040504020204" pitchFamily="49" charset="0"/>
                <a:ea typeface="HG丸ｺﾞｼｯｸM-PRO" panose="020F0600000000000000" pitchFamily="50" charset="-128"/>
              </a:rPr>
              <a:t>i</a:t>
            </a:r>
            <a:r>
              <a:rPr lang="en-US" altLang="ja-JP" sz="2400" dirty="0">
                <a:latin typeface="Lucida Console" panose="020B0609040504020204" pitchFamily="49" charset="0"/>
                <a:ea typeface="HG丸ｺﾞｼｯｸM-PRO" panose="020F0600000000000000" pitchFamily="50" charset="-128"/>
              </a:rPr>
              <a:t> in range(1, 101):</a:t>
            </a:r>
          </a:p>
          <a:p>
            <a:pPr eaLnBrk="1" hangingPunct="1"/>
            <a:r>
              <a:rPr lang="en-US" altLang="ja-JP" sz="2400" dirty="0">
                <a:latin typeface="Lucida Console" panose="020B0609040504020204" pitchFamily="49" charset="0"/>
                <a:ea typeface="HG丸ｺﾞｼｯｸM-PRO" panose="020F0600000000000000" pitchFamily="50" charset="-128"/>
              </a:rPr>
              <a:t>    </a:t>
            </a:r>
            <a:r>
              <a:rPr lang="en-US" altLang="ja-JP" sz="2400" dirty="0">
                <a:solidFill>
                  <a:schemeClr val="accent1"/>
                </a:solidFill>
                <a:latin typeface="Lucida Console" panose="020B0609040504020204" pitchFamily="49" charset="0"/>
                <a:ea typeface="HG丸ｺﾞｼｯｸM-PRO" panose="020F0600000000000000" pitchFamily="50" charset="-128"/>
              </a:rPr>
              <a:t>total</a:t>
            </a:r>
            <a:r>
              <a:rPr lang="en-US" altLang="ja-JP" sz="2400" dirty="0">
                <a:latin typeface="Lucida Console" panose="020B0609040504020204" pitchFamily="49" charset="0"/>
                <a:ea typeface="HG丸ｺﾞｼｯｸM-PRO" panose="020F0600000000000000" pitchFamily="50" charset="-128"/>
              </a:rPr>
              <a:t> += </a:t>
            </a:r>
            <a:r>
              <a:rPr lang="en-US" altLang="ja-JP" sz="2400" dirty="0" err="1">
                <a:solidFill>
                  <a:schemeClr val="accent1"/>
                </a:solidFill>
                <a:latin typeface="Lucida Console" panose="020B0609040504020204" pitchFamily="49" charset="0"/>
                <a:ea typeface="HG丸ｺﾞｼｯｸM-PRO" panose="020F0600000000000000" pitchFamily="50" charset="-128"/>
              </a:rPr>
              <a:t>i</a:t>
            </a:r>
            <a:endParaRPr lang="en-US" altLang="ja-JP" sz="2400" dirty="0">
              <a:solidFill>
                <a:schemeClr val="accent1"/>
              </a:solidFill>
              <a:latin typeface="Lucida Console" panose="020B0609040504020204" pitchFamily="49" charset="0"/>
              <a:ea typeface="HG丸ｺﾞｼｯｸM-PRO" panose="020F0600000000000000" pitchFamily="50" charset="-128"/>
            </a:endParaRPr>
          </a:p>
          <a:p>
            <a:pPr eaLnBrk="1" hangingPunct="1"/>
            <a:r>
              <a:rPr lang="en-US" altLang="ja-JP" sz="2400" dirty="0">
                <a:latin typeface="Lucida Console" panose="020B0609040504020204" pitchFamily="49" charset="0"/>
                <a:ea typeface="HG丸ｺﾞｼｯｸM-PRO" panose="020F0600000000000000" pitchFamily="50" charset="-128"/>
              </a:rPr>
              <a:t>print(</a:t>
            </a:r>
            <a:r>
              <a:rPr lang="en-US" altLang="ja-JP" sz="2400" dirty="0">
                <a:solidFill>
                  <a:schemeClr val="accent1"/>
                </a:solidFill>
                <a:latin typeface="Lucida Console" panose="020B0609040504020204" pitchFamily="49" charset="0"/>
                <a:ea typeface="HG丸ｺﾞｼｯｸM-PRO" panose="020F0600000000000000" pitchFamily="50" charset="-128"/>
              </a:rPr>
              <a:t>total</a:t>
            </a:r>
            <a:r>
              <a:rPr lang="en-US" altLang="ja-JP" sz="2400" dirty="0">
                <a:latin typeface="Lucida Console" panose="020B0609040504020204" pitchFamily="49" charset="0"/>
                <a:ea typeface="HG丸ｺﾞｼｯｸM-PRO" panose="020F0600000000000000" pitchFamily="50" charset="-128"/>
              </a:rPr>
              <a:t>)</a:t>
            </a:r>
          </a:p>
        </p:txBody>
      </p:sp>
      <p:sp>
        <p:nvSpPr>
          <p:cNvPr id="7173" name="コンテンツ プレースホルダ 2"/>
          <p:cNvSpPr txBox="1">
            <a:spLocks/>
          </p:cNvSpPr>
          <p:nvPr/>
        </p:nvSpPr>
        <p:spPr bwMode="auto">
          <a:xfrm>
            <a:off x="428625" y="4390206"/>
            <a:ext cx="8229600" cy="1199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457200" indent="-457200" eaLnBrk="1" hangingPunct="1">
              <a:spcBef>
                <a:spcPct val="20000"/>
              </a:spcBef>
              <a:buFont typeface="Arial" panose="020B0604020202020204" pitchFamily="34" charset="0"/>
              <a:buChar char="•"/>
            </a:pPr>
            <a:r>
              <a:rPr lang="ja-JP" altLang="en-US" sz="2800" dirty="0">
                <a:latin typeface="+mn-ea"/>
                <a:ea typeface="+mn-ea"/>
              </a:rPr>
              <a:t>半角英数と記号で記述する</a:t>
            </a:r>
            <a:endParaRPr lang="en-US" altLang="ja-JP" sz="2800" dirty="0">
              <a:latin typeface="+mn-ea"/>
              <a:ea typeface="+mn-ea"/>
            </a:endParaRPr>
          </a:p>
          <a:p>
            <a:pPr marL="457200" indent="-457200" eaLnBrk="1" hangingPunct="1">
              <a:spcBef>
                <a:spcPct val="20000"/>
              </a:spcBef>
              <a:buFont typeface="Arial" panose="020B0604020202020204" pitchFamily="34" charset="0"/>
              <a:buChar char="•"/>
            </a:pPr>
            <a:r>
              <a:rPr lang="ja-JP" altLang="en-US" sz="2800" dirty="0">
                <a:latin typeface="+mn-ea"/>
                <a:ea typeface="+mn-ea"/>
              </a:rPr>
              <a:t>人が読んで理解できるテキスト形式</a:t>
            </a:r>
          </a:p>
        </p:txBody>
      </p:sp>
      <p:sp>
        <p:nvSpPr>
          <p:cNvPr id="2" name="正方形/長方形 1">
            <a:extLst>
              <a:ext uri="{FF2B5EF4-FFF2-40B4-BE49-F238E27FC236}">
                <a16:creationId xmlns:a16="http://schemas.microsoft.com/office/drawing/2014/main" id="{D19D115C-0993-4E45-BD3F-D51FEF4CF881}"/>
              </a:ext>
            </a:extLst>
          </p:cNvPr>
          <p:cNvSpPr/>
          <p:nvPr/>
        </p:nvSpPr>
        <p:spPr>
          <a:xfrm>
            <a:off x="457200" y="3314349"/>
            <a:ext cx="8392988" cy="923330"/>
          </a:xfrm>
          <a:prstGeom prst="rect">
            <a:avLst/>
          </a:prstGeom>
        </p:spPr>
        <p:txBody>
          <a:bodyPr wrap="square">
            <a:spAutoFit/>
          </a:bodyPr>
          <a:lstStyle/>
          <a:p>
            <a:pPr eaLnBrk="1" hangingPunct="1">
              <a:spcBef>
                <a:spcPct val="20000"/>
              </a:spcBef>
              <a:buFont typeface="Arial" panose="020B0604020202020204" pitchFamily="34" charset="0"/>
              <a:buNone/>
            </a:pPr>
            <a:r>
              <a:rPr lang="ja-JP" altLang="en-US" dirty="0">
                <a:latin typeface="+mn-ea"/>
                <a:ea typeface="+mn-ea"/>
              </a:rPr>
              <a:t>↑  </a:t>
            </a:r>
            <a:br>
              <a:rPr lang="en-US" altLang="ja-JP" dirty="0">
                <a:latin typeface="+mn-ea"/>
                <a:ea typeface="+mn-ea"/>
              </a:rPr>
            </a:br>
            <a:r>
              <a:rPr lang="ja-JP" altLang="en-US" dirty="0">
                <a:latin typeface="+mn-ea"/>
                <a:ea typeface="+mn-ea"/>
              </a:rPr>
              <a:t> </a:t>
            </a:r>
            <a:r>
              <a:rPr lang="en-US" altLang="ja-JP" dirty="0">
                <a:latin typeface="+mn-ea"/>
                <a:ea typeface="+mn-ea"/>
              </a:rPr>
              <a:t>1</a:t>
            </a:r>
            <a:r>
              <a:rPr lang="ja-JP" altLang="en-US" dirty="0">
                <a:latin typeface="+mn-ea"/>
                <a:ea typeface="+mn-ea"/>
              </a:rPr>
              <a:t>から</a:t>
            </a:r>
            <a:r>
              <a:rPr lang="en-US" altLang="ja-JP" dirty="0">
                <a:latin typeface="+mn-ea"/>
                <a:ea typeface="+mn-ea"/>
              </a:rPr>
              <a:t>100</a:t>
            </a:r>
            <a:r>
              <a:rPr lang="ja-JP" altLang="en-US" dirty="0" err="1">
                <a:latin typeface="+mn-ea"/>
                <a:ea typeface="+mn-ea"/>
              </a:rPr>
              <a:t>までの</a:t>
            </a:r>
            <a:r>
              <a:rPr lang="ja-JP" altLang="en-US" dirty="0">
                <a:latin typeface="+mn-ea"/>
                <a:ea typeface="+mn-ea"/>
              </a:rPr>
              <a:t>整数を順番に足しあげて、その結果を画面に表示するプログラムのプログラムコード</a:t>
            </a:r>
            <a:endParaRPr lang="en-US" altLang="ja-JP" dirty="0">
              <a:latin typeface="+mn-ea"/>
              <a:ea typeface="+mn-ea"/>
            </a:endParaRPr>
          </a:p>
        </p:txBody>
      </p:sp>
      <p:sp>
        <p:nvSpPr>
          <p:cNvPr id="3" name="スライド番号プレースホルダー 2">
            <a:extLst>
              <a:ext uri="{FF2B5EF4-FFF2-40B4-BE49-F238E27FC236}">
                <a16:creationId xmlns:a16="http://schemas.microsoft.com/office/drawing/2014/main" id="{0D7C56E8-808F-49FF-9732-F4F55CBC80CA}"/>
              </a:ext>
            </a:extLst>
          </p:cNvPr>
          <p:cNvSpPr>
            <a:spLocks noGrp="1"/>
          </p:cNvSpPr>
          <p:nvPr>
            <p:ph type="sldNum" sz="quarter" idx="12"/>
          </p:nvPr>
        </p:nvSpPr>
        <p:spPr/>
        <p:txBody>
          <a:bodyPr/>
          <a:lstStyle/>
          <a:p>
            <a:fld id="{F9134F74-3BB4-4ADE-A554-892E3A208E77}" type="slidenum">
              <a:rPr lang="ja-JP" altLang="en-US" smtClean="0"/>
              <a:pPr/>
              <a:t>13</a:t>
            </a:fld>
            <a:endParaRPr lang="ja-JP" altLang="en-US"/>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3-2</a:t>
            </a:r>
            <a:r>
              <a:rPr lang="ja-JP" altLang="en-US" dirty="0"/>
              <a:t>（解答）</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lang="ja-JP" altLang="en-US" sz="2400" dirty="0"/>
              <a:t>問題</a:t>
            </a:r>
            <a:r>
              <a:rPr lang="en-US" altLang="ja-JP" sz="2400" dirty="0"/>
              <a:t>3-1</a:t>
            </a:r>
            <a:r>
              <a:rPr lang="ja-JP" altLang="en-US" sz="2400" dirty="0"/>
              <a:t>で作成した</a:t>
            </a:r>
            <a:r>
              <a:rPr kumimoji="1" lang="en-US" altLang="ja-JP" sz="2400" dirty="0"/>
              <a:t>for</a:t>
            </a:r>
            <a:r>
              <a:rPr kumimoji="1" lang="ja-JP" altLang="en-US" sz="2400" dirty="0"/>
              <a:t>文を使ったプログラムコードに対して、</a:t>
            </a:r>
            <a:r>
              <a:rPr kumimoji="1" lang="en-US" altLang="ja-JP" sz="2400" dirty="0"/>
              <a:t>15</a:t>
            </a:r>
            <a:r>
              <a:rPr kumimoji="1" lang="ja-JP" altLang="en-US" sz="2400" dirty="0"/>
              <a:t>だけは足し合わせしないように、変更してください。ただし、</a:t>
            </a:r>
            <a:r>
              <a:rPr kumimoji="1" lang="en-US" altLang="ja-JP" sz="2400" dirty="0">
                <a:latin typeface="Lucida Console" panose="020B0609040504020204" pitchFamily="49" charset="0"/>
              </a:rPr>
              <a:t>continue</a:t>
            </a:r>
            <a:r>
              <a:rPr kumimoji="1" lang="en-US" altLang="ja-JP" sz="2400" dirty="0"/>
              <a:t> </a:t>
            </a:r>
            <a:r>
              <a:rPr kumimoji="1" lang="ja-JP" altLang="en-US" sz="2400" dirty="0"/>
              <a:t>命令を使ってください。</a:t>
            </a: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130</a:t>
            </a:fld>
            <a:endParaRPr lang="ja-JP" altLang="en-US"/>
          </a:p>
        </p:txBody>
      </p:sp>
      <p:sp>
        <p:nvSpPr>
          <p:cNvPr id="5" name="テキスト ボックス 4">
            <a:extLst>
              <a:ext uri="{FF2B5EF4-FFF2-40B4-BE49-F238E27FC236}">
                <a16:creationId xmlns:a16="http://schemas.microsoft.com/office/drawing/2014/main" id="{5819434D-326C-4565-855B-6B4BFC4B4A4F}"/>
              </a:ext>
            </a:extLst>
          </p:cNvPr>
          <p:cNvSpPr txBox="1"/>
          <p:nvPr/>
        </p:nvSpPr>
        <p:spPr>
          <a:xfrm>
            <a:off x="611560" y="3068960"/>
            <a:ext cx="4608512" cy="2308324"/>
          </a:xfrm>
          <a:prstGeom prst="rect">
            <a:avLst/>
          </a:prstGeom>
          <a:noFill/>
          <a:ln>
            <a:solidFill>
              <a:schemeClr val="tx1"/>
            </a:solidFill>
          </a:ln>
        </p:spPr>
        <p:txBody>
          <a:bodyPr wrap="square">
            <a:spAutoFit/>
          </a:bodyPr>
          <a:lstStyle/>
          <a:p>
            <a:r>
              <a:rPr lang="en-US" altLang="ja-JP" sz="2400" dirty="0">
                <a:latin typeface="Lucida Console" panose="020B0609040504020204" pitchFamily="49" charset="0"/>
              </a:rPr>
              <a:t>total = 0</a:t>
            </a:r>
          </a:p>
          <a:p>
            <a:r>
              <a:rPr lang="en-US" altLang="ja-JP" sz="2400" dirty="0">
                <a:latin typeface="Lucida Console" panose="020B0609040504020204" pitchFamily="49" charset="0"/>
              </a:rPr>
              <a:t>for </a:t>
            </a:r>
            <a:r>
              <a:rPr lang="en-US" altLang="ja-JP" sz="2400" dirty="0" err="1">
                <a:latin typeface="Lucida Console" panose="020B0609040504020204" pitchFamily="49" charset="0"/>
              </a:rPr>
              <a:t>i</a:t>
            </a:r>
            <a:r>
              <a:rPr lang="en-US" altLang="ja-JP" sz="2400" dirty="0">
                <a:latin typeface="Lucida Console" panose="020B0609040504020204" pitchFamily="49" charset="0"/>
              </a:rPr>
              <a:t> in range(10, 21):</a:t>
            </a:r>
          </a:p>
          <a:p>
            <a:r>
              <a:rPr lang="ja-JP" altLang="en-US" sz="2400" dirty="0">
                <a:solidFill>
                  <a:srgbClr val="FF0000"/>
                </a:solidFill>
                <a:latin typeface="Lucida Console" panose="020B0609040504020204" pitchFamily="49" charset="0"/>
              </a:rPr>
              <a:t>    </a:t>
            </a:r>
            <a:r>
              <a:rPr lang="en-US" altLang="ja-JP" sz="2400" dirty="0">
                <a:solidFill>
                  <a:srgbClr val="FF0000"/>
                </a:solidFill>
                <a:latin typeface="Lucida Console" panose="020B0609040504020204" pitchFamily="49" charset="0"/>
              </a:rPr>
              <a:t>if </a:t>
            </a:r>
            <a:r>
              <a:rPr lang="en-US" altLang="ja-JP" sz="2400" dirty="0" err="1">
                <a:solidFill>
                  <a:srgbClr val="FF0000"/>
                </a:solidFill>
                <a:latin typeface="Lucida Console" panose="020B0609040504020204" pitchFamily="49" charset="0"/>
              </a:rPr>
              <a:t>i</a:t>
            </a:r>
            <a:r>
              <a:rPr lang="en-US" altLang="ja-JP" sz="2400" dirty="0">
                <a:solidFill>
                  <a:srgbClr val="FF0000"/>
                </a:solidFill>
                <a:latin typeface="Lucida Console" panose="020B0609040504020204" pitchFamily="49" charset="0"/>
              </a:rPr>
              <a:t> == 15:</a:t>
            </a:r>
          </a:p>
          <a:p>
            <a:r>
              <a:rPr lang="en-US" altLang="ja-JP" sz="2400" dirty="0">
                <a:solidFill>
                  <a:srgbClr val="FF0000"/>
                </a:solidFill>
                <a:latin typeface="Lucida Console" panose="020B0609040504020204" pitchFamily="49" charset="0"/>
              </a:rPr>
              <a:t>        continue</a:t>
            </a:r>
          </a:p>
          <a:p>
            <a:r>
              <a:rPr lang="ja-JP" altLang="en-US" sz="2400" dirty="0">
                <a:latin typeface="Lucida Console" panose="020B0609040504020204" pitchFamily="49" charset="0"/>
              </a:rPr>
              <a:t>    </a:t>
            </a:r>
            <a:r>
              <a:rPr lang="en-US" altLang="ja-JP" sz="2400" dirty="0">
                <a:latin typeface="Lucida Console" panose="020B0609040504020204" pitchFamily="49" charset="0"/>
              </a:rPr>
              <a:t>total += </a:t>
            </a:r>
            <a:r>
              <a:rPr lang="en-US" altLang="ja-JP" sz="2400" dirty="0" err="1">
                <a:latin typeface="Lucida Console" panose="020B0609040504020204" pitchFamily="49" charset="0"/>
              </a:rPr>
              <a:t>i</a:t>
            </a:r>
            <a:endParaRPr lang="en-US" altLang="ja-JP" sz="2400" dirty="0">
              <a:latin typeface="Lucida Console" panose="020B0609040504020204" pitchFamily="49" charset="0"/>
            </a:endParaRPr>
          </a:p>
          <a:p>
            <a:r>
              <a:rPr lang="en-US" altLang="ja-JP" sz="2400" dirty="0">
                <a:latin typeface="Lucida Console" panose="020B0609040504020204" pitchFamily="49" charset="0"/>
              </a:rPr>
              <a:t>print(total)</a:t>
            </a:r>
            <a:endParaRPr lang="ja-JP" altLang="en-US" sz="2400" dirty="0">
              <a:latin typeface="Lucida Console" panose="020B0609040504020204" pitchFamily="49" charset="0"/>
            </a:endParaRPr>
          </a:p>
        </p:txBody>
      </p:sp>
      <p:sp>
        <p:nvSpPr>
          <p:cNvPr id="6" name="テキスト ボックス 5">
            <a:extLst>
              <a:ext uri="{FF2B5EF4-FFF2-40B4-BE49-F238E27FC236}">
                <a16:creationId xmlns:a16="http://schemas.microsoft.com/office/drawing/2014/main" id="{4CCBB5E2-79E0-436C-BD18-3653AF2B3EC1}"/>
              </a:ext>
            </a:extLst>
          </p:cNvPr>
          <p:cNvSpPr txBox="1"/>
          <p:nvPr/>
        </p:nvSpPr>
        <p:spPr>
          <a:xfrm>
            <a:off x="635141" y="2560258"/>
            <a:ext cx="748923" cy="369332"/>
          </a:xfrm>
          <a:prstGeom prst="rect">
            <a:avLst/>
          </a:prstGeom>
          <a:noFill/>
        </p:spPr>
        <p:txBody>
          <a:bodyPr wrap="none" rtlCol="0">
            <a:spAutoFit/>
          </a:bodyPr>
          <a:lstStyle/>
          <a:p>
            <a:r>
              <a:rPr kumimoji="1" lang="en-US" altLang="ja-JP" dirty="0"/>
              <a:t>for </a:t>
            </a:r>
            <a:r>
              <a:rPr kumimoji="1" lang="ja-JP" altLang="en-US" dirty="0"/>
              <a:t>文</a:t>
            </a:r>
          </a:p>
        </p:txBody>
      </p:sp>
    </p:spTree>
    <p:extLst>
      <p:ext uri="{BB962C8B-B14F-4D97-AF65-F5344CB8AC3E}">
        <p14:creationId xmlns:p14="http://schemas.microsoft.com/office/powerpoint/2010/main" val="141241025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4</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400" dirty="0"/>
              <a:t>次の条件を、論理演算子と関係演算子を使って記述してください。</a:t>
            </a:r>
            <a:endParaRPr kumimoji="1" lang="en-US" altLang="ja-JP" sz="2400" dirty="0"/>
          </a:p>
          <a:p>
            <a:pPr marL="0" indent="0">
              <a:buNone/>
            </a:pPr>
            <a:endParaRPr lang="en-US" altLang="ja-JP" sz="2400" dirty="0"/>
          </a:p>
          <a:p>
            <a:pPr marL="0" indent="0">
              <a:buNone/>
            </a:pPr>
            <a:r>
              <a:rPr kumimoji="1" lang="ja-JP" altLang="en-US" sz="2400" dirty="0"/>
              <a:t>（</a:t>
            </a:r>
            <a:r>
              <a:rPr kumimoji="1" lang="en-US" altLang="ja-JP" sz="2400" dirty="0"/>
              <a:t>1</a:t>
            </a:r>
            <a:r>
              <a:rPr kumimoji="1" lang="ja-JP" altLang="en-US" sz="2400" dirty="0"/>
              <a:t>） </a:t>
            </a:r>
            <a:r>
              <a:rPr kumimoji="1" lang="en-US" altLang="ja-JP" sz="2400" dirty="0"/>
              <a:t>a</a:t>
            </a:r>
            <a:r>
              <a:rPr kumimoji="1" lang="ja-JP" altLang="en-US" sz="2400" dirty="0"/>
              <a:t>は</a:t>
            </a:r>
            <a:r>
              <a:rPr kumimoji="1" lang="en-US" altLang="ja-JP" sz="2400" dirty="0"/>
              <a:t>5</a:t>
            </a:r>
            <a:r>
              <a:rPr kumimoji="1" lang="ja-JP" altLang="en-US" sz="2400" dirty="0"/>
              <a:t>または</a:t>
            </a:r>
            <a:r>
              <a:rPr kumimoji="1" lang="en-US" altLang="ja-JP" sz="2400" dirty="0"/>
              <a:t>8</a:t>
            </a:r>
            <a:r>
              <a:rPr kumimoji="1" lang="ja-JP" altLang="en-US" sz="2400" dirty="0"/>
              <a:t>と等しい</a:t>
            </a:r>
            <a:endParaRPr kumimoji="1" lang="en-US" altLang="ja-JP" sz="2400" dirty="0"/>
          </a:p>
          <a:p>
            <a:pPr marL="0" indent="0">
              <a:buNone/>
            </a:pPr>
            <a:endParaRPr kumimoji="1" lang="ja-JP" altLang="en-US" sz="2400" dirty="0"/>
          </a:p>
          <a:p>
            <a:pPr marL="0" indent="0">
              <a:buNone/>
            </a:pPr>
            <a:r>
              <a:rPr kumimoji="1" lang="ja-JP" altLang="en-US" sz="2400" dirty="0"/>
              <a:t>（</a:t>
            </a:r>
            <a:r>
              <a:rPr kumimoji="1" lang="en-US" altLang="ja-JP" sz="2400" dirty="0"/>
              <a:t>2</a:t>
            </a:r>
            <a:r>
              <a:rPr kumimoji="1" lang="ja-JP" altLang="en-US" sz="2400" dirty="0"/>
              <a:t>） </a:t>
            </a:r>
            <a:r>
              <a:rPr kumimoji="1" lang="en-US" altLang="ja-JP" sz="2400" dirty="0"/>
              <a:t>a</a:t>
            </a:r>
            <a:r>
              <a:rPr kumimoji="1" lang="ja-JP" altLang="en-US" sz="2400" dirty="0"/>
              <a:t>と</a:t>
            </a:r>
            <a:r>
              <a:rPr kumimoji="1" lang="en-US" altLang="ja-JP" sz="2400" dirty="0"/>
              <a:t>c</a:t>
            </a:r>
            <a:r>
              <a:rPr kumimoji="1" lang="ja-JP" altLang="en-US" sz="2400" dirty="0"/>
              <a:t>は両方とも</a:t>
            </a:r>
            <a:r>
              <a:rPr kumimoji="1" lang="en-US" altLang="ja-JP" sz="2400" dirty="0"/>
              <a:t>b</a:t>
            </a:r>
            <a:r>
              <a:rPr kumimoji="1" lang="ja-JP" altLang="en-US" sz="2400" dirty="0"/>
              <a:t>以下</a:t>
            </a:r>
          </a:p>
          <a:p>
            <a:pPr marL="0" indent="0">
              <a:buNone/>
            </a:pPr>
            <a:endParaRPr kumimoji="1" lang="en-US" altLang="ja-JP" sz="2400" dirty="0"/>
          </a:p>
          <a:p>
            <a:pPr marL="0" indent="0">
              <a:buNone/>
            </a:pPr>
            <a:r>
              <a:rPr kumimoji="1" lang="ja-JP" altLang="en-US" sz="2400" dirty="0"/>
              <a:t>（</a:t>
            </a:r>
            <a:r>
              <a:rPr kumimoji="1" lang="en-US" altLang="ja-JP" sz="2400" dirty="0"/>
              <a:t>3</a:t>
            </a:r>
            <a:r>
              <a:rPr kumimoji="1" lang="ja-JP" altLang="en-US" sz="2400" dirty="0"/>
              <a:t>） </a:t>
            </a:r>
            <a:r>
              <a:rPr kumimoji="1" lang="en-US" altLang="ja-JP" sz="2400" dirty="0"/>
              <a:t>a</a:t>
            </a:r>
            <a:r>
              <a:rPr kumimoji="1" lang="ja-JP" altLang="en-US" sz="2400" dirty="0"/>
              <a:t>は</a:t>
            </a:r>
            <a:r>
              <a:rPr kumimoji="1" lang="en-US" altLang="ja-JP" sz="2400" dirty="0"/>
              <a:t>1</a:t>
            </a:r>
            <a:r>
              <a:rPr kumimoji="1" lang="ja-JP" altLang="en-US" sz="2400" dirty="0"/>
              <a:t>より大きくて</a:t>
            </a:r>
            <a:r>
              <a:rPr kumimoji="1" lang="en-US" altLang="ja-JP" sz="2400" dirty="0"/>
              <a:t>10</a:t>
            </a:r>
            <a:r>
              <a:rPr kumimoji="1" lang="ja-JP" altLang="en-US" sz="2400" dirty="0"/>
              <a:t>より小さいが、</a:t>
            </a:r>
            <a:r>
              <a:rPr kumimoji="1" lang="en-US" altLang="ja-JP" sz="2400" dirty="0"/>
              <a:t>5</a:t>
            </a:r>
            <a:r>
              <a:rPr kumimoji="1" lang="ja-JP" altLang="en-US" sz="2400" dirty="0"/>
              <a:t>ではない</a:t>
            </a:r>
          </a:p>
          <a:p>
            <a:pPr marL="0" indent="0">
              <a:buNone/>
            </a:pPr>
            <a:endParaRPr kumimoji="1" lang="en-US" altLang="ja-JP" sz="2400" dirty="0"/>
          </a:p>
          <a:p>
            <a:pPr marL="0" indent="0">
              <a:buNone/>
            </a:pPr>
            <a:r>
              <a:rPr kumimoji="1" lang="ja-JP" altLang="en-US" sz="2400" dirty="0"/>
              <a:t>（</a:t>
            </a:r>
            <a:r>
              <a:rPr kumimoji="1" lang="en-US" altLang="ja-JP" sz="2400" dirty="0"/>
              <a:t>4</a:t>
            </a:r>
            <a:r>
              <a:rPr kumimoji="1" lang="ja-JP" altLang="en-US" sz="2400" dirty="0"/>
              <a:t>） </a:t>
            </a:r>
            <a:r>
              <a:rPr kumimoji="1" lang="en-US" altLang="ja-JP" sz="2400" dirty="0"/>
              <a:t>a</a:t>
            </a:r>
            <a:r>
              <a:rPr kumimoji="1" lang="ja-JP" altLang="en-US" sz="2400" dirty="0"/>
              <a:t>は</a:t>
            </a:r>
            <a:r>
              <a:rPr kumimoji="1" lang="en-US" altLang="ja-JP" sz="2400" dirty="0"/>
              <a:t>b</a:t>
            </a:r>
            <a:r>
              <a:rPr kumimoji="1" lang="ja-JP" altLang="en-US" sz="2400" dirty="0"/>
              <a:t>または</a:t>
            </a:r>
            <a:r>
              <a:rPr kumimoji="1" lang="en-US" altLang="ja-JP" sz="2400" dirty="0"/>
              <a:t>c</a:t>
            </a:r>
            <a:r>
              <a:rPr kumimoji="1" lang="ja-JP" altLang="en-US" sz="2400" dirty="0"/>
              <a:t>と等しいが、</a:t>
            </a:r>
            <a:r>
              <a:rPr kumimoji="1" lang="en-US" altLang="ja-JP" sz="2400" dirty="0"/>
              <a:t>a</a:t>
            </a:r>
            <a:r>
              <a:rPr kumimoji="1" lang="ja-JP" altLang="en-US" sz="2400" dirty="0"/>
              <a:t>と</a:t>
            </a:r>
            <a:r>
              <a:rPr kumimoji="1" lang="en-US" altLang="ja-JP" sz="2400" dirty="0"/>
              <a:t>d</a:t>
            </a:r>
            <a:r>
              <a:rPr kumimoji="1" lang="ja-JP" altLang="en-US" sz="2400" dirty="0"/>
              <a:t>は等しくない</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131</a:t>
            </a:fld>
            <a:endParaRPr lang="ja-JP" altLang="en-US"/>
          </a:p>
        </p:txBody>
      </p:sp>
    </p:spTree>
    <p:extLst>
      <p:ext uri="{BB962C8B-B14F-4D97-AF65-F5344CB8AC3E}">
        <p14:creationId xmlns:p14="http://schemas.microsoft.com/office/powerpoint/2010/main" val="31987377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4</a:t>
            </a:r>
            <a:r>
              <a:rPr kumimoji="1" lang="ja-JP" altLang="en-US" dirty="0"/>
              <a:t> （解答）</a:t>
            </a:r>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400" dirty="0"/>
              <a:t>次の条件を、論理演算子と関係演算子を使って記述してください。</a:t>
            </a:r>
            <a:endParaRPr kumimoji="1" lang="en-US" altLang="ja-JP" sz="2400" dirty="0"/>
          </a:p>
          <a:p>
            <a:pPr marL="0" indent="0">
              <a:buNone/>
            </a:pPr>
            <a:endParaRPr lang="en-US" altLang="ja-JP" sz="2400" dirty="0"/>
          </a:p>
          <a:p>
            <a:pPr marL="0" indent="0">
              <a:buNone/>
            </a:pPr>
            <a:r>
              <a:rPr kumimoji="1" lang="ja-JP" altLang="en-US" sz="2400" dirty="0"/>
              <a:t>（</a:t>
            </a:r>
            <a:r>
              <a:rPr kumimoji="1" lang="en-US" altLang="ja-JP" sz="2400" dirty="0"/>
              <a:t>1</a:t>
            </a:r>
            <a:r>
              <a:rPr kumimoji="1" lang="ja-JP" altLang="en-US" sz="2400" dirty="0"/>
              <a:t>） </a:t>
            </a:r>
            <a:r>
              <a:rPr kumimoji="1" lang="en-US" altLang="ja-JP" sz="2400" dirty="0"/>
              <a:t>a</a:t>
            </a:r>
            <a:r>
              <a:rPr kumimoji="1" lang="ja-JP" altLang="en-US" sz="2400" dirty="0"/>
              <a:t>は</a:t>
            </a:r>
            <a:r>
              <a:rPr kumimoji="1" lang="en-US" altLang="ja-JP" sz="2400" dirty="0"/>
              <a:t>5</a:t>
            </a:r>
            <a:r>
              <a:rPr kumimoji="1" lang="ja-JP" altLang="en-US" sz="2400" dirty="0"/>
              <a:t>または</a:t>
            </a:r>
            <a:r>
              <a:rPr kumimoji="1" lang="en-US" altLang="ja-JP" sz="2400" dirty="0"/>
              <a:t>8</a:t>
            </a:r>
            <a:r>
              <a:rPr kumimoji="1" lang="ja-JP" altLang="en-US" sz="2400" dirty="0"/>
              <a:t>と等しい</a:t>
            </a:r>
            <a:endParaRPr kumimoji="1" lang="en-US" altLang="ja-JP" sz="2400" dirty="0"/>
          </a:p>
          <a:p>
            <a:pPr marL="0" indent="0">
              <a:buNone/>
            </a:pPr>
            <a:r>
              <a:rPr kumimoji="1" lang="en-US" altLang="ja-JP" sz="2400" dirty="0"/>
              <a:t>	</a:t>
            </a:r>
            <a:r>
              <a:rPr kumimoji="1" lang="en-US" altLang="ja-JP" sz="2400" dirty="0">
                <a:solidFill>
                  <a:srgbClr val="FF0000"/>
                </a:solidFill>
                <a:latin typeface="Lucida Console" panose="020B0609040504020204" pitchFamily="49" charset="0"/>
              </a:rPr>
              <a:t>a == 5 or a == 8</a:t>
            </a:r>
            <a:endParaRPr kumimoji="1" lang="ja-JP" altLang="en-US" sz="2400" dirty="0"/>
          </a:p>
          <a:p>
            <a:pPr marL="0" indent="0">
              <a:buNone/>
            </a:pPr>
            <a:r>
              <a:rPr kumimoji="1" lang="ja-JP" altLang="en-US" sz="2400" dirty="0"/>
              <a:t>（</a:t>
            </a:r>
            <a:r>
              <a:rPr kumimoji="1" lang="en-US" altLang="ja-JP" sz="2400" dirty="0"/>
              <a:t>2</a:t>
            </a:r>
            <a:r>
              <a:rPr kumimoji="1" lang="ja-JP" altLang="en-US" sz="2400" dirty="0"/>
              <a:t>） </a:t>
            </a:r>
            <a:r>
              <a:rPr kumimoji="1" lang="en-US" altLang="ja-JP" sz="2400" dirty="0"/>
              <a:t>a</a:t>
            </a:r>
            <a:r>
              <a:rPr kumimoji="1" lang="ja-JP" altLang="en-US" sz="2400" dirty="0"/>
              <a:t>と</a:t>
            </a:r>
            <a:r>
              <a:rPr kumimoji="1" lang="en-US" altLang="ja-JP" sz="2400" dirty="0"/>
              <a:t>c</a:t>
            </a:r>
            <a:r>
              <a:rPr kumimoji="1" lang="ja-JP" altLang="en-US" sz="2400" dirty="0"/>
              <a:t>は両方とも</a:t>
            </a:r>
            <a:r>
              <a:rPr kumimoji="1" lang="en-US" altLang="ja-JP" sz="2400" dirty="0"/>
              <a:t>b</a:t>
            </a:r>
            <a:r>
              <a:rPr kumimoji="1" lang="ja-JP" altLang="en-US" sz="2400" dirty="0"/>
              <a:t>以下</a:t>
            </a:r>
          </a:p>
          <a:p>
            <a:pPr marL="0" indent="0">
              <a:buNone/>
            </a:pPr>
            <a:r>
              <a:rPr kumimoji="1" lang="en-US" altLang="ja-JP" sz="2400" dirty="0"/>
              <a:t>	</a:t>
            </a:r>
            <a:r>
              <a:rPr kumimoji="1" lang="en-US" altLang="ja-JP" sz="2400" dirty="0">
                <a:solidFill>
                  <a:srgbClr val="FF0000"/>
                </a:solidFill>
                <a:latin typeface="Lucida Console" panose="020B0609040504020204" pitchFamily="49" charset="0"/>
              </a:rPr>
              <a:t>a &lt;= </a:t>
            </a:r>
            <a:r>
              <a:rPr lang="en-US" altLang="ja-JP" sz="2400" dirty="0">
                <a:solidFill>
                  <a:srgbClr val="FF0000"/>
                </a:solidFill>
                <a:latin typeface="Lucida Console" panose="020B0609040504020204" pitchFamily="49" charset="0"/>
              </a:rPr>
              <a:t>b</a:t>
            </a:r>
            <a:r>
              <a:rPr kumimoji="1" lang="en-US" altLang="ja-JP" sz="2400" dirty="0">
                <a:solidFill>
                  <a:srgbClr val="FF0000"/>
                </a:solidFill>
                <a:latin typeface="Lucida Console" panose="020B0609040504020204" pitchFamily="49" charset="0"/>
              </a:rPr>
              <a:t> and c &lt;= </a:t>
            </a:r>
            <a:r>
              <a:rPr lang="en-US" altLang="ja-JP" sz="2400" dirty="0">
                <a:solidFill>
                  <a:srgbClr val="FF0000"/>
                </a:solidFill>
                <a:latin typeface="Lucida Console" panose="020B0609040504020204" pitchFamily="49" charset="0"/>
              </a:rPr>
              <a:t>b</a:t>
            </a:r>
            <a:endParaRPr kumimoji="1" lang="en-US" altLang="ja-JP" sz="2400" dirty="0"/>
          </a:p>
          <a:p>
            <a:pPr marL="0" indent="0">
              <a:buNone/>
            </a:pPr>
            <a:r>
              <a:rPr kumimoji="1" lang="ja-JP" altLang="en-US" sz="2400" dirty="0"/>
              <a:t>（</a:t>
            </a:r>
            <a:r>
              <a:rPr kumimoji="1" lang="en-US" altLang="ja-JP" sz="2400" dirty="0"/>
              <a:t>3</a:t>
            </a:r>
            <a:r>
              <a:rPr kumimoji="1" lang="ja-JP" altLang="en-US" sz="2400" dirty="0"/>
              <a:t>） </a:t>
            </a:r>
            <a:r>
              <a:rPr kumimoji="1" lang="en-US" altLang="ja-JP" sz="2400" dirty="0"/>
              <a:t>a</a:t>
            </a:r>
            <a:r>
              <a:rPr kumimoji="1" lang="ja-JP" altLang="en-US" sz="2400" dirty="0"/>
              <a:t>は</a:t>
            </a:r>
            <a:r>
              <a:rPr kumimoji="1" lang="en-US" altLang="ja-JP" sz="2400" dirty="0"/>
              <a:t>1</a:t>
            </a:r>
            <a:r>
              <a:rPr kumimoji="1" lang="ja-JP" altLang="en-US" sz="2400" dirty="0"/>
              <a:t>より大きくて</a:t>
            </a:r>
            <a:r>
              <a:rPr kumimoji="1" lang="en-US" altLang="ja-JP" sz="2400" dirty="0"/>
              <a:t>10</a:t>
            </a:r>
            <a:r>
              <a:rPr kumimoji="1" lang="ja-JP" altLang="en-US" sz="2400" dirty="0"/>
              <a:t>より小さいが、</a:t>
            </a:r>
            <a:r>
              <a:rPr kumimoji="1" lang="en-US" altLang="ja-JP" sz="2400" dirty="0"/>
              <a:t>5</a:t>
            </a:r>
            <a:r>
              <a:rPr kumimoji="1" lang="ja-JP" altLang="en-US" sz="2400" dirty="0"/>
              <a:t>ではない</a:t>
            </a:r>
          </a:p>
          <a:p>
            <a:pPr marL="0" indent="0">
              <a:buNone/>
            </a:pPr>
            <a:r>
              <a:rPr kumimoji="1" lang="en-US" altLang="ja-JP" sz="2400" dirty="0"/>
              <a:t>	</a:t>
            </a:r>
            <a:r>
              <a:rPr kumimoji="1" lang="en-US" altLang="ja-JP" sz="2400" dirty="0">
                <a:solidFill>
                  <a:srgbClr val="FF0000"/>
                </a:solidFill>
                <a:latin typeface="Lucida Console" panose="020B0609040504020204" pitchFamily="49" charset="0"/>
              </a:rPr>
              <a:t>a &gt; 1 and a &lt; 10 and a != 5</a:t>
            </a:r>
            <a:endParaRPr kumimoji="1" lang="en-US" altLang="ja-JP" sz="2400" dirty="0"/>
          </a:p>
          <a:p>
            <a:pPr marL="0" indent="0">
              <a:buNone/>
            </a:pPr>
            <a:r>
              <a:rPr kumimoji="1" lang="ja-JP" altLang="en-US" sz="2400" dirty="0"/>
              <a:t>（</a:t>
            </a:r>
            <a:r>
              <a:rPr kumimoji="1" lang="en-US" altLang="ja-JP" sz="2400" dirty="0"/>
              <a:t>4</a:t>
            </a:r>
            <a:r>
              <a:rPr kumimoji="1" lang="ja-JP" altLang="en-US" sz="2400" dirty="0"/>
              <a:t>） </a:t>
            </a:r>
            <a:r>
              <a:rPr kumimoji="1" lang="en-US" altLang="ja-JP" sz="2400" dirty="0"/>
              <a:t>a</a:t>
            </a:r>
            <a:r>
              <a:rPr kumimoji="1" lang="ja-JP" altLang="en-US" sz="2400" dirty="0"/>
              <a:t>は</a:t>
            </a:r>
            <a:r>
              <a:rPr kumimoji="1" lang="en-US" altLang="ja-JP" sz="2400" dirty="0"/>
              <a:t>b</a:t>
            </a:r>
            <a:r>
              <a:rPr kumimoji="1" lang="ja-JP" altLang="en-US" sz="2400" dirty="0"/>
              <a:t>または</a:t>
            </a:r>
            <a:r>
              <a:rPr kumimoji="1" lang="en-US" altLang="ja-JP" sz="2400" dirty="0"/>
              <a:t>c</a:t>
            </a:r>
            <a:r>
              <a:rPr kumimoji="1" lang="ja-JP" altLang="en-US" sz="2400" dirty="0"/>
              <a:t>と等しいが、</a:t>
            </a:r>
            <a:r>
              <a:rPr kumimoji="1" lang="en-US" altLang="ja-JP" sz="2400" dirty="0"/>
              <a:t>a</a:t>
            </a:r>
            <a:r>
              <a:rPr kumimoji="1" lang="ja-JP" altLang="en-US" sz="2400" dirty="0"/>
              <a:t>と</a:t>
            </a:r>
            <a:r>
              <a:rPr kumimoji="1" lang="en-US" altLang="ja-JP" sz="2400" dirty="0"/>
              <a:t>d</a:t>
            </a:r>
            <a:r>
              <a:rPr kumimoji="1" lang="ja-JP" altLang="en-US" sz="2400" dirty="0"/>
              <a:t>は等しくない</a:t>
            </a:r>
            <a:endParaRPr kumimoji="1" lang="en-US" altLang="ja-JP" sz="2400" dirty="0"/>
          </a:p>
          <a:p>
            <a:pPr marL="0" indent="0">
              <a:buNone/>
            </a:pPr>
            <a:r>
              <a:rPr kumimoji="1" lang="en-US" altLang="ja-JP" sz="2400" dirty="0"/>
              <a:t>	</a:t>
            </a:r>
            <a:r>
              <a:rPr kumimoji="1" lang="en-US" altLang="ja-JP" sz="2400" dirty="0">
                <a:solidFill>
                  <a:srgbClr val="FF0000"/>
                </a:solidFill>
              </a:rPr>
              <a:t>(</a:t>
            </a:r>
            <a:r>
              <a:rPr kumimoji="1" lang="en-US" altLang="ja-JP" sz="2400" dirty="0">
                <a:solidFill>
                  <a:srgbClr val="FF0000"/>
                </a:solidFill>
                <a:latin typeface="Lucida Console" panose="020B0609040504020204" pitchFamily="49" charset="0"/>
              </a:rPr>
              <a:t>a == b or a == c) and a != </a:t>
            </a:r>
            <a:r>
              <a:rPr lang="en-US" altLang="ja-JP" sz="2400" dirty="0">
                <a:solidFill>
                  <a:srgbClr val="FF0000"/>
                </a:solidFill>
                <a:latin typeface="Lucida Console" panose="020B0609040504020204" pitchFamily="49" charset="0"/>
              </a:rPr>
              <a:t>d</a:t>
            </a: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132</a:t>
            </a:fld>
            <a:endParaRPr lang="ja-JP" altLang="en-US"/>
          </a:p>
        </p:txBody>
      </p:sp>
    </p:spTree>
    <p:extLst>
      <p:ext uri="{BB962C8B-B14F-4D97-AF65-F5344CB8AC3E}">
        <p14:creationId xmlns:p14="http://schemas.microsoft.com/office/powerpoint/2010/main" val="45807221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5</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400" dirty="0"/>
              <a:t>次に示すものは、</a:t>
            </a:r>
            <a:r>
              <a:rPr kumimoji="1" lang="en-US" altLang="ja-JP" sz="2400" dirty="0">
                <a:latin typeface="Lucida Console" panose="020B0609040504020204" pitchFamily="49" charset="0"/>
              </a:rPr>
              <a:t>scores</a:t>
            </a:r>
            <a:r>
              <a:rPr kumimoji="1" lang="ja-JP" altLang="en-US" sz="2400" dirty="0"/>
              <a:t>という変数名のリストに格納されている要素のうち、値が</a:t>
            </a:r>
            <a:r>
              <a:rPr kumimoji="1" lang="en-US" altLang="ja-JP" sz="2400" dirty="0"/>
              <a:t>60</a:t>
            </a:r>
            <a:r>
              <a:rPr kumimoji="1" lang="ja-JP" altLang="en-US" sz="2400" dirty="0"/>
              <a:t>より大きいものの数をカウントするプログラムコードです。空欄を埋めて、完成させてください。</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133</a:t>
            </a:fld>
            <a:endParaRPr lang="ja-JP" altLang="en-US"/>
          </a:p>
        </p:txBody>
      </p:sp>
      <p:pic>
        <p:nvPicPr>
          <p:cNvPr id="6" name="図 5">
            <a:extLst>
              <a:ext uri="{FF2B5EF4-FFF2-40B4-BE49-F238E27FC236}">
                <a16:creationId xmlns:a16="http://schemas.microsoft.com/office/drawing/2014/main" id="{ECF1700F-91C3-48F2-A13B-095EC06E378C}"/>
              </a:ext>
            </a:extLst>
          </p:cNvPr>
          <p:cNvPicPr>
            <a:picLocks noChangeAspect="1"/>
          </p:cNvPicPr>
          <p:nvPr/>
        </p:nvPicPr>
        <p:blipFill>
          <a:blip r:embed="rId2"/>
          <a:stretch>
            <a:fillRect/>
          </a:stretch>
        </p:blipFill>
        <p:spPr>
          <a:xfrm>
            <a:off x="1043608" y="3212976"/>
            <a:ext cx="6804248" cy="2243955"/>
          </a:xfrm>
          <a:prstGeom prst="rect">
            <a:avLst/>
          </a:prstGeom>
        </p:spPr>
      </p:pic>
    </p:spTree>
    <p:extLst>
      <p:ext uri="{BB962C8B-B14F-4D97-AF65-F5344CB8AC3E}">
        <p14:creationId xmlns:p14="http://schemas.microsoft.com/office/powerpoint/2010/main" val="240576071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5</a:t>
            </a:r>
            <a:r>
              <a:rPr kumimoji="1" lang="ja-JP" altLang="en-US" dirty="0"/>
              <a:t>（解答）</a:t>
            </a:r>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400" dirty="0"/>
              <a:t>次に示すものは、</a:t>
            </a:r>
            <a:r>
              <a:rPr kumimoji="1" lang="en-US" altLang="ja-JP" sz="2400" dirty="0">
                <a:latin typeface="Lucida Console" panose="020B0609040504020204" pitchFamily="49" charset="0"/>
              </a:rPr>
              <a:t>scores</a:t>
            </a:r>
            <a:r>
              <a:rPr kumimoji="1" lang="ja-JP" altLang="en-US" sz="2400" dirty="0"/>
              <a:t>という変数名のリストに格納されている要素のうち、値が</a:t>
            </a:r>
            <a:r>
              <a:rPr kumimoji="1" lang="en-US" altLang="ja-JP" sz="2400" dirty="0"/>
              <a:t>60</a:t>
            </a:r>
            <a:r>
              <a:rPr kumimoji="1" lang="ja-JP" altLang="en-US" sz="2400" dirty="0"/>
              <a:t>より大きいものの数をカウントするプログラムコードです。空欄を埋めて、完成させてください。</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134</a:t>
            </a:fld>
            <a:endParaRPr lang="ja-JP" altLang="en-US"/>
          </a:p>
        </p:txBody>
      </p:sp>
      <p:pic>
        <p:nvPicPr>
          <p:cNvPr id="6" name="図 5">
            <a:extLst>
              <a:ext uri="{FF2B5EF4-FFF2-40B4-BE49-F238E27FC236}">
                <a16:creationId xmlns:a16="http://schemas.microsoft.com/office/drawing/2014/main" id="{ECF1700F-91C3-48F2-A13B-095EC06E378C}"/>
              </a:ext>
            </a:extLst>
          </p:cNvPr>
          <p:cNvPicPr>
            <a:picLocks noChangeAspect="1"/>
          </p:cNvPicPr>
          <p:nvPr/>
        </p:nvPicPr>
        <p:blipFill>
          <a:blip r:embed="rId2"/>
          <a:stretch>
            <a:fillRect/>
          </a:stretch>
        </p:blipFill>
        <p:spPr>
          <a:xfrm>
            <a:off x="1043608" y="3212976"/>
            <a:ext cx="6804248" cy="2243955"/>
          </a:xfrm>
          <a:prstGeom prst="rect">
            <a:avLst/>
          </a:prstGeom>
        </p:spPr>
      </p:pic>
      <p:sp>
        <p:nvSpPr>
          <p:cNvPr id="7" name="テキスト ボックス 6">
            <a:extLst>
              <a:ext uri="{FF2B5EF4-FFF2-40B4-BE49-F238E27FC236}">
                <a16:creationId xmlns:a16="http://schemas.microsoft.com/office/drawing/2014/main" id="{5C0CC3FB-56C8-4850-97D1-A3183B60E2BE}"/>
              </a:ext>
            </a:extLst>
          </p:cNvPr>
          <p:cNvSpPr txBox="1"/>
          <p:nvPr/>
        </p:nvSpPr>
        <p:spPr>
          <a:xfrm>
            <a:off x="1763688" y="4344705"/>
            <a:ext cx="6048672" cy="707886"/>
          </a:xfrm>
          <a:prstGeom prst="rect">
            <a:avLst/>
          </a:prstGeom>
          <a:solidFill>
            <a:schemeClr val="bg1"/>
          </a:solidFill>
        </p:spPr>
        <p:txBody>
          <a:bodyPr wrap="square">
            <a:spAutoFit/>
          </a:bodyPr>
          <a:lstStyle/>
          <a:p>
            <a:r>
              <a:rPr lang="ja-JP" altLang="en-US" sz="2000" dirty="0">
                <a:solidFill>
                  <a:srgbClr val="FF0000"/>
                </a:solidFill>
                <a:latin typeface="Lucida Console" panose="020B0609040504020204" pitchFamily="49" charset="0"/>
              </a:rPr>
              <a:t>if i &gt; 60:</a:t>
            </a:r>
          </a:p>
          <a:p>
            <a:r>
              <a:rPr lang="ja-JP" altLang="en-US" sz="2000" dirty="0">
                <a:solidFill>
                  <a:srgbClr val="FF0000"/>
                </a:solidFill>
                <a:latin typeface="Lucida Console" panose="020B0609040504020204" pitchFamily="49" charset="0"/>
              </a:rPr>
              <a:t>    count += 1</a:t>
            </a:r>
          </a:p>
        </p:txBody>
      </p:sp>
    </p:spTree>
    <p:extLst>
      <p:ext uri="{BB962C8B-B14F-4D97-AF65-F5344CB8AC3E}">
        <p14:creationId xmlns:p14="http://schemas.microsoft.com/office/powerpoint/2010/main" val="126133477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3"/>
          <p:cNvSpPr>
            <a:spLocks noGrp="1"/>
          </p:cNvSpPr>
          <p:nvPr>
            <p:ph type="ctrTitle"/>
          </p:nvPr>
        </p:nvSpPr>
        <p:spPr/>
        <p:txBody>
          <a:bodyPr/>
          <a:lstStyle/>
          <a:p>
            <a:pPr eaLnBrk="1" hangingPunct="1"/>
            <a:r>
              <a:rPr lang="ja-JP" altLang="en-US" sz="4000" dirty="0"/>
              <a:t>第</a:t>
            </a:r>
            <a:r>
              <a:rPr lang="en-US" altLang="ja-JP" sz="4000" dirty="0"/>
              <a:t>4</a:t>
            </a:r>
            <a:r>
              <a:rPr lang="ja-JP" altLang="en-US" sz="4000" dirty="0"/>
              <a:t>章 組み込み型とオブジェクト</a:t>
            </a:r>
          </a:p>
        </p:txBody>
      </p:sp>
      <p:sp>
        <p:nvSpPr>
          <p:cNvPr id="4" name="四角形: 角を丸くする 3">
            <a:extLst>
              <a:ext uri="{FF2B5EF4-FFF2-40B4-BE49-F238E27FC236}">
                <a16:creationId xmlns:a16="http://schemas.microsoft.com/office/drawing/2014/main" id="{53A93E61-B29F-4F6F-B090-1E035BA7007E}"/>
              </a:ext>
            </a:extLst>
          </p:cNvPr>
          <p:cNvSpPr/>
          <p:nvPr/>
        </p:nvSpPr>
        <p:spPr>
          <a:xfrm>
            <a:off x="395536" y="1601505"/>
            <a:ext cx="8280920" cy="41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6E62CA73-6D1E-482B-BE62-E07BFBE76E7F}"/>
              </a:ext>
            </a:extLst>
          </p:cNvPr>
          <p:cNvSpPr/>
          <p:nvPr/>
        </p:nvSpPr>
        <p:spPr>
          <a:xfrm>
            <a:off x="431540" y="3645024"/>
            <a:ext cx="8280920" cy="41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555946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BF8B8B-C98B-4B0C-AD6A-F79C4A2F91C8}"/>
              </a:ext>
            </a:extLst>
          </p:cNvPr>
          <p:cNvSpPr>
            <a:spLocks noGrp="1"/>
          </p:cNvSpPr>
          <p:nvPr>
            <p:ph type="ctrTitle"/>
          </p:nvPr>
        </p:nvSpPr>
        <p:spPr/>
        <p:txBody>
          <a:bodyPr/>
          <a:lstStyle/>
          <a:p>
            <a:r>
              <a:rPr kumimoji="1" lang="ja-JP" altLang="en-US" sz="4000" dirty="0"/>
              <a:t>オブジェクト指向</a:t>
            </a:r>
          </a:p>
        </p:txBody>
      </p:sp>
      <p:sp>
        <p:nvSpPr>
          <p:cNvPr id="3" name="字幕 2">
            <a:extLst>
              <a:ext uri="{FF2B5EF4-FFF2-40B4-BE49-F238E27FC236}">
                <a16:creationId xmlns:a16="http://schemas.microsoft.com/office/drawing/2014/main" id="{A37A7B84-BF0D-41B4-81D2-CDA959A5CA66}"/>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41937933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73FE34-B5E1-4445-9809-9725822AFBEC}"/>
              </a:ext>
            </a:extLst>
          </p:cNvPr>
          <p:cNvSpPr>
            <a:spLocks noGrp="1"/>
          </p:cNvSpPr>
          <p:nvPr>
            <p:ph type="title"/>
          </p:nvPr>
        </p:nvSpPr>
        <p:spPr/>
        <p:txBody>
          <a:bodyPr/>
          <a:lstStyle/>
          <a:p>
            <a:r>
              <a:rPr kumimoji="1" lang="ja-JP" altLang="en-US" dirty="0"/>
              <a:t>インスタンスの管理と</a:t>
            </a:r>
            <a:r>
              <a:rPr kumimoji="1" lang="en-US" altLang="ja-JP" dirty="0"/>
              <a:t>ID</a:t>
            </a:r>
            <a:endParaRPr kumimoji="1" lang="ja-JP" altLang="en-US" dirty="0"/>
          </a:p>
        </p:txBody>
      </p:sp>
      <p:sp>
        <p:nvSpPr>
          <p:cNvPr id="3" name="コンテンツ プレースホルダー 2">
            <a:extLst>
              <a:ext uri="{FF2B5EF4-FFF2-40B4-BE49-F238E27FC236}">
                <a16:creationId xmlns:a16="http://schemas.microsoft.com/office/drawing/2014/main" id="{69BF8F66-8637-430C-A637-D959348BAF38}"/>
              </a:ext>
            </a:extLst>
          </p:cNvPr>
          <p:cNvSpPr>
            <a:spLocks noGrp="1"/>
          </p:cNvSpPr>
          <p:nvPr>
            <p:ph idx="1"/>
          </p:nvPr>
        </p:nvSpPr>
        <p:spPr>
          <a:xfrm>
            <a:off x="457200" y="1214422"/>
            <a:ext cx="8229600" cy="648072"/>
          </a:xfrm>
        </p:spPr>
        <p:txBody>
          <a:bodyPr/>
          <a:lstStyle/>
          <a:p>
            <a:r>
              <a:rPr kumimoji="1" lang="en-US" altLang="ja-JP" dirty="0"/>
              <a:t>Python </a:t>
            </a:r>
            <a:r>
              <a:rPr kumimoji="1" lang="ja-JP" altLang="en-US" dirty="0"/>
              <a:t>はオブジェクト指向言語</a:t>
            </a:r>
          </a:p>
        </p:txBody>
      </p:sp>
      <p:sp>
        <p:nvSpPr>
          <p:cNvPr id="4" name="楕円 3">
            <a:extLst>
              <a:ext uri="{FF2B5EF4-FFF2-40B4-BE49-F238E27FC236}">
                <a16:creationId xmlns:a16="http://schemas.microsoft.com/office/drawing/2014/main" id="{7B965C61-05A8-45AA-A220-56B310AC8813}"/>
              </a:ext>
            </a:extLst>
          </p:cNvPr>
          <p:cNvSpPr/>
          <p:nvPr/>
        </p:nvSpPr>
        <p:spPr>
          <a:xfrm>
            <a:off x="700785" y="3746414"/>
            <a:ext cx="936104"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tx1"/>
                </a:solidFill>
              </a:rPr>
              <a:t>3</a:t>
            </a:r>
            <a:endParaRPr kumimoji="1" lang="ja-JP" altLang="en-US" sz="2400" b="1" dirty="0">
              <a:solidFill>
                <a:schemeClr val="tx1"/>
              </a:solidFill>
            </a:endParaRPr>
          </a:p>
        </p:txBody>
      </p:sp>
      <p:sp>
        <p:nvSpPr>
          <p:cNvPr id="5" name="テキスト ボックス 4">
            <a:extLst>
              <a:ext uri="{FF2B5EF4-FFF2-40B4-BE49-F238E27FC236}">
                <a16:creationId xmlns:a16="http://schemas.microsoft.com/office/drawing/2014/main" id="{F737381E-0225-4EDC-82E5-AA77E3CE3C2F}"/>
              </a:ext>
            </a:extLst>
          </p:cNvPr>
          <p:cNvSpPr txBox="1"/>
          <p:nvPr/>
        </p:nvSpPr>
        <p:spPr>
          <a:xfrm>
            <a:off x="457200" y="3151378"/>
            <a:ext cx="4620176" cy="400110"/>
          </a:xfrm>
          <a:prstGeom prst="rect">
            <a:avLst/>
          </a:prstGeom>
          <a:noFill/>
        </p:spPr>
        <p:txBody>
          <a:bodyPr wrap="none" rtlCol="0">
            <a:spAutoFit/>
          </a:bodyPr>
          <a:lstStyle/>
          <a:p>
            <a:r>
              <a:rPr lang="ja-JP" altLang="en-US" sz="2000" dirty="0"/>
              <a:t>コンピュータの中のオブジェクトのイメージ</a:t>
            </a:r>
            <a:endParaRPr kumimoji="1" lang="ja-JP" altLang="en-US" sz="2000" dirty="0"/>
          </a:p>
        </p:txBody>
      </p:sp>
      <p:sp>
        <p:nvSpPr>
          <p:cNvPr id="6" name="楕円 5">
            <a:extLst>
              <a:ext uri="{FF2B5EF4-FFF2-40B4-BE49-F238E27FC236}">
                <a16:creationId xmlns:a16="http://schemas.microsoft.com/office/drawing/2014/main" id="{FF0FA739-FA06-471A-ACBF-8B5DCC5EE985}"/>
              </a:ext>
            </a:extLst>
          </p:cNvPr>
          <p:cNvSpPr/>
          <p:nvPr/>
        </p:nvSpPr>
        <p:spPr>
          <a:xfrm>
            <a:off x="2870560" y="4758425"/>
            <a:ext cx="936104"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tx1"/>
                </a:solidFill>
              </a:rPr>
              <a:t>8</a:t>
            </a:r>
            <a:endParaRPr kumimoji="1" lang="ja-JP" altLang="en-US" sz="2400" b="1" dirty="0">
              <a:solidFill>
                <a:schemeClr val="tx1"/>
              </a:solidFill>
            </a:endParaRPr>
          </a:p>
        </p:txBody>
      </p:sp>
      <p:sp>
        <p:nvSpPr>
          <p:cNvPr id="8" name="楕円 7">
            <a:extLst>
              <a:ext uri="{FF2B5EF4-FFF2-40B4-BE49-F238E27FC236}">
                <a16:creationId xmlns:a16="http://schemas.microsoft.com/office/drawing/2014/main" id="{D7F19AE5-9818-41F4-87C8-CFCB2060F382}"/>
              </a:ext>
            </a:extLst>
          </p:cNvPr>
          <p:cNvSpPr/>
          <p:nvPr/>
        </p:nvSpPr>
        <p:spPr>
          <a:xfrm>
            <a:off x="763258" y="5037165"/>
            <a:ext cx="1008112"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tx1"/>
                </a:solidFill>
              </a:rPr>
              <a:t>100</a:t>
            </a:r>
            <a:endParaRPr kumimoji="1" lang="ja-JP" altLang="en-US" sz="2400" b="1" dirty="0">
              <a:solidFill>
                <a:schemeClr val="tx1"/>
              </a:solidFill>
            </a:endParaRPr>
          </a:p>
        </p:txBody>
      </p:sp>
      <p:sp>
        <p:nvSpPr>
          <p:cNvPr id="9" name="四角形: 角を丸くする 8">
            <a:extLst>
              <a:ext uri="{FF2B5EF4-FFF2-40B4-BE49-F238E27FC236}">
                <a16:creationId xmlns:a16="http://schemas.microsoft.com/office/drawing/2014/main" id="{D967EA1B-1FE1-4382-85EA-35B947BD8B60}"/>
              </a:ext>
            </a:extLst>
          </p:cNvPr>
          <p:cNvSpPr/>
          <p:nvPr/>
        </p:nvSpPr>
        <p:spPr>
          <a:xfrm>
            <a:off x="3995936" y="3818090"/>
            <a:ext cx="1512168" cy="50472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'Hello'</a:t>
            </a:r>
            <a:endParaRPr kumimoji="1" lang="ja-JP" altLang="en-US" sz="2000" b="1" dirty="0">
              <a:solidFill>
                <a:schemeClr val="tx1"/>
              </a:solidFill>
            </a:endParaRPr>
          </a:p>
        </p:txBody>
      </p:sp>
      <p:sp>
        <p:nvSpPr>
          <p:cNvPr id="10" name="四角形: 角を丸くする 9">
            <a:extLst>
              <a:ext uri="{FF2B5EF4-FFF2-40B4-BE49-F238E27FC236}">
                <a16:creationId xmlns:a16="http://schemas.microsoft.com/office/drawing/2014/main" id="{1623C071-C3A7-436B-B819-361901C6F2D0}"/>
              </a:ext>
            </a:extLst>
          </p:cNvPr>
          <p:cNvSpPr/>
          <p:nvPr/>
        </p:nvSpPr>
        <p:spPr>
          <a:xfrm>
            <a:off x="6057699" y="4856481"/>
            <a:ext cx="1512168" cy="50472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'ABC'</a:t>
            </a:r>
            <a:endParaRPr kumimoji="1" lang="ja-JP" altLang="en-US" sz="2000" b="1" dirty="0">
              <a:solidFill>
                <a:schemeClr val="tx1"/>
              </a:solidFill>
            </a:endParaRPr>
          </a:p>
        </p:txBody>
      </p:sp>
      <p:sp>
        <p:nvSpPr>
          <p:cNvPr id="11" name="テキスト ボックス 10">
            <a:extLst>
              <a:ext uri="{FF2B5EF4-FFF2-40B4-BE49-F238E27FC236}">
                <a16:creationId xmlns:a16="http://schemas.microsoft.com/office/drawing/2014/main" id="{704C2B5B-73BA-49C0-96C8-6BB8BF6C9F8F}"/>
              </a:ext>
            </a:extLst>
          </p:cNvPr>
          <p:cNvSpPr txBox="1"/>
          <p:nvPr/>
        </p:nvSpPr>
        <p:spPr>
          <a:xfrm>
            <a:off x="403218" y="5795972"/>
            <a:ext cx="2467342" cy="369332"/>
          </a:xfrm>
          <a:prstGeom prst="rect">
            <a:avLst/>
          </a:prstGeom>
          <a:noFill/>
        </p:spPr>
        <p:txBody>
          <a:bodyPr wrap="none" rtlCol="0">
            <a:spAutoFit/>
          </a:bodyPr>
          <a:lstStyle/>
          <a:p>
            <a:r>
              <a:rPr lang="en-US" altLang="ja-JP" dirty="0"/>
              <a:t>ID: 140712048645856</a:t>
            </a:r>
            <a:endParaRPr kumimoji="1" lang="ja-JP" altLang="en-US" dirty="0"/>
          </a:p>
        </p:txBody>
      </p:sp>
      <p:sp>
        <p:nvSpPr>
          <p:cNvPr id="12" name="テキスト ボックス 11">
            <a:extLst>
              <a:ext uri="{FF2B5EF4-FFF2-40B4-BE49-F238E27FC236}">
                <a16:creationId xmlns:a16="http://schemas.microsoft.com/office/drawing/2014/main" id="{738CBD03-8510-4953-AE75-BCA2B3B017DD}"/>
              </a:ext>
            </a:extLst>
          </p:cNvPr>
          <p:cNvSpPr txBox="1"/>
          <p:nvPr/>
        </p:nvSpPr>
        <p:spPr>
          <a:xfrm>
            <a:off x="2617406" y="5416568"/>
            <a:ext cx="2467342" cy="369332"/>
          </a:xfrm>
          <a:prstGeom prst="rect">
            <a:avLst/>
          </a:prstGeom>
          <a:noFill/>
        </p:spPr>
        <p:txBody>
          <a:bodyPr wrap="none" rtlCol="0">
            <a:spAutoFit/>
          </a:bodyPr>
          <a:lstStyle/>
          <a:p>
            <a:r>
              <a:rPr lang="en-US" altLang="ja-JP" dirty="0"/>
              <a:t>ID: 140712048646020</a:t>
            </a:r>
            <a:endParaRPr kumimoji="1" lang="ja-JP" altLang="en-US" dirty="0"/>
          </a:p>
        </p:txBody>
      </p:sp>
      <p:sp>
        <p:nvSpPr>
          <p:cNvPr id="13" name="テキスト ボックス 12">
            <a:extLst>
              <a:ext uri="{FF2B5EF4-FFF2-40B4-BE49-F238E27FC236}">
                <a16:creationId xmlns:a16="http://schemas.microsoft.com/office/drawing/2014/main" id="{46297C61-E194-46CB-98FA-1BB8337E1CB4}"/>
              </a:ext>
            </a:extLst>
          </p:cNvPr>
          <p:cNvSpPr txBox="1"/>
          <p:nvPr/>
        </p:nvSpPr>
        <p:spPr>
          <a:xfrm>
            <a:off x="186911" y="4451457"/>
            <a:ext cx="2467342" cy="369332"/>
          </a:xfrm>
          <a:prstGeom prst="rect">
            <a:avLst/>
          </a:prstGeom>
          <a:noFill/>
        </p:spPr>
        <p:txBody>
          <a:bodyPr wrap="none" rtlCol="0">
            <a:spAutoFit/>
          </a:bodyPr>
          <a:lstStyle/>
          <a:p>
            <a:r>
              <a:rPr lang="en-US" altLang="ja-JP" dirty="0"/>
              <a:t>ID: 140712048645920</a:t>
            </a:r>
            <a:endParaRPr kumimoji="1" lang="ja-JP" altLang="en-US" dirty="0"/>
          </a:p>
        </p:txBody>
      </p:sp>
      <p:sp>
        <p:nvSpPr>
          <p:cNvPr id="14" name="テキスト ボックス 13">
            <a:extLst>
              <a:ext uri="{FF2B5EF4-FFF2-40B4-BE49-F238E27FC236}">
                <a16:creationId xmlns:a16="http://schemas.microsoft.com/office/drawing/2014/main" id="{2F870E6A-78C3-48F9-AF2F-5836000911B2}"/>
              </a:ext>
            </a:extLst>
          </p:cNvPr>
          <p:cNvSpPr txBox="1"/>
          <p:nvPr/>
        </p:nvSpPr>
        <p:spPr>
          <a:xfrm>
            <a:off x="3537136" y="4351761"/>
            <a:ext cx="2467342" cy="369332"/>
          </a:xfrm>
          <a:prstGeom prst="rect">
            <a:avLst/>
          </a:prstGeom>
          <a:noFill/>
        </p:spPr>
        <p:txBody>
          <a:bodyPr wrap="none" rtlCol="0">
            <a:spAutoFit/>
          </a:bodyPr>
          <a:lstStyle/>
          <a:p>
            <a:r>
              <a:rPr lang="en-US" altLang="ja-JP" dirty="0"/>
              <a:t>ID: 140712048646084</a:t>
            </a:r>
            <a:endParaRPr kumimoji="1" lang="ja-JP" altLang="en-US" dirty="0"/>
          </a:p>
        </p:txBody>
      </p:sp>
      <p:sp>
        <p:nvSpPr>
          <p:cNvPr id="15" name="テキスト ボックス 14">
            <a:extLst>
              <a:ext uri="{FF2B5EF4-FFF2-40B4-BE49-F238E27FC236}">
                <a16:creationId xmlns:a16="http://schemas.microsoft.com/office/drawing/2014/main" id="{B6BAD5CC-0D0D-4427-8F53-CE00B08CC478}"/>
              </a:ext>
            </a:extLst>
          </p:cNvPr>
          <p:cNvSpPr txBox="1"/>
          <p:nvPr/>
        </p:nvSpPr>
        <p:spPr>
          <a:xfrm>
            <a:off x="6205229" y="5426640"/>
            <a:ext cx="2467342" cy="369332"/>
          </a:xfrm>
          <a:prstGeom prst="rect">
            <a:avLst/>
          </a:prstGeom>
          <a:noFill/>
        </p:spPr>
        <p:txBody>
          <a:bodyPr wrap="none" rtlCol="0">
            <a:spAutoFit/>
          </a:bodyPr>
          <a:lstStyle/>
          <a:p>
            <a:r>
              <a:rPr lang="en-US" altLang="ja-JP" dirty="0"/>
              <a:t>ID: 140712048646104</a:t>
            </a:r>
            <a:endParaRPr kumimoji="1" lang="ja-JP" altLang="en-US" dirty="0"/>
          </a:p>
        </p:txBody>
      </p:sp>
      <p:sp>
        <p:nvSpPr>
          <p:cNvPr id="16" name="正方形/長方形 15">
            <a:extLst>
              <a:ext uri="{FF2B5EF4-FFF2-40B4-BE49-F238E27FC236}">
                <a16:creationId xmlns:a16="http://schemas.microsoft.com/office/drawing/2014/main" id="{1692444B-B9EF-4B64-B00B-51C116AB7857}"/>
              </a:ext>
            </a:extLst>
          </p:cNvPr>
          <p:cNvSpPr/>
          <p:nvPr/>
        </p:nvSpPr>
        <p:spPr>
          <a:xfrm>
            <a:off x="776495" y="1886408"/>
            <a:ext cx="8094216" cy="461665"/>
          </a:xfrm>
          <a:prstGeom prst="rect">
            <a:avLst/>
          </a:prstGeom>
        </p:spPr>
        <p:txBody>
          <a:bodyPr wrap="square">
            <a:spAutoFit/>
          </a:bodyPr>
          <a:lstStyle/>
          <a:p>
            <a:r>
              <a:rPr lang="en-US" altLang="ja-JP" sz="2400" dirty="0">
                <a:ea typeface="+mn-ea"/>
              </a:rPr>
              <a:t>1</a:t>
            </a:r>
            <a:r>
              <a:rPr lang="ja-JP" altLang="en-US" sz="2400" dirty="0">
                <a:ea typeface="+mn-ea"/>
              </a:rPr>
              <a:t>つ</a:t>
            </a:r>
            <a:r>
              <a:rPr lang="en-US" altLang="ja-JP" sz="2400" dirty="0">
                <a:ea typeface="+mn-ea"/>
              </a:rPr>
              <a:t>1</a:t>
            </a:r>
            <a:r>
              <a:rPr lang="ja-JP" altLang="en-US" sz="2400" dirty="0" err="1">
                <a:ea typeface="+mn-ea"/>
              </a:rPr>
              <a:t>つの</a:t>
            </a:r>
            <a:r>
              <a:rPr lang="ja-JP" altLang="en-US" sz="2400" b="1" dirty="0">
                <a:ea typeface="+mn-ea"/>
              </a:rPr>
              <a:t>オブジェクト</a:t>
            </a:r>
            <a:r>
              <a:rPr lang="ja-JP" altLang="en-US" sz="2400" dirty="0">
                <a:ea typeface="+mn-ea"/>
              </a:rPr>
              <a:t>に</a:t>
            </a:r>
            <a:r>
              <a:rPr lang="en-US" altLang="ja-JP" sz="2400" dirty="0">
                <a:ea typeface="+mn-ea"/>
              </a:rPr>
              <a:t>ID</a:t>
            </a:r>
            <a:r>
              <a:rPr lang="ja-JP" altLang="en-US" sz="2400" dirty="0">
                <a:ea typeface="+mn-ea"/>
              </a:rPr>
              <a:t>を割り当てて管理</a:t>
            </a:r>
            <a:endParaRPr lang="en-US" altLang="ja-JP" sz="2400" dirty="0">
              <a:ea typeface="+mn-ea"/>
            </a:endParaRPr>
          </a:p>
        </p:txBody>
      </p:sp>
      <p:sp>
        <p:nvSpPr>
          <p:cNvPr id="17" name="楕円 16">
            <a:extLst>
              <a:ext uri="{FF2B5EF4-FFF2-40B4-BE49-F238E27FC236}">
                <a16:creationId xmlns:a16="http://schemas.microsoft.com/office/drawing/2014/main" id="{3A45842F-8836-4CED-B35C-6C6A65339091}"/>
              </a:ext>
            </a:extLst>
          </p:cNvPr>
          <p:cNvSpPr/>
          <p:nvPr/>
        </p:nvSpPr>
        <p:spPr>
          <a:xfrm>
            <a:off x="6273078" y="2531451"/>
            <a:ext cx="636423" cy="4001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dirty="0">
              <a:solidFill>
                <a:schemeClr val="tx1"/>
              </a:solidFill>
            </a:endParaRPr>
          </a:p>
        </p:txBody>
      </p:sp>
      <p:sp>
        <p:nvSpPr>
          <p:cNvPr id="18" name="テキスト ボックス 17">
            <a:extLst>
              <a:ext uri="{FF2B5EF4-FFF2-40B4-BE49-F238E27FC236}">
                <a16:creationId xmlns:a16="http://schemas.microsoft.com/office/drawing/2014/main" id="{B38E3E1D-DCF5-4294-94EF-44650177FB10}"/>
              </a:ext>
            </a:extLst>
          </p:cNvPr>
          <p:cNvSpPr txBox="1"/>
          <p:nvPr/>
        </p:nvSpPr>
        <p:spPr>
          <a:xfrm>
            <a:off x="6993158" y="2563921"/>
            <a:ext cx="1866217" cy="338554"/>
          </a:xfrm>
          <a:prstGeom prst="rect">
            <a:avLst/>
          </a:prstGeom>
          <a:noFill/>
        </p:spPr>
        <p:txBody>
          <a:bodyPr wrap="none" rtlCol="0">
            <a:spAutoFit/>
          </a:bodyPr>
          <a:lstStyle/>
          <a:p>
            <a:r>
              <a:rPr kumimoji="1" lang="en-US" altLang="ja-JP" sz="1600" dirty="0"/>
              <a:t>int</a:t>
            </a:r>
            <a:r>
              <a:rPr kumimoji="1" lang="ja-JP" altLang="en-US" sz="1600" dirty="0"/>
              <a:t>型のインスタンス</a:t>
            </a:r>
          </a:p>
        </p:txBody>
      </p:sp>
      <p:sp>
        <p:nvSpPr>
          <p:cNvPr id="19" name="四角形: 角を丸くする 18">
            <a:extLst>
              <a:ext uri="{FF2B5EF4-FFF2-40B4-BE49-F238E27FC236}">
                <a16:creationId xmlns:a16="http://schemas.microsoft.com/office/drawing/2014/main" id="{5C53C8E2-A4CD-481C-9C83-C72EF2D5C4A0}"/>
              </a:ext>
            </a:extLst>
          </p:cNvPr>
          <p:cNvSpPr/>
          <p:nvPr/>
        </p:nvSpPr>
        <p:spPr>
          <a:xfrm>
            <a:off x="6202523" y="3013077"/>
            <a:ext cx="756084" cy="355085"/>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20" name="テキスト ボックス 19">
            <a:extLst>
              <a:ext uri="{FF2B5EF4-FFF2-40B4-BE49-F238E27FC236}">
                <a16:creationId xmlns:a16="http://schemas.microsoft.com/office/drawing/2014/main" id="{173941C0-25A8-4A94-B55B-38CE74600CAF}"/>
              </a:ext>
            </a:extLst>
          </p:cNvPr>
          <p:cNvSpPr txBox="1"/>
          <p:nvPr/>
        </p:nvSpPr>
        <p:spPr>
          <a:xfrm>
            <a:off x="6958607" y="3013077"/>
            <a:ext cx="1879041" cy="338554"/>
          </a:xfrm>
          <a:prstGeom prst="rect">
            <a:avLst/>
          </a:prstGeom>
          <a:noFill/>
        </p:spPr>
        <p:txBody>
          <a:bodyPr wrap="none" rtlCol="0">
            <a:spAutoFit/>
          </a:bodyPr>
          <a:lstStyle/>
          <a:p>
            <a:r>
              <a:rPr kumimoji="1" lang="en-US" altLang="ja-JP" sz="1600" dirty="0"/>
              <a:t>str</a:t>
            </a:r>
            <a:r>
              <a:rPr kumimoji="1" lang="ja-JP" altLang="en-US" sz="1600" dirty="0"/>
              <a:t>型のインスタンス</a:t>
            </a:r>
          </a:p>
        </p:txBody>
      </p:sp>
      <p:sp>
        <p:nvSpPr>
          <p:cNvPr id="7" name="スライド番号プレースホルダー 6">
            <a:extLst>
              <a:ext uri="{FF2B5EF4-FFF2-40B4-BE49-F238E27FC236}">
                <a16:creationId xmlns:a16="http://schemas.microsoft.com/office/drawing/2014/main" id="{442D24DF-EFCA-44F4-9BCA-438533B24BB8}"/>
              </a:ext>
            </a:extLst>
          </p:cNvPr>
          <p:cNvSpPr>
            <a:spLocks noGrp="1"/>
          </p:cNvSpPr>
          <p:nvPr>
            <p:ph type="sldNum" sz="quarter" idx="12"/>
          </p:nvPr>
        </p:nvSpPr>
        <p:spPr/>
        <p:txBody>
          <a:bodyPr/>
          <a:lstStyle/>
          <a:p>
            <a:fld id="{F9134F74-3BB4-4ADE-A554-892E3A208E77}" type="slidenum">
              <a:rPr lang="ja-JP" altLang="en-US" smtClean="0"/>
              <a:pPr/>
              <a:t>137</a:t>
            </a:fld>
            <a:endParaRPr lang="ja-JP" altLang="en-US"/>
          </a:p>
        </p:txBody>
      </p:sp>
    </p:spTree>
    <p:extLst>
      <p:ext uri="{BB962C8B-B14F-4D97-AF65-F5344CB8AC3E}">
        <p14:creationId xmlns:p14="http://schemas.microsoft.com/office/powerpoint/2010/main" val="20669952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p:txBody>
          <a:bodyPr/>
          <a:lstStyle/>
          <a:p>
            <a:pPr eaLnBrk="1" hangingPunct="1"/>
            <a:r>
              <a:rPr lang="ja-JP" altLang="en-US" dirty="0"/>
              <a:t>代入の正確なイメージ</a:t>
            </a:r>
          </a:p>
        </p:txBody>
      </p:sp>
      <p:pic>
        <p:nvPicPr>
          <p:cNvPr id="5" name="図 4">
            <a:extLst>
              <a:ext uri="{FF2B5EF4-FFF2-40B4-BE49-F238E27FC236}">
                <a16:creationId xmlns:a16="http://schemas.microsoft.com/office/drawing/2014/main" id="{EA79270E-993F-4ECD-9B21-C6DF2DD59FE8}"/>
              </a:ext>
            </a:extLst>
          </p:cNvPr>
          <p:cNvPicPr>
            <a:picLocks noChangeAspect="1"/>
          </p:cNvPicPr>
          <p:nvPr/>
        </p:nvPicPr>
        <p:blipFill>
          <a:blip r:embed="rId3"/>
          <a:stretch>
            <a:fillRect/>
          </a:stretch>
        </p:blipFill>
        <p:spPr>
          <a:xfrm>
            <a:off x="1025860" y="2650213"/>
            <a:ext cx="7092280" cy="1758654"/>
          </a:xfrm>
          <a:prstGeom prst="rect">
            <a:avLst/>
          </a:prstGeom>
        </p:spPr>
      </p:pic>
      <p:sp>
        <p:nvSpPr>
          <p:cNvPr id="14" name="テキスト ボックス 3">
            <a:extLst>
              <a:ext uri="{FF2B5EF4-FFF2-40B4-BE49-F238E27FC236}">
                <a16:creationId xmlns:a16="http://schemas.microsoft.com/office/drawing/2014/main" id="{3C578337-549E-40D5-A802-7B3E99897C55}"/>
              </a:ext>
            </a:extLst>
          </p:cNvPr>
          <p:cNvSpPr txBox="1">
            <a:spLocks noChangeArrowheads="1"/>
          </p:cNvSpPr>
          <p:nvPr/>
        </p:nvSpPr>
        <p:spPr bwMode="auto">
          <a:xfrm>
            <a:off x="856681" y="1413347"/>
            <a:ext cx="1771104" cy="523220"/>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800" dirty="0">
                <a:latin typeface="Lucida Console" panose="020B0609040504020204" pitchFamily="49" charset="0"/>
                <a:ea typeface="HG丸ｺﾞｼｯｸM-PRO" panose="020F0600000000000000" pitchFamily="50" charset="-128"/>
              </a:rPr>
              <a:t>a = 3</a:t>
            </a:r>
            <a:endParaRPr lang="ja-JP" altLang="en-US" sz="2800" dirty="0">
              <a:latin typeface="Lucida Console" panose="020B0609040504020204" pitchFamily="49" charset="0"/>
              <a:ea typeface="HG丸ｺﾞｼｯｸM-PRO" panose="020F0600000000000000" pitchFamily="50" charset="-128"/>
            </a:endParaRPr>
          </a:p>
        </p:txBody>
      </p:sp>
      <p:sp>
        <p:nvSpPr>
          <p:cNvPr id="15" name="コンテンツ プレースホルダ 2">
            <a:extLst>
              <a:ext uri="{FF2B5EF4-FFF2-40B4-BE49-F238E27FC236}">
                <a16:creationId xmlns:a16="http://schemas.microsoft.com/office/drawing/2014/main" id="{DC31D38F-B61B-478A-A99E-35C324B60082}"/>
              </a:ext>
            </a:extLst>
          </p:cNvPr>
          <p:cNvSpPr txBox="1">
            <a:spLocks/>
          </p:cNvSpPr>
          <p:nvPr/>
        </p:nvSpPr>
        <p:spPr bwMode="auto">
          <a:xfrm>
            <a:off x="2987824" y="1484784"/>
            <a:ext cx="4667573" cy="99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eaLnBrk="1" hangingPunct="1">
              <a:buFont typeface="Arial" panose="020B0604020202020204" pitchFamily="34" charset="0"/>
              <a:buNone/>
            </a:pPr>
            <a:r>
              <a:rPr lang="ja-JP" altLang="en-US" sz="2400" dirty="0"/>
              <a:t>「変数</a:t>
            </a:r>
            <a:r>
              <a:rPr lang="en-US" altLang="ja-JP" sz="2400" dirty="0"/>
              <a:t>a</a:t>
            </a:r>
            <a:r>
              <a:rPr lang="ja-JP" altLang="en-US" sz="2400" dirty="0"/>
              <a:t>に</a:t>
            </a:r>
            <a:r>
              <a:rPr lang="en-US" altLang="ja-JP" sz="2400" dirty="0"/>
              <a:t>3</a:t>
            </a:r>
            <a:r>
              <a:rPr lang="ja-JP" altLang="en-US" sz="2400" dirty="0"/>
              <a:t>を</a:t>
            </a:r>
            <a:r>
              <a:rPr lang="ja-JP" altLang="en-US" sz="2400" b="1" dirty="0"/>
              <a:t>代入</a:t>
            </a:r>
            <a:r>
              <a:rPr lang="ja-JP" altLang="en-US" sz="2400" dirty="0"/>
              <a:t>する」</a:t>
            </a:r>
          </a:p>
        </p:txBody>
      </p:sp>
      <p:cxnSp>
        <p:nvCxnSpPr>
          <p:cNvPr id="16" name="直線矢印コネクタ 15">
            <a:extLst>
              <a:ext uri="{FF2B5EF4-FFF2-40B4-BE49-F238E27FC236}">
                <a16:creationId xmlns:a16="http://schemas.microsoft.com/office/drawing/2014/main" id="{804E2A9D-BBAE-419F-9CAC-E8414F68B418}"/>
              </a:ext>
            </a:extLst>
          </p:cNvPr>
          <p:cNvCxnSpPr>
            <a:cxnSpLocks/>
          </p:cNvCxnSpPr>
          <p:nvPr/>
        </p:nvCxnSpPr>
        <p:spPr>
          <a:xfrm flipH="1">
            <a:off x="2699792" y="1674957"/>
            <a:ext cx="46274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77C8F9AF-277B-4E12-85C1-78200F006F57}"/>
              </a:ext>
            </a:extLst>
          </p:cNvPr>
          <p:cNvSpPr/>
          <p:nvPr/>
        </p:nvSpPr>
        <p:spPr>
          <a:xfrm>
            <a:off x="539552" y="5013176"/>
            <a:ext cx="8229600" cy="1200329"/>
          </a:xfrm>
          <a:prstGeom prst="rect">
            <a:avLst/>
          </a:prstGeom>
        </p:spPr>
        <p:txBody>
          <a:bodyPr wrap="square">
            <a:spAutoFit/>
          </a:bodyPr>
          <a:lstStyle/>
          <a:p>
            <a:pPr marL="0" indent="0" eaLnBrk="1" hangingPunct="1">
              <a:buNone/>
            </a:pPr>
            <a:r>
              <a:rPr lang="ja-JP" altLang="en-US" sz="2400" dirty="0">
                <a:latin typeface="+mn-ea"/>
                <a:ea typeface="+mn-ea"/>
              </a:rPr>
              <a:t>「</a:t>
            </a:r>
            <a:r>
              <a:rPr lang="en-US" altLang="ja-JP" sz="2400" dirty="0">
                <a:latin typeface="+mn-ea"/>
                <a:ea typeface="+mn-ea"/>
              </a:rPr>
              <a:t>3</a:t>
            </a:r>
            <a:r>
              <a:rPr lang="ja-JP" altLang="en-US" sz="2400" dirty="0">
                <a:latin typeface="+mn-ea"/>
                <a:ea typeface="+mn-ea"/>
              </a:rPr>
              <a:t>という値を表すオブジェクトがコンピュータのメモリ上のどこかに保管される。その保管場所を示す所在地情報が、</a:t>
            </a:r>
            <a:r>
              <a:rPr lang="en-US" altLang="ja-JP" sz="2400" dirty="0">
                <a:latin typeface="+mn-ea"/>
                <a:ea typeface="+mn-ea"/>
              </a:rPr>
              <a:t>a</a:t>
            </a:r>
            <a:r>
              <a:rPr lang="ja-JP" altLang="en-US" sz="2400" dirty="0">
                <a:latin typeface="+mn-ea"/>
                <a:ea typeface="+mn-ea"/>
              </a:rPr>
              <a:t>という名前の箱に入れられる」</a:t>
            </a:r>
            <a:endParaRPr lang="en-US" altLang="ja-JP" sz="2400" dirty="0">
              <a:latin typeface="+mn-ea"/>
              <a:ea typeface="+mn-ea"/>
            </a:endParaRPr>
          </a:p>
        </p:txBody>
      </p:sp>
      <p:sp>
        <p:nvSpPr>
          <p:cNvPr id="2" name="スライド番号プレースホルダー 1">
            <a:extLst>
              <a:ext uri="{FF2B5EF4-FFF2-40B4-BE49-F238E27FC236}">
                <a16:creationId xmlns:a16="http://schemas.microsoft.com/office/drawing/2014/main" id="{9F01796C-8404-4A96-971E-C8370E46EFB6}"/>
              </a:ext>
            </a:extLst>
          </p:cNvPr>
          <p:cNvSpPr>
            <a:spLocks noGrp="1"/>
          </p:cNvSpPr>
          <p:nvPr>
            <p:ph type="sldNum" sz="quarter" idx="12"/>
          </p:nvPr>
        </p:nvSpPr>
        <p:spPr/>
        <p:txBody>
          <a:bodyPr/>
          <a:lstStyle/>
          <a:p>
            <a:fld id="{F9134F74-3BB4-4ADE-A554-892E3A208E77}" type="slidenum">
              <a:rPr lang="ja-JP" altLang="en-US" smtClean="0"/>
              <a:pPr/>
              <a:t>138</a:t>
            </a:fld>
            <a:endParaRPr lang="ja-JP" altLang="en-US"/>
          </a:p>
        </p:txBody>
      </p:sp>
    </p:spTree>
    <p:extLst>
      <p:ext uri="{BB962C8B-B14F-4D97-AF65-F5344CB8AC3E}">
        <p14:creationId xmlns:p14="http://schemas.microsoft.com/office/powerpoint/2010/main" val="287345962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39AAC5-BF09-430C-A9B5-7C90F06DC723}"/>
              </a:ext>
            </a:extLst>
          </p:cNvPr>
          <p:cNvSpPr>
            <a:spLocks noGrp="1"/>
          </p:cNvSpPr>
          <p:nvPr>
            <p:ph type="title"/>
          </p:nvPr>
        </p:nvSpPr>
        <p:spPr/>
        <p:txBody>
          <a:bodyPr/>
          <a:lstStyle/>
          <a:p>
            <a:r>
              <a:rPr lang="ja-JP" altLang="en-US" dirty="0"/>
              <a:t>代入の正確なイメージ</a:t>
            </a:r>
            <a:endParaRPr kumimoji="1" lang="ja-JP" altLang="en-US" dirty="0"/>
          </a:p>
        </p:txBody>
      </p:sp>
      <p:sp>
        <p:nvSpPr>
          <p:cNvPr id="4" name="テキスト ボックス 3">
            <a:extLst>
              <a:ext uri="{FF2B5EF4-FFF2-40B4-BE49-F238E27FC236}">
                <a16:creationId xmlns:a16="http://schemas.microsoft.com/office/drawing/2014/main" id="{D7F3D876-C067-4434-8AF2-0F988920D8A1}"/>
              </a:ext>
            </a:extLst>
          </p:cNvPr>
          <p:cNvSpPr txBox="1">
            <a:spLocks noChangeArrowheads="1"/>
          </p:cNvSpPr>
          <p:nvPr/>
        </p:nvSpPr>
        <p:spPr bwMode="auto">
          <a:xfrm>
            <a:off x="442392" y="2399561"/>
            <a:ext cx="1570277" cy="954107"/>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800" dirty="0">
                <a:latin typeface="Lucida Console" panose="020B0609040504020204" pitchFamily="49" charset="0"/>
                <a:ea typeface="HG丸ｺﾞｼｯｸM-PRO" panose="020F0600000000000000" pitchFamily="50" charset="-128"/>
              </a:rPr>
              <a:t>a = 2</a:t>
            </a:r>
          </a:p>
          <a:p>
            <a:pPr eaLnBrk="1" hangingPunct="1"/>
            <a:r>
              <a:rPr lang="en-US" altLang="ja-JP" sz="2800" dirty="0">
                <a:latin typeface="Lucida Console" panose="020B0609040504020204" pitchFamily="49" charset="0"/>
                <a:ea typeface="HG丸ｺﾞｼｯｸM-PRO" panose="020F0600000000000000" pitchFamily="50" charset="-128"/>
              </a:rPr>
              <a:t>b = a</a:t>
            </a:r>
          </a:p>
        </p:txBody>
      </p:sp>
      <p:pic>
        <p:nvPicPr>
          <p:cNvPr id="5" name="図 4">
            <a:extLst>
              <a:ext uri="{FF2B5EF4-FFF2-40B4-BE49-F238E27FC236}">
                <a16:creationId xmlns:a16="http://schemas.microsoft.com/office/drawing/2014/main" id="{DEAB2A10-EC52-49BC-8A0D-A5FA4D6C9F87}"/>
              </a:ext>
            </a:extLst>
          </p:cNvPr>
          <p:cNvPicPr>
            <a:picLocks noChangeAspect="1"/>
          </p:cNvPicPr>
          <p:nvPr/>
        </p:nvPicPr>
        <p:blipFill>
          <a:blip r:embed="rId2"/>
          <a:stretch>
            <a:fillRect/>
          </a:stretch>
        </p:blipFill>
        <p:spPr>
          <a:xfrm>
            <a:off x="3851920" y="1571508"/>
            <a:ext cx="4034401" cy="1305107"/>
          </a:xfrm>
          <a:prstGeom prst="rect">
            <a:avLst/>
          </a:prstGeom>
        </p:spPr>
      </p:pic>
      <p:pic>
        <p:nvPicPr>
          <p:cNvPr id="7" name="図 6">
            <a:extLst>
              <a:ext uri="{FF2B5EF4-FFF2-40B4-BE49-F238E27FC236}">
                <a16:creationId xmlns:a16="http://schemas.microsoft.com/office/drawing/2014/main" id="{5A96AD6F-BD95-4D03-B921-BE6CB5DD009F}"/>
              </a:ext>
            </a:extLst>
          </p:cNvPr>
          <p:cNvPicPr>
            <a:picLocks noChangeAspect="1"/>
          </p:cNvPicPr>
          <p:nvPr/>
        </p:nvPicPr>
        <p:blipFill>
          <a:blip r:embed="rId3"/>
          <a:stretch>
            <a:fillRect/>
          </a:stretch>
        </p:blipFill>
        <p:spPr>
          <a:xfrm>
            <a:off x="3564864" y="5268578"/>
            <a:ext cx="4608512" cy="1333040"/>
          </a:xfrm>
          <a:prstGeom prst="rect">
            <a:avLst/>
          </a:prstGeom>
        </p:spPr>
      </p:pic>
      <p:pic>
        <p:nvPicPr>
          <p:cNvPr id="8" name="図 7">
            <a:extLst>
              <a:ext uri="{FF2B5EF4-FFF2-40B4-BE49-F238E27FC236}">
                <a16:creationId xmlns:a16="http://schemas.microsoft.com/office/drawing/2014/main" id="{62AE6F09-3D93-409D-AA6A-B7FD9AF21ABD}"/>
              </a:ext>
            </a:extLst>
          </p:cNvPr>
          <p:cNvPicPr>
            <a:picLocks noChangeAspect="1"/>
          </p:cNvPicPr>
          <p:nvPr/>
        </p:nvPicPr>
        <p:blipFill>
          <a:blip r:embed="rId4"/>
          <a:stretch>
            <a:fillRect/>
          </a:stretch>
        </p:blipFill>
        <p:spPr>
          <a:xfrm>
            <a:off x="5387059" y="3623286"/>
            <a:ext cx="2499262" cy="1468460"/>
          </a:xfrm>
          <a:prstGeom prst="rect">
            <a:avLst/>
          </a:prstGeom>
        </p:spPr>
      </p:pic>
      <p:sp>
        <p:nvSpPr>
          <p:cNvPr id="9" name="テキスト ボックス 8">
            <a:extLst>
              <a:ext uri="{FF2B5EF4-FFF2-40B4-BE49-F238E27FC236}">
                <a16:creationId xmlns:a16="http://schemas.microsoft.com/office/drawing/2014/main" id="{C772371D-0AB2-4492-840B-B5B098ACE3E5}"/>
              </a:ext>
            </a:extLst>
          </p:cNvPr>
          <p:cNvSpPr txBox="1"/>
          <p:nvPr/>
        </p:nvSpPr>
        <p:spPr>
          <a:xfrm>
            <a:off x="2986514" y="1170652"/>
            <a:ext cx="2262158" cy="369332"/>
          </a:xfrm>
          <a:prstGeom prst="rect">
            <a:avLst/>
          </a:prstGeom>
          <a:noFill/>
        </p:spPr>
        <p:txBody>
          <a:bodyPr wrap="none" rtlCol="0">
            <a:spAutoFit/>
          </a:bodyPr>
          <a:lstStyle/>
          <a:p>
            <a:r>
              <a:rPr lang="ja-JP" altLang="en-US" dirty="0">
                <a:latin typeface="+mn-ea"/>
                <a:ea typeface="+mn-ea"/>
              </a:rPr>
              <a:t>まちがったイメージ</a:t>
            </a:r>
            <a:endParaRPr kumimoji="1" lang="ja-JP" altLang="en-US" dirty="0">
              <a:latin typeface="+mn-ea"/>
              <a:ea typeface="+mn-ea"/>
            </a:endParaRPr>
          </a:p>
        </p:txBody>
      </p:sp>
      <p:sp>
        <p:nvSpPr>
          <p:cNvPr id="10" name="テキスト ボックス 9">
            <a:extLst>
              <a:ext uri="{FF2B5EF4-FFF2-40B4-BE49-F238E27FC236}">
                <a16:creationId xmlns:a16="http://schemas.microsoft.com/office/drawing/2014/main" id="{B9955D53-EC27-4061-994E-6FECAE5F0088}"/>
              </a:ext>
            </a:extLst>
          </p:cNvPr>
          <p:cNvSpPr txBox="1"/>
          <p:nvPr/>
        </p:nvSpPr>
        <p:spPr>
          <a:xfrm>
            <a:off x="2997933" y="3442316"/>
            <a:ext cx="1800493" cy="369332"/>
          </a:xfrm>
          <a:prstGeom prst="rect">
            <a:avLst/>
          </a:prstGeom>
          <a:noFill/>
        </p:spPr>
        <p:txBody>
          <a:bodyPr wrap="none" rtlCol="0">
            <a:spAutoFit/>
          </a:bodyPr>
          <a:lstStyle/>
          <a:p>
            <a:r>
              <a:rPr lang="ja-JP" altLang="en-US" dirty="0">
                <a:latin typeface="+mn-ea"/>
                <a:ea typeface="+mn-ea"/>
              </a:rPr>
              <a:t>正しいイメージ</a:t>
            </a:r>
            <a:endParaRPr kumimoji="1" lang="ja-JP" altLang="en-US" dirty="0">
              <a:latin typeface="+mn-ea"/>
              <a:ea typeface="+mn-ea"/>
            </a:endParaRPr>
          </a:p>
        </p:txBody>
      </p:sp>
      <p:sp>
        <p:nvSpPr>
          <p:cNvPr id="11" name="テキスト ボックス 10">
            <a:extLst>
              <a:ext uri="{FF2B5EF4-FFF2-40B4-BE49-F238E27FC236}">
                <a16:creationId xmlns:a16="http://schemas.microsoft.com/office/drawing/2014/main" id="{0BC8B7A2-64D4-460E-9891-21EE9BEF4EA8}"/>
              </a:ext>
            </a:extLst>
          </p:cNvPr>
          <p:cNvSpPr txBox="1"/>
          <p:nvPr/>
        </p:nvSpPr>
        <p:spPr>
          <a:xfrm>
            <a:off x="2411760" y="1020687"/>
            <a:ext cx="2005975" cy="707886"/>
          </a:xfrm>
          <a:prstGeom prst="rect">
            <a:avLst/>
          </a:prstGeom>
          <a:noFill/>
        </p:spPr>
        <p:txBody>
          <a:bodyPr wrap="square" rtlCol="0">
            <a:spAutoFit/>
          </a:bodyPr>
          <a:lstStyle/>
          <a:p>
            <a:r>
              <a:rPr kumimoji="1" lang="en-US" altLang="ja-JP" sz="4000" dirty="0">
                <a:solidFill>
                  <a:srgbClr val="FF0000"/>
                </a:solidFill>
              </a:rPr>
              <a:t>×</a:t>
            </a:r>
            <a:endParaRPr kumimoji="1" lang="ja-JP" altLang="en-US" sz="4000" dirty="0">
              <a:solidFill>
                <a:srgbClr val="FF0000"/>
              </a:solidFill>
            </a:endParaRPr>
          </a:p>
        </p:txBody>
      </p:sp>
      <p:sp>
        <p:nvSpPr>
          <p:cNvPr id="12" name="テキスト ボックス 11">
            <a:extLst>
              <a:ext uri="{FF2B5EF4-FFF2-40B4-BE49-F238E27FC236}">
                <a16:creationId xmlns:a16="http://schemas.microsoft.com/office/drawing/2014/main" id="{3E56F30F-B0B4-4443-B23D-18EE769BE1E2}"/>
              </a:ext>
            </a:extLst>
          </p:cNvPr>
          <p:cNvSpPr txBox="1"/>
          <p:nvPr/>
        </p:nvSpPr>
        <p:spPr>
          <a:xfrm>
            <a:off x="2411760" y="3273039"/>
            <a:ext cx="697627" cy="707886"/>
          </a:xfrm>
          <a:prstGeom prst="rect">
            <a:avLst/>
          </a:prstGeom>
          <a:noFill/>
        </p:spPr>
        <p:txBody>
          <a:bodyPr wrap="none" rtlCol="0">
            <a:spAutoFit/>
          </a:bodyPr>
          <a:lstStyle/>
          <a:p>
            <a:r>
              <a:rPr kumimoji="1" lang="ja-JP" altLang="en-US" sz="4000" dirty="0">
                <a:solidFill>
                  <a:srgbClr val="00B050"/>
                </a:solidFill>
              </a:rPr>
              <a:t>○</a:t>
            </a:r>
            <a:endParaRPr kumimoji="1" lang="en-US" altLang="ja-JP" sz="4000" dirty="0">
              <a:solidFill>
                <a:srgbClr val="00B050"/>
              </a:solidFill>
            </a:endParaRPr>
          </a:p>
        </p:txBody>
      </p:sp>
      <p:sp>
        <p:nvSpPr>
          <p:cNvPr id="13" name="フリーフォーム: 図形 12">
            <a:extLst>
              <a:ext uri="{FF2B5EF4-FFF2-40B4-BE49-F238E27FC236}">
                <a16:creationId xmlns:a16="http://schemas.microsoft.com/office/drawing/2014/main" id="{29C4D25B-55F6-4033-A177-4E55EED9AC29}"/>
              </a:ext>
            </a:extLst>
          </p:cNvPr>
          <p:cNvSpPr/>
          <p:nvPr/>
        </p:nvSpPr>
        <p:spPr>
          <a:xfrm>
            <a:off x="4656706" y="4627033"/>
            <a:ext cx="711760" cy="787400"/>
          </a:xfrm>
          <a:custGeom>
            <a:avLst/>
            <a:gdLst>
              <a:gd name="connsiteX0" fmla="*/ 34427 w 711760"/>
              <a:gd name="connsiteY0" fmla="*/ 787400 h 787400"/>
              <a:gd name="connsiteX1" fmla="*/ 76760 w 711760"/>
              <a:gd name="connsiteY1" fmla="*/ 279400 h 787400"/>
              <a:gd name="connsiteX2" fmla="*/ 711760 w 711760"/>
              <a:gd name="connsiteY2" fmla="*/ 0 h 787400"/>
              <a:gd name="connsiteX3" fmla="*/ 711760 w 711760"/>
              <a:gd name="connsiteY3" fmla="*/ 0 h 787400"/>
            </a:gdLst>
            <a:ahLst/>
            <a:cxnLst>
              <a:cxn ang="0">
                <a:pos x="connsiteX0" y="connsiteY0"/>
              </a:cxn>
              <a:cxn ang="0">
                <a:pos x="connsiteX1" y="connsiteY1"/>
              </a:cxn>
              <a:cxn ang="0">
                <a:pos x="connsiteX2" y="connsiteY2"/>
              </a:cxn>
              <a:cxn ang="0">
                <a:pos x="connsiteX3" y="connsiteY3"/>
              </a:cxn>
            </a:cxnLst>
            <a:rect l="l" t="t" r="r" b="b"/>
            <a:pathLst>
              <a:path w="711760" h="787400">
                <a:moveTo>
                  <a:pt x="34427" y="787400"/>
                </a:moveTo>
                <a:cubicBezTo>
                  <a:pt x="-851" y="599016"/>
                  <a:pt x="-36129" y="410633"/>
                  <a:pt x="76760" y="279400"/>
                </a:cubicBezTo>
                <a:cubicBezTo>
                  <a:pt x="189649" y="148167"/>
                  <a:pt x="711760" y="0"/>
                  <a:pt x="711760" y="0"/>
                </a:cubicBezTo>
                <a:lnTo>
                  <a:pt x="711760" y="0"/>
                </a:ln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図形 13">
            <a:extLst>
              <a:ext uri="{FF2B5EF4-FFF2-40B4-BE49-F238E27FC236}">
                <a16:creationId xmlns:a16="http://schemas.microsoft.com/office/drawing/2014/main" id="{1C3ACBD1-CAFD-439B-971F-1EE075825A75}"/>
              </a:ext>
            </a:extLst>
          </p:cNvPr>
          <p:cNvSpPr/>
          <p:nvPr/>
        </p:nvSpPr>
        <p:spPr>
          <a:xfrm flipH="1">
            <a:off x="6444208" y="4627033"/>
            <a:ext cx="711760" cy="787400"/>
          </a:xfrm>
          <a:custGeom>
            <a:avLst/>
            <a:gdLst>
              <a:gd name="connsiteX0" fmla="*/ 34427 w 711760"/>
              <a:gd name="connsiteY0" fmla="*/ 787400 h 787400"/>
              <a:gd name="connsiteX1" fmla="*/ 76760 w 711760"/>
              <a:gd name="connsiteY1" fmla="*/ 279400 h 787400"/>
              <a:gd name="connsiteX2" fmla="*/ 711760 w 711760"/>
              <a:gd name="connsiteY2" fmla="*/ 0 h 787400"/>
              <a:gd name="connsiteX3" fmla="*/ 711760 w 711760"/>
              <a:gd name="connsiteY3" fmla="*/ 0 h 787400"/>
            </a:gdLst>
            <a:ahLst/>
            <a:cxnLst>
              <a:cxn ang="0">
                <a:pos x="connsiteX0" y="connsiteY0"/>
              </a:cxn>
              <a:cxn ang="0">
                <a:pos x="connsiteX1" y="connsiteY1"/>
              </a:cxn>
              <a:cxn ang="0">
                <a:pos x="connsiteX2" y="connsiteY2"/>
              </a:cxn>
              <a:cxn ang="0">
                <a:pos x="connsiteX3" y="connsiteY3"/>
              </a:cxn>
            </a:cxnLst>
            <a:rect l="l" t="t" r="r" b="b"/>
            <a:pathLst>
              <a:path w="711760" h="787400">
                <a:moveTo>
                  <a:pt x="34427" y="787400"/>
                </a:moveTo>
                <a:cubicBezTo>
                  <a:pt x="-851" y="599016"/>
                  <a:pt x="-36129" y="410633"/>
                  <a:pt x="76760" y="279400"/>
                </a:cubicBezTo>
                <a:cubicBezTo>
                  <a:pt x="189649" y="148167"/>
                  <a:pt x="711760" y="0"/>
                  <a:pt x="711760" y="0"/>
                </a:cubicBezTo>
                <a:lnTo>
                  <a:pt x="711760" y="0"/>
                </a:ln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a:extLst>
              <a:ext uri="{FF2B5EF4-FFF2-40B4-BE49-F238E27FC236}">
                <a16:creationId xmlns:a16="http://schemas.microsoft.com/office/drawing/2014/main" id="{7DBC2727-94F4-4DC3-B615-C5386F820CD1}"/>
              </a:ext>
            </a:extLst>
          </p:cNvPr>
          <p:cNvCxnSpPr/>
          <p:nvPr/>
        </p:nvCxnSpPr>
        <p:spPr>
          <a:xfrm>
            <a:off x="2555776" y="3140968"/>
            <a:ext cx="6408712"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330CC17E-C25D-4E2E-9DB6-42BE2009D839}"/>
              </a:ext>
            </a:extLst>
          </p:cNvPr>
          <p:cNvSpPr>
            <a:spLocks noGrp="1"/>
          </p:cNvSpPr>
          <p:nvPr>
            <p:ph type="sldNum" sz="quarter" idx="12"/>
          </p:nvPr>
        </p:nvSpPr>
        <p:spPr/>
        <p:txBody>
          <a:bodyPr/>
          <a:lstStyle/>
          <a:p>
            <a:fld id="{F9134F74-3BB4-4ADE-A554-892E3A208E77}" type="slidenum">
              <a:rPr lang="ja-JP" altLang="en-US" smtClean="0"/>
              <a:pPr/>
              <a:t>139</a:t>
            </a:fld>
            <a:endParaRPr lang="ja-JP" altLang="en-US"/>
          </a:p>
        </p:txBody>
      </p:sp>
    </p:spTree>
    <p:extLst>
      <p:ext uri="{BB962C8B-B14F-4D97-AF65-F5344CB8AC3E}">
        <p14:creationId xmlns:p14="http://schemas.microsoft.com/office/powerpoint/2010/main" val="2391953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p:txBody>
          <a:bodyPr/>
          <a:lstStyle/>
          <a:p>
            <a:pPr eaLnBrk="1" hangingPunct="1"/>
            <a:r>
              <a:rPr lang="en-US" altLang="ja-JP" dirty="0"/>
              <a:t>2</a:t>
            </a:r>
            <a:r>
              <a:rPr lang="ja-JP" altLang="en-US" dirty="0"/>
              <a:t>通りの実行方法</a:t>
            </a:r>
          </a:p>
        </p:txBody>
      </p:sp>
      <p:sp>
        <p:nvSpPr>
          <p:cNvPr id="15363" name="コンテンツ プレースホルダ 2"/>
          <p:cNvSpPr>
            <a:spLocks noGrp="1"/>
          </p:cNvSpPr>
          <p:nvPr>
            <p:ph idx="1"/>
          </p:nvPr>
        </p:nvSpPr>
        <p:spPr>
          <a:xfrm>
            <a:off x="457200" y="1484784"/>
            <a:ext cx="8329613" cy="1428750"/>
          </a:xfrm>
        </p:spPr>
        <p:txBody>
          <a:bodyPr/>
          <a:lstStyle/>
          <a:p>
            <a:pPr marL="457200" indent="-457200" eaLnBrk="1" hangingPunct="1">
              <a:buFont typeface="+mj-lt"/>
              <a:buAutoNum type="arabicPeriod"/>
            </a:pPr>
            <a:r>
              <a:rPr lang="ja-JP" altLang="en-US" sz="2400" dirty="0"/>
              <a:t>プログラムコードを</a:t>
            </a:r>
            <a:r>
              <a:rPr lang="en-US" altLang="ja-JP" sz="2400" dirty="0"/>
              <a:t>1</a:t>
            </a:r>
            <a:r>
              <a:rPr lang="ja-JP" altLang="en-US" sz="2400" dirty="0"/>
              <a:t>行ずつ与え、そのつど実行させる</a:t>
            </a:r>
            <a:endParaRPr lang="en-US" altLang="ja-JP" sz="2400" dirty="0"/>
          </a:p>
          <a:p>
            <a:pPr marL="457200" indent="-457200" eaLnBrk="1" hangingPunct="1">
              <a:buFont typeface="+mj-lt"/>
              <a:buAutoNum type="arabicPeriod"/>
            </a:pPr>
            <a:endParaRPr lang="en-US" altLang="ja-JP" sz="2400" dirty="0"/>
          </a:p>
          <a:p>
            <a:pPr marL="457200" indent="-457200" eaLnBrk="1" hangingPunct="1">
              <a:buFont typeface="+mj-lt"/>
              <a:buAutoNum type="arabicPeriod"/>
            </a:pPr>
            <a:endParaRPr lang="en-US" altLang="ja-JP" sz="2400" dirty="0"/>
          </a:p>
          <a:p>
            <a:pPr marL="457200" indent="-457200" eaLnBrk="1" hangingPunct="1">
              <a:buFont typeface="+mj-lt"/>
              <a:buAutoNum type="arabicPeriod"/>
            </a:pPr>
            <a:endParaRPr lang="ja-JP" altLang="en-US" sz="2400" dirty="0"/>
          </a:p>
          <a:p>
            <a:pPr marL="457200" indent="-457200" eaLnBrk="1" hangingPunct="1">
              <a:buFont typeface="+mj-lt"/>
              <a:buAutoNum type="arabicPeriod"/>
            </a:pPr>
            <a:r>
              <a:rPr lang="ja-JP" altLang="en-US" sz="2400" dirty="0"/>
              <a:t>プログラムコードを記述したファイルを作成し、そのファイルを与えて実行させる</a:t>
            </a:r>
            <a:endParaRPr lang="en-US" altLang="ja-JP" sz="2400" dirty="0"/>
          </a:p>
          <a:p>
            <a:pPr marL="457200" indent="-457200" eaLnBrk="1" hangingPunct="1">
              <a:buFont typeface="+mj-lt"/>
              <a:buAutoNum type="arabicPeriod"/>
            </a:pPr>
            <a:endParaRPr lang="en-US" altLang="ja-JP" sz="2400" dirty="0"/>
          </a:p>
        </p:txBody>
      </p:sp>
      <p:sp>
        <p:nvSpPr>
          <p:cNvPr id="5" name="テキスト ボックス 4">
            <a:extLst>
              <a:ext uri="{FF2B5EF4-FFF2-40B4-BE49-F238E27FC236}">
                <a16:creationId xmlns:a16="http://schemas.microsoft.com/office/drawing/2014/main" id="{3A13A128-19DD-4615-9966-2794523C6F41}"/>
              </a:ext>
            </a:extLst>
          </p:cNvPr>
          <p:cNvSpPr txBox="1"/>
          <p:nvPr/>
        </p:nvSpPr>
        <p:spPr>
          <a:xfrm>
            <a:off x="4978870" y="2167083"/>
            <a:ext cx="1723549" cy="461665"/>
          </a:xfrm>
          <a:prstGeom prst="rect">
            <a:avLst/>
          </a:prstGeom>
          <a:noFill/>
        </p:spPr>
        <p:txBody>
          <a:bodyPr wrap="none" rtlCol="0">
            <a:spAutoFit/>
          </a:bodyPr>
          <a:lstStyle/>
          <a:p>
            <a:r>
              <a:rPr kumimoji="1" lang="ja-JP" altLang="en-US" sz="2400" b="1" dirty="0">
                <a:latin typeface="+mn-ea"/>
                <a:ea typeface="+mn-ea"/>
              </a:rPr>
              <a:t>対話モード</a:t>
            </a:r>
          </a:p>
        </p:txBody>
      </p:sp>
      <p:sp>
        <p:nvSpPr>
          <p:cNvPr id="2" name="円弧 1">
            <a:extLst>
              <a:ext uri="{FF2B5EF4-FFF2-40B4-BE49-F238E27FC236}">
                <a16:creationId xmlns:a16="http://schemas.microsoft.com/office/drawing/2014/main" id="{A2B25A04-D288-419B-89BA-0F57580BA312}"/>
              </a:ext>
            </a:extLst>
          </p:cNvPr>
          <p:cNvSpPr/>
          <p:nvPr/>
        </p:nvSpPr>
        <p:spPr>
          <a:xfrm>
            <a:off x="4622006" y="1744139"/>
            <a:ext cx="648072" cy="653777"/>
          </a:xfrm>
          <a:prstGeom prst="arc">
            <a:avLst>
              <a:gd name="adj1" fmla="val 6261951"/>
              <a:gd name="adj2" fmla="val 11451467"/>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502525E4-87A1-4448-B2E1-B1788390B15B}"/>
              </a:ext>
            </a:extLst>
          </p:cNvPr>
          <p:cNvSpPr>
            <a:spLocks noGrp="1"/>
          </p:cNvSpPr>
          <p:nvPr>
            <p:ph type="sldNum" sz="quarter" idx="12"/>
          </p:nvPr>
        </p:nvSpPr>
        <p:spPr/>
        <p:txBody>
          <a:bodyPr/>
          <a:lstStyle/>
          <a:p>
            <a:fld id="{F9134F74-3BB4-4ADE-A554-892E3A208E77}" type="slidenum">
              <a:rPr lang="ja-JP" altLang="en-US" smtClean="0"/>
              <a:pPr/>
              <a:t>14</a:t>
            </a:fld>
            <a:endParaRPr lang="ja-JP" altLang="en-US"/>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C2A52E-23B0-4BBA-B213-161BA9834296}"/>
              </a:ext>
            </a:extLst>
          </p:cNvPr>
          <p:cNvSpPr>
            <a:spLocks noGrp="1"/>
          </p:cNvSpPr>
          <p:nvPr>
            <p:ph type="title"/>
          </p:nvPr>
        </p:nvSpPr>
        <p:spPr/>
        <p:txBody>
          <a:bodyPr/>
          <a:lstStyle/>
          <a:p>
            <a:r>
              <a:rPr kumimoji="1" lang="ja-JP" altLang="en-US" dirty="0"/>
              <a:t>インスタンスの同値性と同一性</a:t>
            </a:r>
          </a:p>
        </p:txBody>
      </p:sp>
      <p:pic>
        <p:nvPicPr>
          <p:cNvPr id="4" name="図 3">
            <a:extLst>
              <a:ext uri="{FF2B5EF4-FFF2-40B4-BE49-F238E27FC236}">
                <a16:creationId xmlns:a16="http://schemas.microsoft.com/office/drawing/2014/main" id="{1408793E-897B-49CE-BB54-67E0BBD71106}"/>
              </a:ext>
            </a:extLst>
          </p:cNvPr>
          <p:cNvPicPr>
            <a:picLocks noChangeAspect="1"/>
          </p:cNvPicPr>
          <p:nvPr/>
        </p:nvPicPr>
        <p:blipFill rotWithShape="1">
          <a:blip r:embed="rId2"/>
          <a:srcRect b="24690"/>
          <a:stretch/>
        </p:blipFill>
        <p:spPr>
          <a:xfrm>
            <a:off x="899592" y="1592462"/>
            <a:ext cx="7089163" cy="3173467"/>
          </a:xfrm>
          <a:prstGeom prst="rect">
            <a:avLst/>
          </a:prstGeom>
        </p:spPr>
      </p:pic>
      <p:sp>
        <p:nvSpPr>
          <p:cNvPr id="5" name="テキスト ボックス 4">
            <a:extLst>
              <a:ext uri="{FF2B5EF4-FFF2-40B4-BE49-F238E27FC236}">
                <a16:creationId xmlns:a16="http://schemas.microsoft.com/office/drawing/2014/main" id="{0BDDD2F3-008E-44D7-864D-88F40BCDE3B7}"/>
              </a:ext>
            </a:extLst>
          </p:cNvPr>
          <p:cNvSpPr txBox="1"/>
          <p:nvPr/>
        </p:nvSpPr>
        <p:spPr>
          <a:xfrm>
            <a:off x="683568" y="1196752"/>
            <a:ext cx="3647152" cy="369332"/>
          </a:xfrm>
          <a:prstGeom prst="rect">
            <a:avLst/>
          </a:prstGeom>
          <a:noFill/>
        </p:spPr>
        <p:txBody>
          <a:bodyPr wrap="none" rtlCol="0">
            <a:spAutoFit/>
          </a:bodyPr>
          <a:lstStyle/>
          <a:p>
            <a:r>
              <a:rPr lang="ja-JP" altLang="en-US" dirty="0">
                <a:latin typeface="+mn-ea"/>
                <a:ea typeface="+mn-ea"/>
              </a:rPr>
              <a:t>「同値」と「同一」は異なる概念</a:t>
            </a:r>
            <a:endParaRPr kumimoji="1" lang="ja-JP" altLang="en-US" dirty="0">
              <a:latin typeface="+mn-ea"/>
              <a:ea typeface="+mn-ea"/>
            </a:endParaRPr>
          </a:p>
        </p:txBody>
      </p:sp>
      <p:sp>
        <p:nvSpPr>
          <p:cNvPr id="7" name="正方形/長方形 6">
            <a:extLst>
              <a:ext uri="{FF2B5EF4-FFF2-40B4-BE49-F238E27FC236}">
                <a16:creationId xmlns:a16="http://schemas.microsoft.com/office/drawing/2014/main" id="{B7EB6FDC-36DB-442B-960E-BD33B331EAB0}"/>
              </a:ext>
            </a:extLst>
          </p:cNvPr>
          <p:cNvSpPr/>
          <p:nvPr/>
        </p:nvSpPr>
        <p:spPr>
          <a:xfrm>
            <a:off x="539552" y="6199897"/>
            <a:ext cx="6984776" cy="369332"/>
          </a:xfrm>
          <a:prstGeom prst="rect">
            <a:avLst/>
          </a:prstGeom>
        </p:spPr>
        <p:txBody>
          <a:bodyPr wrap="square">
            <a:spAutoFit/>
          </a:bodyPr>
          <a:lstStyle/>
          <a:p>
            <a:r>
              <a:rPr lang="en-US" altLang="ja-JP" dirty="0">
                <a:ea typeface="+mn-ea"/>
              </a:rPr>
              <a:t>※</a:t>
            </a:r>
            <a:r>
              <a:rPr lang="ja-JP" altLang="en-US" dirty="0">
                <a:ea typeface="+mn-ea"/>
              </a:rPr>
              <a:t> 「</a:t>
            </a:r>
            <a:r>
              <a:rPr lang="en-US" altLang="ja-JP" dirty="0">
                <a:ea typeface="+mn-ea"/>
              </a:rPr>
              <a:t>==</a:t>
            </a:r>
            <a:r>
              <a:rPr lang="ja-JP" altLang="en-US" dirty="0">
                <a:ea typeface="+mn-ea"/>
              </a:rPr>
              <a:t>演算子」は同値性を、「</a:t>
            </a:r>
            <a:r>
              <a:rPr lang="en-US" altLang="ja-JP" dirty="0">
                <a:ea typeface="+mn-ea"/>
              </a:rPr>
              <a:t>is </a:t>
            </a:r>
            <a:r>
              <a:rPr lang="ja-JP" altLang="en-US" dirty="0">
                <a:ea typeface="+mn-ea"/>
              </a:rPr>
              <a:t>演算子」は同一性を判定する</a:t>
            </a:r>
            <a:endParaRPr lang="en-US" altLang="ja-JP" dirty="0">
              <a:ea typeface="+mn-ea"/>
            </a:endParaRPr>
          </a:p>
        </p:txBody>
      </p:sp>
      <p:sp>
        <p:nvSpPr>
          <p:cNvPr id="3" name="スライド番号プレースホルダー 2">
            <a:extLst>
              <a:ext uri="{FF2B5EF4-FFF2-40B4-BE49-F238E27FC236}">
                <a16:creationId xmlns:a16="http://schemas.microsoft.com/office/drawing/2014/main" id="{9DD89EEA-415B-47FA-8078-D2BD5792CF45}"/>
              </a:ext>
            </a:extLst>
          </p:cNvPr>
          <p:cNvSpPr>
            <a:spLocks noGrp="1"/>
          </p:cNvSpPr>
          <p:nvPr>
            <p:ph type="sldNum" sz="quarter" idx="12"/>
          </p:nvPr>
        </p:nvSpPr>
        <p:spPr/>
        <p:txBody>
          <a:bodyPr/>
          <a:lstStyle/>
          <a:p>
            <a:fld id="{F9134F74-3BB4-4ADE-A554-892E3A208E77}" type="slidenum">
              <a:rPr lang="ja-JP" altLang="en-US" smtClean="0"/>
              <a:pPr/>
              <a:t>140</a:t>
            </a:fld>
            <a:endParaRPr lang="ja-JP" altLang="en-US"/>
          </a:p>
        </p:txBody>
      </p:sp>
      <p:pic>
        <p:nvPicPr>
          <p:cNvPr id="8" name="図 7">
            <a:extLst>
              <a:ext uri="{FF2B5EF4-FFF2-40B4-BE49-F238E27FC236}">
                <a16:creationId xmlns:a16="http://schemas.microsoft.com/office/drawing/2014/main" id="{B0C9753A-A12E-4428-89D1-B0F4E0A3A261}"/>
              </a:ext>
            </a:extLst>
          </p:cNvPr>
          <p:cNvPicPr>
            <a:picLocks noChangeAspect="1"/>
          </p:cNvPicPr>
          <p:nvPr/>
        </p:nvPicPr>
        <p:blipFill>
          <a:blip r:embed="rId3"/>
          <a:stretch>
            <a:fillRect/>
          </a:stretch>
        </p:blipFill>
        <p:spPr>
          <a:xfrm>
            <a:off x="730084" y="4765929"/>
            <a:ext cx="3841916" cy="1402218"/>
          </a:xfrm>
          <a:prstGeom prst="rect">
            <a:avLst/>
          </a:prstGeom>
        </p:spPr>
      </p:pic>
      <p:pic>
        <p:nvPicPr>
          <p:cNvPr id="10" name="図 9">
            <a:extLst>
              <a:ext uri="{FF2B5EF4-FFF2-40B4-BE49-F238E27FC236}">
                <a16:creationId xmlns:a16="http://schemas.microsoft.com/office/drawing/2014/main" id="{F6648B55-EABB-4BFB-AC4A-5A0CFEA94FF3}"/>
              </a:ext>
            </a:extLst>
          </p:cNvPr>
          <p:cNvPicPr>
            <a:picLocks noChangeAspect="1"/>
          </p:cNvPicPr>
          <p:nvPr/>
        </p:nvPicPr>
        <p:blipFill>
          <a:blip r:embed="rId4"/>
          <a:stretch>
            <a:fillRect/>
          </a:stretch>
        </p:blipFill>
        <p:spPr>
          <a:xfrm>
            <a:off x="4473930" y="4716619"/>
            <a:ext cx="3728442" cy="1426534"/>
          </a:xfrm>
          <a:prstGeom prst="rect">
            <a:avLst/>
          </a:prstGeom>
        </p:spPr>
      </p:pic>
    </p:spTree>
    <p:extLst>
      <p:ext uri="{BB962C8B-B14F-4D97-AF65-F5344CB8AC3E}">
        <p14:creationId xmlns:p14="http://schemas.microsoft.com/office/powerpoint/2010/main" val="123728194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2CB4D1-BB52-40A5-879C-01B81FA416E9}"/>
              </a:ext>
            </a:extLst>
          </p:cNvPr>
          <p:cNvSpPr>
            <a:spLocks noGrp="1"/>
          </p:cNvSpPr>
          <p:nvPr>
            <p:ph type="title"/>
          </p:nvPr>
        </p:nvSpPr>
        <p:spPr/>
        <p:txBody>
          <a:bodyPr/>
          <a:lstStyle/>
          <a:p>
            <a:r>
              <a:rPr kumimoji="1" lang="ja-JP" altLang="en-US" dirty="0"/>
              <a:t>クラスとインスタンスとメソッド</a:t>
            </a:r>
          </a:p>
        </p:txBody>
      </p:sp>
      <p:sp>
        <p:nvSpPr>
          <p:cNvPr id="3" name="コンテンツ プレースホルダー 2">
            <a:extLst>
              <a:ext uri="{FF2B5EF4-FFF2-40B4-BE49-F238E27FC236}">
                <a16:creationId xmlns:a16="http://schemas.microsoft.com/office/drawing/2014/main" id="{D5E67582-3046-4CED-9F94-7E4CFF3AEA13}"/>
              </a:ext>
            </a:extLst>
          </p:cNvPr>
          <p:cNvSpPr>
            <a:spLocks noGrp="1"/>
          </p:cNvSpPr>
          <p:nvPr>
            <p:ph idx="1"/>
          </p:nvPr>
        </p:nvSpPr>
        <p:spPr/>
        <p:txBody>
          <a:bodyPr/>
          <a:lstStyle/>
          <a:p>
            <a:r>
              <a:rPr kumimoji="1" lang="ja-JP" altLang="en-US" sz="2800" b="1" dirty="0"/>
              <a:t>インスタンス</a:t>
            </a:r>
            <a:endParaRPr kumimoji="1" lang="en-US" altLang="ja-JP" sz="2800" b="1" dirty="0"/>
          </a:p>
          <a:p>
            <a:pPr marL="457200" lvl="1" indent="0">
              <a:buNone/>
            </a:pPr>
            <a:r>
              <a:rPr kumimoji="1" lang="ja-JP" altLang="en-US" sz="2400" dirty="0"/>
              <a:t>オブジェクトのこと</a:t>
            </a:r>
            <a:endParaRPr kumimoji="1" lang="en-US" altLang="ja-JP" sz="2400" dirty="0"/>
          </a:p>
          <a:p>
            <a:r>
              <a:rPr lang="ja-JP" altLang="en-US" sz="2800" b="1" dirty="0"/>
              <a:t>クラス</a:t>
            </a:r>
            <a:endParaRPr lang="en-US" altLang="ja-JP" sz="2800" b="1" dirty="0"/>
          </a:p>
          <a:p>
            <a:pPr marL="457200" lvl="1" indent="0">
              <a:buNone/>
            </a:pPr>
            <a:r>
              <a:rPr kumimoji="1" lang="ja-JP" altLang="en-US" sz="2400" dirty="0"/>
              <a:t>インスタンスの種類（型）のこと</a:t>
            </a:r>
            <a:endParaRPr kumimoji="1" lang="en-US" altLang="ja-JP" sz="2400" dirty="0"/>
          </a:p>
          <a:p>
            <a:r>
              <a:rPr lang="ja-JP" altLang="en-US" sz="2800" b="1" dirty="0"/>
              <a:t>メソッド</a:t>
            </a:r>
            <a:endParaRPr lang="en-US" altLang="ja-JP" sz="2800" b="1" dirty="0"/>
          </a:p>
          <a:p>
            <a:pPr marL="457200" lvl="1" indent="0">
              <a:buNone/>
            </a:pPr>
            <a:r>
              <a:rPr kumimoji="1" lang="ja-JP" altLang="en-US" sz="2400" dirty="0"/>
              <a:t>クラスごとに定義された機能</a:t>
            </a:r>
            <a:br>
              <a:rPr kumimoji="1" lang="en-US" altLang="ja-JP" sz="2400" dirty="0"/>
            </a:br>
            <a:r>
              <a:rPr kumimoji="1" lang="ja-JP" altLang="en-US" sz="2400" dirty="0"/>
              <a:t>（関数のようなもの）</a:t>
            </a:r>
          </a:p>
        </p:txBody>
      </p:sp>
      <p:sp>
        <p:nvSpPr>
          <p:cNvPr id="4" name="テキスト ボックス 3">
            <a:extLst>
              <a:ext uri="{FF2B5EF4-FFF2-40B4-BE49-F238E27FC236}">
                <a16:creationId xmlns:a16="http://schemas.microsoft.com/office/drawing/2014/main" id="{B8950D14-86D6-4F22-A003-F4D3CC1FB233}"/>
              </a:ext>
            </a:extLst>
          </p:cNvPr>
          <p:cNvSpPr txBox="1"/>
          <p:nvPr/>
        </p:nvSpPr>
        <p:spPr>
          <a:xfrm>
            <a:off x="354360" y="4616409"/>
            <a:ext cx="8435280" cy="1938992"/>
          </a:xfrm>
          <a:prstGeom prst="rect">
            <a:avLst/>
          </a:prstGeom>
          <a:noFill/>
        </p:spPr>
        <p:txBody>
          <a:bodyPr wrap="square" rtlCol="0">
            <a:spAutoFit/>
          </a:bodyPr>
          <a:lstStyle/>
          <a:p>
            <a:r>
              <a:rPr kumimoji="1" lang="ja-JP" altLang="en-US" sz="2400" dirty="0">
                <a:latin typeface="+mn-ea"/>
                <a:ea typeface="+mn-ea"/>
              </a:rPr>
              <a:t>例</a:t>
            </a:r>
            <a:r>
              <a:rPr kumimoji="1" lang="en-US" altLang="ja-JP" sz="2400" dirty="0">
                <a:latin typeface="+mn-ea"/>
                <a:ea typeface="+mn-ea"/>
              </a:rPr>
              <a:t>1</a:t>
            </a:r>
            <a:r>
              <a:rPr kumimoji="1" lang="ja-JP" altLang="en-US" sz="2400" dirty="0">
                <a:latin typeface="+mn-ea"/>
                <a:ea typeface="+mn-ea"/>
              </a:rPr>
              <a:t>： </a:t>
            </a:r>
            <a:r>
              <a:rPr kumimoji="1" lang="en-US" altLang="ja-JP" sz="2400" b="1" dirty="0">
                <a:latin typeface="+mn-ea"/>
                <a:ea typeface="+mn-ea"/>
              </a:rPr>
              <a:t>'Hello'</a:t>
            </a:r>
            <a:r>
              <a:rPr kumimoji="1" lang="ja-JP" altLang="en-US" sz="2400" b="1" dirty="0">
                <a:latin typeface="+mn-ea"/>
                <a:ea typeface="+mn-ea"/>
              </a:rPr>
              <a:t> </a:t>
            </a:r>
            <a:r>
              <a:rPr kumimoji="1" lang="ja-JP" altLang="en-US" sz="2400" dirty="0">
                <a:latin typeface="+mn-ea"/>
                <a:ea typeface="+mn-ea"/>
              </a:rPr>
              <a:t>というオブジェクト（文字列）は</a:t>
            </a:r>
            <a:r>
              <a:rPr kumimoji="1" lang="en-US" altLang="ja-JP" sz="2400" dirty="0">
                <a:latin typeface="+mn-ea"/>
                <a:ea typeface="+mn-ea"/>
              </a:rPr>
              <a:t>str</a:t>
            </a:r>
            <a:r>
              <a:rPr kumimoji="1" lang="ja-JP" altLang="en-US" sz="2400" dirty="0">
                <a:latin typeface="+mn-ea"/>
                <a:ea typeface="+mn-ea"/>
              </a:rPr>
              <a:t>クラスのインスタンスで、</a:t>
            </a:r>
            <a:r>
              <a:rPr kumimoji="1" lang="en-US" altLang="ja-JP" sz="2400" b="1" dirty="0">
                <a:latin typeface="+mn-ea"/>
                <a:ea typeface="+mn-ea"/>
              </a:rPr>
              <a:t>lower()</a:t>
            </a:r>
            <a:r>
              <a:rPr kumimoji="1" lang="ja-JP" altLang="en-US" sz="2400" dirty="0">
                <a:latin typeface="+mn-ea"/>
                <a:ea typeface="+mn-ea"/>
              </a:rPr>
              <a:t>や</a:t>
            </a:r>
            <a:r>
              <a:rPr kumimoji="1" lang="en-US" altLang="ja-JP" sz="2400" b="1" dirty="0">
                <a:latin typeface="+mn-ea"/>
                <a:ea typeface="+mn-ea"/>
              </a:rPr>
              <a:t>count()</a:t>
            </a:r>
            <a:r>
              <a:rPr kumimoji="1" lang="ja-JP" altLang="en-US" sz="2400" dirty="0">
                <a:latin typeface="+mn-ea"/>
                <a:ea typeface="+mn-ea"/>
              </a:rPr>
              <a:t>などのメソッドを持つ</a:t>
            </a:r>
            <a:endParaRPr kumimoji="1" lang="en-US" altLang="ja-JP" sz="2400" dirty="0">
              <a:latin typeface="+mn-ea"/>
              <a:ea typeface="+mn-ea"/>
            </a:endParaRPr>
          </a:p>
          <a:p>
            <a:endParaRPr kumimoji="1" lang="en-US" altLang="ja-JP" sz="2400" dirty="0">
              <a:latin typeface="+mn-ea"/>
              <a:ea typeface="+mn-ea"/>
            </a:endParaRPr>
          </a:p>
          <a:p>
            <a:r>
              <a:rPr lang="ja-JP" altLang="en-US" sz="2400" dirty="0">
                <a:latin typeface="+mn-ea"/>
                <a:ea typeface="+mn-ea"/>
              </a:rPr>
              <a:t>例</a:t>
            </a:r>
            <a:r>
              <a:rPr lang="en-US" altLang="ja-JP" sz="2400" dirty="0">
                <a:latin typeface="+mn-ea"/>
                <a:ea typeface="+mn-ea"/>
              </a:rPr>
              <a:t>2</a:t>
            </a:r>
            <a:r>
              <a:rPr lang="ja-JP" altLang="en-US" sz="2400" dirty="0">
                <a:latin typeface="+mn-ea"/>
                <a:ea typeface="+mn-ea"/>
              </a:rPr>
              <a:t>：</a:t>
            </a:r>
            <a:r>
              <a:rPr lang="en-US" altLang="ja-JP" sz="2400" b="1" dirty="0">
                <a:latin typeface="+mn-ea"/>
                <a:ea typeface="+mn-ea"/>
              </a:rPr>
              <a:t>[10,20,30]</a:t>
            </a:r>
            <a:r>
              <a:rPr lang="ja-JP" altLang="en-US" sz="2400" dirty="0">
                <a:latin typeface="+mn-ea"/>
                <a:ea typeface="+mn-ea"/>
              </a:rPr>
              <a:t>というオブジェクト（リスト）は</a:t>
            </a:r>
            <a:r>
              <a:rPr lang="en-US" altLang="ja-JP" sz="2400" dirty="0">
                <a:latin typeface="+mn-ea"/>
                <a:ea typeface="+mn-ea"/>
              </a:rPr>
              <a:t>list</a:t>
            </a:r>
            <a:r>
              <a:rPr lang="ja-JP" altLang="en-US" sz="2400" dirty="0">
                <a:latin typeface="+mn-ea"/>
                <a:ea typeface="+mn-ea"/>
              </a:rPr>
              <a:t>クラスのインスタンスで、</a:t>
            </a:r>
            <a:r>
              <a:rPr lang="en-US" altLang="ja-JP" sz="2400" b="1" dirty="0">
                <a:latin typeface="+mn-ea"/>
                <a:ea typeface="+mn-ea"/>
              </a:rPr>
              <a:t>reverse()</a:t>
            </a:r>
            <a:r>
              <a:rPr lang="ja-JP" altLang="en-US" sz="2400" dirty="0">
                <a:latin typeface="+mn-ea"/>
                <a:ea typeface="+mn-ea"/>
              </a:rPr>
              <a:t>や</a:t>
            </a:r>
            <a:r>
              <a:rPr lang="en-US" altLang="ja-JP" sz="2400" b="1" dirty="0">
                <a:latin typeface="+mn-ea"/>
                <a:ea typeface="+mn-ea"/>
              </a:rPr>
              <a:t>pop()</a:t>
            </a:r>
            <a:r>
              <a:rPr lang="ja-JP" altLang="en-US" sz="2400" dirty="0">
                <a:latin typeface="+mn-ea"/>
                <a:ea typeface="+mn-ea"/>
              </a:rPr>
              <a:t>などのメソッドを持つ</a:t>
            </a:r>
            <a:endParaRPr kumimoji="1" lang="ja-JP" altLang="en-US" sz="2400" dirty="0">
              <a:latin typeface="+mn-ea"/>
              <a:ea typeface="+mn-ea"/>
            </a:endParaRPr>
          </a:p>
        </p:txBody>
      </p:sp>
      <p:sp>
        <p:nvSpPr>
          <p:cNvPr id="5" name="四角形: 角を丸くする 4">
            <a:extLst>
              <a:ext uri="{FF2B5EF4-FFF2-40B4-BE49-F238E27FC236}">
                <a16:creationId xmlns:a16="http://schemas.microsoft.com/office/drawing/2014/main" id="{28814B43-C8AB-4090-9845-74B08645BE6C}"/>
              </a:ext>
            </a:extLst>
          </p:cNvPr>
          <p:cNvSpPr/>
          <p:nvPr/>
        </p:nvSpPr>
        <p:spPr>
          <a:xfrm>
            <a:off x="179512" y="4437112"/>
            <a:ext cx="8640960" cy="22322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F69813D7-81D7-4067-8B16-88EBF08A29EF}"/>
              </a:ext>
            </a:extLst>
          </p:cNvPr>
          <p:cNvSpPr>
            <a:spLocks noGrp="1"/>
          </p:cNvSpPr>
          <p:nvPr>
            <p:ph type="sldNum" sz="quarter" idx="12"/>
          </p:nvPr>
        </p:nvSpPr>
        <p:spPr/>
        <p:txBody>
          <a:bodyPr/>
          <a:lstStyle/>
          <a:p>
            <a:fld id="{F9134F74-3BB4-4ADE-A554-892E3A208E77}" type="slidenum">
              <a:rPr lang="ja-JP" altLang="en-US" smtClean="0"/>
              <a:pPr/>
              <a:t>141</a:t>
            </a:fld>
            <a:endParaRPr lang="ja-JP" altLang="en-US"/>
          </a:p>
        </p:txBody>
      </p:sp>
    </p:spTree>
    <p:extLst>
      <p:ext uri="{BB962C8B-B14F-4D97-AF65-F5344CB8AC3E}">
        <p14:creationId xmlns:p14="http://schemas.microsoft.com/office/powerpoint/2010/main" val="381458762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9123BA-60DF-4025-8977-54ED4687CECF}"/>
              </a:ext>
            </a:extLst>
          </p:cNvPr>
          <p:cNvSpPr>
            <a:spLocks noGrp="1"/>
          </p:cNvSpPr>
          <p:nvPr>
            <p:ph type="title"/>
          </p:nvPr>
        </p:nvSpPr>
        <p:spPr/>
        <p:txBody>
          <a:bodyPr/>
          <a:lstStyle/>
          <a:p>
            <a:r>
              <a:rPr kumimoji="1" lang="ja-JP" altLang="en-US" dirty="0"/>
              <a:t>組み込み型</a:t>
            </a:r>
          </a:p>
        </p:txBody>
      </p:sp>
      <p:sp>
        <p:nvSpPr>
          <p:cNvPr id="3" name="コンテンツ プレースホルダー 2">
            <a:extLst>
              <a:ext uri="{FF2B5EF4-FFF2-40B4-BE49-F238E27FC236}">
                <a16:creationId xmlns:a16="http://schemas.microsoft.com/office/drawing/2014/main" id="{65DB32FB-1AB1-48C7-BC32-2F798298EC10}"/>
              </a:ext>
            </a:extLst>
          </p:cNvPr>
          <p:cNvSpPr>
            <a:spLocks noGrp="1"/>
          </p:cNvSpPr>
          <p:nvPr>
            <p:ph idx="1"/>
          </p:nvPr>
        </p:nvSpPr>
        <p:spPr/>
        <p:txBody>
          <a:bodyPr/>
          <a:lstStyle/>
          <a:p>
            <a:r>
              <a:rPr kumimoji="1" lang="en-US" altLang="ja-JP" sz="2800" dirty="0"/>
              <a:t>Python</a:t>
            </a:r>
            <a:r>
              <a:rPr kumimoji="1" lang="ja-JP" altLang="en-US" sz="2800" dirty="0"/>
              <a:t>に最初から準備されている型（クラス）</a:t>
            </a:r>
            <a:endParaRPr kumimoji="1" lang="en-US" altLang="ja-JP" sz="2800" dirty="0"/>
          </a:p>
          <a:p>
            <a:endParaRPr lang="en-US" altLang="ja-JP" sz="2800" dirty="0"/>
          </a:p>
          <a:p>
            <a:r>
              <a:rPr kumimoji="1" lang="ja-JP" altLang="en-US" sz="2800" dirty="0"/>
              <a:t>これまでに学習したもの</a:t>
            </a:r>
            <a:endParaRPr kumimoji="1" lang="en-US" altLang="ja-JP" sz="2800" dirty="0"/>
          </a:p>
          <a:p>
            <a:pPr marL="457200" lvl="1" indent="0">
              <a:buNone/>
            </a:pPr>
            <a:r>
              <a:rPr lang="en-US" altLang="ja-JP" sz="2400" dirty="0"/>
              <a:t>int</a:t>
            </a:r>
            <a:r>
              <a:rPr lang="ja-JP" altLang="en-US" sz="2400" dirty="0"/>
              <a:t>型、</a:t>
            </a:r>
            <a:r>
              <a:rPr lang="en-US" altLang="ja-JP" sz="2400" dirty="0"/>
              <a:t>float</a:t>
            </a:r>
            <a:r>
              <a:rPr lang="ja-JP" altLang="en-US" sz="2400" dirty="0"/>
              <a:t>型、</a:t>
            </a:r>
            <a:r>
              <a:rPr lang="en-US" altLang="ja-JP" sz="2400" dirty="0"/>
              <a:t>str</a:t>
            </a:r>
            <a:r>
              <a:rPr lang="ja-JP" altLang="en-US" sz="2400" dirty="0"/>
              <a:t>型、</a:t>
            </a:r>
            <a:r>
              <a:rPr lang="en-US" altLang="ja-JP" sz="2400" dirty="0"/>
              <a:t>list</a:t>
            </a:r>
            <a:r>
              <a:rPr lang="ja-JP" altLang="en-US" sz="2400" dirty="0"/>
              <a:t>型</a:t>
            </a:r>
            <a:endParaRPr lang="en-US" altLang="ja-JP" sz="2400" dirty="0"/>
          </a:p>
          <a:p>
            <a:pPr lvl="1"/>
            <a:endParaRPr kumimoji="1" lang="en-US" altLang="ja-JP" sz="2400" dirty="0"/>
          </a:p>
          <a:p>
            <a:r>
              <a:rPr lang="ja-JP" altLang="en-US" sz="2800" dirty="0"/>
              <a:t>これから学習するもの</a:t>
            </a:r>
            <a:endParaRPr lang="en-US" altLang="ja-JP" sz="2800" dirty="0"/>
          </a:p>
          <a:p>
            <a:pPr marL="457200" lvl="1" indent="0">
              <a:buNone/>
            </a:pPr>
            <a:r>
              <a:rPr lang="ja-JP" altLang="en-US" sz="2400" dirty="0"/>
              <a:t>タプル、辞書、セット</a:t>
            </a:r>
            <a:endParaRPr lang="en-US" altLang="ja-JP" sz="2400" dirty="0"/>
          </a:p>
          <a:p>
            <a:pPr marL="457200" lvl="1" indent="0">
              <a:buNone/>
            </a:pPr>
            <a:r>
              <a:rPr lang="ja-JP" altLang="en-US" sz="2000" dirty="0"/>
              <a:t> </a:t>
            </a:r>
            <a:r>
              <a:rPr kumimoji="1" lang="en-US" altLang="ja-JP" sz="2000" dirty="0"/>
              <a:t>※</a:t>
            </a:r>
            <a:r>
              <a:rPr kumimoji="1" lang="ja-JP" altLang="en-US" sz="2000" dirty="0"/>
              <a:t> いずれも複数のオブジェクトを格納するために使用する</a:t>
            </a:r>
          </a:p>
        </p:txBody>
      </p:sp>
      <p:sp>
        <p:nvSpPr>
          <p:cNvPr id="4" name="スライド番号プレースホルダー 3">
            <a:extLst>
              <a:ext uri="{FF2B5EF4-FFF2-40B4-BE49-F238E27FC236}">
                <a16:creationId xmlns:a16="http://schemas.microsoft.com/office/drawing/2014/main" id="{051371EC-6F1F-4F00-95F0-0A2E97F6167A}"/>
              </a:ext>
            </a:extLst>
          </p:cNvPr>
          <p:cNvSpPr>
            <a:spLocks noGrp="1"/>
          </p:cNvSpPr>
          <p:nvPr>
            <p:ph type="sldNum" sz="quarter" idx="12"/>
          </p:nvPr>
        </p:nvSpPr>
        <p:spPr/>
        <p:txBody>
          <a:bodyPr/>
          <a:lstStyle/>
          <a:p>
            <a:fld id="{F9134F74-3BB4-4ADE-A554-892E3A208E77}" type="slidenum">
              <a:rPr lang="ja-JP" altLang="en-US" smtClean="0"/>
              <a:pPr/>
              <a:t>142</a:t>
            </a:fld>
            <a:endParaRPr lang="ja-JP" altLang="en-US"/>
          </a:p>
        </p:txBody>
      </p:sp>
    </p:spTree>
    <p:extLst>
      <p:ext uri="{BB962C8B-B14F-4D97-AF65-F5344CB8AC3E}">
        <p14:creationId xmlns:p14="http://schemas.microsoft.com/office/powerpoint/2010/main" val="3210664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C34D4D-0296-4F59-B2BC-BDD1AAA34B52}"/>
              </a:ext>
            </a:extLst>
          </p:cNvPr>
          <p:cNvSpPr>
            <a:spLocks noGrp="1"/>
          </p:cNvSpPr>
          <p:nvPr>
            <p:ph type="title"/>
          </p:nvPr>
        </p:nvSpPr>
        <p:spPr/>
        <p:txBody>
          <a:bodyPr/>
          <a:lstStyle/>
          <a:p>
            <a:r>
              <a:rPr kumimoji="1" lang="ja-JP" altLang="en-US" dirty="0"/>
              <a:t>メソッドの呼び出し</a:t>
            </a:r>
          </a:p>
        </p:txBody>
      </p:sp>
      <p:sp>
        <p:nvSpPr>
          <p:cNvPr id="4" name="スライド番号プレースホルダー 3">
            <a:extLst>
              <a:ext uri="{FF2B5EF4-FFF2-40B4-BE49-F238E27FC236}">
                <a16:creationId xmlns:a16="http://schemas.microsoft.com/office/drawing/2014/main" id="{3C0CB6E9-3D44-49EF-B984-B41187B8DFFE}"/>
              </a:ext>
            </a:extLst>
          </p:cNvPr>
          <p:cNvSpPr>
            <a:spLocks noGrp="1"/>
          </p:cNvSpPr>
          <p:nvPr>
            <p:ph type="sldNum" sz="quarter" idx="12"/>
          </p:nvPr>
        </p:nvSpPr>
        <p:spPr/>
        <p:txBody>
          <a:bodyPr/>
          <a:lstStyle/>
          <a:p>
            <a:fld id="{F9134F74-3BB4-4ADE-A554-892E3A208E77}" type="slidenum">
              <a:rPr lang="ja-JP" altLang="en-US" smtClean="0"/>
              <a:pPr/>
              <a:t>143</a:t>
            </a:fld>
            <a:endParaRPr lang="ja-JP" altLang="en-US"/>
          </a:p>
        </p:txBody>
      </p:sp>
      <p:sp>
        <p:nvSpPr>
          <p:cNvPr id="5" name="テキスト ボックス 4">
            <a:extLst>
              <a:ext uri="{FF2B5EF4-FFF2-40B4-BE49-F238E27FC236}">
                <a16:creationId xmlns:a16="http://schemas.microsoft.com/office/drawing/2014/main" id="{6812DB6E-DBBB-4065-8722-F4DC6A7F9666}"/>
              </a:ext>
            </a:extLst>
          </p:cNvPr>
          <p:cNvSpPr txBox="1">
            <a:spLocks noChangeArrowheads="1"/>
          </p:cNvSpPr>
          <p:nvPr/>
        </p:nvSpPr>
        <p:spPr bwMode="auto">
          <a:xfrm>
            <a:off x="827584" y="4187321"/>
            <a:ext cx="6870618" cy="830997"/>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latin typeface="Lucida Console" panose="020B0609040504020204" pitchFamily="49" charset="0"/>
                <a:ea typeface="HG丸ｺﾞｼｯｸM-PRO" panose="020F0600000000000000" pitchFamily="50" charset="-128"/>
              </a:rPr>
              <a:t>&gt;&gt;&gt; 'Hello, </a:t>
            </a:r>
            <a:r>
              <a:rPr lang="en-US" altLang="ja-JP" sz="2400" dirty="0" err="1">
                <a:latin typeface="Lucida Console" panose="020B0609040504020204" pitchFamily="49" charset="0"/>
                <a:ea typeface="HG丸ｺﾞｼｯｸM-PRO" panose="020F0600000000000000" pitchFamily="50" charset="-128"/>
              </a:rPr>
              <a:t>Python'.count</a:t>
            </a:r>
            <a:r>
              <a:rPr lang="en-US" altLang="ja-JP" sz="2400" dirty="0">
                <a:latin typeface="Lucida Console" panose="020B0609040504020204" pitchFamily="49" charset="0"/>
                <a:ea typeface="HG丸ｺﾞｼｯｸM-PRO" panose="020F0600000000000000" pitchFamily="50" charset="-128"/>
              </a:rPr>
              <a:t>('o')</a:t>
            </a:r>
          </a:p>
          <a:p>
            <a:pPr eaLnBrk="1" hangingPunct="1"/>
            <a:r>
              <a:rPr lang="en-US" altLang="ja-JP" sz="2400" dirty="0">
                <a:solidFill>
                  <a:srgbClr val="0070C0"/>
                </a:solidFill>
                <a:latin typeface="Lucida Console" panose="020B0609040504020204" pitchFamily="49" charset="0"/>
                <a:ea typeface="HG丸ｺﾞｼｯｸM-PRO" panose="020F0600000000000000" pitchFamily="50" charset="-128"/>
              </a:rPr>
              <a:t>2</a:t>
            </a:r>
          </a:p>
        </p:txBody>
      </p:sp>
      <p:sp>
        <p:nvSpPr>
          <p:cNvPr id="7" name="四角形: 角を丸くする 6">
            <a:extLst>
              <a:ext uri="{FF2B5EF4-FFF2-40B4-BE49-F238E27FC236}">
                <a16:creationId xmlns:a16="http://schemas.microsoft.com/office/drawing/2014/main" id="{8F2C187B-78BF-4EEB-8AE7-421AD7807B9A}"/>
              </a:ext>
            </a:extLst>
          </p:cNvPr>
          <p:cNvSpPr/>
          <p:nvPr/>
        </p:nvSpPr>
        <p:spPr>
          <a:xfrm>
            <a:off x="1259632" y="2156038"/>
            <a:ext cx="2232248"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オブジェクト</a:t>
            </a:r>
          </a:p>
        </p:txBody>
      </p:sp>
      <p:sp>
        <p:nvSpPr>
          <p:cNvPr id="8" name="テキスト ボックス 7">
            <a:extLst>
              <a:ext uri="{FF2B5EF4-FFF2-40B4-BE49-F238E27FC236}">
                <a16:creationId xmlns:a16="http://schemas.microsoft.com/office/drawing/2014/main" id="{A85B5254-12BF-4C81-8BEA-73AD4511185F}"/>
              </a:ext>
            </a:extLst>
          </p:cNvPr>
          <p:cNvSpPr txBox="1"/>
          <p:nvPr/>
        </p:nvSpPr>
        <p:spPr>
          <a:xfrm>
            <a:off x="3491880" y="2219335"/>
            <a:ext cx="2425664" cy="584775"/>
          </a:xfrm>
          <a:prstGeom prst="rect">
            <a:avLst/>
          </a:prstGeom>
          <a:noFill/>
        </p:spPr>
        <p:txBody>
          <a:bodyPr wrap="none" rtlCol="0">
            <a:spAutoFit/>
          </a:bodyPr>
          <a:lstStyle/>
          <a:p>
            <a:r>
              <a:rPr kumimoji="1" lang="en-US" altLang="ja-JP" sz="3200" dirty="0"/>
              <a:t>. </a:t>
            </a:r>
            <a:r>
              <a:rPr kumimoji="1" lang="ja-JP" altLang="en-US" sz="3200" dirty="0"/>
              <a:t>メソッド名</a:t>
            </a:r>
            <a:r>
              <a:rPr kumimoji="1" lang="en-US" altLang="ja-JP" sz="3200" dirty="0"/>
              <a:t>( )</a:t>
            </a:r>
            <a:endParaRPr kumimoji="1" lang="ja-JP" altLang="en-US" sz="3200" dirty="0"/>
          </a:p>
        </p:txBody>
      </p:sp>
      <p:sp>
        <p:nvSpPr>
          <p:cNvPr id="10" name="正方形/長方形 9">
            <a:extLst>
              <a:ext uri="{FF2B5EF4-FFF2-40B4-BE49-F238E27FC236}">
                <a16:creationId xmlns:a16="http://schemas.microsoft.com/office/drawing/2014/main" id="{3671C504-59AE-4514-9107-00340D2ACF7C}"/>
              </a:ext>
            </a:extLst>
          </p:cNvPr>
          <p:cNvSpPr/>
          <p:nvPr/>
        </p:nvSpPr>
        <p:spPr>
          <a:xfrm>
            <a:off x="635224" y="1316463"/>
            <a:ext cx="6984776" cy="523220"/>
          </a:xfrm>
          <a:prstGeom prst="rect">
            <a:avLst/>
          </a:prstGeom>
        </p:spPr>
        <p:txBody>
          <a:bodyPr wrap="square">
            <a:spAutoFit/>
          </a:bodyPr>
          <a:lstStyle/>
          <a:p>
            <a:r>
              <a:rPr lang="ja-JP" altLang="en-US" sz="2800" dirty="0">
                <a:ea typeface="+mn-ea"/>
              </a:rPr>
              <a:t>プログラムコードでの表記</a:t>
            </a:r>
            <a:endParaRPr lang="en-US" altLang="ja-JP" sz="2800" dirty="0">
              <a:ea typeface="+mn-ea"/>
            </a:endParaRPr>
          </a:p>
        </p:txBody>
      </p:sp>
      <p:sp>
        <p:nvSpPr>
          <p:cNvPr id="11" name="正方形/長方形 10">
            <a:extLst>
              <a:ext uri="{FF2B5EF4-FFF2-40B4-BE49-F238E27FC236}">
                <a16:creationId xmlns:a16="http://schemas.microsoft.com/office/drawing/2014/main" id="{CB13DB11-A314-4FD7-A3BB-B5505403F3A8}"/>
              </a:ext>
            </a:extLst>
          </p:cNvPr>
          <p:cNvSpPr/>
          <p:nvPr/>
        </p:nvSpPr>
        <p:spPr>
          <a:xfrm>
            <a:off x="635224" y="3367862"/>
            <a:ext cx="6984776" cy="523220"/>
          </a:xfrm>
          <a:prstGeom prst="rect">
            <a:avLst/>
          </a:prstGeom>
        </p:spPr>
        <p:txBody>
          <a:bodyPr wrap="square">
            <a:spAutoFit/>
          </a:bodyPr>
          <a:lstStyle/>
          <a:p>
            <a:r>
              <a:rPr lang="ja-JP" altLang="en-US" sz="2800" dirty="0">
                <a:ea typeface="+mn-ea"/>
              </a:rPr>
              <a:t>例</a:t>
            </a:r>
            <a:endParaRPr lang="en-US" altLang="ja-JP" sz="2800" dirty="0">
              <a:ea typeface="+mn-ea"/>
            </a:endParaRPr>
          </a:p>
        </p:txBody>
      </p:sp>
      <p:cxnSp>
        <p:nvCxnSpPr>
          <p:cNvPr id="13" name="直線矢印コネクタ 12">
            <a:extLst>
              <a:ext uri="{FF2B5EF4-FFF2-40B4-BE49-F238E27FC236}">
                <a16:creationId xmlns:a16="http://schemas.microsoft.com/office/drawing/2014/main" id="{E07C2107-95EB-4116-922D-68C081EEFC94}"/>
              </a:ext>
            </a:extLst>
          </p:cNvPr>
          <p:cNvCxnSpPr/>
          <p:nvPr/>
        </p:nvCxnSpPr>
        <p:spPr>
          <a:xfrm flipH="1" flipV="1">
            <a:off x="3347864" y="4725144"/>
            <a:ext cx="144016" cy="7200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13C97916-EF36-48E0-A02E-C7615568DEEA}"/>
              </a:ext>
            </a:extLst>
          </p:cNvPr>
          <p:cNvSpPr/>
          <p:nvPr/>
        </p:nvSpPr>
        <p:spPr>
          <a:xfrm>
            <a:off x="2159224" y="5539367"/>
            <a:ext cx="2628800" cy="523220"/>
          </a:xfrm>
          <a:prstGeom prst="rect">
            <a:avLst/>
          </a:prstGeom>
        </p:spPr>
        <p:txBody>
          <a:bodyPr wrap="square">
            <a:spAutoFit/>
          </a:bodyPr>
          <a:lstStyle/>
          <a:p>
            <a:r>
              <a:rPr lang="ja-JP" altLang="en-US" sz="2800" dirty="0">
                <a:ea typeface="+mn-ea"/>
              </a:rPr>
              <a:t>オブジェクト</a:t>
            </a:r>
            <a:endParaRPr lang="en-US" altLang="ja-JP" sz="2800" dirty="0">
              <a:ea typeface="+mn-ea"/>
            </a:endParaRPr>
          </a:p>
        </p:txBody>
      </p:sp>
      <p:sp>
        <p:nvSpPr>
          <p:cNvPr id="15" name="正方形/長方形 14">
            <a:extLst>
              <a:ext uri="{FF2B5EF4-FFF2-40B4-BE49-F238E27FC236}">
                <a16:creationId xmlns:a16="http://schemas.microsoft.com/office/drawing/2014/main" id="{9DD43188-2736-4DD2-917A-00D887BC1B01}"/>
              </a:ext>
            </a:extLst>
          </p:cNvPr>
          <p:cNvSpPr/>
          <p:nvPr/>
        </p:nvSpPr>
        <p:spPr>
          <a:xfrm>
            <a:off x="4991200" y="5539367"/>
            <a:ext cx="2628800" cy="523220"/>
          </a:xfrm>
          <a:prstGeom prst="rect">
            <a:avLst/>
          </a:prstGeom>
        </p:spPr>
        <p:txBody>
          <a:bodyPr wrap="square">
            <a:spAutoFit/>
          </a:bodyPr>
          <a:lstStyle/>
          <a:p>
            <a:r>
              <a:rPr lang="ja-JP" altLang="en-US" sz="2800" dirty="0">
                <a:ea typeface="+mn-ea"/>
              </a:rPr>
              <a:t>メソッド名</a:t>
            </a:r>
            <a:endParaRPr lang="en-US" altLang="ja-JP" sz="2800" dirty="0">
              <a:ea typeface="+mn-ea"/>
            </a:endParaRPr>
          </a:p>
        </p:txBody>
      </p:sp>
      <p:cxnSp>
        <p:nvCxnSpPr>
          <p:cNvPr id="16" name="直線矢印コネクタ 15">
            <a:extLst>
              <a:ext uri="{FF2B5EF4-FFF2-40B4-BE49-F238E27FC236}">
                <a16:creationId xmlns:a16="http://schemas.microsoft.com/office/drawing/2014/main" id="{B153D43A-5004-4759-8C88-D2A41813F57C}"/>
              </a:ext>
            </a:extLst>
          </p:cNvPr>
          <p:cNvCxnSpPr/>
          <p:nvPr/>
        </p:nvCxnSpPr>
        <p:spPr>
          <a:xfrm flipH="1" flipV="1">
            <a:off x="5238800" y="4699181"/>
            <a:ext cx="144016" cy="7200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843CD2C3-3633-4806-8A8F-2EA49AAE0642}"/>
              </a:ext>
            </a:extLst>
          </p:cNvPr>
          <p:cNvCxnSpPr/>
          <p:nvPr/>
        </p:nvCxnSpPr>
        <p:spPr>
          <a:xfrm>
            <a:off x="1763688" y="4602819"/>
            <a:ext cx="25922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B848D458-0C4F-4931-B3D6-12359D09CF4D}"/>
              </a:ext>
            </a:extLst>
          </p:cNvPr>
          <p:cNvCxnSpPr>
            <a:cxnSpLocks/>
          </p:cNvCxnSpPr>
          <p:nvPr/>
        </p:nvCxnSpPr>
        <p:spPr>
          <a:xfrm>
            <a:off x="4621400" y="4616705"/>
            <a:ext cx="9587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84302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1CE0D5-0B0C-405C-9433-40B87D4C68EB}"/>
              </a:ext>
            </a:extLst>
          </p:cNvPr>
          <p:cNvSpPr>
            <a:spLocks noGrp="1"/>
          </p:cNvSpPr>
          <p:nvPr>
            <p:ph type="title"/>
          </p:nvPr>
        </p:nvSpPr>
        <p:spPr/>
        <p:txBody>
          <a:bodyPr/>
          <a:lstStyle/>
          <a:p>
            <a:r>
              <a:rPr lang="en-US" altLang="ja-JP" dirty="0"/>
              <a:t>str</a:t>
            </a:r>
            <a:r>
              <a:rPr lang="ja-JP" altLang="en-US" dirty="0"/>
              <a:t>クラスのメソッド</a:t>
            </a:r>
          </a:p>
        </p:txBody>
      </p:sp>
      <p:sp>
        <p:nvSpPr>
          <p:cNvPr id="5" name="テキスト ボックス 4">
            <a:extLst>
              <a:ext uri="{FF2B5EF4-FFF2-40B4-BE49-F238E27FC236}">
                <a16:creationId xmlns:a16="http://schemas.microsoft.com/office/drawing/2014/main" id="{08C09392-EF76-47BE-96A4-DC531E64C014}"/>
              </a:ext>
            </a:extLst>
          </p:cNvPr>
          <p:cNvSpPr txBox="1">
            <a:spLocks noChangeArrowheads="1"/>
          </p:cNvSpPr>
          <p:nvPr/>
        </p:nvSpPr>
        <p:spPr bwMode="auto">
          <a:xfrm>
            <a:off x="611560" y="3429000"/>
            <a:ext cx="6870618" cy="3170099"/>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Lucida Console" panose="020B0609040504020204" pitchFamily="49" charset="0"/>
                <a:ea typeface="HG丸ｺﾞｼｯｸM-PRO" panose="020F0600000000000000" pitchFamily="50" charset="-128"/>
              </a:rPr>
              <a:t>&gt;&gt;&gt; 'Hello, </a:t>
            </a:r>
            <a:r>
              <a:rPr lang="en-US" altLang="ja-JP" sz="2000" dirty="0" err="1">
                <a:latin typeface="Lucida Console" panose="020B0609040504020204" pitchFamily="49" charset="0"/>
                <a:ea typeface="HG丸ｺﾞｼｯｸM-PRO" panose="020F0600000000000000" pitchFamily="50" charset="-128"/>
              </a:rPr>
              <a:t>Python'.count</a:t>
            </a:r>
            <a:r>
              <a:rPr lang="en-US" altLang="ja-JP" sz="2000" dirty="0">
                <a:latin typeface="Lucida Console" panose="020B0609040504020204" pitchFamily="49" charset="0"/>
                <a:ea typeface="HG丸ｺﾞｼｯｸM-PRO" panose="020F0600000000000000" pitchFamily="50" charset="-128"/>
              </a:rPr>
              <a:t>('o')</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2</a:t>
            </a:r>
          </a:p>
          <a:p>
            <a:pPr eaLnBrk="1" hangingPunct="1"/>
            <a:r>
              <a:rPr lang="en-US" altLang="ja-JP" sz="2000" dirty="0">
                <a:latin typeface="Lucida Console" panose="020B0609040504020204" pitchFamily="49" charset="0"/>
                <a:ea typeface="HG丸ｺﾞｼｯｸM-PRO" panose="020F0600000000000000" pitchFamily="50" charset="-128"/>
              </a:rPr>
              <a:t>&gt;&gt;&gt; '</a:t>
            </a:r>
            <a:r>
              <a:rPr lang="en-US" altLang="ja-JP" sz="2000" dirty="0" err="1">
                <a:latin typeface="Lucida Console" panose="020B0609040504020204" pitchFamily="49" charset="0"/>
                <a:ea typeface="HG丸ｺﾞｼｯｸM-PRO" panose="020F0600000000000000" pitchFamily="50" charset="-128"/>
              </a:rPr>
              <a:t>PYTHON'.lower</a:t>
            </a:r>
            <a:r>
              <a:rPr lang="en-US" altLang="ja-JP" sz="2000" dirty="0">
                <a:latin typeface="Lucida Console" panose="020B0609040504020204" pitchFamily="49" charset="0"/>
                <a:ea typeface="HG丸ｺﾞｼｯｸM-PRO" panose="020F0600000000000000" pitchFamily="50" charset="-128"/>
              </a:rPr>
              <a:t>()</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python</a:t>
            </a:r>
          </a:p>
          <a:p>
            <a:pPr eaLnBrk="1" hangingPunct="1"/>
            <a:r>
              <a:rPr lang="en-US" altLang="ja-JP" sz="2000" dirty="0">
                <a:latin typeface="Lucida Console" panose="020B0609040504020204" pitchFamily="49" charset="0"/>
                <a:ea typeface="HG丸ｺﾞｼｯｸM-PRO" panose="020F0600000000000000" pitchFamily="50" charset="-128"/>
              </a:rPr>
              <a:t>&gt;&gt;&gt; '</a:t>
            </a:r>
            <a:r>
              <a:rPr lang="en-US" altLang="ja-JP" sz="2000" dirty="0" err="1">
                <a:latin typeface="Lucida Console" panose="020B0609040504020204" pitchFamily="49" charset="0"/>
                <a:ea typeface="HG丸ｺﾞｼｯｸM-PRO" panose="020F0600000000000000" pitchFamily="50" charset="-128"/>
              </a:rPr>
              <a:t>python'.upper</a:t>
            </a:r>
            <a:r>
              <a:rPr lang="en-US" altLang="ja-JP" sz="2000" dirty="0">
                <a:latin typeface="Lucida Console" panose="020B0609040504020204" pitchFamily="49" charset="0"/>
                <a:ea typeface="HG丸ｺﾞｼｯｸM-PRO" panose="020F0600000000000000" pitchFamily="50" charset="-128"/>
              </a:rPr>
              <a:t>()</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PYTHON</a:t>
            </a:r>
          </a:p>
          <a:p>
            <a:pPr eaLnBrk="1" hangingPunct="1"/>
            <a:r>
              <a:rPr lang="en-US" altLang="ja-JP" sz="2000" dirty="0">
                <a:latin typeface="Lucida Console" panose="020B0609040504020204" pitchFamily="49" charset="0"/>
                <a:ea typeface="HG丸ｺﾞｼｯｸM-PRO" panose="020F0600000000000000" pitchFamily="50" charset="-128"/>
              </a:rPr>
              <a:t>&gt;&gt;&gt; '2021-12-31'.split('-')</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['2021', '12', '31']</a:t>
            </a:r>
          </a:p>
          <a:p>
            <a:pPr eaLnBrk="1" hangingPunct="1"/>
            <a:r>
              <a:rPr lang="en-US" altLang="ja-JP" sz="2000" dirty="0">
                <a:latin typeface="Lucida Console" panose="020B0609040504020204" pitchFamily="49" charset="0"/>
                <a:ea typeface="HG丸ｺﾞｼｯｸM-PRO" panose="020F0600000000000000" pitchFamily="50" charset="-128"/>
              </a:rPr>
              <a:t>&gt;&gt;&gt; 'Java</a:t>
            </a:r>
            <a:r>
              <a:rPr lang="ja-JP" altLang="en-US" sz="2000" dirty="0">
                <a:latin typeface="Lucida Console" panose="020B0609040504020204" pitchFamily="49" charset="0"/>
                <a:ea typeface="HG丸ｺﾞｼｯｸM-PRO" panose="020F0600000000000000" pitchFamily="50" charset="-128"/>
              </a:rPr>
              <a:t>言語</a:t>
            </a:r>
            <a:r>
              <a:rPr lang="en-US" altLang="ja-JP" sz="2000" dirty="0">
                <a:latin typeface="Lucida Console" panose="020B0609040504020204" pitchFamily="49" charset="0"/>
                <a:ea typeface="HG丸ｺﾞｼｯｸM-PRO" panose="020F0600000000000000" pitchFamily="50" charset="-128"/>
              </a:rPr>
              <a:t>'.replace('Java', 'Python')</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'Python</a:t>
            </a:r>
            <a:r>
              <a:rPr lang="ja-JP" altLang="en-US" sz="2000" dirty="0">
                <a:solidFill>
                  <a:srgbClr val="0070C0"/>
                </a:solidFill>
                <a:latin typeface="Lucida Console" panose="020B0609040504020204" pitchFamily="49" charset="0"/>
                <a:ea typeface="HG丸ｺﾞｼｯｸM-PRO" panose="020F0600000000000000" pitchFamily="50" charset="-128"/>
              </a:rPr>
              <a:t>言語</a:t>
            </a:r>
            <a:r>
              <a:rPr lang="en-US" altLang="ja-JP" sz="2000" dirty="0">
                <a:solidFill>
                  <a:srgbClr val="0070C0"/>
                </a:solidFill>
                <a:latin typeface="Lucida Console" panose="020B0609040504020204" pitchFamily="49" charset="0"/>
                <a:ea typeface="HG丸ｺﾞｼｯｸM-PRO" panose="020F0600000000000000" pitchFamily="50" charset="-128"/>
              </a:rPr>
              <a:t>'</a:t>
            </a:r>
          </a:p>
        </p:txBody>
      </p:sp>
      <p:sp>
        <p:nvSpPr>
          <p:cNvPr id="6" name="コンテンツ プレースホルダー 2">
            <a:extLst>
              <a:ext uri="{FF2B5EF4-FFF2-40B4-BE49-F238E27FC236}">
                <a16:creationId xmlns:a16="http://schemas.microsoft.com/office/drawing/2014/main" id="{956E7AF0-7580-4670-96B0-50BBCCC63CE8}"/>
              </a:ext>
            </a:extLst>
          </p:cNvPr>
          <p:cNvSpPr>
            <a:spLocks noGrp="1"/>
          </p:cNvSpPr>
          <p:nvPr>
            <p:ph idx="1"/>
          </p:nvPr>
        </p:nvSpPr>
        <p:spPr>
          <a:xfrm>
            <a:off x="457200" y="1214422"/>
            <a:ext cx="8229600" cy="648072"/>
          </a:xfrm>
        </p:spPr>
        <p:txBody>
          <a:bodyPr/>
          <a:lstStyle/>
          <a:p>
            <a:pPr marL="0" indent="0">
              <a:buNone/>
            </a:pPr>
            <a:r>
              <a:rPr kumimoji="1" lang="en-US" altLang="ja-JP" sz="2000" dirty="0"/>
              <a:t>str</a:t>
            </a:r>
            <a:r>
              <a:rPr kumimoji="1" lang="ja-JP" altLang="en-US" sz="2000" dirty="0"/>
              <a:t>クラス</a:t>
            </a:r>
            <a:r>
              <a:rPr lang="ja-JP" altLang="en-US" sz="2000" dirty="0"/>
              <a:t>には文字列を操作する</a:t>
            </a:r>
            <a:r>
              <a:rPr kumimoji="1" lang="ja-JP" altLang="en-US" sz="2000" dirty="0"/>
              <a:t>メソッドが定義されている</a:t>
            </a:r>
            <a:endParaRPr kumimoji="1" lang="en-US" altLang="ja-JP" sz="2000" dirty="0"/>
          </a:p>
        </p:txBody>
      </p:sp>
      <p:sp>
        <p:nvSpPr>
          <p:cNvPr id="7" name="正方形/長方形 6">
            <a:extLst>
              <a:ext uri="{FF2B5EF4-FFF2-40B4-BE49-F238E27FC236}">
                <a16:creationId xmlns:a16="http://schemas.microsoft.com/office/drawing/2014/main" id="{A9B6C4D2-6A65-4347-B509-A6B9060A1FE5}"/>
              </a:ext>
            </a:extLst>
          </p:cNvPr>
          <p:cNvSpPr/>
          <p:nvPr/>
        </p:nvSpPr>
        <p:spPr>
          <a:xfrm>
            <a:off x="611560" y="1862494"/>
            <a:ext cx="6984776" cy="2031325"/>
          </a:xfrm>
          <a:prstGeom prst="rect">
            <a:avLst/>
          </a:prstGeom>
        </p:spPr>
        <p:txBody>
          <a:bodyPr wrap="square">
            <a:spAutoFit/>
          </a:bodyPr>
          <a:lstStyle/>
          <a:p>
            <a:r>
              <a:rPr lang="en-US" altLang="ja-JP" dirty="0">
                <a:latin typeface="Lucida Console" panose="020B0609040504020204" pitchFamily="49" charset="0"/>
                <a:ea typeface="+mn-ea"/>
              </a:rPr>
              <a:t>count(x)</a:t>
            </a:r>
            <a:r>
              <a:rPr lang="en-US" altLang="ja-JP" dirty="0">
                <a:ea typeface="+mn-ea"/>
              </a:rPr>
              <a:t> 	</a:t>
            </a:r>
            <a:r>
              <a:rPr lang="ja-JP" altLang="en-US" dirty="0">
                <a:ea typeface="+mn-ea"/>
              </a:rPr>
              <a:t>   </a:t>
            </a:r>
            <a:r>
              <a:rPr lang="en-US" altLang="ja-JP" dirty="0">
                <a:ea typeface="+mn-ea"/>
              </a:rPr>
              <a:t>x</a:t>
            </a:r>
            <a:r>
              <a:rPr lang="ja-JP" altLang="en-US" dirty="0">
                <a:ea typeface="+mn-ea"/>
              </a:rPr>
              <a:t>が文字列にいくつ含まれるかを返す</a:t>
            </a:r>
            <a:endParaRPr lang="en-US" altLang="ja-JP" dirty="0">
              <a:ea typeface="+mn-ea"/>
            </a:endParaRPr>
          </a:p>
          <a:p>
            <a:r>
              <a:rPr lang="en-US" altLang="ja-JP" dirty="0">
                <a:latin typeface="Lucida Console" panose="020B0609040504020204" pitchFamily="49" charset="0"/>
                <a:ea typeface="+mn-ea"/>
              </a:rPr>
              <a:t>lower() </a:t>
            </a:r>
            <a:r>
              <a:rPr lang="en-US" altLang="ja-JP" dirty="0">
                <a:ea typeface="+mn-ea"/>
              </a:rPr>
              <a:t>	</a:t>
            </a:r>
            <a:r>
              <a:rPr lang="ja-JP" altLang="en-US" dirty="0">
                <a:ea typeface="+mn-ea"/>
              </a:rPr>
              <a:t>  すべての文字を小文字にした文字列を返す</a:t>
            </a:r>
            <a:endParaRPr lang="en-US" altLang="ja-JP" dirty="0">
              <a:ea typeface="+mn-ea"/>
            </a:endParaRPr>
          </a:p>
          <a:p>
            <a:r>
              <a:rPr lang="en-US" altLang="ja-JP" dirty="0">
                <a:latin typeface="Lucida Console" panose="020B0609040504020204" pitchFamily="49" charset="0"/>
                <a:ea typeface="+mn-ea"/>
              </a:rPr>
              <a:t>upper() </a:t>
            </a:r>
            <a:r>
              <a:rPr lang="en-US" altLang="ja-JP" dirty="0">
                <a:ea typeface="+mn-ea"/>
              </a:rPr>
              <a:t>	</a:t>
            </a:r>
            <a:r>
              <a:rPr lang="ja-JP" altLang="en-US" dirty="0">
                <a:ea typeface="+mn-ea"/>
              </a:rPr>
              <a:t>  すべての文字を大文字にした文字列を返す</a:t>
            </a:r>
            <a:endParaRPr lang="en-US" altLang="ja-JP" dirty="0">
              <a:ea typeface="+mn-ea"/>
            </a:endParaRPr>
          </a:p>
          <a:p>
            <a:r>
              <a:rPr lang="en-US" altLang="ja-JP" dirty="0">
                <a:latin typeface="Lucida Console" panose="020B0609040504020204" pitchFamily="49" charset="0"/>
              </a:rPr>
              <a:t>split(x) </a:t>
            </a:r>
            <a:r>
              <a:rPr lang="ja-JP" altLang="en-US" dirty="0">
                <a:latin typeface="Lucida Console" panose="020B0609040504020204" pitchFamily="49" charset="0"/>
              </a:rPr>
              <a:t> </a:t>
            </a:r>
            <a:r>
              <a:rPr lang="en-US" altLang="ja-JP" dirty="0"/>
              <a:t>	</a:t>
            </a:r>
            <a:r>
              <a:rPr lang="ja-JP" altLang="en-US" dirty="0"/>
              <a:t>  </a:t>
            </a:r>
            <a:r>
              <a:rPr lang="ja-JP" altLang="en-US" dirty="0">
                <a:latin typeface="+mn-ea"/>
                <a:ea typeface="+mn-ea"/>
              </a:rPr>
              <a:t>文字列を</a:t>
            </a:r>
            <a:r>
              <a:rPr lang="en-US" altLang="ja-JP" b="1" dirty="0">
                <a:latin typeface="+mn-ea"/>
                <a:ea typeface="+mn-ea"/>
              </a:rPr>
              <a:t>x</a:t>
            </a:r>
            <a:r>
              <a:rPr lang="ja-JP" altLang="en-US" dirty="0">
                <a:latin typeface="+mn-ea"/>
                <a:ea typeface="+mn-ea"/>
              </a:rPr>
              <a:t>で分割した結果をリストで返す</a:t>
            </a:r>
            <a:endParaRPr lang="en-US" altLang="ja-JP" dirty="0">
              <a:latin typeface="+mn-ea"/>
              <a:ea typeface="+mn-ea"/>
            </a:endParaRPr>
          </a:p>
          <a:p>
            <a:r>
              <a:rPr lang="en-US" altLang="ja-JP" dirty="0">
                <a:latin typeface="Lucida Console" panose="020B0609040504020204" pitchFamily="49" charset="0"/>
              </a:rPr>
              <a:t>replace(x, y)</a:t>
            </a:r>
            <a:r>
              <a:rPr lang="en-US" altLang="ja-JP" dirty="0">
                <a:latin typeface="+mn-ea"/>
                <a:ea typeface="+mn-ea"/>
              </a:rPr>
              <a:t>	</a:t>
            </a:r>
            <a:r>
              <a:rPr lang="ja-JP" altLang="en-US" dirty="0">
                <a:latin typeface="+mn-ea"/>
                <a:ea typeface="+mn-ea"/>
              </a:rPr>
              <a:t>  文字列に含まれる</a:t>
            </a:r>
            <a:r>
              <a:rPr lang="en-US" altLang="ja-JP" b="1" dirty="0">
                <a:latin typeface="+mn-ea"/>
                <a:ea typeface="+mn-ea"/>
              </a:rPr>
              <a:t>x</a:t>
            </a:r>
            <a:r>
              <a:rPr lang="ja-JP" altLang="en-US" dirty="0">
                <a:latin typeface="+mn-ea"/>
                <a:ea typeface="+mn-ea"/>
              </a:rPr>
              <a:t>を</a:t>
            </a:r>
            <a:r>
              <a:rPr lang="en-US" altLang="ja-JP" b="1" dirty="0">
                <a:latin typeface="+mn-ea"/>
                <a:ea typeface="+mn-ea"/>
              </a:rPr>
              <a:t>y</a:t>
            </a:r>
            <a:r>
              <a:rPr lang="ja-JP" altLang="en-US" dirty="0">
                <a:latin typeface="+mn-ea"/>
                <a:ea typeface="+mn-ea"/>
              </a:rPr>
              <a:t>に置換した結果を返す</a:t>
            </a:r>
            <a:endParaRPr lang="en-US" altLang="ja-JP" dirty="0">
              <a:latin typeface="+mn-ea"/>
              <a:ea typeface="+mn-ea"/>
            </a:endParaRPr>
          </a:p>
          <a:p>
            <a:endParaRPr lang="en-US" altLang="ja-JP" dirty="0">
              <a:latin typeface="+mn-ea"/>
              <a:ea typeface="+mn-ea"/>
            </a:endParaRPr>
          </a:p>
          <a:p>
            <a:endParaRPr lang="en-US" altLang="ja-JP" dirty="0">
              <a:latin typeface="+mn-ea"/>
              <a:ea typeface="+mn-ea"/>
            </a:endParaRPr>
          </a:p>
        </p:txBody>
      </p:sp>
      <p:sp>
        <p:nvSpPr>
          <p:cNvPr id="3" name="スライド番号プレースホルダー 2">
            <a:extLst>
              <a:ext uri="{FF2B5EF4-FFF2-40B4-BE49-F238E27FC236}">
                <a16:creationId xmlns:a16="http://schemas.microsoft.com/office/drawing/2014/main" id="{BB7164B6-FE62-4186-BC16-AC380565E047}"/>
              </a:ext>
            </a:extLst>
          </p:cNvPr>
          <p:cNvSpPr>
            <a:spLocks noGrp="1"/>
          </p:cNvSpPr>
          <p:nvPr>
            <p:ph type="sldNum" sz="quarter" idx="12"/>
          </p:nvPr>
        </p:nvSpPr>
        <p:spPr/>
        <p:txBody>
          <a:bodyPr/>
          <a:lstStyle/>
          <a:p>
            <a:fld id="{F9134F74-3BB4-4ADE-A554-892E3A208E77}" type="slidenum">
              <a:rPr lang="ja-JP" altLang="en-US" smtClean="0"/>
              <a:pPr/>
              <a:t>144</a:t>
            </a:fld>
            <a:endParaRPr lang="ja-JP" altLang="en-US"/>
          </a:p>
        </p:txBody>
      </p:sp>
    </p:spTree>
    <p:extLst>
      <p:ext uri="{BB962C8B-B14F-4D97-AF65-F5344CB8AC3E}">
        <p14:creationId xmlns:p14="http://schemas.microsoft.com/office/powerpoint/2010/main" val="2146700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0E5F32-35CA-4312-BBF6-22E4B7E8DFC5}"/>
              </a:ext>
            </a:extLst>
          </p:cNvPr>
          <p:cNvSpPr>
            <a:spLocks noGrp="1"/>
          </p:cNvSpPr>
          <p:nvPr>
            <p:ph type="title"/>
          </p:nvPr>
        </p:nvSpPr>
        <p:spPr/>
        <p:txBody>
          <a:bodyPr/>
          <a:lstStyle/>
          <a:p>
            <a:r>
              <a:rPr kumimoji="1" lang="en-US" altLang="ja-JP" dirty="0"/>
              <a:t>str</a:t>
            </a:r>
            <a:r>
              <a:rPr kumimoji="1" lang="ja-JP" altLang="en-US" dirty="0"/>
              <a:t>クラスの</a:t>
            </a:r>
            <a:r>
              <a:rPr kumimoji="1" lang="en-US" altLang="ja-JP" dirty="0"/>
              <a:t>format</a:t>
            </a:r>
            <a:r>
              <a:rPr kumimoji="1" lang="ja-JP" altLang="en-US" dirty="0"/>
              <a:t>メソッド</a:t>
            </a:r>
          </a:p>
        </p:txBody>
      </p:sp>
      <p:pic>
        <p:nvPicPr>
          <p:cNvPr id="4" name="図 3">
            <a:extLst>
              <a:ext uri="{FF2B5EF4-FFF2-40B4-BE49-F238E27FC236}">
                <a16:creationId xmlns:a16="http://schemas.microsoft.com/office/drawing/2014/main" id="{78921D28-03AE-4F19-8066-57E2A166825E}"/>
              </a:ext>
            </a:extLst>
          </p:cNvPr>
          <p:cNvPicPr>
            <a:picLocks noChangeAspect="1"/>
          </p:cNvPicPr>
          <p:nvPr/>
        </p:nvPicPr>
        <p:blipFill>
          <a:blip r:embed="rId2"/>
          <a:stretch>
            <a:fillRect/>
          </a:stretch>
        </p:blipFill>
        <p:spPr>
          <a:xfrm>
            <a:off x="313730" y="1648589"/>
            <a:ext cx="8516539" cy="1810003"/>
          </a:xfrm>
          <a:prstGeom prst="rect">
            <a:avLst/>
          </a:prstGeom>
        </p:spPr>
      </p:pic>
      <p:pic>
        <p:nvPicPr>
          <p:cNvPr id="5" name="図 4">
            <a:extLst>
              <a:ext uri="{FF2B5EF4-FFF2-40B4-BE49-F238E27FC236}">
                <a16:creationId xmlns:a16="http://schemas.microsoft.com/office/drawing/2014/main" id="{B543A540-15E1-46D9-9A70-F7D3F1AA55BC}"/>
              </a:ext>
            </a:extLst>
          </p:cNvPr>
          <p:cNvPicPr>
            <a:picLocks noChangeAspect="1"/>
          </p:cNvPicPr>
          <p:nvPr/>
        </p:nvPicPr>
        <p:blipFill>
          <a:blip r:embed="rId3"/>
          <a:stretch>
            <a:fillRect/>
          </a:stretch>
        </p:blipFill>
        <p:spPr>
          <a:xfrm>
            <a:off x="313730" y="4189390"/>
            <a:ext cx="8516539" cy="2042137"/>
          </a:xfrm>
          <a:prstGeom prst="rect">
            <a:avLst/>
          </a:prstGeom>
        </p:spPr>
      </p:pic>
      <p:sp>
        <p:nvSpPr>
          <p:cNvPr id="6" name="コンテンツ プレースホルダー 2">
            <a:extLst>
              <a:ext uri="{FF2B5EF4-FFF2-40B4-BE49-F238E27FC236}">
                <a16:creationId xmlns:a16="http://schemas.microsoft.com/office/drawing/2014/main" id="{869D76D4-3B00-4EAC-929D-95DEADA53F79}"/>
              </a:ext>
            </a:extLst>
          </p:cNvPr>
          <p:cNvSpPr>
            <a:spLocks noGrp="1"/>
          </p:cNvSpPr>
          <p:nvPr>
            <p:ph idx="1"/>
          </p:nvPr>
        </p:nvSpPr>
        <p:spPr>
          <a:xfrm>
            <a:off x="457200" y="1214422"/>
            <a:ext cx="8229600" cy="648072"/>
          </a:xfrm>
        </p:spPr>
        <p:txBody>
          <a:bodyPr/>
          <a:lstStyle/>
          <a:p>
            <a:pPr marL="0" indent="0">
              <a:buNone/>
            </a:pPr>
            <a:r>
              <a:rPr kumimoji="1" lang="ja-JP" altLang="en-US" sz="2000" dirty="0"/>
              <a:t>文字列に含まれる</a:t>
            </a:r>
            <a:r>
              <a:rPr kumimoji="1" lang="en-US" altLang="ja-JP" sz="2000" dirty="0"/>
              <a:t>{} </a:t>
            </a:r>
            <a:r>
              <a:rPr kumimoji="1" lang="ja-JP" altLang="en-US" sz="2000" dirty="0" err="1"/>
              <a:t>への</a:t>
            </a:r>
            <a:r>
              <a:rPr kumimoji="1" lang="ja-JP" altLang="en-US" sz="2000" dirty="0"/>
              <a:t>変数の値の埋め込み</a:t>
            </a:r>
            <a:endParaRPr kumimoji="1" lang="en-US" altLang="ja-JP" sz="2000" dirty="0"/>
          </a:p>
        </p:txBody>
      </p:sp>
      <p:sp>
        <p:nvSpPr>
          <p:cNvPr id="7" name="コンテンツ プレースホルダー 2">
            <a:extLst>
              <a:ext uri="{FF2B5EF4-FFF2-40B4-BE49-F238E27FC236}">
                <a16:creationId xmlns:a16="http://schemas.microsoft.com/office/drawing/2014/main" id="{310616DC-C22F-4908-A4B0-EB9C97F0A3EB}"/>
              </a:ext>
            </a:extLst>
          </p:cNvPr>
          <p:cNvSpPr txBox="1">
            <a:spLocks/>
          </p:cNvSpPr>
          <p:nvPr/>
        </p:nvSpPr>
        <p:spPr bwMode="auto">
          <a:xfrm>
            <a:off x="457200" y="3783037"/>
            <a:ext cx="822960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en-US" altLang="ja-JP" sz="2000" dirty="0"/>
              <a:t>{}</a:t>
            </a:r>
            <a:r>
              <a:rPr lang="ja-JP" altLang="en-US" sz="2000" dirty="0"/>
              <a:t>の中でのインデックスの指定</a:t>
            </a:r>
            <a:endParaRPr lang="en-US" altLang="ja-JP" sz="2000" dirty="0"/>
          </a:p>
        </p:txBody>
      </p:sp>
      <p:sp>
        <p:nvSpPr>
          <p:cNvPr id="3" name="スライド番号プレースホルダー 2">
            <a:extLst>
              <a:ext uri="{FF2B5EF4-FFF2-40B4-BE49-F238E27FC236}">
                <a16:creationId xmlns:a16="http://schemas.microsoft.com/office/drawing/2014/main" id="{CAF6CDF3-9F09-4FE2-BDAF-86997381FFF1}"/>
              </a:ext>
            </a:extLst>
          </p:cNvPr>
          <p:cNvSpPr>
            <a:spLocks noGrp="1"/>
          </p:cNvSpPr>
          <p:nvPr>
            <p:ph type="sldNum" sz="quarter" idx="12"/>
          </p:nvPr>
        </p:nvSpPr>
        <p:spPr/>
        <p:txBody>
          <a:bodyPr/>
          <a:lstStyle/>
          <a:p>
            <a:fld id="{F9134F74-3BB4-4ADE-A554-892E3A208E77}" type="slidenum">
              <a:rPr lang="ja-JP" altLang="en-US" smtClean="0"/>
              <a:pPr/>
              <a:t>145</a:t>
            </a:fld>
            <a:endParaRPr lang="ja-JP" altLang="en-US"/>
          </a:p>
        </p:txBody>
      </p:sp>
    </p:spTree>
    <p:extLst>
      <p:ext uri="{BB962C8B-B14F-4D97-AF65-F5344CB8AC3E}">
        <p14:creationId xmlns:p14="http://schemas.microsoft.com/office/powerpoint/2010/main" val="3481935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0E5F32-35CA-4312-BBF6-22E4B7E8DFC5}"/>
              </a:ext>
            </a:extLst>
          </p:cNvPr>
          <p:cNvSpPr>
            <a:spLocks noGrp="1"/>
          </p:cNvSpPr>
          <p:nvPr>
            <p:ph type="title"/>
          </p:nvPr>
        </p:nvSpPr>
        <p:spPr/>
        <p:txBody>
          <a:bodyPr/>
          <a:lstStyle/>
          <a:p>
            <a:r>
              <a:rPr kumimoji="1" lang="en-US" altLang="ja-JP" dirty="0"/>
              <a:t>str</a:t>
            </a:r>
            <a:r>
              <a:rPr kumimoji="1" lang="ja-JP" altLang="en-US" dirty="0"/>
              <a:t>クラスの</a:t>
            </a:r>
            <a:r>
              <a:rPr kumimoji="1" lang="en-US" altLang="ja-JP" dirty="0"/>
              <a:t>format</a:t>
            </a:r>
            <a:r>
              <a:rPr kumimoji="1" lang="ja-JP" altLang="en-US" dirty="0"/>
              <a:t>メソッド</a:t>
            </a:r>
          </a:p>
        </p:txBody>
      </p:sp>
      <p:sp>
        <p:nvSpPr>
          <p:cNvPr id="6" name="コンテンツ プレースホルダー 2">
            <a:extLst>
              <a:ext uri="{FF2B5EF4-FFF2-40B4-BE49-F238E27FC236}">
                <a16:creationId xmlns:a16="http://schemas.microsoft.com/office/drawing/2014/main" id="{869D76D4-3B00-4EAC-929D-95DEADA53F79}"/>
              </a:ext>
            </a:extLst>
          </p:cNvPr>
          <p:cNvSpPr>
            <a:spLocks noGrp="1"/>
          </p:cNvSpPr>
          <p:nvPr>
            <p:ph idx="1"/>
          </p:nvPr>
        </p:nvSpPr>
        <p:spPr>
          <a:xfrm>
            <a:off x="457200" y="1214422"/>
            <a:ext cx="8229600" cy="648072"/>
          </a:xfrm>
        </p:spPr>
        <p:txBody>
          <a:bodyPr/>
          <a:lstStyle/>
          <a:p>
            <a:pPr marL="0" indent="0">
              <a:buNone/>
            </a:pPr>
            <a:r>
              <a:rPr kumimoji="1" lang="en-US" altLang="ja-JP" sz="2000" dirty="0"/>
              <a:t>{}</a:t>
            </a:r>
            <a:r>
              <a:rPr kumimoji="1" lang="ja-JP" altLang="en-US" sz="2000" dirty="0"/>
              <a:t>の中での書式</a:t>
            </a:r>
            <a:r>
              <a:rPr lang="ja-JP" altLang="en-US" sz="2000" dirty="0"/>
              <a:t>を</a:t>
            </a:r>
            <a:r>
              <a:rPr kumimoji="1" lang="ja-JP" altLang="en-US" sz="2000" dirty="0"/>
              <a:t>指定できる</a:t>
            </a:r>
            <a:endParaRPr kumimoji="1" lang="en-US" altLang="ja-JP" sz="2000" dirty="0"/>
          </a:p>
        </p:txBody>
      </p:sp>
      <p:sp>
        <p:nvSpPr>
          <p:cNvPr id="8" name="正方形/長方形 7">
            <a:extLst>
              <a:ext uri="{FF2B5EF4-FFF2-40B4-BE49-F238E27FC236}">
                <a16:creationId xmlns:a16="http://schemas.microsoft.com/office/drawing/2014/main" id="{0378DAB0-0661-4EAC-8B5E-3491F9A40B8C}"/>
              </a:ext>
            </a:extLst>
          </p:cNvPr>
          <p:cNvSpPr/>
          <p:nvPr/>
        </p:nvSpPr>
        <p:spPr>
          <a:xfrm>
            <a:off x="611560" y="1862494"/>
            <a:ext cx="6984776" cy="2031325"/>
          </a:xfrm>
          <a:prstGeom prst="rect">
            <a:avLst/>
          </a:prstGeom>
        </p:spPr>
        <p:txBody>
          <a:bodyPr wrap="square">
            <a:spAutoFit/>
          </a:bodyPr>
          <a:lstStyle/>
          <a:p>
            <a:r>
              <a:rPr lang="en-US" altLang="ja-JP" b="1" dirty="0">
                <a:latin typeface="Lucida Console" panose="020B0609040504020204" pitchFamily="49" charset="0"/>
                <a:ea typeface="+mn-ea"/>
              </a:rPr>
              <a:t>{</a:t>
            </a:r>
            <a:r>
              <a:rPr lang="ja-JP" altLang="en-US" b="1" dirty="0">
                <a:latin typeface="Lucida Console" panose="020B0609040504020204" pitchFamily="49" charset="0"/>
                <a:ea typeface="+mn-ea"/>
              </a:rPr>
              <a:t>インデックス番号</a:t>
            </a:r>
            <a:r>
              <a:rPr lang="en-US" altLang="ja-JP" b="1" dirty="0">
                <a:latin typeface="Lucida Console" panose="020B0609040504020204" pitchFamily="49" charset="0"/>
                <a:ea typeface="+mn-ea"/>
              </a:rPr>
              <a:t>:</a:t>
            </a:r>
            <a:r>
              <a:rPr lang="ja-JP" altLang="en-US" b="1" dirty="0">
                <a:latin typeface="Lucida Console" panose="020B0609040504020204" pitchFamily="49" charset="0"/>
                <a:ea typeface="+mn-ea"/>
              </a:rPr>
              <a:t>書式</a:t>
            </a:r>
            <a:r>
              <a:rPr lang="en-US" altLang="ja-JP" b="1" dirty="0">
                <a:latin typeface="Lucida Console" panose="020B0609040504020204" pitchFamily="49" charset="0"/>
                <a:ea typeface="+mn-ea"/>
              </a:rPr>
              <a:t>}</a:t>
            </a:r>
            <a:r>
              <a:rPr lang="en-US" altLang="ja-JP" b="1" dirty="0">
                <a:ea typeface="+mn-ea"/>
              </a:rPr>
              <a:t> </a:t>
            </a:r>
            <a:r>
              <a:rPr lang="ja-JP" altLang="en-US" dirty="0" err="1">
                <a:ea typeface="+mn-ea"/>
              </a:rPr>
              <a:t>のように</a:t>
            </a:r>
            <a:r>
              <a:rPr lang="ja-JP" altLang="en-US" dirty="0">
                <a:ea typeface="+mn-ea"/>
              </a:rPr>
              <a:t>記述する</a:t>
            </a:r>
            <a:br>
              <a:rPr lang="en-US" altLang="ja-JP" dirty="0">
                <a:ea typeface="+mn-ea"/>
              </a:rPr>
            </a:br>
            <a:r>
              <a:rPr lang="ja-JP" altLang="en-US" dirty="0">
                <a:ea typeface="+mn-ea"/>
              </a:rPr>
              <a:t> （インデックス番号は省略可）</a:t>
            </a:r>
            <a:endParaRPr lang="en-US" altLang="ja-JP" dirty="0">
              <a:ea typeface="+mn-ea"/>
            </a:endParaRPr>
          </a:p>
          <a:p>
            <a:endParaRPr lang="en-US" altLang="ja-JP" dirty="0">
              <a:ea typeface="+mn-ea"/>
            </a:endParaRPr>
          </a:p>
          <a:p>
            <a:r>
              <a:rPr lang="ja-JP" altLang="en-US" dirty="0">
                <a:latin typeface="+mn-ea"/>
                <a:ea typeface="+mn-ea"/>
              </a:rPr>
              <a:t>書式の例</a:t>
            </a:r>
            <a:endParaRPr lang="en-US" altLang="ja-JP" dirty="0">
              <a:latin typeface="+mn-ea"/>
              <a:ea typeface="+mn-ea"/>
            </a:endParaRPr>
          </a:p>
          <a:p>
            <a:r>
              <a:rPr lang="ja-JP" altLang="en-US" dirty="0">
                <a:latin typeface="+mn-ea"/>
                <a:ea typeface="+mn-ea"/>
              </a:rPr>
              <a:t>  </a:t>
            </a:r>
            <a:r>
              <a:rPr lang="en-US" altLang="ja-JP" b="1" dirty="0">
                <a:latin typeface="+mn-ea"/>
                <a:ea typeface="+mn-ea"/>
              </a:rPr>
              <a:t>.3f</a:t>
            </a:r>
            <a:r>
              <a:rPr lang="en-US" altLang="ja-JP" dirty="0">
                <a:latin typeface="+mn-ea"/>
                <a:ea typeface="+mn-ea"/>
              </a:rPr>
              <a:t>  </a:t>
            </a:r>
            <a:r>
              <a:rPr lang="ja-JP" altLang="en-US" dirty="0">
                <a:latin typeface="+mn-ea"/>
                <a:ea typeface="+mn-ea"/>
              </a:rPr>
              <a:t> 小数点以下</a:t>
            </a:r>
            <a:r>
              <a:rPr lang="en-US" altLang="ja-JP" dirty="0">
                <a:latin typeface="+mn-ea"/>
                <a:ea typeface="+mn-ea"/>
              </a:rPr>
              <a:t>3</a:t>
            </a:r>
            <a:r>
              <a:rPr lang="ja-JP" altLang="en-US" dirty="0">
                <a:latin typeface="+mn-ea"/>
                <a:ea typeface="+mn-ea"/>
              </a:rPr>
              <a:t>桁まで出力</a:t>
            </a:r>
            <a:endParaRPr lang="en-US" altLang="ja-JP" dirty="0">
              <a:latin typeface="+mn-ea"/>
              <a:ea typeface="+mn-ea"/>
            </a:endParaRPr>
          </a:p>
          <a:p>
            <a:r>
              <a:rPr lang="ja-JP" altLang="en-US" dirty="0">
                <a:latin typeface="+mn-ea"/>
                <a:ea typeface="+mn-ea"/>
              </a:rPr>
              <a:t>  </a:t>
            </a:r>
            <a:r>
              <a:rPr lang="en-US" altLang="ja-JP" b="1" dirty="0">
                <a:latin typeface="+mn-ea"/>
                <a:ea typeface="+mn-ea"/>
              </a:rPr>
              <a:t>,</a:t>
            </a:r>
            <a:r>
              <a:rPr lang="en-US" altLang="ja-JP" dirty="0">
                <a:latin typeface="+mn-ea"/>
                <a:ea typeface="+mn-ea"/>
              </a:rPr>
              <a:t>       3</a:t>
            </a:r>
            <a:r>
              <a:rPr lang="ja-JP" altLang="en-US" dirty="0">
                <a:latin typeface="+mn-ea"/>
                <a:ea typeface="+mn-ea"/>
              </a:rPr>
              <a:t>桁ごとにカンマで区切る</a:t>
            </a:r>
            <a:endParaRPr lang="en-US" altLang="ja-JP" dirty="0">
              <a:latin typeface="+mn-ea"/>
              <a:ea typeface="+mn-ea"/>
            </a:endParaRPr>
          </a:p>
          <a:p>
            <a:r>
              <a:rPr lang="en-US" altLang="ja-JP" dirty="0">
                <a:latin typeface="+mn-ea"/>
                <a:ea typeface="+mn-ea"/>
              </a:rPr>
              <a:t>  </a:t>
            </a:r>
            <a:r>
              <a:rPr lang="en-US" altLang="ja-JP" b="1" dirty="0">
                <a:latin typeface="+mn-ea"/>
                <a:ea typeface="+mn-ea"/>
              </a:rPr>
              <a:t>&gt;5</a:t>
            </a:r>
            <a:r>
              <a:rPr lang="en-US" altLang="ja-JP" dirty="0">
                <a:latin typeface="+mn-ea"/>
                <a:ea typeface="+mn-ea"/>
              </a:rPr>
              <a:t>   5</a:t>
            </a:r>
            <a:r>
              <a:rPr lang="ja-JP" altLang="en-US" dirty="0">
                <a:latin typeface="+mn-ea"/>
                <a:ea typeface="+mn-ea"/>
              </a:rPr>
              <a:t>文字分の幅に右寄せする</a:t>
            </a:r>
            <a:endParaRPr lang="en-US" altLang="ja-JP" dirty="0">
              <a:latin typeface="+mn-ea"/>
              <a:ea typeface="+mn-ea"/>
            </a:endParaRPr>
          </a:p>
        </p:txBody>
      </p:sp>
      <p:sp>
        <p:nvSpPr>
          <p:cNvPr id="9" name="テキスト ボックス 8">
            <a:extLst>
              <a:ext uri="{FF2B5EF4-FFF2-40B4-BE49-F238E27FC236}">
                <a16:creationId xmlns:a16="http://schemas.microsoft.com/office/drawing/2014/main" id="{54856A77-3179-49B4-A131-2D4B8AE1FD16}"/>
              </a:ext>
            </a:extLst>
          </p:cNvPr>
          <p:cNvSpPr txBox="1">
            <a:spLocks noChangeArrowheads="1"/>
          </p:cNvSpPr>
          <p:nvPr/>
        </p:nvSpPr>
        <p:spPr bwMode="auto">
          <a:xfrm>
            <a:off x="578107" y="4149080"/>
            <a:ext cx="6870618" cy="1938992"/>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Lucida Console" panose="020B0609040504020204" pitchFamily="49" charset="0"/>
                <a:ea typeface="HG丸ｺﾞｼｯｸM-PRO" panose="020F0600000000000000" pitchFamily="50" charset="-128"/>
              </a:rPr>
              <a:t>&gt;&gt;&gt; '1/3={:.3f}'.format(1/3)</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1/3=0.333</a:t>
            </a:r>
          </a:p>
          <a:p>
            <a:pPr eaLnBrk="1" hangingPunct="1"/>
            <a:r>
              <a:rPr lang="en-US" altLang="ja-JP" sz="2000" dirty="0">
                <a:latin typeface="Lucida Console" panose="020B0609040504020204" pitchFamily="49" charset="0"/>
                <a:ea typeface="HG丸ｺﾞｼｯｸM-PRO" panose="020F0600000000000000" pitchFamily="50" charset="-128"/>
              </a:rPr>
              <a:t>&gt;&gt;&gt; '{:,}</a:t>
            </a:r>
            <a:r>
              <a:rPr lang="ja-JP" altLang="en-US" sz="2000" dirty="0">
                <a:latin typeface="Lucida Console" panose="020B0609040504020204" pitchFamily="49" charset="0"/>
                <a:ea typeface="HG丸ｺﾞｼｯｸM-PRO" panose="020F0600000000000000" pitchFamily="50" charset="-128"/>
              </a:rPr>
              <a:t>円</a:t>
            </a:r>
            <a:r>
              <a:rPr lang="en-US" altLang="ja-JP" sz="2000" dirty="0">
                <a:latin typeface="Lucida Console" panose="020B0609040504020204" pitchFamily="49" charset="0"/>
                <a:ea typeface="HG丸ｺﾞｼｯｸM-PRO" panose="020F0600000000000000" pitchFamily="50" charset="-128"/>
              </a:rPr>
              <a:t>'.format(1000000)</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1,000,000</a:t>
            </a:r>
            <a:r>
              <a:rPr lang="ja-JP" altLang="en-US" sz="2000" dirty="0">
                <a:solidFill>
                  <a:srgbClr val="0070C0"/>
                </a:solidFill>
                <a:latin typeface="Lucida Console" panose="020B0609040504020204" pitchFamily="49" charset="0"/>
                <a:ea typeface="HG丸ｺﾞｼｯｸM-PRO" panose="020F0600000000000000" pitchFamily="50" charset="-128"/>
              </a:rPr>
              <a:t>円</a:t>
            </a:r>
            <a:endParaRPr lang="en-US" altLang="ja-JP" sz="2000" dirty="0">
              <a:solidFill>
                <a:srgbClr val="0070C0"/>
              </a:solidFill>
              <a:latin typeface="Lucida Console" panose="020B0609040504020204" pitchFamily="49" charset="0"/>
              <a:ea typeface="HG丸ｺﾞｼｯｸM-PRO" panose="020F0600000000000000" pitchFamily="50" charset="-128"/>
            </a:endParaRPr>
          </a:p>
          <a:p>
            <a:pPr eaLnBrk="1" hangingPunct="1"/>
            <a:r>
              <a:rPr lang="en-US" altLang="ja-JP" sz="2000" dirty="0">
                <a:latin typeface="Lucida Console" panose="020B0609040504020204" pitchFamily="49" charset="0"/>
                <a:ea typeface="HG丸ｺﾞｼｯｸM-PRO" panose="020F0600000000000000" pitchFamily="50" charset="-128"/>
              </a:rPr>
              <a:t>&gt;&gt;&gt; '{:&gt;5}'.format(123)</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  123</a:t>
            </a:r>
          </a:p>
        </p:txBody>
      </p:sp>
      <p:sp>
        <p:nvSpPr>
          <p:cNvPr id="10" name="テキスト ボックス 9">
            <a:extLst>
              <a:ext uri="{FF2B5EF4-FFF2-40B4-BE49-F238E27FC236}">
                <a16:creationId xmlns:a16="http://schemas.microsoft.com/office/drawing/2014/main" id="{C9688574-7DD2-4FC3-A7EB-E0DFEB63AB29}"/>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82B3082E-9D22-4BB9-BA34-1B577DA42D32}"/>
              </a:ext>
            </a:extLst>
          </p:cNvPr>
          <p:cNvSpPr>
            <a:spLocks noGrp="1"/>
          </p:cNvSpPr>
          <p:nvPr>
            <p:ph type="sldNum" sz="quarter" idx="12"/>
          </p:nvPr>
        </p:nvSpPr>
        <p:spPr/>
        <p:txBody>
          <a:bodyPr/>
          <a:lstStyle/>
          <a:p>
            <a:fld id="{F9134F74-3BB4-4ADE-A554-892E3A208E77}" type="slidenum">
              <a:rPr lang="ja-JP" altLang="en-US" smtClean="0"/>
              <a:pPr/>
              <a:t>146</a:t>
            </a:fld>
            <a:endParaRPr lang="ja-JP" altLang="en-US"/>
          </a:p>
        </p:txBody>
      </p:sp>
    </p:spTree>
    <p:extLst>
      <p:ext uri="{BB962C8B-B14F-4D97-AF65-F5344CB8AC3E}">
        <p14:creationId xmlns:p14="http://schemas.microsoft.com/office/powerpoint/2010/main" val="55537046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9B7B89-A670-472F-B6AE-A7C462E404F3}"/>
              </a:ext>
            </a:extLst>
          </p:cNvPr>
          <p:cNvSpPr>
            <a:spLocks noGrp="1"/>
          </p:cNvSpPr>
          <p:nvPr>
            <p:ph type="title"/>
          </p:nvPr>
        </p:nvSpPr>
        <p:spPr/>
        <p:txBody>
          <a:bodyPr/>
          <a:lstStyle/>
          <a:p>
            <a:r>
              <a:rPr kumimoji="1" lang="en-US" altLang="ja-JP" dirty="0"/>
              <a:t>in </a:t>
            </a:r>
            <a:r>
              <a:rPr kumimoji="1" lang="ja-JP" altLang="en-US" dirty="0"/>
              <a:t>演算子</a:t>
            </a:r>
          </a:p>
        </p:txBody>
      </p:sp>
      <p:sp>
        <p:nvSpPr>
          <p:cNvPr id="3" name="コンテンツ プレースホルダー 2">
            <a:extLst>
              <a:ext uri="{FF2B5EF4-FFF2-40B4-BE49-F238E27FC236}">
                <a16:creationId xmlns:a16="http://schemas.microsoft.com/office/drawing/2014/main" id="{B2257425-D38D-4BF6-844B-99B6CF9F56E7}"/>
              </a:ext>
            </a:extLst>
          </p:cNvPr>
          <p:cNvSpPr>
            <a:spLocks noGrp="1"/>
          </p:cNvSpPr>
          <p:nvPr>
            <p:ph idx="1"/>
          </p:nvPr>
        </p:nvSpPr>
        <p:spPr>
          <a:xfrm>
            <a:off x="457200" y="2242116"/>
            <a:ext cx="8229600" cy="826844"/>
          </a:xfrm>
        </p:spPr>
        <p:txBody>
          <a:bodyPr/>
          <a:lstStyle/>
          <a:p>
            <a:pPr marL="0" indent="0">
              <a:buNone/>
            </a:pPr>
            <a:r>
              <a:rPr kumimoji="1" lang="ja-JP" altLang="en-US" sz="2000" b="1" dirty="0"/>
              <a:t>文字列</a:t>
            </a:r>
            <a:r>
              <a:rPr kumimoji="1" lang="en-US" altLang="ja-JP" sz="2000" b="1" dirty="0"/>
              <a:t>1</a:t>
            </a:r>
            <a:r>
              <a:rPr kumimoji="1" lang="ja-JP" altLang="en-US" sz="2000" b="1" dirty="0"/>
              <a:t> </a:t>
            </a:r>
            <a:r>
              <a:rPr kumimoji="1" lang="ja-JP" altLang="en-US" sz="2000" dirty="0"/>
              <a:t>が  </a:t>
            </a:r>
            <a:r>
              <a:rPr kumimoji="1" lang="ja-JP" altLang="en-US" sz="2000" b="1" dirty="0"/>
              <a:t>文字列</a:t>
            </a:r>
            <a:r>
              <a:rPr kumimoji="1" lang="en-US" altLang="ja-JP" sz="2000" b="1" dirty="0"/>
              <a:t>2</a:t>
            </a:r>
            <a:r>
              <a:rPr kumimoji="1" lang="en-US" altLang="ja-JP" sz="2000" dirty="0"/>
              <a:t> </a:t>
            </a:r>
            <a:r>
              <a:rPr kumimoji="1" lang="ja-JP" altLang="en-US" sz="2000" dirty="0"/>
              <a:t>に含まれると </a:t>
            </a:r>
            <a:r>
              <a:rPr kumimoji="1" lang="en-US" altLang="ja-JP" sz="2000" b="1" dirty="0"/>
              <a:t>True</a:t>
            </a:r>
            <a:r>
              <a:rPr kumimoji="1" lang="ja-JP" altLang="en-US" sz="2000" dirty="0" err="1"/>
              <a:t>、</a:t>
            </a:r>
            <a:endParaRPr kumimoji="1" lang="en-US" altLang="ja-JP" sz="2000" dirty="0"/>
          </a:p>
          <a:p>
            <a:pPr marL="0" indent="0">
              <a:buNone/>
            </a:pPr>
            <a:r>
              <a:rPr kumimoji="1" lang="ja-JP" altLang="en-US" sz="2000" dirty="0"/>
              <a:t>そうでないなら </a:t>
            </a:r>
            <a:r>
              <a:rPr kumimoji="1" lang="en-US" altLang="ja-JP" sz="2000" b="1" dirty="0"/>
              <a:t>False</a:t>
            </a:r>
            <a:r>
              <a:rPr kumimoji="1" lang="en-US" altLang="ja-JP" sz="2000" dirty="0"/>
              <a:t> </a:t>
            </a:r>
            <a:r>
              <a:rPr kumimoji="1" lang="ja-JP" altLang="en-US" sz="2000" dirty="0"/>
              <a:t>になる</a:t>
            </a:r>
          </a:p>
        </p:txBody>
      </p:sp>
      <p:pic>
        <p:nvPicPr>
          <p:cNvPr id="4" name="図 3">
            <a:extLst>
              <a:ext uri="{FF2B5EF4-FFF2-40B4-BE49-F238E27FC236}">
                <a16:creationId xmlns:a16="http://schemas.microsoft.com/office/drawing/2014/main" id="{4BE91A1E-8766-4CD7-9527-0FE463A05E50}"/>
              </a:ext>
            </a:extLst>
          </p:cNvPr>
          <p:cNvPicPr>
            <a:picLocks noChangeAspect="1"/>
          </p:cNvPicPr>
          <p:nvPr/>
        </p:nvPicPr>
        <p:blipFill>
          <a:blip r:embed="rId2"/>
          <a:stretch>
            <a:fillRect/>
          </a:stretch>
        </p:blipFill>
        <p:spPr>
          <a:xfrm>
            <a:off x="2722049" y="1330302"/>
            <a:ext cx="3699901" cy="725470"/>
          </a:xfrm>
          <a:prstGeom prst="rect">
            <a:avLst/>
          </a:prstGeom>
        </p:spPr>
      </p:pic>
      <p:sp>
        <p:nvSpPr>
          <p:cNvPr id="5" name="テキスト ボックス 4">
            <a:extLst>
              <a:ext uri="{FF2B5EF4-FFF2-40B4-BE49-F238E27FC236}">
                <a16:creationId xmlns:a16="http://schemas.microsoft.com/office/drawing/2014/main" id="{7CC1DF81-1B05-45E9-87EE-A03A1B025A0E}"/>
              </a:ext>
            </a:extLst>
          </p:cNvPr>
          <p:cNvSpPr txBox="1">
            <a:spLocks noChangeArrowheads="1"/>
          </p:cNvSpPr>
          <p:nvPr/>
        </p:nvSpPr>
        <p:spPr bwMode="auto">
          <a:xfrm>
            <a:off x="611560" y="3356992"/>
            <a:ext cx="6870618" cy="1323439"/>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Lucida Console" panose="020B0609040504020204" pitchFamily="49" charset="0"/>
                <a:ea typeface="HG丸ｺﾞｼｯｸM-PRO" panose="020F0600000000000000" pitchFamily="50" charset="-128"/>
              </a:rPr>
              <a:t>&gt;&gt;&gt; 'cat' </a:t>
            </a:r>
            <a:r>
              <a:rPr lang="en-US" altLang="ja-JP" sz="2000" b="1" dirty="0">
                <a:solidFill>
                  <a:srgbClr val="FF0000"/>
                </a:solidFill>
                <a:latin typeface="Lucida Console" panose="020B0609040504020204" pitchFamily="49" charset="0"/>
                <a:ea typeface="HG丸ｺﾞｼｯｸM-PRO" panose="020F0600000000000000" pitchFamily="50" charset="-128"/>
              </a:rPr>
              <a:t>in</a:t>
            </a:r>
            <a:r>
              <a:rPr lang="en-US" altLang="ja-JP" sz="2000" dirty="0">
                <a:latin typeface="Lucida Console" panose="020B0609040504020204" pitchFamily="49" charset="0"/>
                <a:ea typeface="HG丸ｺﾞｼｯｸM-PRO" panose="020F0600000000000000" pitchFamily="50" charset="-128"/>
              </a:rPr>
              <a:t> 'catch'</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True</a:t>
            </a:r>
          </a:p>
          <a:p>
            <a:pPr eaLnBrk="1" hangingPunct="1"/>
            <a:r>
              <a:rPr lang="en-US" altLang="ja-JP" sz="2000" dirty="0">
                <a:latin typeface="Lucida Console" panose="020B0609040504020204" pitchFamily="49" charset="0"/>
                <a:ea typeface="HG丸ｺﾞｼｯｸM-PRO" panose="020F0600000000000000" pitchFamily="50" charset="-128"/>
              </a:rPr>
              <a:t>&gt;&gt;&gt; 'Z' in 'ABCDE'</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False</a:t>
            </a:r>
          </a:p>
        </p:txBody>
      </p:sp>
      <p:sp>
        <p:nvSpPr>
          <p:cNvPr id="6" name="テキスト ボックス 5">
            <a:extLst>
              <a:ext uri="{FF2B5EF4-FFF2-40B4-BE49-F238E27FC236}">
                <a16:creationId xmlns:a16="http://schemas.microsoft.com/office/drawing/2014/main" id="{E2A4D374-5D8E-45CC-85C7-BE02D088EAC7}"/>
              </a:ext>
            </a:extLst>
          </p:cNvPr>
          <p:cNvSpPr txBox="1">
            <a:spLocks noChangeArrowheads="1"/>
          </p:cNvSpPr>
          <p:nvPr/>
        </p:nvSpPr>
        <p:spPr bwMode="auto">
          <a:xfrm>
            <a:off x="611560" y="5029274"/>
            <a:ext cx="6870618" cy="1323439"/>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Lucida Console" panose="020B0609040504020204" pitchFamily="49" charset="0"/>
                <a:ea typeface="HG丸ｺﾞｼｯｸM-PRO" panose="020F0600000000000000" pitchFamily="50" charset="-128"/>
              </a:rPr>
              <a:t>&gt;&gt;&gt; s1 = '</a:t>
            </a:r>
            <a:r>
              <a:rPr lang="en-US" altLang="ja-JP" sz="2000" dirty="0" err="1">
                <a:latin typeface="Lucida Console" panose="020B0609040504020204" pitchFamily="49" charset="0"/>
                <a:ea typeface="HG丸ｺﾞｼｯｸM-PRO" panose="020F0600000000000000" pitchFamily="50" charset="-128"/>
              </a:rPr>
              <a:t>py</a:t>
            </a:r>
            <a:r>
              <a:rPr lang="en-US" altLang="ja-JP" sz="2000" dirty="0">
                <a:latin typeface="Lucida Console" panose="020B0609040504020204" pitchFamily="49" charset="0"/>
                <a:ea typeface="HG丸ｺﾞｼｯｸM-PRO" panose="020F0600000000000000" pitchFamily="50" charset="-128"/>
              </a:rPr>
              <a:t>'</a:t>
            </a:r>
          </a:p>
          <a:p>
            <a:pPr eaLnBrk="1" hangingPunct="1"/>
            <a:r>
              <a:rPr lang="en-US" altLang="ja-JP" sz="2000" dirty="0">
                <a:latin typeface="Lucida Console" panose="020B0609040504020204" pitchFamily="49" charset="0"/>
                <a:ea typeface="HG丸ｺﾞｼｯｸM-PRO" panose="020F0600000000000000" pitchFamily="50" charset="-128"/>
              </a:rPr>
              <a:t>&gt;&gt;&gt; s2 = 'python'</a:t>
            </a:r>
          </a:p>
          <a:p>
            <a:pPr eaLnBrk="1" hangingPunct="1"/>
            <a:r>
              <a:rPr lang="en-US" altLang="ja-JP" sz="2000" dirty="0">
                <a:latin typeface="Lucida Console" panose="020B0609040504020204" pitchFamily="49" charset="0"/>
                <a:ea typeface="HG丸ｺﾞｼｯｸM-PRO" panose="020F0600000000000000" pitchFamily="50" charset="-128"/>
              </a:rPr>
              <a:t>&gt;&gt;&gt; s1 </a:t>
            </a:r>
            <a:r>
              <a:rPr lang="en-US" altLang="ja-JP" sz="2000" b="1" dirty="0">
                <a:solidFill>
                  <a:srgbClr val="FF0000"/>
                </a:solidFill>
                <a:latin typeface="Lucida Console" panose="020B0609040504020204" pitchFamily="49" charset="0"/>
                <a:ea typeface="HG丸ｺﾞｼｯｸM-PRO" panose="020F0600000000000000" pitchFamily="50" charset="-128"/>
              </a:rPr>
              <a:t>in</a:t>
            </a:r>
            <a:r>
              <a:rPr lang="en-US" altLang="ja-JP" sz="2000" dirty="0">
                <a:latin typeface="Lucida Console" panose="020B0609040504020204" pitchFamily="49" charset="0"/>
                <a:ea typeface="HG丸ｺﾞｼｯｸM-PRO" panose="020F0600000000000000" pitchFamily="50" charset="-128"/>
              </a:rPr>
              <a:t> s2</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True</a:t>
            </a:r>
          </a:p>
        </p:txBody>
      </p:sp>
      <p:sp>
        <p:nvSpPr>
          <p:cNvPr id="7" name="テキスト ボックス 6">
            <a:extLst>
              <a:ext uri="{FF2B5EF4-FFF2-40B4-BE49-F238E27FC236}">
                <a16:creationId xmlns:a16="http://schemas.microsoft.com/office/drawing/2014/main" id="{0ACA003C-5C1F-4D5F-8AD3-6C9D3F7B1260}"/>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8" name="スライド番号プレースホルダー 7">
            <a:extLst>
              <a:ext uri="{FF2B5EF4-FFF2-40B4-BE49-F238E27FC236}">
                <a16:creationId xmlns:a16="http://schemas.microsoft.com/office/drawing/2014/main" id="{EDFF510A-6821-4838-8130-C9B6E8B89939}"/>
              </a:ext>
            </a:extLst>
          </p:cNvPr>
          <p:cNvSpPr>
            <a:spLocks noGrp="1"/>
          </p:cNvSpPr>
          <p:nvPr>
            <p:ph type="sldNum" sz="quarter" idx="12"/>
          </p:nvPr>
        </p:nvSpPr>
        <p:spPr/>
        <p:txBody>
          <a:bodyPr/>
          <a:lstStyle/>
          <a:p>
            <a:fld id="{F9134F74-3BB4-4ADE-A554-892E3A208E77}" type="slidenum">
              <a:rPr lang="ja-JP" altLang="en-US" smtClean="0"/>
              <a:pPr/>
              <a:t>147</a:t>
            </a:fld>
            <a:endParaRPr lang="ja-JP" altLang="en-US"/>
          </a:p>
        </p:txBody>
      </p:sp>
    </p:spTree>
    <p:extLst>
      <p:ext uri="{BB962C8B-B14F-4D97-AF65-F5344CB8AC3E}">
        <p14:creationId xmlns:p14="http://schemas.microsoft.com/office/powerpoint/2010/main" val="42600253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46B46F-4CD8-425E-AAC8-89D3C41D1B99}"/>
              </a:ext>
            </a:extLst>
          </p:cNvPr>
          <p:cNvSpPr>
            <a:spLocks noGrp="1"/>
          </p:cNvSpPr>
          <p:nvPr>
            <p:ph type="ctrTitle"/>
          </p:nvPr>
        </p:nvSpPr>
        <p:spPr/>
        <p:txBody>
          <a:bodyPr/>
          <a:lstStyle/>
          <a:p>
            <a:r>
              <a:rPr kumimoji="1" lang="ja-JP" altLang="en-US" dirty="0"/>
              <a:t>リストとタプル</a:t>
            </a:r>
          </a:p>
        </p:txBody>
      </p:sp>
      <p:sp>
        <p:nvSpPr>
          <p:cNvPr id="3" name="字幕 2">
            <a:extLst>
              <a:ext uri="{FF2B5EF4-FFF2-40B4-BE49-F238E27FC236}">
                <a16:creationId xmlns:a16="http://schemas.microsoft.com/office/drawing/2014/main" id="{D8836496-DBA2-49FD-969E-9D8A5632A07F}"/>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9397574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46D280-DD14-4091-9931-C64621FD6E7D}"/>
              </a:ext>
            </a:extLst>
          </p:cNvPr>
          <p:cNvSpPr>
            <a:spLocks noGrp="1"/>
          </p:cNvSpPr>
          <p:nvPr>
            <p:ph type="title"/>
          </p:nvPr>
        </p:nvSpPr>
        <p:spPr/>
        <p:txBody>
          <a:bodyPr/>
          <a:lstStyle/>
          <a:p>
            <a:r>
              <a:rPr lang="en-US" altLang="ja-JP" dirty="0"/>
              <a:t>list</a:t>
            </a:r>
            <a:r>
              <a:rPr lang="ja-JP" altLang="en-US" dirty="0"/>
              <a:t>クラスの主なメソッド</a:t>
            </a:r>
            <a:endParaRPr kumimoji="1" lang="ja-JP" altLang="en-US" dirty="0"/>
          </a:p>
        </p:txBody>
      </p:sp>
      <p:pic>
        <p:nvPicPr>
          <p:cNvPr id="4" name="図 3">
            <a:extLst>
              <a:ext uri="{FF2B5EF4-FFF2-40B4-BE49-F238E27FC236}">
                <a16:creationId xmlns:a16="http://schemas.microsoft.com/office/drawing/2014/main" id="{6E2E0A38-4273-4DBB-B199-E51981BDFCF3}"/>
              </a:ext>
            </a:extLst>
          </p:cNvPr>
          <p:cNvPicPr>
            <a:picLocks noChangeAspect="1"/>
          </p:cNvPicPr>
          <p:nvPr/>
        </p:nvPicPr>
        <p:blipFill>
          <a:blip r:embed="rId2"/>
          <a:stretch>
            <a:fillRect/>
          </a:stretch>
        </p:blipFill>
        <p:spPr>
          <a:xfrm>
            <a:off x="589420" y="2185379"/>
            <a:ext cx="8097380" cy="4353533"/>
          </a:xfrm>
          <a:prstGeom prst="rect">
            <a:avLst/>
          </a:prstGeom>
        </p:spPr>
      </p:pic>
      <p:sp>
        <p:nvSpPr>
          <p:cNvPr id="3" name="スライド番号プレースホルダー 2">
            <a:extLst>
              <a:ext uri="{FF2B5EF4-FFF2-40B4-BE49-F238E27FC236}">
                <a16:creationId xmlns:a16="http://schemas.microsoft.com/office/drawing/2014/main" id="{62BD5C07-D2C9-4FED-B271-F29EBF88A844}"/>
              </a:ext>
            </a:extLst>
          </p:cNvPr>
          <p:cNvSpPr>
            <a:spLocks noGrp="1"/>
          </p:cNvSpPr>
          <p:nvPr>
            <p:ph type="sldNum" sz="quarter" idx="12"/>
          </p:nvPr>
        </p:nvSpPr>
        <p:spPr/>
        <p:txBody>
          <a:bodyPr/>
          <a:lstStyle/>
          <a:p>
            <a:fld id="{F9134F74-3BB4-4ADE-A554-892E3A208E77}" type="slidenum">
              <a:rPr lang="ja-JP" altLang="en-US" smtClean="0"/>
              <a:pPr/>
              <a:t>149</a:t>
            </a:fld>
            <a:endParaRPr lang="ja-JP" altLang="en-US"/>
          </a:p>
        </p:txBody>
      </p:sp>
      <p:pic>
        <p:nvPicPr>
          <p:cNvPr id="6" name="図 5">
            <a:extLst>
              <a:ext uri="{FF2B5EF4-FFF2-40B4-BE49-F238E27FC236}">
                <a16:creationId xmlns:a16="http://schemas.microsoft.com/office/drawing/2014/main" id="{9DD31F6C-8DC5-46EC-8F77-6858F1FA6914}"/>
              </a:ext>
            </a:extLst>
          </p:cNvPr>
          <p:cNvPicPr>
            <a:picLocks noChangeAspect="1"/>
          </p:cNvPicPr>
          <p:nvPr/>
        </p:nvPicPr>
        <p:blipFill>
          <a:blip r:embed="rId3"/>
          <a:stretch>
            <a:fillRect/>
          </a:stretch>
        </p:blipFill>
        <p:spPr>
          <a:xfrm>
            <a:off x="611425" y="1412776"/>
            <a:ext cx="3622540" cy="414205"/>
          </a:xfrm>
          <a:prstGeom prst="rect">
            <a:avLst/>
          </a:prstGeom>
        </p:spPr>
      </p:pic>
      <p:sp>
        <p:nvSpPr>
          <p:cNvPr id="7" name="テキスト ボックス 6">
            <a:extLst>
              <a:ext uri="{FF2B5EF4-FFF2-40B4-BE49-F238E27FC236}">
                <a16:creationId xmlns:a16="http://schemas.microsoft.com/office/drawing/2014/main" id="{7EC04F2E-40DB-42F1-9592-EA1368B51FFE}"/>
              </a:ext>
            </a:extLst>
          </p:cNvPr>
          <p:cNvSpPr txBox="1"/>
          <p:nvPr/>
        </p:nvSpPr>
        <p:spPr>
          <a:xfrm>
            <a:off x="4427984" y="1417158"/>
            <a:ext cx="3254417" cy="369332"/>
          </a:xfrm>
          <a:prstGeom prst="rect">
            <a:avLst/>
          </a:prstGeom>
          <a:noFill/>
        </p:spPr>
        <p:txBody>
          <a:bodyPr wrap="none" rtlCol="0">
            <a:spAutoFit/>
          </a:bodyPr>
          <a:lstStyle/>
          <a:p>
            <a:r>
              <a:rPr kumimoji="1" lang="ja-JP" altLang="en-US" dirty="0">
                <a:solidFill>
                  <a:schemeClr val="tx2"/>
                </a:solidFill>
              </a:rPr>
              <a:t>← </a:t>
            </a:r>
            <a:r>
              <a:rPr kumimoji="1" lang="en-US" altLang="ja-JP" dirty="0">
                <a:solidFill>
                  <a:schemeClr val="tx2"/>
                </a:solidFill>
              </a:rPr>
              <a:t>a </a:t>
            </a:r>
            <a:r>
              <a:rPr kumimoji="1" lang="ja-JP" altLang="en-US" dirty="0">
                <a:solidFill>
                  <a:schemeClr val="tx2"/>
                </a:solidFill>
              </a:rPr>
              <a:t>は</a:t>
            </a:r>
            <a:r>
              <a:rPr kumimoji="1" lang="en-US" altLang="ja-JP" dirty="0">
                <a:solidFill>
                  <a:schemeClr val="tx2"/>
                </a:solidFill>
              </a:rPr>
              <a:t>List</a:t>
            </a:r>
            <a:r>
              <a:rPr kumimoji="1" lang="ja-JP" altLang="en-US" dirty="0">
                <a:solidFill>
                  <a:schemeClr val="tx2"/>
                </a:solidFill>
              </a:rPr>
              <a:t>クラスのインスタンス</a:t>
            </a:r>
          </a:p>
        </p:txBody>
      </p:sp>
    </p:spTree>
    <p:extLst>
      <p:ext uri="{BB962C8B-B14F-4D97-AF65-F5344CB8AC3E}">
        <p14:creationId xmlns:p14="http://schemas.microsoft.com/office/powerpoint/2010/main" val="583316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A49A3DF-33E6-4B52-93E1-3304B24B0C76}"/>
              </a:ext>
            </a:extLst>
          </p:cNvPr>
          <p:cNvSpPr>
            <a:spLocks noGrp="1"/>
          </p:cNvSpPr>
          <p:nvPr>
            <p:ph type="ctrTitle"/>
          </p:nvPr>
        </p:nvSpPr>
        <p:spPr/>
        <p:txBody>
          <a:bodyPr/>
          <a:lstStyle/>
          <a:p>
            <a:r>
              <a:rPr lang="en-US" altLang="ja-JP" dirty="0"/>
              <a:t>Python</a:t>
            </a:r>
            <a:r>
              <a:rPr lang="ja-JP" altLang="en-US" dirty="0"/>
              <a:t>に触れてみる</a:t>
            </a:r>
          </a:p>
        </p:txBody>
      </p:sp>
      <p:sp>
        <p:nvSpPr>
          <p:cNvPr id="6" name="字幕 5">
            <a:extLst>
              <a:ext uri="{FF2B5EF4-FFF2-40B4-BE49-F238E27FC236}">
                <a16:creationId xmlns:a16="http://schemas.microsoft.com/office/drawing/2014/main" id="{0AFC0A71-6C7F-4971-880F-2B7DCF3129A9}"/>
              </a:ext>
            </a:extLst>
          </p:cNvPr>
          <p:cNvSpPr>
            <a:spLocks noGrp="1"/>
          </p:cNvSpPr>
          <p:nvPr>
            <p:ph type="subTitle"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BA9299A5-0E8A-43E8-AC2A-62C416C120CE}"/>
              </a:ext>
            </a:extLst>
          </p:cNvPr>
          <p:cNvSpPr>
            <a:spLocks noGrp="1"/>
          </p:cNvSpPr>
          <p:nvPr>
            <p:ph type="sldNum" sz="quarter" idx="12"/>
          </p:nvPr>
        </p:nvSpPr>
        <p:spPr/>
        <p:txBody>
          <a:bodyPr/>
          <a:lstStyle/>
          <a:p>
            <a:fld id="{F9134F74-3BB4-4ADE-A554-892E3A208E77}" type="slidenum">
              <a:rPr lang="ja-JP" altLang="en-US" smtClean="0"/>
              <a:pPr/>
              <a:t>15</a:t>
            </a:fld>
            <a:endParaRPr lang="ja-JP" altLang="en-US"/>
          </a:p>
        </p:txBody>
      </p:sp>
    </p:spTree>
    <p:extLst>
      <p:ext uri="{BB962C8B-B14F-4D97-AF65-F5344CB8AC3E}">
        <p14:creationId xmlns:p14="http://schemas.microsoft.com/office/powerpoint/2010/main" val="363686885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F03445-C94F-4F73-B26E-41C88180E0D7}"/>
              </a:ext>
            </a:extLst>
          </p:cNvPr>
          <p:cNvSpPr>
            <a:spLocks noGrp="1"/>
          </p:cNvSpPr>
          <p:nvPr>
            <p:ph type="title"/>
          </p:nvPr>
        </p:nvSpPr>
        <p:spPr/>
        <p:txBody>
          <a:bodyPr/>
          <a:lstStyle/>
          <a:p>
            <a:r>
              <a:rPr lang="ja-JP" altLang="en-US" dirty="0"/>
              <a:t>メソッドを使った</a:t>
            </a:r>
            <a:r>
              <a:rPr kumimoji="1" lang="ja-JP" altLang="en-US" dirty="0"/>
              <a:t>リストの操作</a:t>
            </a:r>
          </a:p>
        </p:txBody>
      </p:sp>
      <p:sp>
        <p:nvSpPr>
          <p:cNvPr id="4" name="テキスト ボックス 3">
            <a:extLst>
              <a:ext uri="{FF2B5EF4-FFF2-40B4-BE49-F238E27FC236}">
                <a16:creationId xmlns:a16="http://schemas.microsoft.com/office/drawing/2014/main" id="{2E255011-5B5E-4DE4-9B07-F08DD705C307}"/>
              </a:ext>
            </a:extLst>
          </p:cNvPr>
          <p:cNvSpPr txBox="1">
            <a:spLocks noChangeArrowheads="1"/>
          </p:cNvSpPr>
          <p:nvPr/>
        </p:nvSpPr>
        <p:spPr bwMode="auto">
          <a:xfrm>
            <a:off x="611560" y="1484784"/>
            <a:ext cx="6870618" cy="4401205"/>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Lucida Console" panose="020B0609040504020204" pitchFamily="49" charset="0"/>
                <a:ea typeface="HG丸ｺﾞｼｯｸM-PRO" panose="020F0600000000000000" pitchFamily="50" charset="-128"/>
              </a:rPr>
              <a:t>&gt;&gt;&gt; a = [10, 20, 30, 40]</a:t>
            </a:r>
          </a:p>
          <a:p>
            <a:pPr eaLnBrk="1" hangingPunct="1"/>
            <a:r>
              <a:rPr lang="en-US" altLang="ja-JP" sz="2000" dirty="0">
                <a:latin typeface="Lucida Console" panose="020B0609040504020204" pitchFamily="49" charset="0"/>
                <a:ea typeface="HG丸ｺﾞｼｯｸM-PRO" panose="020F0600000000000000" pitchFamily="50" charset="-128"/>
              </a:rPr>
              <a:t>&gt;&gt;&gt; </a:t>
            </a:r>
            <a:r>
              <a:rPr lang="en-US" altLang="ja-JP" sz="2000" dirty="0" err="1">
                <a:latin typeface="Lucida Console" panose="020B0609040504020204" pitchFamily="49" charset="0"/>
                <a:ea typeface="HG丸ｺﾞｼｯｸM-PRO" panose="020F0600000000000000" pitchFamily="50" charset="-128"/>
              </a:rPr>
              <a:t>a.append</a:t>
            </a:r>
            <a:r>
              <a:rPr lang="en-US" altLang="ja-JP" sz="2000" dirty="0">
                <a:latin typeface="Lucida Console" panose="020B0609040504020204" pitchFamily="49" charset="0"/>
                <a:ea typeface="HG丸ｺﾞｼｯｸM-PRO" panose="020F0600000000000000" pitchFamily="50" charset="-128"/>
              </a:rPr>
              <a:t>(100)</a:t>
            </a:r>
          </a:p>
          <a:p>
            <a:pPr eaLnBrk="1" hangingPunct="1"/>
            <a:r>
              <a:rPr lang="en-US" altLang="ja-JP" sz="2000" dirty="0">
                <a:latin typeface="Lucida Console" panose="020B0609040504020204" pitchFamily="49" charset="0"/>
                <a:ea typeface="HG丸ｺﾞｼｯｸM-PRO" panose="020F0600000000000000" pitchFamily="50" charset="-128"/>
              </a:rPr>
              <a:t>&gt;&gt;&gt; a</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[10, 20, 30, 40, 100]</a:t>
            </a:r>
          </a:p>
          <a:p>
            <a:pPr eaLnBrk="1" hangingPunct="1"/>
            <a:r>
              <a:rPr lang="en-US" altLang="ja-JP" sz="2000" dirty="0">
                <a:latin typeface="Lucida Console" panose="020B0609040504020204" pitchFamily="49" charset="0"/>
                <a:ea typeface="HG丸ｺﾞｼｯｸM-PRO" panose="020F0600000000000000" pitchFamily="50" charset="-128"/>
              </a:rPr>
              <a:t>&gt;&gt;&gt; </a:t>
            </a:r>
            <a:r>
              <a:rPr lang="en-US" altLang="ja-JP" sz="2000" dirty="0" err="1">
                <a:latin typeface="Lucida Console" panose="020B0609040504020204" pitchFamily="49" charset="0"/>
                <a:ea typeface="HG丸ｺﾞｼｯｸM-PRO" panose="020F0600000000000000" pitchFamily="50" charset="-128"/>
              </a:rPr>
              <a:t>a.pop</a:t>
            </a:r>
            <a:r>
              <a:rPr lang="en-US" altLang="ja-JP" sz="2000" dirty="0">
                <a:latin typeface="Lucida Console" panose="020B0609040504020204" pitchFamily="49" charset="0"/>
                <a:ea typeface="HG丸ｺﾞｼｯｸM-PRO" panose="020F0600000000000000" pitchFamily="50" charset="-128"/>
              </a:rPr>
              <a:t>()</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100</a:t>
            </a:r>
          </a:p>
          <a:p>
            <a:pPr eaLnBrk="1" hangingPunct="1"/>
            <a:r>
              <a:rPr lang="en-US" altLang="ja-JP" sz="2000" dirty="0">
                <a:latin typeface="Lucida Console" panose="020B0609040504020204" pitchFamily="49" charset="0"/>
                <a:ea typeface="HG丸ｺﾞｼｯｸM-PRO" panose="020F0600000000000000" pitchFamily="50" charset="-128"/>
              </a:rPr>
              <a:t>&gt;&gt;&gt; a</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[10, 20, 30, 40]</a:t>
            </a:r>
          </a:p>
          <a:p>
            <a:pPr eaLnBrk="1" hangingPunct="1"/>
            <a:r>
              <a:rPr lang="en-US" altLang="ja-JP" sz="2000" dirty="0">
                <a:latin typeface="Lucida Console" panose="020B0609040504020204" pitchFamily="49" charset="0"/>
                <a:ea typeface="HG丸ｺﾞｼｯｸM-PRO" panose="020F0600000000000000" pitchFamily="50" charset="-128"/>
              </a:rPr>
              <a:t>&gt;&gt;&gt; </a:t>
            </a:r>
            <a:r>
              <a:rPr lang="en-US" altLang="ja-JP" sz="2000" dirty="0" err="1">
                <a:latin typeface="Lucida Console" panose="020B0609040504020204" pitchFamily="49" charset="0"/>
                <a:ea typeface="HG丸ｺﾞｼｯｸM-PRO" panose="020F0600000000000000" pitchFamily="50" charset="-128"/>
              </a:rPr>
              <a:t>a.reverse</a:t>
            </a:r>
            <a:r>
              <a:rPr lang="en-US" altLang="ja-JP" sz="2000" dirty="0">
                <a:latin typeface="Lucida Console" panose="020B0609040504020204" pitchFamily="49" charset="0"/>
                <a:ea typeface="HG丸ｺﾞｼｯｸM-PRO" panose="020F0600000000000000" pitchFamily="50" charset="-128"/>
              </a:rPr>
              <a:t>()</a:t>
            </a:r>
          </a:p>
          <a:p>
            <a:pPr eaLnBrk="1" hangingPunct="1"/>
            <a:r>
              <a:rPr lang="en-US" altLang="ja-JP" sz="2000" dirty="0">
                <a:latin typeface="Lucida Console" panose="020B0609040504020204" pitchFamily="49" charset="0"/>
                <a:ea typeface="HG丸ｺﾞｼｯｸM-PRO" panose="020F0600000000000000" pitchFamily="50" charset="-128"/>
              </a:rPr>
              <a:t>&gt;&gt;&gt; a</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[40, 30, 20, 10]</a:t>
            </a:r>
          </a:p>
          <a:p>
            <a:pPr eaLnBrk="1" hangingPunct="1"/>
            <a:r>
              <a:rPr lang="en-US" altLang="ja-JP" sz="2000" dirty="0">
                <a:latin typeface="Lucida Console" panose="020B0609040504020204" pitchFamily="49" charset="0"/>
                <a:ea typeface="HG丸ｺﾞｼｯｸM-PRO" panose="020F0600000000000000" pitchFamily="50" charset="-128"/>
              </a:rPr>
              <a:t>&gt;&gt;&gt; </a:t>
            </a:r>
            <a:r>
              <a:rPr lang="en-US" altLang="ja-JP" sz="2000" dirty="0" err="1">
                <a:latin typeface="Lucida Console" panose="020B0609040504020204" pitchFamily="49" charset="0"/>
                <a:ea typeface="HG丸ｺﾞｼｯｸM-PRO" panose="020F0600000000000000" pitchFamily="50" charset="-128"/>
              </a:rPr>
              <a:t>a.index</a:t>
            </a:r>
            <a:r>
              <a:rPr lang="en-US" altLang="ja-JP" sz="2000" dirty="0">
                <a:latin typeface="Lucida Console" panose="020B0609040504020204" pitchFamily="49" charset="0"/>
                <a:ea typeface="HG丸ｺﾞｼｯｸM-PRO" panose="020F0600000000000000" pitchFamily="50" charset="-128"/>
              </a:rPr>
              <a:t>(20)</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2</a:t>
            </a:r>
          </a:p>
          <a:p>
            <a:pPr eaLnBrk="1" hangingPunct="1"/>
            <a:r>
              <a:rPr lang="en-US" altLang="ja-JP" sz="2000" dirty="0">
                <a:latin typeface="Lucida Console" panose="020B0609040504020204" pitchFamily="49" charset="0"/>
                <a:ea typeface="HG丸ｺﾞｼｯｸM-PRO" panose="020F0600000000000000" pitchFamily="50" charset="-128"/>
              </a:rPr>
              <a:t> </a:t>
            </a:r>
          </a:p>
        </p:txBody>
      </p:sp>
      <p:sp>
        <p:nvSpPr>
          <p:cNvPr id="5" name="テキスト ボックス 4">
            <a:extLst>
              <a:ext uri="{FF2B5EF4-FFF2-40B4-BE49-F238E27FC236}">
                <a16:creationId xmlns:a16="http://schemas.microsoft.com/office/drawing/2014/main" id="{8CDAF46A-CBA3-4A18-9982-7C668CD08A2F}"/>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336ECAAB-B2D2-4409-9A07-4E44522B9A9C}"/>
              </a:ext>
            </a:extLst>
          </p:cNvPr>
          <p:cNvSpPr>
            <a:spLocks noGrp="1"/>
          </p:cNvSpPr>
          <p:nvPr>
            <p:ph type="sldNum" sz="quarter" idx="12"/>
          </p:nvPr>
        </p:nvSpPr>
        <p:spPr/>
        <p:txBody>
          <a:bodyPr/>
          <a:lstStyle/>
          <a:p>
            <a:fld id="{F9134F74-3BB4-4ADE-A554-892E3A208E77}" type="slidenum">
              <a:rPr lang="ja-JP" altLang="en-US" smtClean="0"/>
              <a:pPr/>
              <a:t>150</a:t>
            </a:fld>
            <a:endParaRPr lang="ja-JP" altLang="en-US"/>
          </a:p>
        </p:txBody>
      </p:sp>
    </p:spTree>
    <p:extLst>
      <p:ext uri="{BB962C8B-B14F-4D97-AF65-F5344CB8AC3E}">
        <p14:creationId xmlns:p14="http://schemas.microsoft.com/office/powerpoint/2010/main" val="300666453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96C44B-45C1-42F8-833B-D7E410DBACF0}"/>
              </a:ext>
            </a:extLst>
          </p:cNvPr>
          <p:cNvSpPr>
            <a:spLocks noGrp="1"/>
          </p:cNvSpPr>
          <p:nvPr>
            <p:ph type="title"/>
          </p:nvPr>
        </p:nvSpPr>
        <p:spPr/>
        <p:txBody>
          <a:bodyPr/>
          <a:lstStyle/>
          <a:p>
            <a:r>
              <a:rPr kumimoji="1" lang="ja-JP" altLang="en-US" dirty="0"/>
              <a:t>メソッド以外のリストの操作</a:t>
            </a:r>
          </a:p>
        </p:txBody>
      </p:sp>
      <p:sp>
        <p:nvSpPr>
          <p:cNvPr id="4" name="テキスト ボックス 3">
            <a:extLst>
              <a:ext uri="{FF2B5EF4-FFF2-40B4-BE49-F238E27FC236}">
                <a16:creationId xmlns:a16="http://schemas.microsoft.com/office/drawing/2014/main" id="{4E892BAD-6133-434B-93B9-03A56A5990A3}"/>
              </a:ext>
            </a:extLst>
          </p:cNvPr>
          <p:cNvSpPr txBox="1">
            <a:spLocks noChangeArrowheads="1"/>
          </p:cNvSpPr>
          <p:nvPr/>
        </p:nvSpPr>
        <p:spPr bwMode="auto">
          <a:xfrm>
            <a:off x="683568" y="1258827"/>
            <a:ext cx="6870618" cy="5324535"/>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Lucida Console" panose="020B0609040504020204" pitchFamily="49" charset="0"/>
                <a:ea typeface="HG丸ｺﾞｼｯｸM-PRO" panose="020F0600000000000000" pitchFamily="50" charset="-128"/>
              </a:rPr>
              <a:t>&gt;&gt;&gt; a = [10, 20, 30, 40]</a:t>
            </a:r>
          </a:p>
          <a:p>
            <a:pPr eaLnBrk="1" hangingPunct="1"/>
            <a:r>
              <a:rPr lang="en-US" altLang="ja-JP" sz="2000" dirty="0">
                <a:latin typeface="Lucida Console" panose="020B0609040504020204" pitchFamily="49" charset="0"/>
                <a:ea typeface="HG丸ｺﾞｼｯｸM-PRO" panose="020F0600000000000000" pitchFamily="50" charset="-128"/>
              </a:rPr>
              <a:t>&gt;&gt;&gt; del a[1]</a:t>
            </a:r>
          </a:p>
          <a:p>
            <a:pPr eaLnBrk="1" hangingPunct="1"/>
            <a:r>
              <a:rPr lang="en-US" altLang="ja-JP" sz="2000" dirty="0">
                <a:latin typeface="Lucida Console" panose="020B0609040504020204" pitchFamily="49" charset="0"/>
                <a:ea typeface="HG丸ｺﾞｼｯｸM-PRO" panose="020F0600000000000000" pitchFamily="50" charset="-128"/>
              </a:rPr>
              <a:t>&gt;&gt;&gt; a</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[10, 30, 40]</a:t>
            </a:r>
          </a:p>
          <a:p>
            <a:pPr eaLnBrk="1" hangingPunct="1"/>
            <a:r>
              <a:rPr lang="en-US" altLang="ja-JP" sz="2000" dirty="0">
                <a:latin typeface="Lucida Console" panose="020B0609040504020204" pitchFamily="49" charset="0"/>
                <a:ea typeface="HG丸ｺﾞｼｯｸM-PRO" panose="020F0600000000000000" pitchFamily="50" charset="-128"/>
              </a:rPr>
              <a:t>&gt;&gt;&gt; a = a + [0, 1]</a:t>
            </a:r>
          </a:p>
          <a:p>
            <a:pPr eaLnBrk="1" hangingPunct="1"/>
            <a:r>
              <a:rPr lang="en-US" altLang="ja-JP" sz="2000" dirty="0">
                <a:latin typeface="Lucida Console" panose="020B0609040504020204" pitchFamily="49" charset="0"/>
                <a:ea typeface="HG丸ｺﾞｼｯｸM-PRO" panose="020F0600000000000000" pitchFamily="50" charset="-128"/>
              </a:rPr>
              <a:t>&gt;&gt;&gt; a</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[10, 30, 40, 0, 1]</a:t>
            </a:r>
          </a:p>
          <a:p>
            <a:pPr eaLnBrk="1" hangingPunct="1"/>
            <a:r>
              <a:rPr lang="en-US" altLang="ja-JP" sz="2000" dirty="0">
                <a:latin typeface="Lucida Console" panose="020B0609040504020204" pitchFamily="49" charset="0"/>
                <a:ea typeface="HG丸ｺﾞｼｯｸM-PRO" panose="020F0600000000000000" pitchFamily="50" charset="-128"/>
              </a:rPr>
              <a:t>&gt;&gt;&gt; 1 in a</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True</a:t>
            </a:r>
          </a:p>
          <a:p>
            <a:pPr eaLnBrk="1" hangingPunct="1"/>
            <a:r>
              <a:rPr lang="en-US" altLang="ja-JP" sz="2000" dirty="0">
                <a:latin typeface="Lucida Console" panose="020B0609040504020204" pitchFamily="49" charset="0"/>
                <a:ea typeface="HG丸ｺﾞｼｯｸM-PRO" panose="020F0600000000000000" pitchFamily="50" charset="-128"/>
              </a:rPr>
              <a:t>&gt;&gt;&gt; 2 in a</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False</a:t>
            </a:r>
          </a:p>
          <a:p>
            <a:pPr eaLnBrk="1" hangingPunct="1"/>
            <a:r>
              <a:rPr lang="en-US" altLang="ja-JP" sz="2000" dirty="0">
                <a:latin typeface="Lucida Console" panose="020B0609040504020204" pitchFamily="49" charset="0"/>
                <a:ea typeface="HG丸ｺﾞｼｯｸM-PRO" panose="020F0600000000000000" pitchFamily="50" charset="-128"/>
              </a:rPr>
              <a:t>&gt;&gt;&gt; </a:t>
            </a:r>
            <a:r>
              <a:rPr lang="en-US" altLang="ja-JP" sz="2000" dirty="0" err="1">
                <a:latin typeface="Lucida Console" panose="020B0609040504020204" pitchFamily="49" charset="0"/>
                <a:ea typeface="HG丸ｺﾞｼｯｸM-PRO" panose="020F0600000000000000" pitchFamily="50" charset="-128"/>
              </a:rPr>
              <a:t>len</a:t>
            </a:r>
            <a:r>
              <a:rPr lang="en-US" altLang="ja-JP" sz="2000" dirty="0">
                <a:latin typeface="Lucida Console" panose="020B0609040504020204" pitchFamily="49" charset="0"/>
                <a:ea typeface="HG丸ｺﾞｼｯｸM-PRO" panose="020F0600000000000000" pitchFamily="50" charset="-128"/>
              </a:rPr>
              <a:t>(a)</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5</a:t>
            </a:r>
          </a:p>
          <a:p>
            <a:pPr eaLnBrk="1" hangingPunct="1"/>
            <a:r>
              <a:rPr lang="en-US" altLang="ja-JP" sz="2000" dirty="0">
                <a:latin typeface="Lucida Console" panose="020B0609040504020204" pitchFamily="49" charset="0"/>
                <a:ea typeface="HG丸ｺﾞｼｯｸM-PRO" panose="020F0600000000000000" pitchFamily="50" charset="-128"/>
              </a:rPr>
              <a:t>&gt;&gt;&gt; sorted(a)</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[0, 1, 10, 30, 40]</a:t>
            </a:r>
          </a:p>
          <a:p>
            <a:pPr eaLnBrk="1" hangingPunct="1"/>
            <a:r>
              <a:rPr lang="en-US" altLang="ja-JP" sz="2000" dirty="0">
                <a:latin typeface="Lucida Console" panose="020B0609040504020204" pitchFamily="49" charset="0"/>
                <a:ea typeface="HG丸ｺﾞｼｯｸM-PRO" panose="020F0600000000000000" pitchFamily="50" charset="-128"/>
              </a:rPr>
              <a:t>&gt;&gt;&gt; sorted(a, reverse=True)</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[40, 30, 10, 1, 0]</a:t>
            </a:r>
            <a:r>
              <a:rPr lang="en-US" altLang="ja-JP" sz="2000" dirty="0">
                <a:latin typeface="Lucida Console" panose="020B0609040504020204" pitchFamily="49" charset="0"/>
                <a:ea typeface="HG丸ｺﾞｼｯｸM-PRO" panose="020F0600000000000000" pitchFamily="50" charset="-128"/>
              </a:rPr>
              <a:t> </a:t>
            </a:r>
          </a:p>
        </p:txBody>
      </p:sp>
      <p:sp>
        <p:nvSpPr>
          <p:cNvPr id="5" name="テキスト ボックス 4">
            <a:extLst>
              <a:ext uri="{FF2B5EF4-FFF2-40B4-BE49-F238E27FC236}">
                <a16:creationId xmlns:a16="http://schemas.microsoft.com/office/drawing/2014/main" id="{37C549F6-B310-4E53-A7A4-4F39008DED4B}"/>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8AA91F5E-809A-4E44-AA4D-F24DCA41CD59}"/>
              </a:ext>
            </a:extLst>
          </p:cNvPr>
          <p:cNvSpPr>
            <a:spLocks noGrp="1"/>
          </p:cNvSpPr>
          <p:nvPr>
            <p:ph type="sldNum" sz="quarter" idx="12"/>
          </p:nvPr>
        </p:nvSpPr>
        <p:spPr/>
        <p:txBody>
          <a:bodyPr/>
          <a:lstStyle/>
          <a:p>
            <a:fld id="{F9134F74-3BB4-4ADE-A554-892E3A208E77}" type="slidenum">
              <a:rPr lang="ja-JP" altLang="en-US" smtClean="0"/>
              <a:pPr/>
              <a:t>151</a:t>
            </a:fld>
            <a:endParaRPr lang="ja-JP" altLang="en-US"/>
          </a:p>
        </p:txBody>
      </p:sp>
    </p:spTree>
    <p:extLst>
      <p:ext uri="{BB962C8B-B14F-4D97-AF65-F5344CB8AC3E}">
        <p14:creationId xmlns:p14="http://schemas.microsoft.com/office/powerpoint/2010/main" val="41945715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1AFC32-555A-4EED-8FCC-A0FC8340AA93}"/>
              </a:ext>
            </a:extLst>
          </p:cNvPr>
          <p:cNvSpPr>
            <a:spLocks noGrp="1"/>
          </p:cNvSpPr>
          <p:nvPr>
            <p:ph type="title"/>
          </p:nvPr>
        </p:nvSpPr>
        <p:spPr/>
        <p:txBody>
          <a:bodyPr/>
          <a:lstStyle/>
          <a:p>
            <a:r>
              <a:rPr lang="ja-JP" altLang="en-US" dirty="0"/>
              <a:t>内包表記</a:t>
            </a:r>
            <a:endParaRPr kumimoji="1" lang="ja-JP" altLang="en-US" dirty="0"/>
          </a:p>
        </p:txBody>
      </p:sp>
      <p:pic>
        <p:nvPicPr>
          <p:cNvPr id="4" name="図 3">
            <a:extLst>
              <a:ext uri="{FF2B5EF4-FFF2-40B4-BE49-F238E27FC236}">
                <a16:creationId xmlns:a16="http://schemas.microsoft.com/office/drawing/2014/main" id="{FEFD80A6-5E5A-44FE-A019-6DB1A4FCE1F6}"/>
              </a:ext>
            </a:extLst>
          </p:cNvPr>
          <p:cNvPicPr>
            <a:picLocks noChangeAspect="1"/>
          </p:cNvPicPr>
          <p:nvPr/>
        </p:nvPicPr>
        <p:blipFill>
          <a:blip r:embed="rId2"/>
          <a:stretch>
            <a:fillRect/>
          </a:stretch>
        </p:blipFill>
        <p:spPr>
          <a:xfrm>
            <a:off x="738643" y="2492896"/>
            <a:ext cx="6209621" cy="570437"/>
          </a:xfrm>
          <a:prstGeom prst="rect">
            <a:avLst/>
          </a:prstGeom>
        </p:spPr>
      </p:pic>
      <p:sp>
        <p:nvSpPr>
          <p:cNvPr id="5" name="テキスト ボックス 4">
            <a:extLst>
              <a:ext uri="{FF2B5EF4-FFF2-40B4-BE49-F238E27FC236}">
                <a16:creationId xmlns:a16="http://schemas.microsoft.com/office/drawing/2014/main" id="{5E39DE8D-3A0F-4261-B97D-6BBE162581BF}"/>
              </a:ext>
            </a:extLst>
          </p:cNvPr>
          <p:cNvSpPr txBox="1"/>
          <p:nvPr/>
        </p:nvSpPr>
        <p:spPr>
          <a:xfrm>
            <a:off x="440267" y="1916832"/>
            <a:ext cx="800219" cy="461665"/>
          </a:xfrm>
          <a:prstGeom prst="rect">
            <a:avLst/>
          </a:prstGeom>
          <a:noFill/>
        </p:spPr>
        <p:txBody>
          <a:bodyPr wrap="none" rtlCol="0">
            <a:spAutoFit/>
          </a:bodyPr>
          <a:lstStyle/>
          <a:p>
            <a:r>
              <a:rPr kumimoji="1" lang="ja-JP" altLang="en-US" sz="2400" dirty="0"/>
              <a:t>構文</a:t>
            </a:r>
          </a:p>
        </p:txBody>
      </p:sp>
      <p:sp>
        <p:nvSpPr>
          <p:cNvPr id="6" name="コンテンツ プレースホルダー 2">
            <a:extLst>
              <a:ext uri="{FF2B5EF4-FFF2-40B4-BE49-F238E27FC236}">
                <a16:creationId xmlns:a16="http://schemas.microsoft.com/office/drawing/2014/main" id="{944FC74A-2438-4CA1-AAD7-6702FE10DCE9}"/>
              </a:ext>
            </a:extLst>
          </p:cNvPr>
          <p:cNvSpPr>
            <a:spLocks noGrp="1"/>
          </p:cNvSpPr>
          <p:nvPr>
            <p:ph idx="1"/>
          </p:nvPr>
        </p:nvSpPr>
        <p:spPr>
          <a:xfrm>
            <a:off x="457200" y="1211561"/>
            <a:ext cx="8229600" cy="648072"/>
          </a:xfrm>
        </p:spPr>
        <p:txBody>
          <a:bodyPr/>
          <a:lstStyle/>
          <a:p>
            <a:pPr marL="0" indent="0">
              <a:buNone/>
            </a:pPr>
            <a:r>
              <a:rPr kumimoji="1" lang="en-US" altLang="ja-JP" sz="2400" dirty="0"/>
              <a:t>for</a:t>
            </a:r>
            <a:r>
              <a:rPr kumimoji="1" lang="ja-JP" altLang="en-US" sz="2400" dirty="0"/>
              <a:t>文を用いてリストの要素を作成することができる</a:t>
            </a:r>
            <a:endParaRPr kumimoji="1" lang="en-US" altLang="ja-JP" sz="2400" dirty="0"/>
          </a:p>
        </p:txBody>
      </p:sp>
      <p:sp>
        <p:nvSpPr>
          <p:cNvPr id="7" name="テキスト ボックス 6">
            <a:extLst>
              <a:ext uri="{FF2B5EF4-FFF2-40B4-BE49-F238E27FC236}">
                <a16:creationId xmlns:a16="http://schemas.microsoft.com/office/drawing/2014/main" id="{7B607B4A-BB68-4857-8F06-1163AC774370}"/>
              </a:ext>
            </a:extLst>
          </p:cNvPr>
          <p:cNvSpPr txBox="1">
            <a:spLocks noChangeArrowheads="1"/>
          </p:cNvSpPr>
          <p:nvPr/>
        </p:nvSpPr>
        <p:spPr bwMode="auto">
          <a:xfrm>
            <a:off x="738643" y="3829690"/>
            <a:ext cx="6870618" cy="1015663"/>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Lucida Console" panose="020B0609040504020204" pitchFamily="49" charset="0"/>
                <a:ea typeface="HG丸ｺﾞｼｯｸM-PRO" panose="020F0600000000000000" pitchFamily="50" charset="-128"/>
              </a:rPr>
              <a:t>&gt;&gt;&gt; data = [2**n for n in range(1, 11)]</a:t>
            </a:r>
          </a:p>
          <a:p>
            <a:pPr eaLnBrk="1" hangingPunct="1"/>
            <a:r>
              <a:rPr lang="en-US" altLang="ja-JP" sz="2000" dirty="0">
                <a:latin typeface="Lucida Console" panose="020B0609040504020204" pitchFamily="49" charset="0"/>
                <a:ea typeface="HG丸ｺﾞｼｯｸM-PRO" panose="020F0600000000000000" pitchFamily="50" charset="-128"/>
              </a:rPr>
              <a:t>&gt;&gt;&gt; data</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[2, 4, 8, 16, 32, 64, 128, 256, 512, 1024]</a:t>
            </a:r>
          </a:p>
        </p:txBody>
      </p:sp>
      <p:sp>
        <p:nvSpPr>
          <p:cNvPr id="8" name="テキスト ボックス 7">
            <a:extLst>
              <a:ext uri="{FF2B5EF4-FFF2-40B4-BE49-F238E27FC236}">
                <a16:creationId xmlns:a16="http://schemas.microsoft.com/office/drawing/2014/main" id="{E194D6BF-CE3C-4BF5-BBA8-3A82A1214DF8}"/>
              </a:ext>
            </a:extLst>
          </p:cNvPr>
          <p:cNvSpPr txBox="1">
            <a:spLocks noChangeArrowheads="1"/>
          </p:cNvSpPr>
          <p:nvPr/>
        </p:nvSpPr>
        <p:spPr bwMode="auto">
          <a:xfrm>
            <a:off x="709630" y="5077633"/>
            <a:ext cx="6870618" cy="1015663"/>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Lucida Console" panose="020B0609040504020204" pitchFamily="49" charset="0"/>
                <a:ea typeface="HG丸ｺﾞｼｯｸM-PRO" panose="020F0600000000000000" pitchFamily="50" charset="-128"/>
              </a:rPr>
              <a:t>&gt;&gt;&gt; [str(n)+'</a:t>
            </a:r>
            <a:r>
              <a:rPr lang="ja-JP" altLang="en-US" sz="2000" dirty="0">
                <a:latin typeface="Lucida Console" panose="020B0609040504020204" pitchFamily="49" charset="0"/>
                <a:ea typeface="HG丸ｺﾞｼｯｸM-PRO" panose="020F0600000000000000" pitchFamily="50" charset="-128"/>
              </a:rPr>
              <a:t>月</a:t>
            </a:r>
            <a:r>
              <a:rPr lang="en-US" altLang="ja-JP" sz="2000" dirty="0">
                <a:latin typeface="Lucida Console" panose="020B0609040504020204" pitchFamily="49" charset="0"/>
                <a:ea typeface="HG丸ｺﾞｼｯｸM-PRO" panose="020F0600000000000000" pitchFamily="50" charset="-128"/>
              </a:rPr>
              <a:t>' for n in range(1, 13)]</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['1</a:t>
            </a:r>
            <a:r>
              <a:rPr lang="ja-JP" altLang="en-US" sz="2000" dirty="0">
                <a:solidFill>
                  <a:srgbClr val="0070C0"/>
                </a:solidFill>
                <a:latin typeface="Lucida Console" panose="020B0609040504020204" pitchFamily="49" charset="0"/>
                <a:ea typeface="HG丸ｺﾞｼｯｸM-PRO" panose="020F0600000000000000" pitchFamily="50" charset="-128"/>
              </a:rPr>
              <a:t>月</a:t>
            </a:r>
            <a:r>
              <a:rPr lang="en-US" altLang="ja-JP" sz="2000" dirty="0">
                <a:solidFill>
                  <a:srgbClr val="0070C0"/>
                </a:solidFill>
                <a:latin typeface="Lucida Console" panose="020B0609040504020204" pitchFamily="49" charset="0"/>
                <a:ea typeface="HG丸ｺﾞｼｯｸM-PRO" panose="020F0600000000000000" pitchFamily="50" charset="-128"/>
              </a:rPr>
              <a:t>', '2</a:t>
            </a:r>
            <a:r>
              <a:rPr lang="ja-JP" altLang="en-US" sz="2000" dirty="0">
                <a:solidFill>
                  <a:srgbClr val="0070C0"/>
                </a:solidFill>
                <a:latin typeface="Lucida Console" panose="020B0609040504020204" pitchFamily="49" charset="0"/>
                <a:ea typeface="HG丸ｺﾞｼｯｸM-PRO" panose="020F0600000000000000" pitchFamily="50" charset="-128"/>
              </a:rPr>
              <a:t>月</a:t>
            </a:r>
            <a:r>
              <a:rPr lang="en-US" altLang="ja-JP" sz="2000" dirty="0">
                <a:solidFill>
                  <a:srgbClr val="0070C0"/>
                </a:solidFill>
                <a:latin typeface="Lucida Console" panose="020B0609040504020204" pitchFamily="49" charset="0"/>
                <a:ea typeface="HG丸ｺﾞｼｯｸM-PRO" panose="020F0600000000000000" pitchFamily="50" charset="-128"/>
              </a:rPr>
              <a:t>', '3</a:t>
            </a:r>
            <a:r>
              <a:rPr lang="ja-JP" altLang="en-US" sz="2000" dirty="0">
                <a:solidFill>
                  <a:srgbClr val="0070C0"/>
                </a:solidFill>
                <a:latin typeface="Lucida Console" panose="020B0609040504020204" pitchFamily="49" charset="0"/>
                <a:ea typeface="HG丸ｺﾞｼｯｸM-PRO" panose="020F0600000000000000" pitchFamily="50" charset="-128"/>
              </a:rPr>
              <a:t>月</a:t>
            </a:r>
            <a:r>
              <a:rPr lang="en-US" altLang="ja-JP" sz="2000" dirty="0">
                <a:solidFill>
                  <a:srgbClr val="0070C0"/>
                </a:solidFill>
                <a:latin typeface="Lucida Console" panose="020B0609040504020204" pitchFamily="49" charset="0"/>
                <a:ea typeface="HG丸ｺﾞｼｯｸM-PRO" panose="020F0600000000000000" pitchFamily="50" charset="-128"/>
              </a:rPr>
              <a:t>', '4</a:t>
            </a:r>
            <a:r>
              <a:rPr lang="ja-JP" altLang="en-US" sz="2000" dirty="0">
                <a:solidFill>
                  <a:srgbClr val="0070C0"/>
                </a:solidFill>
                <a:latin typeface="Lucida Console" panose="020B0609040504020204" pitchFamily="49" charset="0"/>
                <a:ea typeface="HG丸ｺﾞｼｯｸM-PRO" panose="020F0600000000000000" pitchFamily="50" charset="-128"/>
              </a:rPr>
              <a:t>月</a:t>
            </a:r>
            <a:r>
              <a:rPr lang="en-US" altLang="ja-JP" sz="2000" dirty="0">
                <a:solidFill>
                  <a:srgbClr val="0070C0"/>
                </a:solidFill>
                <a:latin typeface="Lucida Console" panose="020B0609040504020204" pitchFamily="49" charset="0"/>
                <a:ea typeface="HG丸ｺﾞｼｯｸM-PRO" panose="020F0600000000000000" pitchFamily="50" charset="-128"/>
              </a:rPr>
              <a:t>', '5</a:t>
            </a:r>
            <a:r>
              <a:rPr lang="ja-JP" altLang="en-US" sz="2000" dirty="0">
                <a:solidFill>
                  <a:srgbClr val="0070C0"/>
                </a:solidFill>
                <a:latin typeface="Lucida Console" panose="020B0609040504020204" pitchFamily="49" charset="0"/>
                <a:ea typeface="HG丸ｺﾞｼｯｸM-PRO" panose="020F0600000000000000" pitchFamily="50" charset="-128"/>
              </a:rPr>
              <a:t>月</a:t>
            </a:r>
            <a:r>
              <a:rPr lang="en-US" altLang="ja-JP" sz="2000" dirty="0">
                <a:solidFill>
                  <a:srgbClr val="0070C0"/>
                </a:solidFill>
                <a:latin typeface="Lucida Console" panose="020B0609040504020204" pitchFamily="49" charset="0"/>
                <a:ea typeface="HG丸ｺﾞｼｯｸM-PRO" panose="020F0600000000000000" pitchFamily="50" charset="-128"/>
              </a:rPr>
              <a:t>', '6</a:t>
            </a:r>
            <a:r>
              <a:rPr lang="ja-JP" altLang="en-US" sz="2000" dirty="0">
                <a:solidFill>
                  <a:srgbClr val="0070C0"/>
                </a:solidFill>
                <a:latin typeface="Lucida Console" panose="020B0609040504020204" pitchFamily="49" charset="0"/>
                <a:ea typeface="HG丸ｺﾞｼｯｸM-PRO" panose="020F0600000000000000" pitchFamily="50" charset="-128"/>
              </a:rPr>
              <a:t>月</a:t>
            </a:r>
            <a:r>
              <a:rPr lang="en-US" altLang="ja-JP" sz="2000" dirty="0">
                <a:solidFill>
                  <a:srgbClr val="0070C0"/>
                </a:solidFill>
                <a:latin typeface="Lucida Console" panose="020B0609040504020204" pitchFamily="49" charset="0"/>
                <a:ea typeface="HG丸ｺﾞｼｯｸM-PRO" panose="020F0600000000000000" pitchFamily="50" charset="-128"/>
              </a:rPr>
              <a:t>', '7</a:t>
            </a:r>
            <a:r>
              <a:rPr lang="ja-JP" altLang="en-US" sz="2000" dirty="0">
                <a:solidFill>
                  <a:srgbClr val="0070C0"/>
                </a:solidFill>
                <a:latin typeface="Lucida Console" panose="020B0609040504020204" pitchFamily="49" charset="0"/>
                <a:ea typeface="HG丸ｺﾞｼｯｸM-PRO" panose="020F0600000000000000" pitchFamily="50" charset="-128"/>
              </a:rPr>
              <a:t>月</a:t>
            </a:r>
            <a:r>
              <a:rPr lang="en-US" altLang="ja-JP" sz="2000" dirty="0">
                <a:solidFill>
                  <a:srgbClr val="0070C0"/>
                </a:solidFill>
                <a:latin typeface="Lucida Console" panose="020B0609040504020204" pitchFamily="49" charset="0"/>
                <a:ea typeface="HG丸ｺﾞｼｯｸM-PRO" panose="020F0600000000000000" pitchFamily="50" charset="-128"/>
              </a:rPr>
              <a:t>', '8</a:t>
            </a:r>
            <a:r>
              <a:rPr lang="ja-JP" altLang="en-US" sz="2000" dirty="0">
                <a:solidFill>
                  <a:srgbClr val="0070C0"/>
                </a:solidFill>
                <a:latin typeface="Lucida Console" panose="020B0609040504020204" pitchFamily="49" charset="0"/>
                <a:ea typeface="HG丸ｺﾞｼｯｸM-PRO" panose="020F0600000000000000" pitchFamily="50" charset="-128"/>
              </a:rPr>
              <a:t>月</a:t>
            </a:r>
            <a:r>
              <a:rPr lang="en-US" altLang="ja-JP" sz="2000" dirty="0">
                <a:solidFill>
                  <a:srgbClr val="0070C0"/>
                </a:solidFill>
                <a:latin typeface="Lucida Console" panose="020B0609040504020204" pitchFamily="49" charset="0"/>
                <a:ea typeface="HG丸ｺﾞｼｯｸM-PRO" panose="020F0600000000000000" pitchFamily="50" charset="-128"/>
              </a:rPr>
              <a:t>', '9</a:t>
            </a:r>
            <a:r>
              <a:rPr lang="ja-JP" altLang="en-US" sz="2000" dirty="0">
                <a:solidFill>
                  <a:srgbClr val="0070C0"/>
                </a:solidFill>
                <a:latin typeface="Lucida Console" panose="020B0609040504020204" pitchFamily="49" charset="0"/>
                <a:ea typeface="HG丸ｺﾞｼｯｸM-PRO" panose="020F0600000000000000" pitchFamily="50" charset="-128"/>
              </a:rPr>
              <a:t>月</a:t>
            </a:r>
            <a:r>
              <a:rPr lang="en-US" altLang="ja-JP" sz="2000" dirty="0">
                <a:solidFill>
                  <a:srgbClr val="0070C0"/>
                </a:solidFill>
                <a:latin typeface="Lucida Console" panose="020B0609040504020204" pitchFamily="49" charset="0"/>
                <a:ea typeface="HG丸ｺﾞｼｯｸM-PRO" panose="020F0600000000000000" pitchFamily="50" charset="-128"/>
              </a:rPr>
              <a:t>', '10</a:t>
            </a:r>
            <a:r>
              <a:rPr lang="ja-JP" altLang="en-US" sz="2000" dirty="0">
                <a:solidFill>
                  <a:srgbClr val="0070C0"/>
                </a:solidFill>
                <a:latin typeface="Lucida Console" panose="020B0609040504020204" pitchFamily="49" charset="0"/>
                <a:ea typeface="HG丸ｺﾞｼｯｸM-PRO" panose="020F0600000000000000" pitchFamily="50" charset="-128"/>
              </a:rPr>
              <a:t>月</a:t>
            </a:r>
            <a:r>
              <a:rPr lang="en-US" altLang="ja-JP" sz="2000" dirty="0">
                <a:solidFill>
                  <a:srgbClr val="0070C0"/>
                </a:solidFill>
                <a:latin typeface="Lucida Console" panose="020B0609040504020204" pitchFamily="49" charset="0"/>
                <a:ea typeface="HG丸ｺﾞｼｯｸM-PRO" panose="020F0600000000000000" pitchFamily="50" charset="-128"/>
              </a:rPr>
              <a:t>', '11</a:t>
            </a:r>
            <a:r>
              <a:rPr lang="ja-JP" altLang="en-US" sz="2000" dirty="0">
                <a:solidFill>
                  <a:srgbClr val="0070C0"/>
                </a:solidFill>
                <a:latin typeface="Lucida Console" panose="020B0609040504020204" pitchFamily="49" charset="0"/>
                <a:ea typeface="HG丸ｺﾞｼｯｸM-PRO" panose="020F0600000000000000" pitchFamily="50" charset="-128"/>
              </a:rPr>
              <a:t>月</a:t>
            </a:r>
            <a:r>
              <a:rPr lang="en-US" altLang="ja-JP" sz="2000" dirty="0">
                <a:solidFill>
                  <a:srgbClr val="0070C0"/>
                </a:solidFill>
                <a:latin typeface="Lucida Console" panose="020B0609040504020204" pitchFamily="49" charset="0"/>
                <a:ea typeface="HG丸ｺﾞｼｯｸM-PRO" panose="020F0600000000000000" pitchFamily="50" charset="-128"/>
              </a:rPr>
              <a:t>', '12</a:t>
            </a:r>
            <a:r>
              <a:rPr lang="ja-JP" altLang="en-US" sz="2000" dirty="0">
                <a:solidFill>
                  <a:srgbClr val="0070C0"/>
                </a:solidFill>
                <a:latin typeface="Lucida Console" panose="020B0609040504020204" pitchFamily="49" charset="0"/>
                <a:ea typeface="HG丸ｺﾞｼｯｸM-PRO" panose="020F0600000000000000" pitchFamily="50" charset="-128"/>
              </a:rPr>
              <a:t>月</a:t>
            </a:r>
            <a:r>
              <a:rPr lang="en-US" altLang="ja-JP" sz="2000" dirty="0">
                <a:solidFill>
                  <a:srgbClr val="0070C0"/>
                </a:solidFill>
                <a:latin typeface="Lucida Console" panose="020B0609040504020204" pitchFamily="49" charset="0"/>
                <a:ea typeface="HG丸ｺﾞｼｯｸM-PRO" panose="020F0600000000000000" pitchFamily="50" charset="-128"/>
              </a:rPr>
              <a:t>']</a:t>
            </a:r>
          </a:p>
        </p:txBody>
      </p:sp>
      <p:sp>
        <p:nvSpPr>
          <p:cNvPr id="9" name="テキスト ボックス 8">
            <a:extLst>
              <a:ext uri="{FF2B5EF4-FFF2-40B4-BE49-F238E27FC236}">
                <a16:creationId xmlns:a16="http://schemas.microsoft.com/office/drawing/2014/main" id="{A4B118D3-9F97-4072-B80B-27ABCA18DB88}"/>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10" name="テキスト ボックス 9">
            <a:extLst>
              <a:ext uri="{FF2B5EF4-FFF2-40B4-BE49-F238E27FC236}">
                <a16:creationId xmlns:a16="http://schemas.microsoft.com/office/drawing/2014/main" id="{EE3AAEB4-6636-4695-9B06-99F4E00094AF}"/>
              </a:ext>
            </a:extLst>
          </p:cNvPr>
          <p:cNvSpPr txBox="1"/>
          <p:nvPr/>
        </p:nvSpPr>
        <p:spPr>
          <a:xfrm>
            <a:off x="457200" y="3327375"/>
            <a:ext cx="494046" cy="461665"/>
          </a:xfrm>
          <a:prstGeom prst="rect">
            <a:avLst/>
          </a:prstGeom>
          <a:noFill/>
        </p:spPr>
        <p:txBody>
          <a:bodyPr wrap="none" rtlCol="0">
            <a:spAutoFit/>
          </a:bodyPr>
          <a:lstStyle/>
          <a:p>
            <a:r>
              <a:rPr kumimoji="1" lang="ja-JP" altLang="en-US" sz="2400" dirty="0"/>
              <a:t>例</a:t>
            </a:r>
          </a:p>
        </p:txBody>
      </p:sp>
      <p:sp>
        <p:nvSpPr>
          <p:cNvPr id="3" name="スライド番号プレースホルダー 2">
            <a:extLst>
              <a:ext uri="{FF2B5EF4-FFF2-40B4-BE49-F238E27FC236}">
                <a16:creationId xmlns:a16="http://schemas.microsoft.com/office/drawing/2014/main" id="{A662C1C7-B413-4C31-B572-1F2BDDC95FFF}"/>
              </a:ext>
            </a:extLst>
          </p:cNvPr>
          <p:cNvSpPr>
            <a:spLocks noGrp="1"/>
          </p:cNvSpPr>
          <p:nvPr>
            <p:ph type="sldNum" sz="quarter" idx="12"/>
          </p:nvPr>
        </p:nvSpPr>
        <p:spPr/>
        <p:txBody>
          <a:bodyPr/>
          <a:lstStyle/>
          <a:p>
            <a:fld id="{F9134F74-3BB4-4ADE-A554-892E3A208E77}" type="slidenum">
              <a:rPr lang="ja-JP" altLang="en-US" smtClean="0"/>
              <a:pPr/>
              <a:t>152</a:t>
            </a:fld>
            <a:endParaRPr lang="ja-JP" altLang="en-US"/>
          </a:p>
        </p:txBody>
      </p:sp>
    </p:spTree>
    <p:extLst>
      <p:ext uri="{BB962C8B-B14F-4D97-AF65-F5344CB8AC3E}">
        <p14:creationId xmlns:p14="http://schemas.microsoft.com/office/powerpoint/2010/main" val="275176882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FC5958-081F-45E5-8585-9E0A0F136330}"/>
              </a:ext>
            </a:extLst>
          </p:cNvPr>
          <p:cNvSpPr>
            <a:spLocks noGrp="1"/>
          </p:cNvSpPr>
          <p:nvPr>
            <p:ph type="title"/>
          </p:nvPr>
        </p:nvSpPr>
        <p:spPr/>
        <p:txBody>
          <a:bodyPr/>
          <a:lstStyle/>
          <a:p>
            <a:r>
              <a:rPr kumimoji="1" lang="en-US" altLang="ja-JP" dirty="0"/>
              <a:t>if </a:t>
            </a:r>
            <a:r>
              <a:rPr kumimoji="1" lang="ja-JP" altLang="en-US" dirty="0"/>
              <a:t>構文を含む内包表記</a:t>
            </a:r>
          </a:p>
        </p:txBody>
      </p:sp>
      <p:sp>
        <p:nvSpPr>
          <p:cNvPr id="4" name="テキスト ボックス 3">
            <a:extLst>
              <a:ext uri="{FF2B5EF4-FFF2-40B4-BE49-F238E27FC236}">
                <a16:creationId xmlns:a16="http://schemas.microsoft.com/office/drawing/2014/main" id="{DE1386A6-FA52-4CEA-A22A-AC9BC4C37D25}"/>
              </a:ext>
            </a:extLst>
          </p:cNvPr>
          <p:cNvSpPr txBox="1"/>
          <p:nvPr/>
        </p:nvSpPr>
        <p:spPr>
          <a:xfrm>
            <a:off x="457200" y="1340768"/>
            <a:ext cx="800219" cy="461665"/>
          </a:xfrm>
          <a:prstGeom prst="rect">
            <a:avLst/>
          </a:prstGeom>
          <a:noFill/>
        </p:spPr>
        <p:txBody>
          <a:bodyPr wrap="none" rtlCol="0">
            <a:spAutoFit/>
          </a:bodyPr>
          <a:lstStyle/>
          <a:p>
            <a:r>
              <a:rPr kumimoji="1" lang="ja-JP" altLang="en-US" sz="2400" dirty="0"/>
              <a:t>構文</a:t>
            </a:r>
          </a:p>
        </p:txBody>
      </p:sp>
      <p:pic>
        <p:nvPicPr>
          <p:cNvPr id="5" name="図 4">
            <a:extLst>
              <a:ext uri="{FF2B5EF4-FFF2-40B4-BE49-F238E27FC236}">
                <a16:creationId xmlns:a16="http://schemas.microsoft.com/office/drawing/2014/main" id="{80D56174-057F-42D3-B2E3-0E090C8FBE7A}"/>
              </a:ext>
            </a:extLst>
          </p:cNvPr>
          <p:cNvPicPr>
            <a:picLocks noChangeAspect="1"/>
          </p:cNvPicPr>
          <p:nvPr/>
        </p:nvPicPr>
        <p:blipFill>
          <a:blip r:embed="rId2"/>
          <a:stretch>
            <a:fillRect/>
          </a:stretch>
        </p:blipFill>
        <p:spPr>
          <a:xfrm>
            <a:off x="755576" y="1912734"/>
            <a:ext cx="7396786" cy="587668"/>
          </a:xfrm>
          <a:prstGeom prst="rect">
            <a:avLst/>
          </a:prstGeom>
        </p:spPr>
      </p:pic>
      <p:pic>
        <p:nvPicPr>
          <p:cNvPr id="6" name="図 5">
            <a:extLst>
              <a:ext uri="{FF2B5EF4-FFF2-40B4-BE49-F238E27FC236}">
                <a16:creationId xmlns:a16="http://schemas.microsoft.com/office/drawing/2014/main" id="{5D4073E7-1DED-417F-AE9F-625491B9DBE3}"/>
              </a:ext>
            </a:extLst>
          </p:cNvPr>
          <p:cNvPicPr>
            <a:picLocks noChangeAspect="1"/>
          </p:cNvPicPr>
          <p:nvPr/>
        </p:nvPicPr>
        <p:blipFill>
          <a:blip r:embed="rId3"/>
          <a:stretch>
            <a:fillRect/>
          </a:stretch>
        </p:blipFill>
        <p:spPr>
          <a:xfrm>
            <a:off x="648072" y="3504427"/>
            <a:ext cx="7884368" cy="1364733"/>
          </a:xfrm>
          <a:prstGeom prst="rect">
            <a:avLst/>
          </a:prstGeom>
        </p:spPr>
      </p:pic>
      <p:sp>
        <p:nvSpPr>
          <p:cNvPr id="7" name="テキスト ボックス 6">
            <a:extLst>
              <a:ext uri="{FF2B5EF4-FFF2-40B4-BE49-F238E27FC236}">
                <a16:creationId xmlns:a16="http://schemas.microsoft.com/office/drawing/2014/main" id="{4FB7C93F-9570-4D0C-88AD-3596408A5DBE}"/>
              </a:ext>
            </a:extLst>
          </p:cNvPr>
          <p:cNvSpPr txBox="1"/>
          <p:nvPr/>
        </p:nvSpPr>
        <p:spPr>
          <a:xfrm>
            <a:off x="457200" y="2996952"/>
            <a:ext cx="494046" cy="461665"/>
          </a:xfrm>
          <a:prstGeom prst="rect">
            <a:avLst/>
          </a:prstGeom>
          <a:noFill/>
        </p:spPr>
        <p:txBody>
          <a:bodyPr wrap="none" rtlCol="0">
            <a:spAutoFit/>
          </a:bodyPr>
          <a:lstStyle/>
          <a:p>
            <a:r>
              <a:rPr kumimoji="1" lang="ja-JP" altLang="en-US" sz="2400" dirty="0"/>
              <a:t>例</a:t>
            </a:r>
          </a:p>
        </p:txBody>
      </p:sp>
      <p:sp>
        <p:nvSpPr>
          <p:cNvPr id="8" name="テキスト ボックス 7">
            <a:extLst>
              <a:ext uri="{FF2B5EF4-FFF2-40B4-BE49-F238E27FC236}">
                <a16:creationId xmlns:a16="http://schemas.microsoft.com/office/drawing/2014/main" id="{351E8573-157A-4901-B8FA-92262CA3FCA4}"/>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6DC2985F-362F-412D-8167-C20B61277E41}"/>
              </a:ext>
            </a:extLst>
          </p:cNvPr>
          <p:cNvSpPr>
            <a:spLocks noGrp="1"/>
          </p:cNvSpPr>
          <p:nvPr>
            <p:ph type="sldNum" sz="quarter" idx="12"/>
          </p:nvPr>
        </p:nvSpPr>
        <p:spPr/>
        <p:txBody>
          <a:bodyPr/>
          <a:lstStyle/>
          <a:p>
            <a:fld id="{F9134F74-3BB4-4ADE-A554-892E3A208E77}" type="slidenum">
              <a:rPr lang="ja-JP" altLang="en-US" smtClean="0"/>
              <a:pPr/>
              <a:t>153</a:t>
            </a:fld>
            <a:endParaRPr lang="ja-JP" altLang="en-US"/>
          </a:p>
        </p:txBody>
      </p:sp>
    </p:spTree>
    <p:extLst>
      <p:ext uri="{BB962C8B-B14F-4D97-AF65-F5344CB8AC3E}">
        <p14:creationId xmlns:p14="http://schemas.microsoft.com/office/powerpoint/2010/main" val="126106309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E8755B-42C4-4B89-8B2D-D213A8F45B1C}"/>
              </a:ext>
            </a:extLst>
          </p:cNvPr>
          <p:cNvSpPr>
            <a:spLocks noGrp="1"/>
          </p:cNvSpPr>
          <p:nvPr>
            <p:ph type="title"/>
          </p:nvPr>
        </p:nvSpPr>
        <p:spPr>
          <a:xfrm>
            <a:off x="457200" y="404664"/>
            <a:ext cx="8229600" cy="595444"/>
          </a:xfrm>
        </p:spPr>
        <p:txBody>
          <a:bodyPr>
            <a:normAutofit/>
          </a:bodyPr>
          <a:lstStyle/>
          <a:p>
            <a:r>
              <a:rPr lang="ja-JP" altLang="en-US" sz="3200" dirty="0"/>
              <a:t>リストを含むリスト</a:t>
            </a:r>
            <a:endParaRPr kumimoji="1" lang="ja-JP" altLang="en-US" sz="3200" dirty="0"/>
          </a:p>
        </p:txBody>
      </p:sp>
      <p:pic>
        <p:nvPicPr>
          <p:cNvPr id="4" name="図 3">
            <a:extLst>
              <a:ext uri="{FF2B5EF4-FFF2-40B4-BE49-F238E27FC236}">
                <a16:creationId xmlns:a16="http://schemas.microsoft.com/office/drawing/2014/main" id="{38E2B33D-26C5-4BCD-8E9D-CF54239019E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68560" y="0"/>
            <a:ext cx="5503989" cy="425253"/>
          </a:xfrm>
          <a:prstGeom prst="rect">
            <a:avLst/>
          </a:prstGeom>
        </p:spPr>
      </p:pic>
      <p:pic>
        <p:nvPicPr>
          <p:cNvPr id="3" name="図 2">
            <a:extLst>
              <a:ext uri="{FF2B5EF4-FFF2-40B4-BE49-F238E27FC236}">
                <a16:creationId xmlns:a16="http://schemas.microsoft.com/office/drawing/2014/main" id="{FF6DD884-4834-4C0E-9F37-D6E22DCD6221}"/>
              </a:ext>
            </a:extLst>
          </p:cNvPr>
          <p:cNvPicPr>
            <a:picLocks noChangeAspect="1"/>
          </p:cNvPicPr>
          <p:nvPr/>
        </p:nvPicPr>
        <p:blipFill>
          <a:blip r:embed="rId4"/>
          <a:stretch>
            <a:fillRect/>
          </a:stretch>
        </p:blipFill>
        <p:spPr>
          <a:xfrm>
            <a:off x="737828" y="1700808"/>
            <a:ext cx="7668344" cy="3575728"/>
          </a:xfrm>
          <a:prstGeom prst="rect">
            <a:avLst/>
          </a:prstGeom>
        </p:spPr>
      </p:pic>
      <p:sp>
        <p:nvSpPr>
          <p:cNvPr id="5" name="スライド番号プレースホルダー 4">
            <a:extLst>
              <a:ext uri="{FF2B5EF4-FFF2-40B4-BE49-F238E27FC236}">
                <a16:creationId xmlns:a16="http://schemas.microsoft.com/office/drawing/2014/main" id="{02896CF4-8F7C-4A93-96A4-4E3987E98234}"/>
              </a:ext>
            </a:extLst>
          </p:cNvPr>
          <p:cNvSpPr>
            <a:spLocks noGrp="1"/>
          </p:cNvSpPr>
          <p:nvPr>
            <p:ph type="sldNum" sz="quarter" idx="12"/>
          </p:nvPr>
        </p:nvSpPr>
        <p:spPr/>
        <p:txBody>
          <a:bodyPr/>
          <a:lstStyle/>
          <a:p>
            <a:fld id="{F9134F74-3BB4-4ADE-A554-892E3A208E77}" type="slidenum">
              <a:rPr lang="ja-JP" altLang="en-US" smtClean="0"/>
              <a:pPr/>
              <a:t>154</a:t>
            </a:fld>
            <a:endParaRPr lang="ja-JP" altLang="en-US"/>
          </a:p>
        </p:txBody>
      </p:sp>
    </p:spTree>
    <p:extLst>
      <p:ext uri="{BB962C8B-B14F-4D97-AF65-F5344CB8AC3E}">
        <p14:creationId xmlns:p14="http://schemas.microsoft.com/office/powerpoint/2010/main" val="390346583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410E48-7F99-4576-85E6-4E9B363DEAB7}"/>
              </a:ext>
            </a:extLst>
          </p:cNvPr>
          <p:cNvSpPr>
            <a:spLocks noGrp="1"/>
          </p:cNvSpPr>
          <p:nvPr>
            <p:ph type="title"/>
          </p:nvPr>
        </p:nvSpPr>
        <p:spPr/>
        <p:txBody>
          <a:bodyPr/>
          <a:lstStyle/>
          <a:p>
            <a:r>
              <a:rPr kumimoji="1" lang="ja-JP" altLang="en-US" dirty="0"/>
              <a:t>タプル</a:t>
            </a:r>
          </a:p>
        </p:txBody>
      </p:sp>
      <p:sp>
        <p:nvSpPr>
          <p:cNvPr id="3" name="コンテンツ プレースホルダー 2">
            <a:extLst>
              <a:ext uri="{FF2B5EF4-FFF2-40B4-BE49-F238E27FC236}">
                <a16:creationId xmlns:a16="http://schemas.microsoft.com/office/drawing/2014/main" id="{2F17A285-C9BD-4897-8C7D-4404497F5D39}"/>
              </a:ext>
            </a:extLst>
          </p:cNvPr>
          <p:cNvSpPr>
            <a:spLocks noGrp="1"/>
          </p:cNvSpPr>
          <p:nvPr>
            <p:ph idx="1"/>
          </p:nvPr>
        </p:nvSpPr>
        <p:spPr>
          <a:xfrm>
            <a:off x="457200" y="1214422"/>
            <a:ext cx="8229600" cy="1206466"/>
          </a:xfrm>
        </p:spPr>
        <p:txBody>
          <a:bodyPr/>
          <a:lstStyle/>
          <a:p>
            <a:r>
              <a:rPr kumimoji="1" lang="ja-JP" altLang="en-US" dirty="0"/>
              <a:t>リスト同様に複数の要素を格納する</a:t>
            </a:r>
            <a:br>
              <a:rPr kumimoji="1" lang="en-US" altLang="ja-JP" dirty="0"/>
            </a:br>
            <a:r>
              <a:rPr kumimoji="1" lang="ja-JP" altLang="en-US" dirty="0"/>
              <a:t>（</a:t>
            </a:r>
            <a:r>
              <a:rPr kumimoji="1" lang="ja-JP" altLang="en-US" b="1" dirty="0"/>
              <a:t>コレクション</a:t>
            </a:r>
            <a:r>
              <a:rPr kumimoji="1" lang="ja-JP" altLang="en-US" dirty="0"/>
              <a:t>とよぶ）</a:t>
            </a:r>
            <a:endParaRPr kumimoji="1" lang="en-US" altLang="ja-JP" dirty="0"/>
          </a:p>
          <a:p>
            <a:endParaRPr kumimoji="1" lang="ja-JP" altLang="en-US" dirty="0"/>
          </a:p>
        </p:txBody>
      </p:sp>
      <p:sp>
        <p:nvSpPr>
          <p:cNvPr id="4" name="テキスト ボックス 3">
            <a:extLst>
              <a:ext uri="{FF2B5EF4-FFF2-40B4-BE49-F238E27FC236}">
                <a16:creationId xmlns:a16="http://schemas.microsoft.com/office/drawing/2014/main" id="{80F442B4-3A00-4FB1-A8DB-90B62D0EC0F5}"/>
              </a:ext>
            </a:extLst>
          </p:cNvPr>
          <p:cNvSpPr txBox="1">
            <a:spLocks noChangeArrowheads="1"/>
          </p:cNvSpPr>
          <p:nvPr/>
        </p:nvSpPr>
        <p:spPr bwMode="auto">
          <a:xfrm>
            <a:off x="738643" y="3244914"/>
            <a:ext cx="3401309" cy="2554545"/>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Lucida Console" panose="020B0609040504020204" pitchFamily="49" charset="0"/>
                <a:ea typeface="HG丸ｺﾞｼｯｸM-PRO" panose="020F0600000000000000" pitchFamily="50" charset="-128"/>
              </a:rPr>
              <a:t>&gt;&gt;&gt; a = [1, 2, 3, 4]</a:t>
            </a:r>
          </a:p>
          <a:p>
            <a:pPr eaLnBrk="1" hangingPunct="1"/>
            <a:r>
              <a:rPr lang="en-US" altLang="ja-JP" sz="2000" dirty="0">
                <a:latin typeface="Lucida Console" panose="020B0609040504020204" pitchFamily="49" charset="0"/>
                <a:ea typeface="HG丸ｺﾞｼｯｸM-PRO" panose="020F0600000000000000" pitchFamily="50" charset="-128"/>
              </a:rPr>
              <a:t>&gt;&gt;&gt; a</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[1, 2, 3, 4]</a:t>
            </a:r>
          </a:p>
          <a:p>
            <a:pPr eaLnBrk="1" hangingPunct="1"/>
            <a:r>
              <a:rPr lang="en-US" altLang="ja-JP" sz="2000" dirty="0">
                <a:latin typeface="Lucida Console" panose="020B0609040504020204" pitchFamily="49" charset="0"/>
                <a:ea typeface="HG丸ｺﾞｼｯｸM-PRO" panose="020F0600000000000000" pitchFamily="50" charset="-128"/>
              </a:rPr>
              <a:t>&gt;&gt;&gt; a[0]</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1</a:t>
            </a:r>
          </a:p>
          <a:p>
            <a:pPr eaLnBrk="1" hangingPunct="1"/>
            <a:r>
              <a:rPr lang="en-US" altLang="ja-JP" sz="2000" dirty="0">
                <a:latin typeface="Lucida Console" panose="020B0609040504020204" pitchFamily="49" charset="0"/>
                <a:ea typeface="HG丸ｺﾞｼｯｸM-PRO" panose="020F0600000000000000" pitchFamily="50" charset="-128"/>
              </a:rPr>
              <a:t>&gt;&gt;&gt; a[0] = 99</a:t>
            </a:r>
          </a:p>
          <a:p>
            <a:pPr eaLnBrk="1" hangingPunct="1"/>
            <a:r>
              <a:rPr lang="en-US" altLang="ja-JP" sz="2000" dirty="0">
                <a:latin typeface="Lucida Console" panose="020B0609040504020204" pitchFamily="49" charset="0"/>
                <a:ea typeface="HG丸ｺﾞｼｯｸM-PRO" panose="020F0600000000000000" pitchFamily="50" charset="-128"/>
              </a:rPr>
              <a:t>&gt;&gt;&gt; a</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[99, 2, 3, 4]</a:t>
            </a:r>
          </a:p>
        </p:txBody>
      </p:sp>
      <p:sp>
        <p:nvSpPr>
          <p:cNvPr id="5" name="テキスト ボックス 4">
            <a:extLst>
              <a:ext uri="{FF2B5EF4-FFF2-40B4-BE49-F238E27FC236}">
                <a16:creationId xmlns:a16="http://schemas.microsoft.com/office/drawing/2014/main" id="{128505A9-C02F-4CC0-8C56-58D8C98225CB}"/>
              </a:ext>
            </a:extLst>
          </p:cNvPr>
          <p:cNvSpPr txBox="1">
            <a:spLocks noChangeArrowheads="1"/>
          </p:cNvSpPr>
          <p:nvPr/>
        </p:nvSpPr>
        <p:spPr bwMode="auto">
          <a:xfrm>
            <a:off x="4499992" y="3244915"/>
            <a:ext cx="3600400" cy="2246769"/>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Lucida Console" panose="020B0609040504020204" pitchFamily="49" charset="0"/>
                <a:ea typeface="HG丸ｺﾞｼｯｸM-PRO" panose="020F0600000000000000" pitchFamily="50" charset="-128"/>
              </a:rPr>
              <a:t>&gt;&gt;&gt; a = (1, 2, 3, 4)</a:t>
            </a:r>
          </a:p>
          <a:p>
            <a:pPr eaLnBrk="1" hangingPunct="1"/>
            <a:r>
              <a:rPr lang="en-US" altLang="ja-JP" sz="2000" dirty="0">
                <a:latin typeface="Lucida Console" panose="020B0609040504020204" pitchFamily="49" charset="0"/>
                <a:ea typeface="HG丸ｺﾞｼｯｸM-PRO" panose="020F0600000000000000" pitchFamily="50" charset="-128"/>
              </a:rPr>
              <a:t>&gt;&gt;&gt; a</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(1, 2, 3, 4)</a:t>
            </a:r>
          </a:p>
          <a:p>
            <a:pPr eaLnBrk="1" hangingPunct="1"/>
            <a:r>
              <a:rPr lang="en-US" altLang="ja-JP" sz="2000" dirty="0">
                <a:latin typeface="Lucida Console" panose="020B0609040504020204" pitchFamily="49" charset="0"/>
                <a:ea typeface="HG丸ｺﾞｼｯｸM-PRO" panose="020F0600000000000000" pitchFamily="50" charset="-128"/>
              </a:rPr>
              <a:t>&gt;&gt;&gt; a[0]</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1</a:t>
            </a:r>
          </a:p>
          <a:p>
            <a:pPr eaLnBrk="1" hangingPunct="1"/>
            <a:r>
              <a:rPr lang="en-US" altLang="ja-JP" sz="2000" dirty="0">
                <a:latin typeface="Lucida Console" panose="020B0609040504020204" pitchFamily="49" charset="0"/>
                <a:ea typeface="HG丸ｺﾞｼｯｸM-PRO" panose="020F0600000000000000" pitchFamily="50" charset="-128"/>
              </a:rPr>
              <a:t>&gt;&gt;&gt; a[0] = 99</a:t>
            </a:r>
          </a:p>
          <a:p>
            <a:pPr eaLnBrk="1" hangingPunct="1"/>
            <a:r>
              <a:rPr lang="ja-JP" altLang="en-US" dirty="0">
                <a:solidFill>
                  <a:srgbClr val="FF0000"/>
                </a:solidFill>
                <a:latin typeface="Lucida Console" panose="020B0609040504020204" pitchFamily="49" charset="0"/>
                <a:ea typeface="HG丸ｺﾞｼｯｸM-PRO" panose="020F0600000000000000" pitchFamily="50" charset="-128"/>
              </a:rPr>
              <a:t>エラー</a:t>
            </a:r>
            <a:endParaRPr lang="en-US" altLang="ja-JP" sz="2000" dirty="0">
              <a:solidFill>
                <a:srgbClr val="FF0000"/>
              </a:solidFill>
              <a:latin typeface="Lucida Console" panose="020B0609040504020204" pitchFamily="49" charset="0"/>
              <a:ea typeface="HG丸ｺﾞｼｯｸM-PRO" panose="020F0600000000000000" pitchFamily="50" charset="-128"/>
            </a:endParaRPr>
          </a:p>
        </p:txBody>
      </p:sp>
      <p:sp>
        <p:nvSpPr>
          <p:cNvPr id="6" name="テキスト ボックス 5">
            <a:extLst>
              <a:ext uri="{FF2B5EF4-FFF2-40B4-BE49-F238E27FC236}">
                <a16:creationId xmlns:a16="http://schemas.microsoft.com/office/drawing/2014/main" id="{29948012-683F-43EE-9167-6FAEFE84CFA9}"/>
              </a:ext>
            </a:extLst>
          </p:cNvPr>
          <p:cNvSpPr txBox="1"/>
          <p:nvPr/>
        </p:nvSpPr>
        <p:spPr>
          <a:xfrm>
            <a:off x="899592" y="2636912"/>
            <a:ext cx="891591" cy="461665"/>
          </a:xfrm>
          <a:prstGeom prst="rect">
            <a:avLst/>
          </a:prstGeom>
          <a:noFill/>
        </p:spPr>
        <p:txBody>
          <a:bodyPr wrap="none" rtlCol="0">
            <a:spAutoFit/>
          </a:bodyPr>
          <a:lstStyle/>
          <a:p>
            <a:r>
              <a:rPr kumimoji="1" lang="ja-JP" altLang="en-US" sz="2400" dirty="0"/>
              <a:t>リスト</a:t>
            </a:r>
          </a:p>
        </p:txBody>
      </p:sp>
      <p:sp>
        <p:nvSpPr>
          <p:cNvPr id="7" name="テキスト ボックス 6">
            <a:extLst>
              <a:ext uri="{FF2B5EF4-FFF2-40B4-BE49-F238E27FC236}">
                <a16:creationId xmlns:a16="http://schemas.microsoft.com/office/drawing/2014/main" id="{AD47FF4C-A34E-4EB5-9272-E0C1A557A93F}"/>
              </a:ext>
            </a:extLst>
          </p:cNvPr>
          <p:cNvSpPr txBox="1"/>
          <p:nvPr/>
        </p:nvSpPr>
        <p:spPr>
          <a:xfrm>
            <a:off x="4651525" y="2636912"/>
            <a:ext cx="1000595" cy="461665"/>
          </a:xfrm>
          <a:prstGeom prst="rect">
            <a:avLst/>
          </a:prstGeom>
          <a:noFill/>
        </p:spPr>
        <p:txBody>
          <a:bodyPr wrap="none" rtlCol="0">
            <a:spAutoFit/>
          </a:bodyPr>
          <a:lstStyle/>
          <a:p>
            <a:r>
              <a:rPr kumimoji="1" lang="ja-JP" altLang="en-US" sz="2400" dirty="0"/>
              <a:t>タプル</a:t>
            </a:r>
          </a:p>
        </p:txBody>
      </p:sp>
      <p:sp>
        <p:nvSpPr>
          <p:cNvPr id="8" name="テキスト ボックス 7">
            <a:extLst>
              <a:ext uri="{FF2B5EF4-FFF2-40B4-BE49-F238E27FC236}">
                <a16:creationId xmlns:a16="http://schemas.microsoft.com/office/drawing/2014/main" id="{02411DFE-A455-4BA9-B301-134F67C17C3D}"/>
              </a:ext>
            </a:extLst>
          </p:cNvPr>
          <p:cNvSpPr txBox="1"/>
          <p:nvPr/>
        </p:nvSpPr>
        <p:spPr>
          <a:xfrm>
            <a:off x="4499992" y="5661248"/>
            <a:ext cx="4031873" cy="400110"/>
          </a:xfrm>
          <a:prstGeom prst="rect">
            <a:avLst/>
          </a:prstGeom>
          <a:noFill/>
        </p:spPr>
        <p:txBody>
          <a:bodyPr wrap="none" rtlCol="0">
            <a:spAutoFit/>
          </a:bodyPr>
          <a:lstStyle/>
          <a:p>
            <a:r>
              <a:rPr kumimoji="1" lang="ja-JP" altLang="en-US" sz="2000" dirty="0">
                <a:latin typeface="+mn-ea"/>
                <a:ea typeface="+mn-ea"/>
              </a:rPr>
              <a:t>タプル</a:t>
            </a:r>
            <a:r>
              <a:rPr lang="ja-JP" altLang="en-US" sz="2000" dirty="0">
                <a:latin typeface="+mn-ea"/>
                <a:ea typeface="+mn-ea"/>
              </a:rPr>
              <a:t>は要素の値を変更できない</a:t>
            </a:r>
            <a:endParaRPr kumimoji="1" lang="en-US" altLang="ja-JP" sz="2000" dirty="0">
              <a:latin typeface="+mn-ea"/>
              <a:ea typeface="+mn-ea"/>
            </a:endParaRPr>
          </a:p>
        </p:txBody>
      </p:sp>
      <p:sp>
        <p:nvSpPr>
          <p:cNvPr id="9" name="スライド番号プレースホルダー 8">
            <a:extLst>
              <a:ext uri="{FF2B5EF4-FFF2-40B4-BE49-F238E27FC236}">
                <a16:creationId xmlns:a16="http://schemas.microsoft.com/office/drawing/2014/main" id="{2A3EF684-AA86-4E36-B144-EE0942CCBEE0}"/>
              </a:ext>
            </a:extLst>
          </p:cNvPr>
          <p:cNvSpPr>
            <a:spLocks noGrp="1"/>
          </p:cNvSpPr>
          <p:nvPr>
            <p:ph type="sldNum" sz="quarter" idx="12"/>
          </p:nvPr>
        </p:nvSpPr>
        <p:spPr/>
        <p:txBody>
          <a:bodyPr/>
          <a:lstStyle/>
          <a:p>
            <a:fld id="{F9134F74-3BB4-4ADE-A554-892E3A208E77}" type="slidenum">
              <a:rPr lang="ja-JP" altLang="en-US" smtClean="0"/>
              <a:pPr/>
              <a:t>155</a:t>
            </a:fld>
            <a:endParaRPr lang="ja-JP" altLang="en-US"/>
          </a:p>
        </p:txBody>
      </p:sp>
    </p:spTree>
    <p:extLst>
      <p:ext uri="{BB962C8B-B14F-4D97-AF65-F5344CB8AC3E}">
        <p14:creationId xmlns:p14="http://schemas.microsoft.com/office/powerpoint/2010/main" val="69610303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93753F-EBD6-4DFB-84B3-C3A7EAE0A9FA}"/>
              </a:ext>
            </a:extLst>
          </p:cNvPr>
          <p:cNvSpPr>
            <a:spLocks noGrp="1"/>
          </p:cNvSpPr>
          <p:nvPr>
            <p:ph type="title"/>
          </p:nvPr>
        </p:nvSpPr>
        <p:spPr/>
        <p:txBody>
          <a:bodyPr/>
          <a:lstStyle/>
          <a:p>
            <a:r>
              <a:rPr kumimoji="1" lang="en-US" altLang="ja-JP" dirty="0"/>
              <a:t>(</a:t>
            </a:r>
            <a:r>
              <a:rPr kumimoji="1" lang="ja-JP" altLang="en-US" dirty="0"/>
              <a:t> </a:t>
            </a:r>
            <a:r>
              <a:rPr kumimoji="1" lang="en-US" altLang="ja-JP" dirty="0"/>
              <a:t>)</a:t>
            </a:r>
            <a:r>
              <a:rPr kumimoji="1" lang="ja-JP" altLang="en-US" dirty="0"/>
              <a:t>の省略とアンパック代入</a:t>
            </a:r>
          </a:p>
        </p:txBody>
      </p:sp>
      <p:sp>
        <p:nvSpPr>
          <p:cNvPr id="4" name="テキスト ボックス 3">
            <a:extLst>
              <a:ext uri="{FF2B5EF4-FFF2-40B4-BE49-F238E27FC236}">
                <a16:creationId xmlns:a16="http://schemas.microsoft.com/office/drawing/2014/main" id="{CDD486E8-2B6C-4F24-9BA0-8BD3AB1F6FB3}"/>
              </a:ext>
            </a:extLst>
          </p:cNvPr>
          <p:cNvSpPr txBox="1">
            <a:spLocks noChangeArrowheads="1"/>
          </p:cNvSpPr>
          <p:nvPr/>
        </p:nvSpPr>
        <p:spPr bwMode="auto">
          <a:xfrm>
            <a:off x="755576" y="1916832"/>
            <a:ext cx="3600400" cy="1015663"/>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Lucida Console" panose="020B0609040504020204" pitchFamily="49" charset="0"/>
                <a:ea typeface="HG丸ｺﾞｼｯｸM-PRO" panose="020F0600000000000000" pitchFamily="50" charset="-128"/>
              </a:rPr>
              <a:t>&gt;&gt;&gt; a = 1, 2, 3, 4</a:t>
            </a:r>
          </a:p>
          <a:p>
            <a:pPr eaLnBrk="1" hangingPunct="1"/>
            <a:r>
              <a:rPr lang="en-US" altLang="ja-JP" sz="2000" dirty="0">
                <a:latin typeface="Lucida Console" panose="020B0609040504020204" pitchFamily="49" charset="0"/>
                <a:ea typeface="HG丸ｺﾞｼｯｸM-PRO" panose="020F0600000000000000" pitchFamily="50" charset="-128"/>
              </a:rPr>
              <a:t>&gt;&gt;&gt; a</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(1, 2, 3, 4)</a:t>
            </a:r>
          </a:p>
        </p:txBody>
      </p:sp>
      <p:sp>
        <p:nvSpPr>
          <p:cNvPr id="5" name="テキスト ボックス 4">
            <a:extLst>
              <a:ext uri="{FF2B5EF4-FFF2-40B4-BE49-F238E27FC236}">
                <a16:creationId xmlns:a16="http://schemas.microsoft.com/office/drawing/2014/main" id="{E551487B-C5F9-4073-98F1-1CB40C5D53E8}"/>
              </a:ext>
            </a:extLst>
          </p:cNvPr>
          <p:cNvSpPr txBox="1"/>
          <p:nvPr/>
        </p:nvSpPr>
        <p:spPr>
          <a:xfrm>
            <a:off x="457200" y="1412776"/>
            <a:ext cx="4464684" cy="400110"/>
          </a:xfrm>
          <a:prstGeom prst="rect">
            <a:avLst/>
          </a:prstGeom>
          <a:noFill/>
        </p:spPr>
        <p:txBody>
          <a:bodyPr wrap="none" rtlCol="0">
            <a:spAutoFit/>
          </a:bodyPr>
          <a:lstStyle/>
          <a:p>
            <a:r>
              <a:rPr kumimoji="1" lang="ja-JP" altLang="en-US" sz="2000" dirty="0">
                <a:latin typeface="+mn-ea"/>
                <a:ea typeface="+mn-ea"/>
              </a:rPr>
              <a:t>タプル</a:t>
            </a:r>
            <a:r>
              <a:rPr lang="ja-JP" altLang="en-US" sz="2000" dirty="0">
                <a:latin typeface="+mn-ea"/>
                <a:ea typeface="+mn-ea"/>
              </a:rPr>
              <a:t>の作成時に </a:t>
            </a:r>
            <a:r>
              <a:rPr lang="en-US" altLang="ja-JP" sz="2000" dirty="0">
                <a:latin typeface="Lucida Console" panose="020B0609040504020204" pitchFamily="49" charset="0"/>
                <a:ea typeface="HG丸ｺﾞｼｯｸM-PRO" panose="020F0600000000000000" pitchFamily="50" charset="-128"/>
              </a:rPr>
              <a:t>( )</a:t>
            </a:r>
            <a:r>
              <a:rPr lang="ja-JP" altLang="en-US" sz="2000" dirty="0">
                <a:latin typeface="+mn-ea"/>
                <a:ea typeface="+mn-ea"/>
              </a:rPr>
              <a:t>を省略できる</a:t>
            </a:r>
            <a:endParaRPr kumimoji="1" lang="en-US" altLang="ja-JP" sz="2000" dirty="0">
              <a:latin typeface="+mn-ea"/>
              <a:ea typeface="+mn-ea"/>
            </a:endParaRPr>
          </a:p>
        </p:txBody>
      </p:sp>
      <p:sp>
        <p:nvSpPr>
          <p:cNvPr id="6" name="テキスト ボックス 5">
            <a:extLst>
              <a:ext uri="{FF2B5EF4-FFF2-40B4-BE49-F238E27FC236}">
                <a16:creationId xmlns:a16="http://schemas.microsoft.com/office/drawing/2014/main" id="{E622A3F6-90D1-449F-BA71-099D84D3C33E}"/>
              </a:ext>
            </a:extLst>
          </p:cNvPr>
          <p:cNvSpPr txBox="1">
            <a:spLocks noChangeArrowheads="1"/>
          </p:cNvSpPr>
          <p:nvPr/>
        </p:nvSpPr>
        <p:spPr bwMode="auto">
          <a:xfrm>
            <a:off x="746992" y="4024707"/>
            <a:ext cx="4257056" cy="2246769"/>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Lucida Console" panose="020B0609040504020204" pitchFamily="49" charset="0"/>
                <a:ea typeface="HG丸ｺﾞｼｯｸM-PRO" panose="020F0600000000000000" pitchFamily="50" charset="-128"/>
              </a:rPr>
              <a:t>&gt;&gt;&gt; a, b, c = (1, 2, 3)</a:t>
            </a:r>
          </a:p>
          <a:p>
            <a:pPr eaLnBrk="1" hangingPunct="1"/>
            <a:r>
              <a:rPr lang="en-US" altLang="ja-JP" sz="2000" dirty="0">
                <a:latin typeface="Lucida Console" panose="020B0609040504020204" pitchFamily="49" charset="0"/>
                <a:ea typeface="HG丸ｺﾞｼｯｸM-PRO" panose="020F0600000000000000" pitchFamily="50" charset="-128"/>
              </a:rPr>
              <a:t>&gt;&gt;&gt; a</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1</a:t>
            </a:r>
          </a:p>
          <a:p>
            <a:pPr eaLnBrk="1" hangingPunct="1"/>
            <a:r>
              <a:rPr lang="en-US" altLang="ja-JP" sz="2000" dirty="0">
                <a:latin typeface="Lucida Console" panose="020B0609040504020204" pitchFamily="49" charset="0"/>
                <a:ea typeface="HG丸ｺﾞｼｯｸM-PRO" panose="020F0600000000000000" pitchFamily="50" charset="-128"/>
              </a:rPr>
              <a:t>&gt;&gt;&gt; b</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2</a:t>
            </a:r>
          </a:p>
          <a:p>
            <a:pPr eaLnBrk="1" hangingPunct="1"/>
            <a:r>
              <a:rPr lang="en-US" altLang="ja-JP" sz="2000" dirty="0">
                <a:latin typeface="Lucida Console" panose="020B0609040504020204" pitchFamily="49" charset="0"/>
                <a:ea typeface="HG丸ｺﾞｼｯｸM-PRO" panose="020F0600000000000000" pitchFamily="50" charset="-128"/>
              </a:rPr>
              <a:t>&gt;&gt;&gt; c</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3</a:t>
            </a:r>
          </a:p>
        </p:txBody>
      </p:sp>
      <p:sp>
        <p:nvSpPr>
          <p:cNvPr id="7" name="テキスト ボックス 6">
            <a:extLst>
              <a:ext uri="{FF2B5EF4-FFF2-40B4-BE49-F238E27FC236}">
                <a16:creationId xmlns:a16="http://schemas.microsoft.com/office/drawing/2014/main" id="{0BE85AFC-2F83-4296-80EF-5F8B045F2676}"/>
              </a:ext>
            </a:extLst>
          </p:cNvPr>
          <p:cNvSpPr txBox="1"/>
          <p:nvPr/>
        </p:nvSpPr>
        <p:spPr>
          <a:xfrm>
            <a:off x="545365" y="3241636"/>
            <a:ext cx="4431021" cy="707886"/>
          </a:xfrm>
          <a:prstGeom prst="rect">
            <a:avLst/>
          </a:prstGeom>
          <a:noFill/>
        </p:spPr>
        <p:txBody>
          <a:bodyPr wrap="none" rtlCol="0">
            <a:spAutoFit/>
          </a:bodyPr>
          <a:lstStyle/>
          <a:p>
            <a:r>
              <a:rPr lang="ja-JP" altLang="en-US" sz="2000" dirty="0">
                <a:latin typeface="+mn-ea"/>
                <a:ea typeface="+mn-ea"/>
              </a:rPr>
              <a:t>複数の変数へ</a:t>
            </a:r>
            <a:r>
              <a:rPr lang="en-US" altLang="ja-JP" sz="2000" dirty="0">
                <a:latin typeface="+mn-ea"/>
                <a:ea typeface="+mn-ea"/>
              </a:rPr>
              <a:t>1</a:t>
            </a:r>
            <a:r>
              <a:rPr lang="ja-JP" altLang="en-US" sz="2000" dirty="0" err="1">
                <a:latin typeface="+mn-ea"/>
                <a:ea typeface="+mn-ea"/>
              </a:rPr>
              <a:t>つずつ</a:t>
            </a:r>
            <a:r>
              <a:rPr lang="ja-JP" altLang="en-US" sz="2000" dirty="0">
                <a:latin typeface="+mn-ea"/>
                <a:ea typeface="+mn-ea"/>
              </a:rPr>
              <a:t>値を代入できる</a:t>
            </a:r>
            <a:endParaRPr lang="en-US" altLang="ja-JP" sz="2000" dirty="0">
              <a:latin typeface="+mn-ea"/>
              <a:ea typeface="+mn-ea"/>
            </a:endParaRPr>
          </a:p>
          <a:p>
            <a:r>
              <a:rPr kumimoji="1" lang="ja-JP" altLang="en-US" sz="2000" b="1" dirty="0">
                <a:latin typeface="+mn-ea"/>
                <a:ea typeface="+mn-ea"/>
              </a:rPr>
              <a:t>（アンパック代入とよぶ）</a:t>
            </a:r>
            <a:endParaRPr kumimoji="1" lang="en-US" altLang="ja-JP" sz="2000" b="1" dirty="0">
              <a:latin typeface="+mn-ea"/>
              <a:ea typeface="+mn-ea"/>
            </a:endParaRPr>
          </a:p>
        </p:txBody>
      </p:sp>
      <p:sp>
        <p:nvSpPr>
          <p:cNvPr id="8" name="右中かっこ 7">
            <a:extLst>
              <a:ext uri="{FF2B5EF4-FFF2-40B4-BE49-F238E27FC236}">
                <a16:creationId xmlns:a16="http://schemas.microsoft.com/office/drawing/2014/main" id="{0E7C77ED-3616-48C9-AD99-12B28C267A6E}"/>
              </a:ext>
            </a:extLst>
          </p:cNvPr>
          <p:cNvSpPr/>
          <p:nvPr/>
        </p:nvSpPr>
        <p:spPr>
          <a:xfrm>
            <a:off x="5232693" y="1928138"/>
            <a:ext cx="360040" cy="439248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F188CDC-0C8F-4D1F-8AAA-63DD116C1E2D}"/>
              </a:ext>
            </a:extLst>
          </p:cNvPr>
          <p:cNvSpPr txBox="1">
            <a:spLocks noChangeArrowheads="1"/>
          </p:cNvSpPr>
          <p:nvPr/>
        </p:nvSpPr>
        <p:spPr bwMode="auto">
          <a:xfrm>
            <a:off x="5797523" y="3137619"/>
            <a:ext cx="3094957" cy="2031325"/>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latin typeface="Lucida Console" panose="020B0609040504020204" pitchFamily="49" charset="0"/>
                <a:ea typeface="HG丸ｺﾞｼｯｸM-PRO" panose="020F0600000000000000" pitchFamily="50" charset="-128"/>
              </a:rPr>
              <a:t>&gt;&gt;&gt; x, y, z = 1, 3, 9</a:t>
            </a:r>
          </a:p>
          <a:p>
            <a:pPr eaLnBrk="1" hangingPunct="1"/>
            <a:r>
              <a:rPr lang="en-US" altLang="ja-JP" dirty="0">
                <a:latin typeface="Lucida Console" panose="020B0609040504020204" pitchFamily="49" charset="0"/>
                <a:ea typeface="HG丸ｺﾞｼｯｸM-PRO" panose="020F0600000000000000" pitchFamily="50" charset="-128"/>
              </a:rPr>
              <a:t>&gt;&gt;&gt; x</a:t>
            </a: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1</a:t>
            </a:r>
          </a:p>
          <a:p>
            <a:pPr eaLnBrk="1" hangingPunct="1"/>
            <a:r>
              <a:rPr lang="en-US" altLang="ja-JP" dirty="0">
                <a:latin typeface="Lucida Console" panose="020B0609040504020204" pitchFamily="49" charset="0"/>
                <a:ea typeface="HG丸ｺﾞｼｯｸM-PRO" panose="020F0600000000000000" pitchFamily="50" charset="-128"/>
              </a:rPr>
              <a:t>&gt;&gt;&gt; y</a:t>
            </a: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3</a:t>
            </a:r>
          </a:p>
          <a:p>
            <a:pPr eaLnBrk="1" hangingPunct="1"/>
            <a:r>
              <a:rPr lang="en-US" altLang="ja-JP" dirty="0">
                <a:latin typeface="Lucida Console" panose="020B0609040504020204" pitchFamily="49" charset="0"/>
                <a:ea typeface="HG丸ｺﾞｼｯｸM-PRO" panose="020F0600000000000000" pitchFamily="50" charset="-128"/>
              </a:rPr>
              <a:t>&gt;&gt;&gt; z</a:t>
            </a: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9</a:t>
            </a:r>
          </a:p>
        </p:txBody>
      </p:sp>
      <p:sp>
        <p:nvSpPr>
          <p:cNvPr id="10" name="テキスト ボックス 9">
            <a:extLst>
              <a:ext uri="{FF2B5EF4-FFF2-40B4-BE49-F238E27FC236}">
                <a16:creationId xmlns:a16="http://schemas.microsoft.com/office/drawing/2014/main" id="{8FB5BABD-983B-4763-8B65-FCE0011F2F9B}"/>
              </a:ext>
            </a:extLst>
          </p:cNvPr>
          <p:cNvSpPr txBox="1"/>
          <p:nvPr/>
        </p:nvSpPr>
        <p:spPr>
          <a:xfrm>
            <a:off x="5797523" y="2636912"/>
            <a:ext cx="3005951" cy="400110"/>
          </a:xfrm>
          <a:prstGeom prst="rect">
            <a:avLst/>
          </a:prstGeom>
          <a:noFill/>
        </p:spPr>
        <p:txBody>
          <a:bodyPr wrap="none" rtlCol="0">
            <a:spAutoFit/>
          </a:bodyPr>
          <a:lstStyle/>
          <a:p>
            <a:r>
              <a:rPr lang="ja-JP" altLang="en-US" sz="2000" dirty="0">
                <a:latin typeface="+mn-ea"/>
                <a:ea typeface="+mn-ea"/>
              </a:rPr>
              <a:t>複数の変数への一括代入</a:t>
            </a:r>
            <a:endParaRPr kumimoji="1" lang="en-US" altLang="ja-JP" sz="2000" dirty="0">
              <a:latin typeface="+mn-ea"/>
              <a:ea typeface="+mn-ea"/>
            </a:endParaRPr>
          </a:p>
        </p:txBody>
      </p:sp>
      <p:sp>
        <p:nvSpPr>
          <p:cNvPr id="11" name="テキスト ボックス 10">
            <a:extLst>
              <a:ext uri="{FF2B5EF4-FFF2-40B4-BE49-F238E27FC236}">
                <a16:creationId xmlns:a16="http://schemas.microsoft.com/office/drawing/2014/main" id="{2EA42621-ABFA-4917-8F4D-AB48569ECD4F}"/>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AC34657F-1009-467D-B29E-E161EAB02EFF}"/>
              </a:ext>
            </a:extLst>
          </p:cNvPr>
          <p:cNvSpPr>
            <a:spLocks noGrp="1"/>
          </p:cNvSpPr>
          <p:nvPr>
            <p:ph type="sldNum" sz="quarter" idx="12"/>
          </p:nvPr>
        </p:nvSpPr>
        <p:spPr/>
        <p:txBody>
          <a:bodyPr/>
          <a:lstStyle/>
          <a:p>
            <a:fld id="{F9134F74-3BB4-4ADE-A554-892E3A208E77}" type="slidenum">
              <a:rPr lang="ja-JP" altLang="en-US" smtClean="0"/>
              <a:pPr/>
              <a:t>156</a:t>
            </a:fld>
            <a:endParaRPr lang="ja-JP" altLang="en-US"/>
          </a:p>
        </p:txBody>
      </p:sp>
    </p:spTree>
    <p:extLst>
      <p:ext uri="{BB962C8B-B14F-4D97-AF65-F5344CB8AC3E}">
        <p14:creationId xmlns:p14="http://schemas.microsoft.com/office/powerpoint/2010/main" val="400162056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ACB9A9-D3DF-48E5-996A-3331B1718837}"/>
              </a:ext>
            </a:extLst>
          </p:cNvPr>
          <p:cNvSpPr>
            <a:spLocks noGrp="1"/>
          </p:cNvSpPr>
          <p:nvPr>
            <p:ph type="ctrTitle"/>
          </p:nvPr>
        </p:nvSpPr>
        <p:spPr/>
        <p:txBody>
          <a:bodyPr/>
          <a:lstStyle/>
          <a:p>
            <a:r>
              <a:rPr kumimoji="1" lang="ja-JP" altLang="en-US" dirty="0"/>
              <a:t>辞書と集合（セット）</a:t>
            </a:r>
          </a:p>
        </p:txBody>
      </p:sp>
      <p:sp>
        <p:nvSpPr>
          <p:cNvPr id="3" name="字幕 2">
            <a:extLst>
              <a:ext uri="{FF2B5EF4-FFF2-40B4-BE49-F238E27FC236}">
                <a16:creationId xmlns:a16="http://schemas.microsoft.com/office/drawing/2014/main" id="{68D9A361-37CA-4183-AB43-74DC07D47B38}"/>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24273974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4118FC-4CE3-4062-8970-63C3DA5A883E}"/>
              </a:ext>
            </a:extLst>
          </p:cNvPr>
          <p:cNvSpPr>
            <a:spLocks noGrp="1"/>
          </p:cNvSpPr>
          <p:nvPr>
            <p:ph type="title"/>
          </p:nvPr>
        </p:nvSpPr>
        <p:spPr/>
        <p:txBody>
          <a:bodyPr/>
          <a:lstStyle/>
          <a:p>
            <a:r>
              <a:rPr kumimoji="1" lang="ja-JP" altLang="en-US" dirty="0"/>
              <a:t>辞書</a:t>
            </a:r>
          </a:p>
        </p:txBody>
      </p:sp>
      <p:sp>
        <p:nvSpPr>
          <p:cNvPr id="3" name="コンテンツ プレースホルダー 2">
            <a:extLst>
              <a:ext uri="{FF2B5EF4-FFF2-40B4-BE49-F238E27FC236}">
                <a16:creationId xmlns:a16="http://schemas.microsoft.com/office/drawing/2014/main" id="{A03731D4-2F65-4825-B4D7-12B746C349E6}"/>
              </a:ext>
            </a:extLst>
          </p:cNvPr>
          <p:cNvSpPr>
            <a:spLocks noGrp="1"/>
          </p:cNvSpPr>
          <p:nvPr>
            <p:ph idx="1"/>
          </p:nvPr>
        </p:nvSpPr>
        <p:spPr>
          <a:xfrm>
            <a:off x="457200" y="1214422"/>
            <a:ext cx="8229600" cy="918434"/>
          </a:xfrm>
        </p:spPr>
        <p:txBody>
          <a:bodyPr/>
          <a:lstStyle/>
          <a:p>
            <a:r>
              <a:rPr kumimoji="1" lang="ja-JP" altLang="en-US" sz="2400" b="1" dirty="0"/>
              <a:t>キー</a:t>
            </a:r>
            <a:r>
              <a:rPr kumimoji="1" lang="ja-JP" altLang="en-US" sz="2400" dirty="0"/>
              <a:t>と</a:t>
            </a:r>
            <a:r>
              <a:rPr kumimoji="1" lang="ja-JP" altLang="en-US" sz="2400" b="1" dirty="0"/>
              <a:t>値</a:t>
            </a:r>
            <a:r>
              <a:rPr kumimoji="1" lang="ja-JP" altLang="en-US" sz="2400" dirty="0"/>
              <a:t>のペアを格納</a:t>
            </a:r>
            <a:endParaRPr kumimoji="1" lang="en-US" altLang="ja-JP" sz="2400" dirty="0"/>
          </a:p>
          <a:p>
            <a:r>
              <a:rPr kumimoji="1" lang="ja-JP" altLang="en-US" sz="2400" dirty="0"/>
              <a:t>インデックスの代わりにキーを使って値を取得できる</a:t>
            </a:r>
          </a:p>
        </p:txBody>
      </p:sp>
      <p:pic>
        <p:nvPicPr>
          <p:cNvPr id="4" name="図 3">
            <a:extLst>
              <a:ext uri="{FF2B5EF4-FFF2-40B4-BE49-F238E27FC236}">
                <a16:creationId xmlns:a16="http://schemas.microsoft.com/office/drawing/2014/main" id="{F5D0DF56-46F1-49C6-8560-71997150986D}"/>
              </a:ext>
            </a:extLst>
          </p:cNvPr>
          <p:cNvPicPr>
            <a:picLocks noChangeAspect="1"/>
          </p:cNvPicPr>
          <p:nvPr/>
        </p:nvPicPr>
        <p:blipFill>
          <a:blip r:embed="rId2"/>
          <a:stretch>
            <a:fillRect/>
          </a:stretch>
        </p:blipFill>
        <p:spPr>
          <a:xfrm>
            <a:off x="1475656" y="4323040"/>
            <a:ext cx="6104202" cy="2228282"/>
          </a:xfrm>
          <a:prstGeom prst="rect">
            <a:avLst/>
          </a:prstGeom>
        </p:spPr>
      </p:pic>
      <p:sp>
        <p:nvSpPr>
          <p:cNvPr id="5" name="テキスト ボックス 4">
            <a:extLst>
              <a:ext uri="{FF2B5EF4-FFF2-40B4-BE49-F238E27FC236}">
                <a16:creationId xmlns:a16="http://schemas.microsoft.com/office/drawing/2014/main" id="{B097F705-9EAE-47CD-ACA5-3722E4ED7459}"/>
              </a:ext>
            </a:extLst>
          </p:cNvPr>
          <p:cNvSpPr txBox="1">
            <a:spLocks noChangeArrowheads="1"/>
          </p:cNvSpPr>
          <p:nvPr/>
        </p:nvSpPr>
        <p:spPr bwMode="auto">
          <a:xfrm>
            <a:off x="639152" y="3063814"/>
            <a:ext cx="7937813" cy="10772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dirty="0">
                <a:latin typeface="Lucida Console" panose="020B0609040504020204" pitchFamily="49" charset="0"/>
                <a:ea typeface="HG丸ｺﾞｼｯｸM-PRO" panose="020F0600000000000000" pitchFamily="50" charset="-128"/>
              </a:rPr>
              <a:t>&gt;&gt;&gt; info = {'</a:t>
            </a:r>
            <a:r>
              <a:rPr lang="en-US" altLang="ja-JP" sz="1600" dirty="0" err="1">
                <a:latin typeface="Lucida Console" panose="020B0609040504020204" pitchFamily="49" charset="0"/>
                <a:ea typeface="HG丸ｺﾞｼｯｸM-PRO" panose="020F0600000000000000" pitchFamily="50" charset="-128"/>
              </a:rPr>
              <a:t>firstname</a:t>
            </a:r>
            <a:r>
              <a:rPr lang="en-US" altLang="ja-JP" sz="1600" dirty="0">
                <a:latin typeface="Lucida Console" panose="020B0609040504020204" pitchFamily="49" charset="0"/>
                <a:ea typeface="HG丸ｺﾞｼｯｸM-PRO" panose="020F0600000000000000" pitchFamily="50" charset="-128"/>
              </a:rPr>
              <a:t>':'</a:t>
            </a:r>
            <a:r>
              <a:rPr lang="ja-JP" altLang="en-US" sz="1600" dirty="0">
                <a:latin typeface="Lucida Console" panose="020B0609040504020204" pitchFamily="49" charset="0"/>
                <a:ea typeface="HG丸ｺﾞｼｯｸM-PRO" panose="020F0600000000000000" pitchFamily="50" charset="-128"/>
              </a:rPr>
              <a:t>太郎</a:t>
            </a:r>
            <a:r>
              <a:rPr lang="en-US" altLang="ja-JP" sz="1600" dirty="0">
                <a:latin typeface="Lucida Console" panose="020B0609040504020204" pitchFamily="49" charset="0"/>
                <a:ea typeface="HG丸ｺﾞｼｯｸM-PRO" panose="020F0600000000000000" pitchFamily="50" charset="-128"/>
              </a:rPr>
              <a:t>', '</a:t>
            </a:r>
            <a:r>
              <a:rPr lang="en-US" altLang="ja-JP" sz="1600" dirty="0" err="1">
                <a:latin typeface="Lucida Console" panose="020B0609040504020204" pitchFamily="49" charset="0"/>
                <a:ea typeface="HG丸ｺﾞｼｯｸM-PRO" panose="020F0600000000000000" pitchFamily="50" charset="-128"/>
              </a:rPr>
              <a:t>lastname</a:t>
            </a:r>
            <a:r>
              <a:rPr lang="en-US" altLang="ja-JP" sz="1600" dirty="0">
                <a:latin typeface="Lucida Console" panose="020B0609040504020204" pitchFamily="49" charset="0"/>
                <a:ea typeface="HG丸ｺﾞｼｯｸM-PRO" panose="020F0600000000000000" pitchFamily="50" charset="-128"/>
              </a:rPr>
              <a:t>':'</a:t>
            </a:r>
            <a:r>
              <a:rPr lang="ja-JP" altLang="en-US" sz="1600" dirty="0">
                <a:latin typeface="Lucida Console" panose="020B0609040504020204" pitchFamily="49" charset="0"/>
                <a:ea typeface="HG丸ｺﾞｼｯｸM-PRO" panose="020F0600000000000000" pitchFamily="50" charset="-128"/>
              </a:rPr>
              <a:t>山田</a:t>
            </a:r>
            <a:r>
              <a:rPr lang="en-US" altLang="ja-JP" sz="1600" dirty="0">
                <a:latin typeface="Lucida Console" panose="020B0609040504020204" pitchFamily="49" charset="0"/>
                <a:ea typeface="HG丸ｺﾞｼｯｸM-PRO" panose="020F0600000000000000" pitchFamily="50" charset="-128"/>
              </a:rPr>
              <a:t>', 'address': '</a:t>
            </a:r>
            <a:r>
              <a:rPr lang="ja-JP" altLang="en-US" sz="1600" dirty="0">
                <a:latin typeface="Lucida Console" panose="020B0609040504020204" pitchFamily="49" charset="0"/>
                <a:ea typeface="HG丸ｺﾞｼｯｸM-PRO" panose="020F0600000000000000" pitchFamily="50" charset="-128"/>
              </a:rPr>
              <a:t>茨城県つくば市 </a:t>
            </a:r>
            <a:r>
              <a:rPr lang="en-US" altLang="ja-JP" sz="1600" dirty="0">
                <a:latin typeface="Lucida Console" panose="020B0609040504020204" pitchFamily="49" charset="0"/>
                <a:ea typeface="HG丸ｺﾞｼｯｸM-PRO" panose="020F0600000000000000" pitchFamily="50" charset="-128"/>
              </a:rPr>
              <a:t>99-99'}</a:t>
            </a:r>
          </a:p>
          <a:p>
            <a:pPr eaLnBrk="1" hangingPunct="1"/>
            <a:r>
              <a:rPr lang="en-US" altLang="ja-JP" sz="1600" dirty="0">
                <a:latin typeface="Lucida Console" panose="020B0609040504020204" pitchFamily="49" charset="0"/>
                <a:ea typeface="HG丸ｺﾞｼｯｸM-PRO" panose="020F0600000000000000" pitchFamily="50" charset="-128"/>
              </a:rPr>
              <a:t>&gt;&gt;&gt; info['</a:t>
            </a:r>
            <a:r>
              <a:rPr lang="en-US" altLang="ja-JP" sz="1600" dirty="0" err="1">
                <a:latin typeface="Lucida Console" panose="020B0609040504020204" pitchFamily="49" charset="0"/>
                <a:ea typeface="HG丸ｺﾞｼｯｸM-PRO" panose="020F0600000000000000" pitchFamily="50" charset="-128"/>
              </a:rPr>
              <a:t>firstname</a:t>
            </a:r>
            <a:r>
              <a:rPr lang="en-US" altLang="ja-JP" sz="1600" dirty="0">
                <a:latin typeface="Lucida Console" panose="020B0609040504020204" pitchFamily="49" charset="0"/>
                <a:ea typeface="HG丸ｺﾞｼｯｸM-PRO" panose="020F0600000000000000" pitchFamily="50" charset="-128"/>
              </a:rPr>
              <a:t>']</a:t>
            </a:r>
          </a:p>
          <a:p>
            <a:pPr eaLnBrk="1" hangingPunct="1"/>
            <a:r>
              <a:rPr lang="ja-JP" altLang="en-US" sz="1600" dirty="0">
                <a:solidFill>
                  <a:srgbClr val="0070C0"/>
                </a:solidFill>
                <a:latin typeface="Lucida Console" panose="020B0609040504020204" pitchFamily="49" charset="0"/>
                <a:ea typeface="HG丸ｺﾞｼｯｸM-PRO" panose="020F0600000000000000" pitchFamily="50" charset="-128"/>
              </a:rPr>
              <a:t>太郎</a:t>
            </a:r>
            <a:endParaRPr lang="en-US" altLang="ja-JP" sz="1600" dirty="0">
              <a:solidFill>
                <a:srgbClr val="0070C0"/>
              </a:solidFill>
              <a:latin typeface="Lucida Console" panose="020B0609040504020204" pitchFamily="49" charset="0"/>
              <a:ea typeface="HG丸ｺﾞｼｯｸM-PRO" panose="020F0600000000000000" pitchFamily="50" charset="-128"/>
            </a:endParaRPr>
          </a:p>
        </p:txBody>
      </p:sp>
      <p:pic>
        <p:nvPicPr>
          <p:cNvPr id="6" name="図 5">
            <a:extLst>
              <a:ext uri="{FF2B5EF4-FFF2-40B4-BE49-F238E27FC236}">
                <a16:creationId xmlns:a16="http://schemas.microsoft.com/office/drawing/2014/main" id="{02CDBB5F-7070-4C21-90FC-ACC1A21A1C9B}"/>
              </a:ext>
            </a:extLst>
          </p:cNvPr>
          <p:cNvPicPr>
            <a:picLocks noChangeAspect="1"/>
          </p:cNvPicPr>
          <p:nvPr/>
        </p:nvPicPr>
        <p:blipFill>
          <a:blip r:embed="rId3"/>
          <a:stretch>
            <a:fillRect/>
          </a:stretch>
        </p:blipFill>
        <p:spPr>
          <a:xfrm>
            <a:off x="1475656" y="2292179"/>
            <a:ext cx="5475121" cy="480389"/>
          </a:xfrm>
          <a:prstGeom prst="rect">
            <a:avLst/>
          </a:prstGeom>
        </p:spPr>
      </p:pic>
      <p:sp>
        <p:nvSpPr>
          <p:cNvPr id="7" name="テキスト ボックス 6">
            <a:extLst>
              <a:ext uri="{FF2B5EF4-FFF2-40B4-BE49-F238E27FC236}">
                <a16:creationId xmlns:a16="http://schemas.microsoft.com/office/drawing/2014/main" id="{B653E171-18D3-4B8D-9545-4E00B02E19F6}"/>
              </a:ext>
            </a:extLst>
          </p:cNvPr>
          <p:cNvSpPr txBox="1"/>
          <p:nvPr/>
        </p:nvSpPr>
        <p:spPr>
          <a:xfrm>
            <a:off x="666690" y="2304211"/>
            <a:ext cx="646331" cy="369332"/>
          </a:xfrm>
          <a:prstGeom prst="rect">
            <a:avLst/>
          </a:prstGeom>
          <a:noFill/>
        </p:spPr>
        <p:txBody>
          <a:bodyPr wrap="none" rtlCol="0">
            <a:spAutoFit/>
          </a:bodyPr>
          <a:lstStyle/>
          <a:p>
            <a:r>
              <a:rPr kumimoji="1" lang="ja-JP" altLang="en-US" dirty="0"/>
              <a:t>構文</a:t>
            </a:r>
          </a:p>
        </p:txBody>
      </p:sp>
      <p:sp>
        <p:nvSpPr>
          <p:cNvPr id="8" name="スライド番号プレースホルダー 7">
            <a:extLst>
              <a:ext uri="{FF2B5EF4-FFF2-40B4-BE49-F238E27FC236}">
                <a16:creationId xmlns:a16="http://schemas.microsoft.com/office/drawing/2014/main" id="{C6A8E447-430F-4498-9F12-ADEEACD6F478}"/>
              </a:ext>
            </a:extLst>
          </p:cNvPr>
          <p:cNvSpPr>
            <a:spLocks noGrp="1"/>
          </p:cNvSpPr>
          <p:nvPr>
            <p:ph type="sldNum" sz="quarter" idx="12"/>
          </p:nvPr>
        </p:nvSpPr>
        <p:spPr/>
        <p:txBody>
          <a:bodyPr/>
          <a:lstStyle/>
          <a:p>
            <a:fld id="{F9134F74-3BB4-4ADE-A554-892E3A208E77}" type="slidenum">
              <a:rPr lang="ja-JP" altLang="en-US" smtClean="0"/>
              <a:pPr/>
              <a:t>158</a:t>
            </a:fld>
            <a:endParaRPr lang="ja-JP" altLang="en-US"/>
          </a:p>
        </p:txBody>
      </p:sp>
    </p:spTree>
    <p:extLst>
      <p:ext uri="{BB962C8B-B14F-4D97-AF65-F5344CB8AC3E}">
        <p14:creationId xmlns:p14="http://schemas.microsoft.com/office/powerpoint/2010/main" val="11037950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92D229-6572-47B6-8DD3-EE206B1FFB3A}"/>
              </a:ext>
            </a:extLst>
          </p:cNvPr>
          <p:cNvSpPr>
            <a:spLocks noGrp="1"/>
          </p:cNvSpPr>
          <p:nvPr>
            <p:ph type="title"/>
          </p:nvPr>
        </p:nvSpPr>
        <p:spPr/>
        <p:txBody>
          <a:bodyPr/>
          <a:lstStyle/>
          <a:p>
            <a:r>
              <a:rPr kumimoji="1" lang="ja-JP" altLang="en-US" dirty="0"/>
              <a:t>辞書の要素の取得</a:t>
            </a:r>
          </a:p>
        </p:txBody>
      </p:sp>
      <p:pic>
        <p:nvPicPr>
          <p:cNvPr id="4" name="図 3">
            <a:extLst>
              <a:ext uri="{FF2B5EF4-FFF2-40B4-BE49-F238E27FC236}">
                <a16:creationId xmlns:a16="http://schemas.microsoft.com/office/drawing/2014/main" id="{04029A14-9CC4-48AE-9F20-DE81C080EB6E}"/>
              </a:ext>
            </a:extLst>
          </p:cNvPr>
          <p:cNvPicPr>
            <a:picLocks noChangeAspect="1"/>
          </p:cNvPicPr>
          <p:nvPr/>
        </p:nvPicPr>
        <p:blipFill>
          <a:blip r:embed="rId2"/>
          <a:stretch>
            <a:fillRect/>
          </a:stretch>
        </p:blipFill>
        <p:spPr>
          <a:xfrm>
            <a:off x="3995782" y="1276889"/>
            <a:ext cx="2904566" cy="1440160"/>
          </a:xfrm>
          <a:prstGeom prst="rect">
            <a:avLst/>
          </a:prstGeom>
        </p:spPr>
      </p:pic>
      <p:pic>
        <p:nvPicPr>
          <p:cNvPr id="5" name="図 4">
            <a:extLst>
              <a:ext uri="{FF2B5EF4-FFF2-40B4-BE49-F238E27FC236}">
                <a16:creationId xmlns:a16="http://schemas.microsoft.com/office/drawing/2014/main" id="{731B892D-04D6-4397-A0F6-8EDDA6969853}"/>
              </a:ext>
            </a:extLst>
          </p:cNvPr>
          <p:cNvPicPr>
            <a:picLocks noChangeAspect="1"/>
          </p:cNvPicPr>
          <p:nvPr/>
        </p:nvPicPr>
        <p:blipFill>
          <a:blip r:embed="rId3"/>
          <a:stretch>
            <a:fillRect/>
          </a:stretch>
        </p:blipFill>
        <p:spPr>
          <a:xfrm>
            <a:off x="3995936" y="2996952"/>
            <a:ext cx="2984988" cy="1395518"/>
          </a:xfrm>
          <a:prstGeom prst="rect">
            <a:avLst/>
          </a:prstGeom>
        </p:spPr>
      </p:pic>
      <p:pic>
        <p:nvPicPr>
          <p:cNvPr id="6" name="図 5">
            <a:extLst>
              <a:ext uri="{FF2B5EF4-FFF2-40B4-BE49-F238E27FC236}">
                <a16:creationId xmlns:a16="http://schemas.microsoft.com/office/drawing/2014/main" id="{E98F3FB3-7354-4276-9839-D409ED5AD20F}"/>
              </a:ext>
            </a:extLst>
          </p:cNvPr>
          <p:cNvPicPr>
            <a:picLocks noChangeAspect="1"/>
          </p:cNvPicPr>
          <p:nvPr/>
        </p:nvPicPr>
        <p:blipFill>
          <a:blip r:embed="rId4"/>
          <a:stretch>
            <a:fillRect/>
          </a:stretch>
        </p:blipFill>
        <p:spPr>
          <a:xfrm>
            <a:off x="4009057" y="4718104"/>
            <a:ext cx="3779912" cy="1550733"/>
          </a:xfrm>
          <a:prstGeom prst="rect">
            <a:avLst/>
          </a:prstGeom>
        </p:spPr>
      </p:pic>
      <p:sp>
        <p:nvSpPr>
          <p:cNvPr id="7" name="コンテンツ プレースホルダー 2">
            <a:extLst>
              <a:ext uri="{FF2B5EF4-FFF2-40B4-BE49-F238E27FC236}">
                <a16:creationId xmlns:a16="http://schemas.microsoft.com/office/drawing/2014/main" id="{8F0232C8-0591-4657-81CE-AB08CD283C15}"/>
              </a:ext>
            </a:extLst>
          </p:cNvPr>
          <p:cNvSpPr>
            <a:spLocks noGrp="1"/>
          </p:cNvSpPr>
          <p:nvPr>
            <p:ph idx="1"/>
          </p:nvPr>
        </p:nvSpPr>
        <p:spPr>
          <a:xfrm>
            <a:off x="395536" y="1412776"/>
            <a:ext cx="3610744" cy="648072"/>
          </a:xfrm>
        </p:spPr>
        <p:txBody>
          <a:bodyPr/>
          <a:lstStyle/>
          <a:p>
            <a:pPr marL="0" indent="0">
              <a:buNone/>
            </a:pPr>
            <a:r>
              <a:rPr kumimoji="1" lang="en-US" altLang="ja-JP" sz="2400" b="1" dirty="0"/>
              <a:t>keys</a:t>
            </a:r>
            <a:r>
              <a:rPr kumimoji="1" lang="ja-JP" altLang="en-US" sz="2400" dirty="0"/>
              <a:t>メソッドによる</a:t>
            </a:r>
            <a:br>
              <a:rPr kumimoji="1" lang="en-US" altLang="ja-JP" sz="2400" dirty="0"/>
            </a:br>
            <a:r>
              <a:rPr kumimoji="1" lang="ja-JP" altLang="en-US" sz="2400" dirty="0"/>
              <a:t>すべてのキーの取得</a:t>
            </a:r>
            <a:endParaRPr kumimoji="1" lang="en-US" altLang="ja-JP" sz="2400" dirty="0"/>
          </a:p>
        </p:txBody>
      </p:sp>
      <p:sp>
        <p:nvSpPr>
          <p:cNvPr id="8" name="コンテンツ プレースホルダー 2">
            <a:extLst>
              <a:ext uri="{FF2B5EF4-FFF2-40B4-BE49-F238E27FC236}">
                <a16:creationId xmlns:a16="http://schemas.microsoft.com/office/drawing/2014/main" id="{E3F71067-A288-4B16-9940-CA7EE5FC5CFA}"/>
              </a:ext>
            </a:extLst>
          </p:cNvPr>
          <p:cNvSpPr txBox="1">
            <a:spLocks/>
          </p:cNvSpPr>
          <p:nvPr/>
        </p:nvSpPr>
        <p:spPr bwMode="auto">
          <a:xfrm>
            <a:off x="395536" y="3068960"/>
            <a:ext cx="3610744"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en-US" altLang="ja-JP" sz="2400" b="1" dirty="0"/>
              <a:t>values</a:t>
            </a:r>
            <a:r>
              <a:rPr lang="ja-JP" altLang="en-US" sz="2400" dirty="0"/>
              <a:t>メソッドによる</a:t>
            </a:r>
            <a:br>
              <a:rPr lang="en-US" altLang="ja-JP" sz="2400" dirty="0"/>
            </a:br>
            <a:r>
              <a:rPr lang="ja-JP" altLang="en-US" sz="2400" dirty="0"/>
              <a:t>すべての値の取得</a:t>
            </a:r>
            <a:endParaRPr lang="en-US" altLang="ja-JP" sz="2400" dirty="0"/>
          </a:p>
        </p:txBody>
      </p:sp>
      <p:sp>
        <p:nvSpPr>
          <p:cNvPr id="9" name="コンテンツ プレースホルダー 2">
            <a:extLst>
              <a:ext uri="{FF2B5EF4-FFF2-40B4-BE49-F238E27FC236}">
                <a16:creationId xmlns:a16="http://schemas.microsoft.com/office/drawing/2014/main" id="{C83EE661-2E64-46C0-A366-D0C06D86B77B}"/>
              </a:ext>
            </a:extLst>
          </p:cNvPr>
          <p:cNvSpPr txBox="1">
            <a:spLocks/>
          </p:cNvSpPr>
          <p:nvPr/>
        </p:nvSpPr>
        <p:spPr bwMode="auto">
          <a:xfrm>
            <a:off x="371165" y="4797152"/>
            <a:ext cx="3610744"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en-US" altLang="ja-JP" sz="2000" b="1" dirty="0"/>
              <a:t>items</a:t>
            </a:r>
            <a:r>
              <a:rPr lang="ja-JP" altLang="en-US" sz="2000" dirty="0"/>
              <a:t>メソッドによる</a:t>
            </a:r>
            <a:br>
              <a:rPr lang="en-US" altLang="ja-JP" sz="2000" dirty="0"/>
            </a:br>
            <a:r>
              <a:rPr lang="ja-JP" altLang="en-US" sz="2000" dirty="0"/>
              <a:t>すべての要素（キーと値のペアを格納したタプル）の取得</a:t>
            </a:r>
            <a:endParaRPr lang="en-US" altLang="ja-JP" sz="2000" dirty="0"/>
          </a:p>
        </p:txBody>
      </p:sp>
      <p:sp>
        <p:nvSpPr>
          <p:cNvPr id="10" name="テキスト ボックス 9">
            <a:extLst>
              <a:ext uri="{FF2B5EF4-FFF2-40B4-BE49-F238E27FC236}">
                <a16:creationId xmlns:a16="http://schemas.microsoft.com/office/drawing/2014/main" id="{F9A320DF-8E39-430B-A4CC-FE49353EFC6B}"/>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04E55CE9-7776-40FE-AF48-BA984BDAF6B4}"/>
              </a:ext>
            </a:extLst>
          </p:cNvPr>
          <p:cNvSpPr>
            <a:spLocks noGrp="1"/>
          </p:cNvSpPr>
          <p:nvPr>
            <p:ph type="sldNum" sz="quarter" idx="12"/>
          </p:nvPr>
        </p:nvSpPr>
        <p:spPr/>
        <p:txBody>
          <a:bodyPr/>
          <a:lstStyle/>
          <a:p>
            <a:fld id="{F9134F74-3BB4-4ADE-A554-892E3A208E77}" type="slidenum">
              <a:rPr lang="ja-JP" altLang="en-US" smtClean="0"/>
              <a:pPr/>
              <a:t>159</a:t>
            </a:fld>
            <a:endParaRPr lang="ja-JP" altLang="en-US"/>
          </a:p>
        </p:txBody>
      </p:sp>
    </p:spTree>
    <p:extLst>
      <p:ext uri="{BB962C8B-B14F-4D97-AF65-F5344CB8AC3E}">
        <p14:creationId xmlns:p14="http://schemas.microsoft.com/office/powerpoint/2010/main" val="3492701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4FAE85-AC12-4520-AFDF-8EFAA4E1F183}"/>
              </a:ext>
            </a:extLst>
          </p:cNvPr>
          <p:cNvSpPr>
            <a:spLocks noGrp="1"/>
          </p:cNvSpPr>
          <p:nvPr>
            <p:ph type="title"/>
          </p:nvPr>
        </p:nvSpPr>
        <p:spPr/>
        <p:txBody>
          <a:bodyPr/>
          <a:lstStyle/>
          <a:p>
            <a:r>
              <a:rPr kumimoji="1" lang="en-US" altLang="ja-JP" dirty="0"/>
              <a:t>Python</a:t>
            </a:r>
            <a:r>
              <a:rPr kumimoji="1" lang="ja-JP" altLang="en-US" dirty="0"/>
              <a:t>のインストール</a:t>
            </a:r>
          </a:p>
        </p:txBody>
      </p:sp>
      <p:sp>
        <p:nvSpPr>
          <p:cNvPr id="3" name="コンテンツ プレースホルダー 2">
            <a:extLst>
              <a:ext uri="{FF2B5EF4-FFF2-40B4-BE49-F238E27FC236}">
                <a16:creationId xmlns:a16="http://schemas.microsoft.com/office/drawing/2014/main" id="{1E62138E-22A9-48FF-BB26-03B8182F84B8}"/>
              </a:ext>
            </a:extLst>
          </p:cNvPr>
          <p:cNvSpPr>
            <a:spLocks noGrp="1"/>
          </p:cNvSpPr>
          <p:nvPr>
            <p:ph idx="1"/>
          </p:nvPr>
        </p:nvSpPr>
        <p:spPr/>
        <p:txBody>
          <a:bodyPr/>
          <a:lstStyle/>
          <a:p>
            <a:r>
              <a:rPr kumimoji="1" lang="en-US" altLang="ja-JP" dirty="0"/>
              <a:t>Python</a:t>
            </a:r>
            <a:r>
              <a:rPr kumimoji="1" lang="ja-JP" altLang="en-US" dirty="0"/>
              <a:t>の公式ページ</a:t>
            </a:r>
          </a:p>
        </p:txBody>
      </p:sp>
      <p:sp>
        <p:nvSpPr>
          <p:cNvPr id="4" name="スライド番号プレースホルダー 3">
            <a:extLst>
              <a:ext uri="{FF2B5EF4-FFF2-40B4-BE49-F238E27FC236}">
                <a16:creationId xmlns:a16="http://schemas.microsoft.com/office/drawing/2014/main" id="{7F947B70-11D0-49C8-B9F8-E0730CE7F372}"/>
              </a:ext>
            </a:extLst>
          </p:cNvPr>
          <p:cNvSpPr>
            <a:spLocks noGrp="1"/>
          </p:cNvSpPr>
          <p:nvPr>
            <p:ph type="sldNum" sz="quarter" idx="12"/>
          </p:nvPr>
        </p:nvSpPr>
        <p:spPr/>
        <p:txBody>
          <a:bodyPr/>
          <a:lstStyle/>
          <a:p>
            <a:fld id="{F9134F74-3BB4-4ADE-A554-892E3A208E77}" type="slidenum">
              <a:rPr lang="ja-JP" altLang="en-US" smtClean="0"/>
              <a:pPr/>
              <a:t>16</a:t>
            </a:fld>
            <a:endParaRPr lang="ja-JP" altLang="en-US"/>
          </a:p>
        </p:txBody>
      </p:sp>
      <p:sp>
        <p:nvSpPr>
          <p:cNvPr id="6" name="テキスト ボックス 5">
            <a:extLst>
              <a:ext uri="{FF2B5EF4-FFF2-40B4-BE49-F238E27FC236}">
                <a16:creationId xmlns:a16="http://schemas.microsoft.com/office/drawing/2014/main" id="{AAB7DEAC-211B-4ECD-AAA5-73EEBA3A3DE5}"/>
              </a:ext>
            </a:extLst>
          </p:cNvPr>
          <p:cNvSpPr txBox="1"/>
          <p:nvPr/>
        </p:nvSpPr>
        <p:spPr>
          <a:xfrm>
            <a:off x="827584" y="1722037"/>
            <a:ext cx="4572000" cy="461665"/>
          </a:xfrm>
          <a:prstGeom prst="rect">
            <a:avLst/>
          </a:prstGeom>
          <a:noFill/>
        </p:spPr>
        <p:txBody>
          <a:bodyPr wrap="square">
            <a:spAutoFit/>
          </a:bodyPr>
          <a:lstStyle/>
          <a:p>
            <a:r>
              <a:rPr lang="ja-JP" altLang="en-US" sz="2400" dirty="0"/>
              <a:t>https://www.python.org/</a:t>
            </a:r>
          </a:p>
        </p:txBody>
      </p:sp>
      <p:pic>
        <p:nvPicPr>
          <p:cNvPr id="8" name="図 7">
            <a:extLst>
              <a:ext uri="{FF2B5EF4-FFF2-40B4-BE49-F238E27FC236}">
                <a16:creationId xmlns:a16="http://schemas.microsoft.com/office/drawing/2014/main" id="{DD684F05-39BB-4DCC-A801-9C48B8D13185}"/>
              </a:ext>
            </a:extLst>
          </p:cNvPr>
          <p:cNvPicPr>
            <a:picLocks noChangeAspect="1"/>
          </p:cNvPicPr>
          <p:nvPr/>
        </p:nvPicPr>
        <p:blipFill>
          <a:blip r:embed="rId2"/>
          <a:stretch>
            <a:fillRect/>
          </a:stretch>
        </p:blipFill>
        <p:spPr>
          <a:xfrm>
            <a:off x="1115616" y="2462412"/>
            <a:ext cx="6660232" cy="3473960"/>
          </a:xfrm>
          <a:prstGeom prst="rect">
            <a:avLst/>
          </a:prstGeom>
        </p:spPr>
      </p:pic>
      <p:sp>
        <p:nvSpPr>
          <p:cNvPr id="9" name="四角形: 角を丸くする 8">
            <a:extLst>
              <a:ext uri="{FF2B5EF4-FFF2-40B4-BE49-F238E27FC236}">
                <a16:creationId xmlns:a16="http://schemas.microsoft.com/office/drawing/2014/main" id="{3E63E43D-BA64-4EF0-979E-757F8F482D4E}"/>
              </a:ext>
            </a:extLst>
          </p:cNvPr>
          <p:cNvSpPr/>
          <p:nvPr/>
        </p:nvSpPr>
        <p:spPr>
          <a:xfrm>
            <a:off x="2627784" y="3309208"/>
            <a:ext cx="648072"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31B6004-D75D-43D6-B00E-7E8D60511370}"/>
              </a:ext>
            </a:extLst>
          </p:cNvPr>
          <p:cNvSpPr/>
          <p:nvPr/>
        </p:nvSpPr>
        <p:spPr>
          <a:xfrm>
            <a:off x="3923688" y="3933056"/>
            <a:ext cx="792327"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808236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0A1786-7C24-4C18-BE05-B7297CA565C3}"/>
              </a:ext>
            </a:extLst>
          </p:cNvPr>
          <p:cNvSpPr>
            <a:spLocks noGrp="1"/>
          </p:cNvSpPr>
          <p:nvPr>
            <p:ph type="title"/>
          </p:nvPr>
        </p:nvSpPr>
        <p:spPr/>
        <p:txBody>
          <a:bodyPr/>
          <a:lstStyle/>
          <a:p>
            <a:r>
              <a:rPr kumimoji="1" lang="ja-JP" altLang="en-US" dirty="0"/>
              <a:t>辞書の操作</a:t>
            </a:r>
          </a:p>
        </p:txBody>
      </p:sp>
      <p:sp>
        <p:nvSpPr>
          <p:cNvPr id="4" name="テキスト ボックス 3">
            <a:extLst>
              <a:ext uri="{FF2B5EF4-FFF2-40B4-BE49-F238E27FC236}">
                <a16:creationId xmlns:a16="http://schemas.microsoft.com/office/drawing/2014/main" id="{04619699-DE95-41E1-AC33-C0A766761D4C}"/>
              </a:ext>
            </a:extLst>
          </p:cNvPr>
          <p:cNvSpPr txBox="1">
            <a:spLocks noChangeArrowheads="1"/>
          </p:cNvSpPr>
          <p:nvPr/>
        </p:nvSpPr>
        <p:spPr bwMode="auto">
          <a:xfrm>
            <a:off x="448568" y="1340768"/>
            <a:ext cx="7937813" cy="4801314"/>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latin typeface="Lucida Console" panose="020B0609040504020204" pitchFamily="49" charset="0"/>
                <a:ea typeface="HG丸ｺﾞｼｯｸM-PRO" panose="020F0600000000000000" pitchFamily="50" charset="-128"/>
              </a:rPr>
              <a:t>&gt;&gt;&gt; info = {'</a:t>
            </a:r>
            <a:r>
              <a:rPr lang="en-US" altLang="ja-JP" dirty="0" err="1">
                <a:latin typeface="Lucida Console" panose="020B0609040504020204" pitchFamily="49" charset="0"/>
                <a:ea typeface="HG丸ｺﾞｼｯｸM-PRO" panose="020F0600000000000000" pitchFamily="50" charset="-128"/>
              </a:rPr>
              <a:t>firstname</a:t>
            </a:r>
            <a:r>
              <a:rPr lang="en-US" altLang="ja-JP" dirty="0">
                <a:latin typeface="Lucida Console" panose="020B0609040504020204" pitchFamily="49" charset="0"/>
                <a:ea typeface="HG丸ｺﾞｼｯｸM-PRO" panose="020F0600000000000000" pitchFamily="50" charset="-128"/>
              </a:rPr>
              <a:t>':'</a:t>
            </a:r>
            <a:r>
              <a:rPr lang="ja-JP" altLang="en-US" dirty="0">
                <a:latin typeface="Lucida Console" panose="020B0609040504020204" pitchFamily="49" charset="0"/>
                <a:ea typeface="HG丸ｺﾞｼｯｸM-PRO" panose="020F0600000000000000" pitchFamily="50" charset="-128"/>
              </a:rPr>
              <a:t>太郎</a:t>
            </a:r>
            <a:r>
              <a:rPr lang="en-US" altLang="ja-JP" dirty="0">
                <a:latin typeface="Lucida Console" panose="020B0609040504020204" pitchFamily="49" charset="0"/>
                <a:ea typeface="HG丸ｺﾞｼｯｸM-PRO" panose="020F0600000000000000" pitchFamily="50" charset="-128"/>
              </a:rPr>
              <a:t>', '</a:t>
            </a:r>
            <a:r>
              <a:rPr lang="en-US" altLang="ja-JP" dirty="0" err="1">
                <a:latin typeface="Lucida Console" panose="020B0609040504020204" pitchFamily="49" charset="0"/>
                <a:ea typeface="HG丸ｺﾞｼｯｸM-PRO" panose="020F0600000000000000" pitchFamily="50" charset="-128"/>
              </a:rPr>
              <a:t>lastname</a:t>
            </a:r>
            <a:r>
              <a:rPr lang="en-US" altLang="ja-JP" dirty="0">
                <a:latin typeface="Lucida Console" panose="020B0609040504020204" pitchFamily="49" charset="0"/>
                <a:ea typeface="HG丸ｺﾞｼｯｸM-PRO" panose="020F0600000000000000" pitchFamily="50" charset="-128"/>
              </a:rPr>
              <a:t>':'</a:t>
            </a:r>
            <a:r>
              <a:rPr lang="ja-JP" altLang="en-US" dirty="0">
                <a:latin typeface="Lucida Console" panose="020B0609040504020204" pitchFamily="49" charset="0"/>
                <a:ea typeface="HG丸ｺﾞｼｯｸM-PRO" panose="020F0600000000000000" pitchFamily="50" charset="-128"/>
              </a:rPr>
              <a:t>山田</a:t>
            </a:r>
            <a:r>
              <a:rPr lang="en-US" altLang="ja-JP" dirty="0">
                <a:latin typeface="Lucida Console" panose="020B0609040504020204" pitchFamily="49" charset="0"/>
                <a:ea typeface="HG丸ｺﾞｼｯｸM-PRO" panose="020F0600000000000000" pitchFamily="50" charset="-128"/>
              </a:rPr>
              <a:t>', 'address': '</a:t>
            </a:r>
            <a:r>
              <a:rPr lang="ja-JP" altLang="en-US" dirty="0">
                <a:latin typeface="Lucida Console" panose="020B0609040504020204" pitchFamily="49" charset="0"/>
                <a:ea typeface="HG丸ｺﾞｼｯｸM-PRO" panose="020F0600000000000000" pitchFamily="50" charset="-128"/>
              </a:rPr>
              <a:t>茨城県つくば市 </a:t>
            </a:r>
            <a:r>
              <a:rPr lang="en-US" altLang="ja-JP" dirty="0">
                <a:latin typeface="Lucida Console" panose="020B0609040504020204" pitchFamily="49" charset="0"/>
                <a:ea typeface="HG丸ｺﾞｼｯｸM-PRO" panose="020F0600000000000000" pitchFamily="50" charset="-128"/>
              </a:rPr>
              <a:t>99-99'}</a:t>
            </a:r>
          </a:p>
          <a:p>
            <a:pPr eaLnBrk="1" hangingPunct="1"/>
            <a:endParaRPr lang="en-US" altLang="ja-JP" dirty="0">
              <a:latin typeface="Lucida Console" panose="020B0609040504020204" pitchFamily="49" charset="0"/>
              <a:ea typeface="HG丸ｺﾞｼｯｸM-PRO" panose="020F0600000000000000" pitchFamily="50" charset="-128"/>
            </a:endParaRPr>
          </a:p>
          <a:p>
            <a:pPr eaLnBrk="1" hangingPunct="1"/>
            <a:r>
              <a:rPr lang="en-US" altLang="ja-JP" dirty="0">
                <a:latin typeface="Lucida Console" panose="020B0609040504020204" pitchFamily="49" charset="0"/>
                <a:ea typeface="HG丸ｺﾞｼｯｸM-PRO" panose="020F0600000000000000" pitchFamily="50" charset="-128"/>
              </a:rPr>
              <a:t>&gt;&gt;&gt; </a:t>
            </a:r>
            <a:r>
              <a:rPr lang="en-US" altLang="ja-JP" dirty="0" err="1">
                <a:latin typeface="Lucida Console" panose="020B0609040504020204" pitchFamily="49" charset="0"/>
                <a:ea typeface="HG丸ｺﾞｼｯｸM-PRO" panose="020F0600000000000000" pitchFamily="50" charset="-128"/>
              </a:rPr>
              <a:t>info.get</a:t>
            </a:r>
            <a:r>
              <a:rPr lang="en-US" altLang="ja-JP" dirty="0">
                <a:latin typeface="Lucida Console" panose="020B0609040504020204" pitchFamily="49" charset="0"/>
                <a:ea typeface="HG丸ｺﾞｼｯｸM-PRO" panose="020F0600000000000000" pitchFamily="50" charset="-128"/>
              </a:rPr>
              <a:t>('</a:t>
            </a:r>
            <a:r>
              <a:rPr lang="en-US" altLang="ja-JP" dirty="0" err="1">
                <a:latin typeface="Lucida Console" panose="020B0609040504020204" pitchFamily="49" charset="0"/>
                <a:ea typeface="HG丸ｺﾞｼｯｸM-PRO" panose="020F0600000000000000" pitchFamily="50" charset="-128"/>
              </a:rPr>
              <a:t>firstname</a:t>
            </a:r>
            <a:r>
              <a:rPr lang="en-US" altLang="ja-JP" dirty="0">
                <a:latin typeface="Lucida Console" panose="020B0609040504020204" pitchFamily="49" charset="0"/>
                <a:ea typeface="HG丸ｺﾞｼｯｸM-PRO" panose="020F0600000000000000" pitchFamily="50" charset="-128"/>
              </a:rPr>
              <a:t>')</a:t>
            </a:r>
          </a:p>
          <a:p>
            <a:pPr eaLnBrk="1" hangingPunct="1"/>
            <a:r>
              <a:rPr lang="ja-JP" altLang="en-US" dirty="0">
                <a:solidFill>
                  <a:srgbClr val="0070C0"/>
                </a:solidFill>
                <a:latin typeface="Lucida Console" panose="020B0609040504020204" pitchFamily="49" charset="0"/>
                <a:ea typeface="HG丸ｺﾞｼｯｸM-PRO" panose="020F0600000000000000" pitchFamily="50" charset="-128"/>
              </a:rPr>
              <a:t>太郎</a:t>
            </a:r>
            <a:endParaRPr lang="en-US" altLang="ja-JP" dirty="0">
              <a:solidFill>
                <a:srgbClr val="0070C0"/>
              </a:solidFill>
              <a:latin typeface="Lucida Console" panose="020B0609040504020204" pitchFamily="49" charset="0"/>
              <a:ea typeface="HG丸ｺﾞｼｯｸM-PRO" panose="020F0600000000000000" pitchFamily="50" charset="-128"/>
            </a:endParaRPr>
          </a:p>
          <a:p>
            <a:pPr eaLnBrk="1" hangingPunct="1"/>
            <a:r>
              <a:rPr lang="en-US" altLang="ja-JP" dirty="0">
                <a:latin typeface="Lucida Console" panose="020B0609040504020204" pitchFamily="49" charset="0"/>
                <a:ea typeface="HG丸ｺﾞｼｯｸM-PRO" panose="020F0600000000000000" pitchFamily="50" charset="-128"/>
              </a:rPr>
              <a:t>&gt;&gt;&gt; </a:t>
            </a:r>
            <a:r>
              <a:rPr lang="en-US" altLang="ja-JP" dirty="0" err="1">
                <a:latin typeface="Lucida Console" panose="020B0609040504020204" pitchFamily="49" charset="0"/>
                <a:ea typeface="HG丸ｺﾞｼｯｸM-PRO" panose="020F0600000000000000" pitchFamily="50" charset="-128"/>
              </a:rPr>
              <a:t>info.get</a:t>
            </a:r>
            <a:r>
              <a:rPr lang="en-US" altLang="ja-JP" dirty="0">
                <a:latin typeface="Lucida Console" panose="020B0609040504020204" pitchFamily="49" charset="0"/>
                <a:ea typeface="HG丸ｺﾞｼｯｸM-PRO" panose="020F0600000000000000" pitchFamily="50" charset="-128"/>
              </a:rPr>
              <a:t>('</a:t>
            </a:r>
            <a:r>
              <a:rPr lang="en-US" altLang="ja-JP" dirty="0" err="1">
                <a:latin typeface="Lucida Console" panose="020B0609040504020204" pitchFamily="49" charset="0"/>
                <a:ea typeface="HG丸ｺﾞｼｯｸM-PRO" panose="020F0600000000000000" pitchFamily="50" charset="-128"/>
              </a:rPr>
              <a:t>tel</a:t>
            </a:r>
            <a:r>
              <a:rPr lang="en-US" altLang="ja-JP" dirty="0">
                <a:latin typeface="Lucida Console" panose="020B0609040504020204" pitchFamily="49" charset="0"/>
                <a:ea typeface="HG丸ｺﾞｼｯｸM-PRO" panose="020F0600000000000000" pitchFamily="50" charset="-128"/>
              </a:rPr>
              <a:t>')</a:t>
            </a: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None</a:t>
            </a:r>
          </a:p>
          <a:p>
            <a:pPr eaLnBrk="1" hangingPunct="1"/>
            <a:r>
              <a:rPr lang="en-US" altLang="ja-JP" dirty="0">
                <a:latin typeface="Lucida Console" panose="020B0609040504020204" pitchFamily="49" charset="0"/>
                <a:ea typeface="HG丸ｺﾞｼｯｸM-PRO" panose="020F0600000000000000" pitchFamily="50" charset="-128"/>
              </a:rPr>
              <a:t>&gt;&gt;&gt; info['</a:t>
            </a:r>
            <a:r>
              <a:rPr lang="en-US" altLang="ja-JP" dirty="0" err="1">
                <a:latin typeface="Lucida Console" panose="020B0609040504020204" pitchFamily="49" charset="0"/>
                <a:ea typeface="HG丸ｺﾞｼｯｸM-PRO" panose="020F0600000000000000" pitchFamily="50" charset="-128"/>
              </a:rPr>
              <a:t>tel</a:t>
            </a:r>
            <a:r>
              <a:rPr lang="en-US" altLang="ja-JP" dirty="0">
                <a:latin typeface="Lucida Console" panose="020B0609040504020204" pitchFamily="49" charset="0"/>
                <a:ea typeface="HG丸ｺﾞｼｯｸM-PRO" panose="020F0600000000000000" pitchFamily="50" charset="-128"/>
              </a:rPr>
              <a:t>'] = '090-000-0000'</a:t>
            </a:r>
          </a:p>
          <a:p>
            <a:pPr eaLnBrk="1" hangingPunct="1"/>
            <a:r>
              <a:rPr lang="en-US" altLang="ja-JP" dirty="0">
                <a:latin typeface="Lucida Console" panose="020B0609040504020204" pitchFamily="49" charset="0"/>
                <a:ea typeface="HG丸ｺﾞｼｯｸM-PRO" panose="020F0600000000000000" pitchFamily="50" charset="-128"/>
              </a:rPr>
              <a:t>&gt;&gt;&gt; </a:t>
            </a:r>
            <a:r>
              <a:rPr lang="en-US" altLang="ja-JP" dirty="0" err="1">
                <a:latin typeface="Lucida Console" panose="020B0609040504020204" pitchFamily="49" charset="0"/>
                <a:ea typeface="HG丸ｺﾞｼｯｸM-PRO" panose="020F0600000000000000" pitchFamily="50" charset="-128"/>
              </a:rPr>
              <a:t>info.get</a:t>
            </a:r>
            <a:r>
              <a:rPr lang="en-US" altLang="ja-JP" dirty="0">
                <a:latin typeface="Lucida Console" panose="020B0609040504020204" pitchFamily="49" charset="0"/>
                <a:ea typeface="HG丸ｺﾞｼｯｸM-PRO" panose="020F0600000000000000" pitchFamily="50" charset="-128"/>
              </a:rPr>
              <a:t>('</a:t>
            </a:r>
            <a:r>
              <a:rPr lang="en-US" altLang="ja-JP" dirty="0" err="1">
                <a:latin typeface="Lucida Console" panose="020B0609040504020204" pitchFamily="49" charset="0"/>
                <a:ea typeface="HG丸ｺﾞｼｯｸM-PRO" panose="020F0600000000000000" pitchFamily="50" charset="-128"/>
              </a:rPr>
              <a:t>tel</a:t>
            </a:r>
            <a:r>
              <a:rPr lang="en-US" altLang="ja-JP" dirty="0">
                <a:latin typeface="Lucida Console" panose="020B0609040504020204" pitchFamily="49" charset="0"/>
                <a:ea typeface="HG丸ｺﾞｼｯｸM-PRO" panose="020F0600000000000000" pitchFamily="50" charset="-128"/>
              </a:rPr>
              <a:t>')</a:t>
            </a: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'090-000-0000'</a:t>
            </a:r>
          </a:p>
          <a:p>
            <a:pPr eaLnBrk="1" hangingPunct="1"/>
            <a:r>
              <a:rPr lang="en-US" altLang="ja-JP" dirty="0">
                <a:latin typeface="Lucida Console" panose="020B0609040504020204" pitchFamily="49" charset="0"/>
                <a:ea typeface="HG丸ｺﾞｼｯｸM-PRO" panose="020F0600000000000000" pitchFamily="50" charset="-128"/>
              </a:rPr>
              <a:t>&gt;&gt;&gt; del info['</a:t>
            </a:r>
            <a:r>
              <a:rPr lang="en-US" altLang="ja-JP" dirty="0" err="1">
                <a:latin typeface="Lucida Console" panose="020B0609040504020204" pitchFamily="49" charset="0"/>
                <a:ea typeface="HG丸ｺﾞｼｯｸM-PRO" panose="020F0600000000000000" pitchFamily="50" charset="-128"/>
              </a:rPr>
              <a:t>tel</a:t>
            </a:r>
            <a:r>
              <a:rPr lang="en-US" altLang="ja-JP" dirty="0">
                <a:latin typeface="Lucida Console" panose="020B0609040504020204" pitchFamily="49" charset="0"/>
                <a:ea typeface="HG丸ｺﾞｼｯｸM-PRO" panose="020F0600000000000000" pitchFamily="50" charset="-128"/>
              </a:rPr>
              <a:t>']</a:t>
            </a:r>
          </a:p>
          <a:p>
            <a:pPr eaLnBrk="1" hangingPunct="1"/>
            <a:r>
              <a:rPr lang="en-US" altLang="ja-JP" dirty="0">
                <a:latin typeface="Lucida Console" panose="020B0609040504020204" pitchFamily="49" charset="0"/>
                <a:ea typeface="HG丸ｺﾞｼｯｸM-PRO" panose="020F0600000000000000" pitchFamily="50" charset="-128"/>
              </a:rPr>
              <a:t>&gt;&gt;&gt; </a:t>
            </a:r>
            <a:r>
              <a:rPr lang="en-US" altLang="ja-JP" dirty="0" err="1">
                <a:latin typeface="Lucida Console" panose="020B0609040504020204" pitchFamily="49" charset="0"/>
                <a:ea typeface="HG丸ｺﾞｼｯｸM-PRO" panose="020F0600000000000000" pitchFamily="50" charset="-128"/>
              </a:rPr>
              <a:t>len</a:t>
            </a:r>
            <a:r>
              <a:rPr lang="en-US" altLang="ja-JP" dirty="0">
                <a:latin typeface="Lucida Console" panose="020B0609040504020204" pitchFamily="49" charset="0"/>
                <a:ea typeface="HG丸ｺﾞｼｯｸM-PRO" panose="020F0600000000000000" pitchFamily="50" charset="-128"/>
              </a:rPr>
              <a:t>(info)</a:t>
            </a: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3</a:t>
            </a:r>
          </a:p>
          <a:p>
            <a:pPr eaLnBrk="1" hangingPunct="1"/>
            <a:r>
              <a:rPr lang="en-US" altLang="ja-JP" dirty="0">
                <a:latin typeface="Lucida Console" panose="020B0609040504020204" pitchFamily="49" charset="0"/>
                <a:ea typeface="HG丸ｺﾞｼｯｸM-PRO" panose="020F0600000000000000" pitchFamily="50" charset="-128"/>
              </a:rPr>
              <a:t>&gt;&gt;&gt; 'age' in info</a:t>
            </a: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False</a:t>
            </a:r>
          </a:p>
          <a:p>
            <a:pPr eaLnBrk="1" hangingPunct="1"/>
            <a:r>
              <a:rPr lang="en-US" altLang="ja-JP" dirty="0">
                <a:latin typeface="Lucida Console" panose="020B0609040504020204" pitchFamily="49" charset="0"/>
                <a:ea typeface="HG丸ｺﾞｼｯｸM-PRO" panose="020F0600000000000000" pitchFamily="50" charset="-128"/>
              </a:rPr>
              <a:t>&gt;&gt;&gt; '</a:t>
            </a:r>
            <a:r>
              <a:rPr lang="en-US" altLang="ja-JP" dirty="0" err="1">
                <a:latin typeface="Lucida Console" panose="020B0609040504020204" pitchFamily="49" charset="0"/>
                <a:ea typeface="HG丸ｺﾞｼｯｸM-PRO" panose="020F0600000000000000" pitchFamily="50" charset="-128"/>
              </a:rPr>
              <a:t>firstname</a:t>
            </a:r>
            <a:r>
              <a:rPr lang="en-US" altLang="ja-JP" dirty="0">
                <a:latin typeface="Lucida Console" panose="020B0609040504020204" pitchFamily="49" charset="0"/>
                <a:ea typeface="HG丸ｺﾞｼｯｸM-PRO" panose="020F0600000000000000" pitchFamily="50" charset="-128"/>
              </a:rPr>
              <a:t>' in info</a:t>
            </a: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True</a:t>
            </a:r>
          </a:p>
        </p:txBody>
      </p:sp>
      <p:sp>
        <p:nvSpPr>
          <p:cNvPr id="5" name="テキスト ボックス 4">
            <a:extLst>
              <a:ext uri="{FF2B5EF4-FFF2-40B4-BE49-F238E27FC236}">
                <a16:creationId xmlns:a16="http://schemas.microsoft.com/office/drawing/2014/main" id="{1D7E40C6-6D24-4F60-9455-A677D0DB2689}"/>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134A5203-2B2E-4475-998F-18FF81D483C1}"/>
              </a:ext>
            </a:extLst>
          </p:cNvPr>
          <p:cNvSpPr>
            <a:spLocks noGrp="1"/>
          </p:cNvSpPr>
          <p:nvPr>
            <p:ph type="sldNum" sz="quarter" idx="12"/>
          </p:nvPr>
        </p:nvSpPr>
        <p:spPr/>
        <p:txBody>
          <a:bodyPr/>
          <a:lstStyle/>
          <a:p>
            <a:fld id="{F9134F74-3BB4-4ADE-A554-892E3A208E77}" type="slidenum">
              <a:rPr lang="ja-JP" altLang="en-US" smtClean="0"/>
              <a:pPr/>
              <a:t>160</a:t>
            </a:fld>
            <a:endParaRPr lang="ja-JP" altLang="en-US"/>
          </a:p>
        </p:txBody>
      </p:sp>
    </p:spTree>
    <p:extLst>
      <p:ext uri="{BB962C8B-B14F-4D97-AF65-F5344CB8AC3E}">
        <p14:creationId xmlns:p14="http://schemas.microsoft.com/office/powerpoint/2010/main" val="116054687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E8755B-42C4-4B89-8B2D-D213A8F45B1C}"/>
              </a:ext>
            </a:extLst>
          </p:cNvPr>
          <p:cNvSpPr>
            <a:spLocks noGrp="1"/>
          </p:cNvSpPr>
          <p:nvPr>
            <p:ph type="title"/>
          </p:nvPr>
        </p:nvSpPr>
        <p:spPr>
          <a:xfrm>
            <a:off x="457200" y="404664"/>
            <a:ext cx="8229600" cy="595444"/>
          </a:xfrm>
        </p:spPr>
        <p:txBody>
          <a:bodyPr>
            <a:normAutofit/>
          </a:bodyPr>
          <a:lstStyle/>
          <a:p>
            <a:r>
              <a:rPr lang="ja-JP" altLang="en-US" sz="3200" dirty="0"/>
              <a:t>辞書の要素の並べ替え</a:t>
            </a:r>
            <a:endParaRPr kumimoji="1" lang="ja-JP" altLang="en-US" sz="3200" dirty="0"/>
          </a:p>
        </p:txBody>
      </p:sp>
      <p:pic>
        <p:nvPicPr>
          <p:cNvPr id="4" name="図 3">
            <a:extLst>
              <a:ext uri="{FF2B5EF4-FFF2-40B4-BE49-F238E27FC236}">
                <a16:creationId xmlns:a16="http://schemas.microsoft.com/office/drawing/2014/main" id="{38E2B33D-26C5-4BCD-8E9D-CF54239019E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68560" y="0"/>
            <a:ext cx="5503989" cy="425253"/>
          </a:xfrm>
          <a:prstGeom prst="rect">
            <a:avLst/>
          </a:prstGeom>
        </p:spPr>
      </p:pic>
      <p:pic>
        <p:nvPicPr>
          <p:cNvPr id="5" name="図 4">
            <a:extLst>
              <a:ext uri="{FF2B5EF4-FFF2-40B4-BE49-F238E27FC236}">
                <a16:creationId xmlns:a16="http://schemas.microsoft.com/office/drawing/2014/main" id="{A0A65D32-817D-4168-BFD9-3CF232407C46}"/>
              </a:ext>
            </a:extLst>
          </p:cNvPr>
          <p:cNvPicPr>
            <a:picLocks noChangeAspect="1"/>
          </p:cNvPicPr>
          <p:nvPr/>
        </p:nvPicPr>
        <p:blipFill>
          <a:blip r:embed="rId4"/>
          <a:stretch>
            <a:fillRect/>
          </a:stretch>
        </p:blipFill>
        <p:spPr>
          <a:xfrm>
            <a:off x="151739" y="2351117"/>
            <a:ext cx="6868533" cy="1278968"/>
          </a:xfrm>
          <a:prstGeom prst="rect">
            <a:avLst/>
          </a:prstGeom>
        </p:spPr>
      </p:pic>
      <p:sp>
        <p:nvSpPr>
          <p:cNvPr id="6" name="コンテンツ プレースホルダー 2">
            <a:extLst>
              <a:ext uri="{FF2B5EF4-FFF2-40B4-BE49-F238E27FC236}">
                <a16:creationId xmlns:a16="http://schemas.microsoft.com/office/drawing/2014/main" id="{4ABF9F61-064E-4DB5-B7D5-EB540C1067E5}"/>
              </a:ext>
            </a:extLst>
          </p:cNvPr>
          <p:cNvSpPr>
            <a:spLocks noGrp="1"/>
          </p:cNvSpPr>
          <p:nvPr>
            <p:ph idx="1"/>
          </p:nvPr>
        </p:nvSpPr>
        <p:spPr>
          <a:xfrm>
            <a:off x="395536" y="1412776"/>
            <a:ext cx="7416824" cy="1008112"/>
          </a:xfrm>
        </p:spPr>
        <p:txBody>
          <a:bodyPr/>
          <a:lstStyle/>
          <a:p>
            <a:pPr marL="0" indent="0">
              <a:buNone/>
            </a:pPr>
            <a:r>
              <a:rPr kumimoji="1" lang="en-US" altLang="ja-JP" sz="2400" b="1" dirty="0"/>
              <a:t>sorted</a:t>
            </a:r>
            <a:r>
              <a:rPr kumimoji="1" lang="ja-JP" altLang="en-US" sz="2400" b="1" dirty="0"/>
              <a:t> </a:t>
            </a:r>
            <a:r>
              <a:rPr kumimoji="1" lang="ja-JP" altLang="en-US" sz="2400" dirty="0"/>
              <a:t>関数を使うと、</a:t>
            </a:r>
            <a:endParaRPr kumimoji="1" lang="en-US" altLang="ja-JP" sz="2400" dirty="0"/>
          </a:p>
          <a:p>
            <a:pPr marL="0" indent="0">
              <a:buNone/>
            </a:pPr>
            <a:r>
              <a:rPr lang="ja-JP" altLang="en-US" sz="2400" dirty="0"/>
              <a:t>辞書の要素を昇順に取得できる（</a:t>
            </a:r>
            <a:r>
              <a:rPr lang="ja-JP" altLang="en-US" sz="2400" b="1" dirty="0"/>
              <a:t>キー</a:t>
            </a:r>
            <a:r>
              <a:rPr lang="ja-JP" altLang="en-US" sz="2400" dirty="0"/>
              <a:t>を基準）</a:t>
            </a:r>
            <a:endParaRPr kumimoji="1" lang="en-US" altLang="ja-JP" sz="2400" dirty="0"/>
          </a:p>
        </p:txBody>
      </p:sp>
      <p:pic>
        <p:nvPicPr>
          <p:cNvPr id="7" name="図 6">
            <a:extLst>
              <a:ext uri="{FF2B5EF4-FFF2-40B4-BE49-F238E27FC236}">
                <a16:creationId xmlns:a16="http://schemas.microsoft.com/office/drawing/2014/main" id="{8575AAEC-297F-4B9F-9DA3-BF8133675E57}"/>
              </a:ext>
            </a:extLst>
          </p:cNvPr>
          <p:cNvPicPr>
            <a:picLocks noChangeAspect="1"/>
          </p:cNvPicPr>
          <p:nvPr/>
        </p:nvPicPr>
        <p:blipFill>
          <a:blip r:embed="rId5"/>
          <a:stretch>
            <a:fillRect/>
          </a:stretch>
        </p:blipFill>
        <p:spPr>
          <a:xfrm>
            <a:off x="151739" y="5050317"/>
            <a:ext cx="8748464" cy="1355733"/>
          </a:xfrm>
          <a:prstGeom prst="rect">
            <a:avLst/>
          </a:prstGeom>
        </p:spPr>
      </p:pic>
      <p:sp>
        <p:nvSpPr>
          <p:cNvPr id="8" name="コンテンツ プレースホルダー 2">
            <a:extLst>
              <a:ext uri="{FF2B5EF4-FFF2-40B4-BE49-F238E27FC236}">
                <a16:creationId xmlns:a16="http://schemas.microsoft.com/office/drawing/2014/main" id="{A25BE29D-4D4B-4C21-A488-A3A03BAE0DD2}"/>
              </a:ext>
            </a:extLst>
          </p:cNvPr>
          <p:cNvSpPr txBox="1">
            <a:spLocks/>
          </p:cNvSpPr>
          <p:nvPr/>
        </p:nvSpPr>
        <p:spPr bwMode="auto">
          <a:xfrm>
            <a:off x="395536" y="4077072"/>
            <a:ext cx="7416824"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400" b="1" dirty="0"/>
              <a:t>sorted</a:t>
            </a:r>
            <a:r>
              <a:rPr lang="ja-JP" altLang="en-US" sz="2400" b="1" dirty="0"/>
              <a:t> </a:t>
            </a:r>
            <a:r>
              <a:rPr lang="ja-JP" altLang="en-US" sz="2400" dirty="0"/>
              <a:t>関数に </a:t>
            </a:r>
            <a:r>
              <a:rPr lang="en-US" altLang="ja-JP" sz="2400" b="1" dirty="0"/>
              <a:t>key=lambda x:x[1]</a:t>
            </a:r>
            <a:r>
              <a:rPr lang="ja-JP" altLang="en-US" sz="2400" b="1" dirty="0"/>
              <a:t> </a:t>
            </a:r>
            <a:r>
              <a:rPr lang="ja-JP" altLang="en-US" sz="2400" dirty="0"/>
              <a:t>を指定すると、</a:t>
            </a:r>
            <a:endParaRPr lang="en-US" altLang="ja-JP" sz="2400" dirty="0"/>
          </a:p>
          <a:p>
            <a:pPr marL="0" indent="0">
              <a:buFont typeface="Arial" panose="020B0604020202020204" pitchFamily="34" charset="0"/>
              <a:buNone/>
            </a:pPr>
            <a:r>
              <a:rPr lang="ja-JP" altLang="en-US" sz="2400" dirty="0"/>
              <a:t>値を基準とした昇順に取得できる</a:t>
            </a:r>
            <a:endParaRPr lang="en-US" altLang="ja-JP" sz="2400" dirty="0"/>
          </a:p>
        </p:txBody>
      </p:sp>
      <p:sp>
        <p:nvSpPr>
          <p:cNvPr id="3" name="スライド番号プレースホルダー 2">
            <a:extLst>
              <a:ext uri="{FF2B5EF4-FFF2-40B4-BE49-F238E27FC236}">
                <a16:creationId xmlns:a16="http://schemas.microsoft.com/office/drawing/2014/main" id="{26D725BB-4611-4785-AAC2-0B8015131757}"/>
              </a:ext>
            </a:extLst>
          </p:cNvPr>
          <p:cNvSpPr>
            <a:spLocks noGrp="1"/>
          </p:cNvSpPr>
          <p:nvPr>
            <p:ph type="sldNum" sz="quarter" idx="12"/>
          </p:nvPr>
        </p:nvSpPr>
        <p:spPr/>
        <p:txBody>
          <a:bodyPr/>
          <a:lstStyle/>
          <a:p>
            <a:fld id="{F9134F74-3BB4-4ADE-A554-892E3A208E77}" type="slidenum">
              <a:rPr lang="ja-JP" altLang="en-US" smtClean="0"/>
              <a:pPr/>
              <a:t>161</a:t>
            </a:fld>
            <a:endParaRPr lang="ja-JP" altLang="en-US"/>
          </a:p>
        </p:txBody>
      </p:sp>
    </p:spTree>
    <p:extLst>
      <p:ext uri="{BB962C8B-B14F-4D97-AF65-F5344CB8AC3E}">
        <p14:creationId xmlns:p14="http://schemas.microsoft.com/office/powerpoint/2010/main" val="132440826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4118FC-4CE3-4062-8970-63C3DA5A883E}"/>
              </a:ext>
            </a:extLst>
          </p:cNvPr>
          <p:cNvSpPr>
            <a:spLocks noGrp="1"/>
          </p:cNvSpPr>
          <p:nvPr>
            <p:ph type="title"/>
          </p:nvPr>
        </p:nvSpPr>
        <p:spPr/>
        <p:txBody>
          <a:bodyPr/>
          <a:lstStyle/>
          <a:p>
            <a:r>
              <a:rPr kumimoji="1" lang="ja-JP" altLang="en-US" dirty="0"/>
              <a:t>セット</a:t>
            </a:r>
          </a:p>
        </p:txBody>
      </p:sp>
      <p:sp>
        <p:nvSpPr>
          <p:cNvPr id="3" name="コンテンツ プレースホルダー 2">
            <a:extLst>
              <a:ext uri="{FF2B5EF4-FFF2-40B4-BE49-F238E27FC236}">
                <a16:creationId xmlns:a16="http://schemas.microsoft.com/office/drawing/2014/main" id="{A03731D4-2F65-4825-B4D7-12B746C349E6}"/>
              </a:ext>
            </a:extLst>
          </p:cNvPr>
          <p:cNvSpPr>
            <a:spLocks noGrp="1"/>
          </p:cNvSpPr>
          <p:nvPr>
            <p:ph idx="1"/>
          </p:nvPr>
        </p:nvSpPr>
        <p:spPr>
          <a:xfrm>
            <a:off x="457200" y="1214422"/>
            <a:ext cx="8229600" cy="918434"/>
          </a:xfrm>
        </p:spPr>
        <p:txBody>
          <a:bodyPr/>
          <a:lstStyle/>
          <a:p>
            <a:r>
              <a:rPr kumimoji="1" lang="ja-JP" altLang="en-US" sz="2400" b="1" dirty="0"/>
              <a:t>値</a:t>
            </a:r>
            <a:r>
              <a:rPr kumimoji="1" lang="ja-JP" altLang="en-US" sz="2400" dirty="0"/>
              <a:t>を格納</a:t>
            </a:r>
            <a:endParaRPr kumimoji="1" lang="en-US" altLang="ja-JP" sz="2400" dirty="0"/>
          </a:p>
          <a:p>
            <a:r>
              <a:rPr kumimoji="1" lang="ja-JP" altLang="en-US" sz="2400" dirty="0"/>
              <a:t>要素の重複を許さない。順序が無い。</a:t>
            </a:r>
          </a:p>
        </p:txBody>
      </p:sp>
      <p:sp>
        <p:nvSpPr>
          <p:cNvPr id="5" name="テキスト ボックス 4">
            <a:extLst>
              <a:ext uri="{FF2B5EF4-FFF2-40B4-BE49-F238E27FC236}">
                <a16:creationId xmlns:a16="http://schemas.microsoft.com/office/drawing/2014/main" id="{B097F705-9EAE-47CD-ACA5-3722E4ED7459}"/>
              </a:ext>
            </a:extLst>
          </p:cNvPr>
          <p:cNvSpPr txBox="1">
            <a:spLocks noChangeArrowheads="1"/>
          </p:cNvSpPr>
          <p:nvPr/>
        </p:nvSpPr>
        <p:spPr bwMode="auto">
          <a:xfrm>
            <a:off x="665049" y="3168795"/>
            <a:ext cx="4796944" cy="1015663"/>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Lucida Console" panose="020B0609040504020204" pitchFamily="49" charset="0"/>
                <a:ea typeface="HG丸ｺﾞｼｯｸM-PRO" panose="020F0600000000000000" pitchFamily="50" charset="-128"/>
              </a:rPr>
              <a:t>&gt;&gt;&gt; a = {'A', 'B', 'C', 'D'}</a:t>
            </a:r>
          </a:p>
          <a:p>
            <a:pPr eaLnBrk="1" hangingPunct="1"/>
            <a:r>
              <a:rPr lang="en-US" altLang="ja-JP" sz="2000" dirty="0">
                <a:latin typeface="Lucida Console" panose="020B0609040504020204" pitchFamily="49" charset="0"/>
                <a:ea typeface="HG丸ｺﾞｼｯｸM-PRO" panose="020F0600000000000000" pitchFamily="50" charset="-128"/>
              </a:rPr>
              <a:t>&gt;&gt;&gt; a</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{'A', 'B', 'C', 'D'}</a:t>
            </a:r>
          </a:p>
        </p:txBody>
      </p:sp>
      <p:sp>
        <p:nvSpPr>
          <p:cNvPr id="7" name="テキスト ボックス 6">
            <a:extLst>
              <a:ext uri="{FF2B5EF4-FFF2-40B4-BE49-F238E27FC236}">
                <a16:creationId xmlns:a16="http://schemas.microsoft.com/office/drawing/2014/main" id="{B653E171-18D3-4B8D-9545-4E00B02E19F6}"/>
              </a:ext>
            </a:extLst>
          </p:cNvPr>
          <p:cNvSpPr txBox="1"/>
          <p:nvPr/>
        </p:nvSpPr>
        <p:spPr>
          <a:xfrm>
            <a:off x="666690" y="2304211"/>
            <a:ext cx="646331" cy="369332"/>
          </a:xfrm>
          <a:prstGeom prst="rect">
            <a:avLst/>
          </a:prstGeom>
          <a:noFill/>
        </p:spPr>
        <p:txBody>
          <a:bodyPr wrap="none" rtlCol="0">
            <a:spAutoFit/>
          </a:bodyPr>
          <a:lstStyle/>
          <a:p>
            <a:r>
              <a:rPr kumimoji="1" lang="ja-JP" altLang="en-US" dirty="0"/>
              <a:t>構文</a:t>
            </a:r>
          </a:p>
        </p:txBody>
      </p:sp>
      <p:pic>
        <p:nvPicPr>
          <p:cNvPr id="8" name="図 7">
            <a:extLst>
              <a:ext uri="{FF2B5EF4-FFF2-40B4-BE49-F238E27FC236}">
                <a16:creationId xmlns:a16="http://schemas.microsoft.com/office/drawing/2014/main" id="{393BAFD7-2C17-40D9-BD89-07EECE8C3263}"/>
              </a:ext>
            </a:extLst>
          </p:cNvPr>
          <p:cNvPicPr>
            <a:picLocks noChangeAspect="1"/>
          </p:cNvPicPr>
          <p:nvPr/>
        </p:nvPicPr>
        <p:blipFill>
          <a:blip r:embed="rId2"/>
          <a:stretch>
            <a:fillRect/>
          </a:stretch>
        </p:blipFill>
        <p:spPr>
          <a:xfrm>
            <a:off x="1475656" y="2219305"/>
            <a:ext cx="2448272" cy="607643"/>
          </a:xfrm>
          <a:prstGeom prst="rect">
            <a:avLst/>
          </a:prstGeom>
        </p:spPr>
      </p:pic>
      <p:sp>
        <p:nvSpPr>
          <p:cNvPr id="9" name="テキスト ボックス 8">
            <a:extLst>
              <a:ext uri="{FF2B5EF4-FFF2-40B4-BE49-F238E27FC236}">
                <a16:creationId xmlns:a16="http://schemas.microsoft.com/office/drawing/2014/main" id="{8ADF03E3-B5CD-499B-BA6C-C085B4E693D5}"/>
              </a:ext>
            </a:extLst>
          </p:cNvPr>
          <p:cNvSpPr txBox="1">
            <a:spLocks noChangeArrowheads="1"/>
          </p:cNvSpPr>
          <p:nvPr/>
        </p:nvSpPr>
        <p:spPr bwMode="auto">
          <a:xfrm>
            <a:off x="639152" y="4509120"/>
            <a:ext cx="7677263" cy="1015663"/>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Lucida Console" panose="020B0609040504020204" pitchFamily="49" charset="0"/>
                <a:ea typeface="HG丸ｺﾞｼｯｸM-PRO" panose="020F0600000000000000" pitchFamily="50" charset="-128"/>
              </a:rPr>
              <a:t>&gt;&gt;&gt; a = {'A', 'B', 'B', 'C', 'C', 'C'}</a:t>
            </a:r>
          </a:p>
          <a:p>
            <a:pPr eaLnBrk="1" hangingPunct="1"/>
            <a:r>
              <a:rPr lang="en-US" altLang="ja-JP" sz="2000" dirty="0">
                <a:latin typeface="Lucida Console" panose="020B0609040504020204" pitchFamily="49" charset="0"/>
                <a:ea typeface="HG丸ｺﾞｼｯｸM-PRO" panose="020F0600000000000000" pitchFamily="50" charset="-128"/>
              </a:rPr>
              <a:t>&gt;&gt;&gt; a</a:t>
            </a:r>
          </a:p>
          <a:p>
            <a:pPr eaLnBrk="1" hangingPunct="1"/>
            <a:r>
              <a:rPr lang="en-US" altLang="ja-JP" sz="2000" dirty="0">
                <a:solidFill>
                  <a:srgbClr val="0070C0"/>
                </a:solidFill>
                <a:latin typeface="Lucida Console" panose="020B0609040504020204" pitchFamily="49" charset="0"/>
                <a:ea typeface="HG丸ｺﾞｼｯｸM-PRO" panose="020F0600000000000000" pitchFamily="50" charset="-128"/>
              </a:rPr>
              <a:t>{'A', 'B', 'C'}</a:t>
            </a:r>
          </a:p>
        </p:txBody>
      </p:sp>
      <p:sp>
        <p:nvSpPr>
          <p:cNvPr id="10" name="コンテンツ プレースホルダー 2">
            <a:extLst>
              <a:ext uri="{FF2B5EF4-FFF2-40B4-BE49-F238E27FC236}">
                <a16:creationId xmlns:a16="http://schemas.microsoft.com/office/drawing/2014/main" id="{79145646-A850-4492-9E92-D91D34F7B398}"/>
              </a:ext>
            </a:extLst>
          </p:cNvPr>
          <p:cNvSpPr txBox="1">
            <a:spLocks/>
          </p:cNvSpPr>
          <p:nvPr/>
        </p:nvSpPr>
        <p:spPr bwMode="auto">
          <a:xfrm>
            <a:off x="3203848" y="5121144"/>
            <a:ext cx="8229600" cy="91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000" dirty="0"/>
              <a:t>←それぞれの値が</a:t>
            </a:r>
            <a:r>
              <a:rPr lang="en-US" altLang="ja-JP" sz="2000" dirty="0"/>
              <a:t>1</a:t>
            </a:r>
            <a:r>
              <a:rPr lang="ja-JP" altLang="en-US" sz="2000" dirty="0" err="1"/>
              <a:t>つずつ</a:t>
            </a:r>
            <a:r>
              <a:rPr lang="ja-JP" altLang="en-US" sz="2000" dirty="0"/>
              <a:t>含まれる</a:t>
            </a:r>
            <a:endParaRPr lang="en-US" altLang="ja-JP" sz="2000" dirty="0"/>
          </a:p>
        </p:txBody>
      </p:sp>
      <p:sp>
        <p:nvSpPr>
          <p:cNvPr id="12" name="コンテンツ プレースホルダー 2">
            <a:extLst>
              <a:ext uri="{FF2B5EF4-FFF2-40B4-BE49-F238E27FC236}">
                <a16:creationId xmlns:a16="http://schemas.microsoft.com/office/drawing/2014/main" id="{C32E3260-3567-49D1-B449-6AB9D25F9900}"/>
              </a:ext>
            </a:extLst>
          </p:cNvPr>
          <p:cNvSpPr txBox="1">
            <a:spLocks/>
          </p:cNvSpPr>
          <p:nvPr/>
        </p:nvSpPr>
        <p:spPr bwMode="auto">
          <a:xfrm>
            <a:off x="6588224" y="2347170"/>
            <a:ext cx="3610744"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000" dirty="0"/>
              <a:t>リストは </a:t>
            </a:r>
            <a:r>
              <a:rPr lang="en-US" altLang="ja-JP" sz="2000" b="1" dirty="0"/>
              <a:t>[1, 2, 3]</a:t>
            </a:r>
          </a:p>
          <a:p>
            <a:pPr marL="0" indent="0">
              <a:buFont typeface="Arial" panose="020B0604020202020204" pitchFamily="34" charset="0"/>
              <a:buNone/>
            </a:pPr>
            <a:r>
              <a:rPr lang="ja-JP" altLang="en-US" sz="2000" dirty="0"/>
              <a:t>タプルは </a:t>
            </a:r>
            <a:r>
              <a:rPr lang="en-US" altLang="ja-JP" sz="2000" b="1" dirty="0"/>
              <a:t>(1, 2, 3)</a:t>
            </a:r>
          </a:p>
          <a:p>
            <a:pPr marL="0" indent="0">
              <a:buFont typeface="Arial" panose="020B0604020202020204" pitchFamily="34" charset="0"/>
              <a:buNone/>
            </a:pPr>
            <a:r>
              <a:rPr lang="ja-JP" altLang="en-US" sz="2000" dirty="0"/>
              <a:t>セットは </a:t>
            </a:r>
            <a:r>
              <a:rPr lang="en-US" altLang="ja-JP" sz="2000" b="1" dirty="0"/>
              <a:t>{1, 2, 3}</a:t>
            </a:r>
          </a:p>
        </p:txBody>
      </p:sp>
      <p:sp>
        <p:nvSpPr>
          <p:cNvPr id="4" name="スライド番号プレースホルダー 3">
            <a:extLst>
              <a:ext uri="{FF2B5EF4-FFF2-40B4-BE49-F238E27FC236}">
                <a16:creationId xmlns:a16="http://schemas.microsoft.com/office/drawing/2014/main" id="{A562B166-3B82-4276-B639-8476954C510A}"/>
              </a:ext>
            </a:extLst>
          </p:cNvPr>
          <p:cNvSpPr>
            <a:spLocks noGrp="1"/>
          </p:cNvSpPr>
          <p:nvPr>
            <p:ph type="sldNum" sz="quarter" idx="12"/>
          </p:nvPr>
        </p:nvSpPr>
        <p:spPr/>
        <p:txBody>
          <a:bodyPr/>
          <a:lstStyle/>
          <a:p>
            <a:fld id="{F9134F74-3BB4-4ADE-A554-892E3A208E77}" type="slidenum">
              <a:rPr lang="ja-JP" altLang="en-US" smtClean="0"/>
              <a:pPr/>
              <a:t>162</a:t>
            </a:fld>
            <a:endParaRPr lang="ja-JP" altLang="en-US"/>
          </a:p>
        </p:txBody>
      </p:sp>
    </p:spTree>
    <p:extLst>
      <p:ext uri="{BB962C8B-B14F-4D97-AF65-F5344CB8AC3E}">
        <p14:creationId xmlns:p14="http://schemas.microsoft.com/office/powerpoint/2010/main" val="5143162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7012D6-BC0F-400A-90C0-604AA605A81D}"/>
              </a:ext>
            </a:extLst>
          </p:cNvPr>
          <p:cNvSpPr>
            <a:spLocks noGrp="1"/>
          </p:cNvSpPr>
          <p:nvPr>
            <p:ph type="title"/>
          </p:nvPr>
        </p:nvSpPr>
        <p:spPr/>
        <p:txBody>
          <a:bodyPr/>
          <a:lstStyle/>
          <a:p>
            <a:r>
              <a:rPr kumimoji="1" lang="ja-JP" altLang="en-US" dirty="0"/>
              <a:t>セット</a:t>
            </a:r>
            <a:r>
              <a:rPr lang="ja-JP" altLang="en-US" dirty="0"/>
              <a:t>の操作</a:t>
            </a:r>
            <a:endParaRPr kumimoji="1" lang="ja-JP" altLang="en-US" dirty="0"/>
          </a:p>
        </p:txBody>
      </p:sp>
      <p:sp>
        <p:nvSpPr>
          <p:cNvPr id="4" name="テキスト ボックス 3">
            <a:extLst>
              <a:ext uri="{FF2B5EF4-FFF2-40B4-BE49-F238E27FC236}">
                <a16:creationId xmlns:a16="http://schemas.microsoft.com/office/drawing/2014/main" id="{060849DC-8875-4CC6-97E5-6DEE790A6CCA}"/>
              </a:ext>
            </a:extLst>
          </p:cNvPr>
          <p:cNvSpPr txBox="1">
            <a:spLocks noChangeArrowheads="1"/>
          </p:cNvSpPr>
          <p:nvPr/>
        </p:nvSpPr>
        <p:spPr bwMode="auto">
          <a:xfrm>
            <a:off x="448568" y="1340768"/>
            <a:ext cx="7937813" cy="3785652"/>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latin typeface="Lucida Console" panose="020B0609040504020204" pitchFamily="49" charset="0"/>
                <a:ea typeface="HG丸ｺﾞｼｯｸM-PRO" panose="020F0600000000000000" pitchFamily="50" charset="-128"/>
              </a:rPr>
              <a:t>&gt;&gt;&gt;</a:t>
            </a:r>
            <a:r>
              <a:rPr lang="ja-JP" altLang="en-US" sz="2400" dirty="0">
                <a:latin typeface="Lucida Console" panose="020B0609040504020204" pitchFamily="49" charset="0"/>
                <a:ea typeface="HG丸ｺﾞｼｯｸM-PRO" panose="020F0600000000000000" pitchFamily="50" charset="-128"/>
              </a:rPr>
              <a:t> </a:t>
            </a:r>
            <a:r>
              <a:rPr lang="en-US" altLang="ja-JP" sz="2400" dirty="0">
                <a:latin typeface="Lucida Console" panose="020B0609040504020204" pitchFamily="49" charset="0"/>
                <a:ea typeface="HG丸ｺﾞｼｯｸM-PRO" panose="020F0600000000000000" pitchFamily="50" charset="-128"/>
              </a:rPr>
              <a:t>data = [1, 2, 3]</a:t>
            </a:r>
          </a:p>
          <a:p>
            <a:pPr eaLnBrk="1" hangingPunct="1"/>
            <a:r>
              <a:rPr lang="en-US" altLang="ja-JP" sz="2400" dirty="0">
                <a:latin typeface="Lucida Console" panose="020B0609040504020204" pitchFamily="49" charset="0"/>
                <a:ea typeface="HG丸ｺﾞｼｯｸM-PRO" panose="020F0600000000000000" pitchFamily="50" charset="-128"/>
              </a:rPr>
              <a:t>&gt;&gt;&gt; a = set(data)</a:t>
            </a:r>
          </a:p>
          <a:p>
            <a:pPr eaLnBrk="1" hangingPunct="1"/>
            <a:r>
              <a:rPr lang="en-US" altLang="ja-JP" sz="2400" dirty="0">
                <a:latin typeface="Lucida Console" panose="020B0609040504020204" pitchFamily="49" charset="0"/>
                <a:ea typeface="HG丸ｺﾞｼｯｸM-PRO" panose="020F0600000000000000" pitchFamily="50" charset="-128"/>
              </a:rPr>
              <a:t>&gt;&gt;&gt; a</a:t>
            </a:r>
          </a:p>
          <a:p>
            <a:pPr eaLnBrk="1" hangingPunct="1"/>
            <a:r>
              <a:rPr lang="en-US" altLang="ja-JP" sz="2400" dirty="0">
                <a:solidFill>
                  <a:srgbClr val="0070C0"/>
                </a:solidFill>
                <a:latin typeface="Lucida Console" panose="020B0609040504020204" pitchFamily="49" charset="0"/>
                <a:ea typeface="HG丸ｺﾞｼｯｸM-PRO" panose="020F0600000000000000" pitchFamily="50" charset="-128"/>
              </a:rPr>
              <a:t>{1, 2, 3}</a:t>
            </a:r>
          </a:p>
          <a:p>
            <a:pPr eaLnBrk="1" hangingPunct="1"/>
            <a:r>
              <a:rPr lang="en-US" altLang="ja-JP" sz="2400" dirty="0">
                <a:latin typeface="Lucida Console" panose="020B0609040504020204" pitchFamily="49" charset="0"/>
                <a:ea typeface="HG丸ｺﾞｼｯｸM-PRO" panose="020F0600000000000000" pitchFamily="50" charset="-128"/>
              </a:rPr>
              <a:t>&gt;&gt;&gt; set1 = {'A', 'B', 'C'}</a:t>
            </a:r>
          </a:p>
          <a:p>
            <a:pPr eaLnBrk="1" hangingPunct="1"/>
            <a:r>
              <a:rPr lang="en-US" altLang="ja-JP" sz="2400" dirty="0">
                <a:latin typeface="Lucida Console" panose="020B0609040504020204" pitchFamily="49" charset="0"/>
                <a:ea typeface="HG丸ｺﾞｼｯｸM-PRO" panose="020F0600000000000000" pitchFamily="50" charset="-128"/>
              </a:rPr>
              <a:t>&gt;&gt;&gt; set2 = {'B', 'C'}</a:t>
            </a:r>
          </a:p>
          <a:p>
            <a:pPr eaLnBrk="1" hangingPunct="1"/>
            <a:r>
              <a:rPr lang="en-US" altLang="ja-JP" sz="2400" dirty="0">
                <a:latin typeface="Lucida Console" panose="020B0609040504020204" pitchFamily="49" charset="0"/>
                <a:ea typeface="HG丸ｺﾞｼｯｸM-PRO" panose="020F0600000000000000" pitchFamily="50" charset="-128"/>
              </a:rPr>
              <a:t>&gt;&gt;&gt; set1.issubset(set2)</a:t>
            </a:r>
          </a:p>
          <a:p>
            <a:pPr eaLnBrk="1" hangingPunct="1"/>
            <a:r>
              <a:rPr lang="en-US" altLang="ja-JP" sz="2400" dirty="0">
                <a:solidFill>
                  <a:srgbClr val="0070C0"/>
                </a:solidFill>
                <a:latin typeface="Lucida Console" panose="020B0609040504020204" pitchFamily="49" charset="0"/>
                <a:ea typeface="HG丸ｺﾞｼｯｸM-PRO" panose="020F0600000000000000" pitchFamily="50" charset="-128"/>
              </a:rPr>
              <a:t>False</a:t>
            </a:r>
          </a:p>
          <a:p>
            <a:pPr eaLnBrk="1" hangingPunct="1"/>
            <a:r>
              <a:rPr lang="en-US" altLang="ja-JP" sz="2400" dirty="0">
                <a:latin typeface="Lucida Console" panose="020B0609040504020204" pitchFamily="49" charset="0"/>
                <a:ea typeface="HG丸ｺﾞｼｯｸM-PRO" panose="020F0600000000000000" pitchFamily="50" charset="-128"/>
              </a:rPr>
              <a:t>&gt;&gt;&gt; set2.issubset(set1)</a:t>
            </a:r>
          </a:p>
          <a:p>
            <a:pPr eaLnBrk="1" hangingPunct="1"/>
            <a:r>
              <a:rPr lang="en-US" altLang="ja-JP" sz="2400" dirty="0">
                <a:solidFill>
                  <a:srgbClr val="0070C0"/>
                </a:solidFill>
                <a:latin typeface="Lucida Console" panose="020B0609040504020204" pitchFamily="49" charset="0"/>
                <a:ea typeface="HG丸ｺﾞｼｯｸM-PRO" panose="020F0600000000000000" pitchFamily="50" charset="-128"/>
              </a:rPr>
              <a:t>True</a:t>
            </a:r>
          </a:p>
        </p:txBody>
      </p:sp>
      <p:sp>
        <p:nvSpPr>
          <p:cNvPr id="5" name="テキスト ボックス 4">
            <a:extLst>
              <a:ext uri="{FF2B5EF4-FFF2-40B4-BE49-F238E27FC236}">
                <a16:creationId xmlns:a16="http://schemas.microsoft.com/office/drawing/2014/main" id="{E608C956-5739-4E3C-9549-707CBA229C46}"/>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69946393-E75B-4607-A11C-DFA32F5FE69E}"/>
              </a:ext>
            </a:extLst>
          </p:cNvPr>
          <p:cNvSpPr>
            <a:spLocks noGrp="1"/>
          </p:cNvSpPr>
          <p:nvPr>
            <p:ph type="sldNum" sz="quarter" idx="12"/>
          </p:nvPr>
        </p:nvSpPr>
        <p:spPr/>
        <p:txBody>
          <a:bodyPr/>
          <a:lstStyle/>
          <a:p>
            <a:fld id="{F9134F74-3BB4-4ADE-A554-892E3A208E77}" type="slidenum">
              <a:rPr lang="ja-JP" altLang="en-US" smtClean="0"/>
              <a:pPr/>
              <a:t>163</a:t>
            </a:fld>
            <a:endParaRPr lang="ja-JP" altLang="en-US"/>
          </a:p>
        </p:txBody>
      </p:sp>
    </p:spTree>
    <p:extLst>
      <p:ext uri="{BB962C8B-B14F-4D97-AF65-F5344CB8AC3E}">
        <p14:creationId xmlns:p14="http://schemas.microsoft.com/office/powerpoint/2010/main" val="167809935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F3C48C-BF9A-4ADF-A869-70ABEDD06FAE}"/>
              </a:ext>
            </a:extLst>
          </p:cNvPr>
          <p:cNvSpPr>
            <a:spLocks noGrp="1"/>
          </p:cNvSpPr>
          <p:nvPr>
            <p:ph type="title"/>
          </p:nvPr>
        </p:nvSpPr>
        <p:spPr/>
        <p:txBody>
          <a:bodyPr>
            <a:normAutofit/>
          </a:bodyPr>
          <a:lstStyle/>
          <a:p>
            <a:r>
              <a:rPr lang="ja-JP" altLang="en-US" dirty="0"/>
              <a:t>セットどうしの演算（集合演算）</a:t>
            </a:r>
            <a:endParaRPr kumimoji="1" lang="ja-JP" altLang="en-US" dirty="0"/>
          </a:p>
        </p:txBody>
      </p:sp>
      <p:pic>
        <p:nvPicPr>
          <p:cNvPr id="4" name="図 3">
            <a:extLst>
              <a:ext uri="{FF2B5EF4-FFF2-40B4-BE49-F238E27FC236}">
                <a16:creationId xmlns:a16="http://schemas.microsoft.com/office/drawing/2014/main" id="{F0C4005E-A20E-473F-9321-1D145A0C4465}"/>
              </a:ext>
            </a:extLst>
          </p:cNvPr>
          <p:cNvPicPr>
            <a:picLocks noChangeAspect="1"/>
          </p:cNvPicPr>
          <p:nvPr/>
        </p:nvPicPr>
        <p:blipFill>
          <a:blip r:embed="rId2"/>
          <a:stretch>
            <a:fillRect/>
          </a:stretch>
        </p:blipFill>
        <p:spPr>
          <a:xfrm>
            <a:off x="457200" y="1196752"/>
            <a:ext cx="7884368" cy="2993865"/>
          </a:xfrm>
          <a:prstGeom prst="rect">
            <a:avLst/>
          </a:prstGeom>
        </p:spPr>
      </p:pic>
      <p:pic>
        <p:nvPicPr>
          <p:cNvPr id="5" name="図 4">
            <a:extLst>
              <a:ext uri="{FF2B5EF4-FFF2-40B4-BE49-F238E27FC236}">
                <a16:creationId xmlns:a16="http://schemas.microsoft.com/office/drawing/2014/main" id="{27CE83D6-6AAE-4575-9342-E11FA8E38C49}"/>
              </a:ext>
            </a:extLst>
          </p:cNvPr>
          <p:cNvPicPr>
            <a:picLocks noChangeAspect="1"/>
          </p:cNvPicPr>
          <p:nvPr/>
        </p:nvPicPr>
        <p:blipFill>
          <a:blip r:embed="rId3"/>
          <a:stretch>
            <a:fillRect/>
          </a:stretch>
        </p:blipFill>
        <p:spPr>
          <a:xfrm>
            <a:off x="323528" y="4381683"/>
            <a:ext cx="3922504" cy="1793307"/>
          </a:xfrm>
          <a:prstGeom prst="rect">
            <a:avLst/>
          </a:prstGeom>
        </p:spPr>
      </p:pic>
      <p:pic>
        <p:nvPicPr>
          <p:cNvPr id="6" name="図 5">
            <a:extLst>
              <a:ext uri="{FF2B5EF4-FFF2-40B4-BE49-F238E27FC236}">
                <a16:creationId xmlns:a16="http://schemas.microsoft.com/office/drawing/2014/main" id="{ADA37E36-DEDD-4A28-A219-EFF2DFEE1F7A}"/>
              </a:ext>
            </a:extLst>
          </p:cNvPr>
          <p:cNvPicPr>
            <a:picLocks noChangeAspect="1"/>
          </p:cNvPicPr>
          <p:nvPr/>
        </p:nvPicPr>
        <p:blipFill>
          <a:blip r:embed="rId4"/>
          <a:stretch>
            <a:fillRect/>
          </a:stretch>
        </p:blipFill>
        <p:spPr>
          <a:xfrm>
            <a:off x="4525514" y="4381683"/>
            <a:ext cx="4110375" cy="1759149"/>
          </a:xfrm>
          <a:prstGeom prst="rect">
            <a:avLst/>
          </a:prstGeom>
        </p:spPr>
      </p:pic>
      <p:pic>
        <p:nvPicPr>
          <p:cNvPr id="7" name="図 6">
            <a:extLst>
              <a:ext uri="{FF2B5EF4-FFF2-40B4-BE49-F238E27FC236}">
                <a16:creationId xmlns:a16="http://schemas.microsoft.com/office/drawing/2014/main" id="{AD542EDF-EB74-4151-BBC1-8922370EC847}"/>
              </a:ext>
            </a:extLst>
          </p:cNvPr>
          <p:cNvPicPr>
            <a:picLocks noChangeAspect="1"/>
          </p:cNvPicPr>
          <p:nvPr/>
        </p:nvPicPr>
        <p:blipFill>
          <a:blip r:embed="rId5"/>
          <a:stretch>
            <a:fillRect/>
          </a:stretch>
        </p:blipFill>
        <p:spPr>
          <a:xfrm>
            <a:off x="1779816" y="6237312"/>
            <a:ext cx="5491395" cy="423718"/>
          </a:xfrm>
          <a:prstGeom prst="rect">
            <a:avLst/>
          </a:prstGeom>
        </p:spPr>
      </p:pic>
      <p:sp>
        <p:nvSpPr>
          <p:cNvPr id="3" name="スライド番号プレースホルダー 2">
            <a:extLst>
              <a:ext uri="{FF2B5EF4-FFF2-40B4-BE49-F238E27FC236}">
                <a16:creationId xmlns:a16="http://schemas.microsoft.com/office/drawing/2014/main" id="{E4B80CA7-D7A5-4B29-BC53-5EF642C9ADF7}"/>
              </a:ext>
            </a:extLst>
          </p:cNvPr>
          <p:cNvSpPr>
            <a:spLocks noGrp="1"/>
          </p:cNvSpPr>
          <p:nvPr>
            <p:ph type="sldNum" sz="quarter" idx="12"/>
          </p:nvPr>
        </p:nvSpPr>
        <p:spPr/>
        <p:txBody>
          <a:bodyPr/>
          <a:lstStyle/>
          <a:p>
            <a:fld id="{F9134F74-3BB4-4ADE-A554-892E3A208E77}" type="slidenum">
              <a:rPr lang="ja-JP" altLang="en-US" smtClean="0"/>
              <a:pPr/>
              <a:t>164</a:t>
            </a:fld>
            <a:endParaRPr lang="ja-JP" altLang="en-US"/>
          </a:p>
        </p:txBody>
      </p:sp>
    </p:spTree>
    <p:extLst>
      <p:ext uri="{BB962C8B-B14F-4D97-AF65-F5344CB8AC3E}">
        <p14:creationId xmlns:p14="http://schemas.microsoft.com/office/powerpoint/2010/main" val="406196524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03EC19-622C-4FC3-93AD-2B1675C1F972}"/>
              </a:ext>
            </a:extLst>
          </p:cNvPr>
          <p:cNvSpPr>
            <a:spLocks noGrp="1"/>
          </p:cNvSpPr>
          <p:nvPr>
            <p:ph type="title"/>
          </p:nvPr>
        </p:nvSpPr>
        <p:spPr/>
        <p:txBody>
          <a:bodyPr/>
          <a:lstStyle/>
          <a:p>
            <a:r>
              <a:rPr lang="ja-JP" altLang="en-US" dirty="0"/>
              <a:t>セットどうしの演算（集合演算）</a:t>
            </a:r>
            <a:endParaRPr kumimoji="1" lang="ja-JP" altLang="en-US" dirty="0"/>
          </a:p>
        </p:txBody>
      </p:sp>
      <p:sp>
        <p:nvSpPr>
          <p:cNvPr id="4" name="テキスト ボックス 3">
            <a:extLst>
              <a:ext uri="{FF2B5EF4-FFF2-40B4-BE49-F238E27FC236}">
                <a16:creationId xmlns:a16="http://schemas.microsoft.com/office/drawing/2014/main" id="{37D886DC-63E8-466B-9FBF-B0CFE5D4A633}"/>
              </a:ext>
            </a:extLst>
          </p:cNvPr>
          <p:cNvSpPr txBox="1">
            <a:spLocks noChangeArrowheads="1"/>
          </p:cNvSpPr>
          <p:nvPr/>
        </p:nvSpPr>
        <p:spPr bwMode="auto">
          <a:xfrm>
            <a:off x="448568" y="1340768"/>
            <a:ext cx="7937813" cy="3785652"/>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latin typeface="Lucida Console" panose="020B0609040504020204" pitchFamily="49" charset="0"/>
                <a:ea typeface="HG丸ｺﾞｼｯｸM-PRO" panose="020F0600000000000000" pitchFamily="50" charset="-128"/>
              </a:rPr>
              <a:t>&gt;&gt;&gt; set1 = {'A', 'B', 'C'}</a:t>
            </a:r>
          </a:p>
          <a:p>
            <a:pPr eaLnBrk="1" hangingPunct="1"/>
            <a:r>
              <a:rPr lang="en-US" altLang="ja-JP" sz="2400" dirty="0">
                <a:latin typeface="Lucida Console" panose="020B0609040504020204" pitchFamily="49" charset="0"/>
                <a:ea typeface="HG丸ｺﾞｼｯｸM-PRO" panose="020F0600000000000000" pitchFamily="50" charset="-128"/>
              </a:rPr>
              <a:t>&gt;&gt;&gt; set2 = {'A', 'B', 'D'}</a:t>
            </a:r>
          </a:p>
          <a:p>
            <a:pPr eaLnBrk="1" hangingPunct="1"/>
            <a:r>
              <a:rPr lang="en-US" altLang="ja-JP" sz="2400" dirty="0">
                <a:latin typeface="Lucida Console" panose="020B0609040504020204" pitchFamily="49" charset="0"/>
                <a:ea typeface="HG丸ｺﾞｼｯｸM-PRO" panose="020F0600000000000000" pitchFamily="50" charset="-128"/>
              </a:rPr>
              <a:t>&gt;&gt;&gt; set1 | set2</a:t>
            </a:r>
          </a:p>
          <a:p>
            <a:pPr eaLnBrk="1" hangingPunct="1"/>
            <a:r>
              <a:rPr lang="en-US" altLang="ja-JP" sz="2400" dirty="0">
                <a:solidFill>
                  <a:srgbClr val="0070C0"/>
                </a:solidFill>
                <a:latin typeface="Lucida Console" panose="020B0609040504020204" pitchFamily="49" charset="0"/>
                <a:ea typeface="HG丸ｺﾞｼｯｸM-PRO" panose="020F0600000000000000" pitchFamily="50" charset="-128"/>
              </a:rPr>
              <a:t>{'D', 'B', 'C', 'A'}</a:t>
            </a:r>
          </a:p>
          <a:p>
            <a:pPr eaLnBrk="1" hangingPunct="1"/>
            <a:r>
              <a:rPr lang="en-US" altLang="ja-JP" sz="2400" dirty="0">
                <a:latin typeface="Lucida Console" panose="020B0609040504020204" pitchFamily="49" charset="0"/>
                <a:ea typeface="HG丸ｺﾞｼｯｸM-PRO" panose="020F0600000000000000" pitchFamily="50" charset="-128"/>
              </a:rPr>
              <a:t>&gt;&gt;&gt; set1 &amp; set2</a:t>
            </a:r>
          </a:p>
          <a:p>
            <a:pPr eaLnBrk="1" hangingPunct="1"/>
            <a:r>
              <a:rPr lang="en-US" altLang="ja-JP" sz="2400" dirty="0">
                <a:solidFill>
                  <a:srgbClr val="0070C0"/>
                </a:solidFill>
                <a:latin typeface="Lucida Console" panose="020B0609040504020204" pitchFamily="49" charset="0"/>
                <a:ea typeface="HG丸ｺﾞｼｯｸM-PRO" panose="020F0600000000000000" pitchFamily="50" charset="-128"/>
              </a:rPr>
              <a:t>{'A', 'B'}</a:t>
            </a:r>
          </a:p>
          <a:p>
            <a:pPr eaLnBrk="1" hangingPunct="1"/>
            <a:r>
              <a:rPr lang="en-US" altLang="ja-JP" sz="2400" dirty="0">
                <a:latin typeface="Lucida Console" panose="020B0609040504020204" pitchFamily="49" charset="0"/>
                <a:ea typeface="HG丸ｺﾞｼｯｸM-PRO" panose="020F0600000000000000" pitchFamily="50" charset="-128"/>
              </a:rPr>
              <a:t>&gt;&gt;&gt; set1 - set2</a:t>
            </a:r>
          </a:p>
          <a:p>
            <a:pPr eaLnBrk="1" hangingPunct="1"/>
            <a:r>
              <a:rPr lang="en-US" altLang="ja-JP" sz="2400" dirty="0">
                <a:solidFill>
                  <a:srgbClr val="0070C0"/>
                </a:solidFill>
                <a:latin typeface="Lucida Console" panose="020B0609040504020204" pitchFamily="49" charset="0"/>
                <a:ea typeface="HG丸ｺﾞｼｯｸM-PRO" panose="020F0600000000000000" pitchFamily="50" charset="-128"/>
              </a:rPr>
              <a:t>{'C'}</a:t>
            </a:r>
          </a:p>
          <a:p>
            <a:pPr eaLnBrk="1" hangingPunct="1"/>
            <a:r>
              <a:rPr lang="en-US" altLang="ja-JP" sz="2400" dirty="0">
                <a:latin typeface="Lucida Console" panose="020B0609040504020204" pitchFamily="49" charset="0"/>
                <a:ea typeface="HG丸ｺﾞｼｯｸM-PRO" panose="020F0600000000000000" pitchFamily="50" charset="-128"/>
              </a:rPr>
              <a:t>&gt;&gt;&gt; set1 ^ set2</a:t>
            </a:r>
          </a:p>
          <a:p>
            <a:pPr eaLnBrk="1" hangingPunct="1"/>
            <a:r>
              <a:rPr lang="en-US" altLang="ja-JP" sz="2400" dirty="0">
                <a:solidFill>
                  <a:srgbClr val="0070C0"/>
                </a:solidFill>
                <a:latin typeface="Lucida Console" panose="020B0609040504020204" pitchFamily="49" charset="0"/>
                <a:ea typeface="HG丸ｺﾞｼｯｸM-PRO" panose="020F0600000000000000" pitchFamily="50" charset="-128"/>
              </a:rPr>
              <a:t>{'C', 'D'}</a:t>
            </a:r>
          </a:p>
        </p:txBody>
      </p:sp>
      <p:sp>
        <p:nvSpPr>
          <p:cNvPr id="5" name="テキスト ボックス 4">
            <a:extLst>
              <a:ext uri="{FF2B5EF4-FFF2-40B4-BE49-F238E27FC236}">
                <a16:creationId xmlns:a16="http://schemas.microsoft.com/office/drawing/2014/main" id="{24D167FF-0A95-43A8-8EF6-AF08F429D614}"/>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E74C2EEF-D9EA-4FAB-9674-7E6117F770E5}"/>
              </a:ext>
            </a:extLst>
          </p:cNvPr>
          <p:cNvSpPr>
            <a:spLocks noGrp="1"/>
          </p:cNvSpPr>
          <p:nvPr>
            <p:ph type="sldNum" sz="quarter" idx="12"/>
          </p:nvPr>
        </p:nvSpPr>
        <p:spPr/>
        <p:txBody>
          <a:bodyPr/>
          <a:lstStyle/>
          <a:p>
            <a:fld id="{F9134F74-3BB4-4ADE-A554-892E3A208E77}" type="slidenum">
              <a:rPr lang="ja-JP" altLang="en-US" smtClean="0"/>
              <a:pPr/>
              <a:t>165</a:t>
            </a:fld>
            <a:endParaRPr lang="ja-JP" altLang="en-US"/>
          </a:p>
        </p:txBody>
      </p:sp>
    </p:spTree>
    <p:extLst>
      <p:ext uri="{BB962C8B-B14F-4D97-AF65-F5344CB8AC3E}">
        <p14:creationId xmlns:p14="http://schemas.microsoft.com/office/powerpoint/2010/main" val="189223052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4A2974-F120-4D9D-A247-BCA774A21167}"/>
              </a:ext>
            </a:extLst>
          </p:cNvPr>
          <p:cNvSpPr>
            <a:spLocks noGrp="1"/>
          </p:cNvSpPr>
          <p:nvPr>
            <p:ph type="ctrTitle"/>
          </p:nvPr>
        </p:nvSpPr>
        <p:spPr/>
        <p:txBody>
          <a:bodyPr/>
          <a:lstStyle/>
          <a:p>
            <a:r>
              <a:rPr kumimoji="1" lang="ja-JP" altLang="en-US" dirty="0"/>
              <a:t>基本型の性質</a:t>
            </a:r>
          </a:p>
        </p:txBody>
      </p:sp>
      <p:sp>
        <p:nvSpPr>
          <p:cNvPr id="5" name="テキスト ボックス 4">
            <a:extLst>
              <a:ext uri="{FF2B5EF4-FFF2-40B4-BE49-F238E27FC236}">
                <a16:creationId xmlns:a16="http://schemas.microsoft.com/office/drawing/2014/main" id="{B1311497-7C31-4F0D-9FD5-9DD8EE1EE388}"/>
              </a:ext>
            </a:extLst>
          </p:cNvPr>
          <p:cNvSpPr txBox="1"/>
          <p:nvPr/>
        </p:nvSpPr>
        <p:spPr>
          <a:xfrm>
            <a:off x="2627784" y="3600450"/>
            <a:ext cx="4782078" cy="1815882"/>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sz="2800" dirty="0">
                <a:latin typeface="游ゴシック Medium" panose="020B0500000000000000" pitchFamily="50" charset="-128"/>
                <a:ea typeface="游ゴシック Medium" panose="020B0500000000000000" pitchFamily="50" charset="-128"/>
              </a:rPr>
              <a:t>変更可能（ミュータブル）</a:t>
            </a:r>
            <a:endParaRPr kumimoji="1" lang="en-US" altLang="ja-JP" sz="2800" dirty="0">
              <a:latin typeface="游ゴシック Medium" panose="020B0500000000000000" pitchFamily="50" charset="-128"/>
              <a:ea typeface="游ゴシック Medium" panose="020B0500000000000000" pitchFamily="50" charset="-128"/>
            </a:endParaRPr>
          </a:p>
          <a:p>
            <a:pPr marL="285750" indent="-285750">
              <a:buFont typeface="Arial" panose="020B0604020202020204" pitchFamily="34" charset="0"/>
              <a:buChar char="•"/>
            </a:pPr>
            <a:r>
              <a:rPr lang="ja-JP" altLang="en-US" sz="2800" dirty="0">
                <a:latin typeface="游ゴシック Medium" panose="020B0500000000000000" pitchFamily="50" charset="-128"/>
                <a:ea typeface="游ゴシック Medium" panose="020B0500000000000000" pitchFamily="50" charset="-128"/>
              </a:rPr>
              <a:t>反復可能（イテラブル）</a:t>
            </a:r>
            <a:endParaRPr lang="en-US" altLang="ja-JP" sz="2800" dirty="0">
              <a:latin typeface="游ゴシック Medium" panose="020B0500000000000000" pitchFamily="50" charset="-128"/>
              <a:ea typeface="游ゴシック Medium" panose="020B0500000000000000" pitchFamily="50" charset="-128"/>
            </a:endParaRPr>
          </a:p>
          <a:p>
            <a:pPr marL="285750" indent="-285750">
              <a:buFont typeface="Arial" panose="020B0604020202020204" pitchFamily="34" charset="0"/>
              <a:buChar char="•"/>
            </a:pPr>
            <a:r>
              <a:rPr lang="ja-JP" altLang="en-US" sz="2800" dirty="0">
                <a:latin typeface="游ゴシック Medium" panose="020B0500000000000000" pitchFamily="50" charset="-128"/>
                <a:ea typeface="游ゴシック Medium" panose="020B0500000000000000" pitchFamily="50" charset="-128"/>
              </a:rPr>
              <a:t>順序を持つ（シーケンス）</a:t>
            </a:r>
            <a:endParaRPr lang="en-US" altLang="ja-JP" sz="2800" dirty="0">
              <a:latin typeface="游ゴシック Medium" panose="020B0500000000000000" pitchFamily="50" charset="-128"/>
              <a:ea typeface="游ゴシック Medium" panose="020B0500000000000000" pitchFamily="50" charset="-128"/>
            </a:endParaRPr>
          </a:p>
          <a:p>
            <a:pPr marL="285750" indent="-285750">
              <a:buFont typeface="Arial" panose="020B0604020202020204" pitchFamily="34" charset="0"/>
              <a:buChar char="•"/>
            </a:pPr>
            <a:endParaRPr kumimoji="1" lang="ja-JP" altLang="en-US" sz="28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87811589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E4BB05-7D13-41CB-8607-49933A61C531}"/>
              </a:ext>
            </a:extLst>
          </p:cNvPr>
          <p:cNvSpPr>
            <a:spLocks noGrp="1"/>
          </p:cNvSpPr>
          <p:nvPr>
            <p:ph type="title"/>
          </p:nvPr>
        </p:nvSpPr>
        <p:spPr/>
        <p:txBody>
          <a:bodyPr/>
          <a:lstStyle/>
          <a:p>
            <a:r>
              <a:rPr lang="ja-JP" altLang="en-US" dirty="0"/>
              <a:t>基本型の性質</a:t>
            </a:r>
            <a:endParaRPr kumimoji="1" lang="ja-JP" altLang="en-US" dirty="0"/>
          </a:p>
        </p:txBody>
      </p:sp>
      <p:pic>
        <p:nvPicPr>
          <p:cNvPr id="4" name="図 3">
            <a:extLst>
              <a:ext uri="{FF2B5EF4-FFF2-40B4-BE49-F238E27FC236}">
                <a16:creationId xmlns:a16="http://schemas.microsoft.com/office/drawing/2014/main" id="{766F5362-D3B3-4721-94E9-8BA262ABBEEE}"/>
              </a:ext>
            </a:extLst>
          </p:cNvPr>
          <p:cNvPicPr>
            <a:picLocks noChangeAspect="1"/>
          </p:cNvPicPr>
          <p:nvPr/>
        </p:nvPicPr>
        <p:blipFill>
          <a:blip r:embed="rId2"/>
          <a:stretch>
            <a:fillRect/>
          </a:stretch>
        </p:blipFill>
        <p:spPr>
          <a:xfrm>
            <a:off x="899592" y="1556792"/>
            <a:ext cx="7082398" cy="3240360"/>
          </a:xfrm>
          <a:prstGeom prst="rect">
            <a:avLst/>
          </a:prstGeom>
        </p:spPr>
      </p:pic>
      <p:sp>
        <p:nvSpPr>
          <p:cNvPr id="5" name="テキスト ボックス 4">
            <a:extLst>
              <a:ext uri="{FF2B5EF4-FFF2-40B4-BE49-F238E27FC236}">
                <a16:creationId xmlns:a16="http://schemas.microsoft.com/office/drawing/2014/main" id="{0352FD5F-28CB-4594-B9A2-BCCD096F040A}"/>
              </a:ext>
            </a:extLst>
          </p:cNvPr>
          <p:cNvSpPr txBox="1"/>
          <p:nvPr/>
        </p:nvSpPr>
        <p:spPr>
          <a:xfrm>
            <a:off x="3419872" y="5157192"/>
            <a:ext cx="3504486" cy="369332"/>
          </a:xfrm>
          <a:prstGeom prst="rect">
            <a:avLst/>
          </a:prstGeom>
          <a:noFill/>
        </p:spPr>
        <p:txBody>
          <a:bodyPr wrap="none" rtlCol="0">
            <a:spAutoFit/>
          </a:bodyPr>
          <a:lstStyle/>
          <a:p>
            <a:r>
              <a:rPr lang="en-US" altLang="ja-JP" b="1" dirty="0">
                <a:latin typeface="+mn-ea"/>
                <a:ea typeface="+mn-ea"/>
              </a:rPr>
              <a:t>for</a:t>
            </a:r>
            <a:r>
              <a:rPr lang="ja-JP" altLang="en-US" dirty="0">
                <a:latin typeface="+mn-ea"/>
                <a:ea typeface="+mn-ea"/>
              </a:rPr>
              <a:t>文で要素を</a:t>
            </a:r>
            <a:r>
              <a:rPr lang="en-US" altLang="ja-JP" dirty="0">
                <a:latin typeface="+mn-ea"/>
                <a:ea typeface="+mn-ea"/>
              </a:rPr>
              <a:t>1</a:t>
            </a:r>
            <a:r>
              <a:rPr lang="ja-JP" altLang="en-US" dirty="0">
                <a:latin typeface="+mn-ea"/>
                <a:ea typeface="+mn-ea"/>
              </a:rPr>
              <a:t>つ</a:t>
            </a:r>
            <a:r>
              <a:rPr lang="en-US" altLang="ja-JP" dirty="0">
                <a:latin typeface="+mn-ea"/>
                <a:ea typeface="+mn-ea"/>
              </a:rPr>
              <a:t>1</a:t>
            </a:r>
            <a:r>
              <a:rPr lang="ja-JP" altLang="en-US" dirty="0">
                <a:latin typeface="+mn-ea"/>
                <a:ea typeface="+mn-ea"/>
              </a:rPr>
              <a:t>つ参照できる</a:t>
            </a:r>
            <a:endParaRPr lang="en-US" altLang="ja-JP" dirty="0"/>
          </a:p>
        </p:txBody>
      </p:sp>
      <p:cxnSp>
        <p:nvCxnSpPr>
          <p:cNvPr id="6" name="直線矢印コネクタ 5">
            <a:extLst>
              <a:ext uri="{FF2B5EF4-FFF2-40B4-BE49-F238E27FC236}">
                <a16:creationId xmlns:a16="http://schemas.microsoft.com/office/drawing/2014/main" id="{A1283932-B00B-4200-9A2E-BFD35CC4778F}"/>
              </a:ext>
            </a:extLst>
          </p:cNvPr>
          <p:cNvCxnSpPr>
            <a:cxnSpLocks/>
          </p:cNvCxnSpPr>
          <p:nvPr/>
        </p:nvCxnSpPr>
        <p:spPr>
          <a:xfrm flipV="1">
            <a:off x="5076056" y="4869160"/>
            <a:ext cx="144016" cy="2160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823257A9-C7BF-4822-B501-865D6D4044DB}"/>
              </a:ext>
            </a:extLst>
          </p:cNvPr>
          <p:cNvSpPr txBox="1"/>
          <p:nvPr/>
        </p:nvSpPr>
        <p:spPr>
          <a:xfrm>
            <a:off x="5220072" y="5599285"/>
            <a:ext cx="3733714" cy="369332"/>
          </a:xfrm>
          <a:prstGeom prst="rect">
            <a:avLst/>
          </a:prstGeom>
          <a:noFill/>
        </p:spPr>
        <p:txBody>
          <a:bodyPr wrap="none" rtlCol="0">
            <a:spAutoFit/>
          </a:bodyPr>
          <a:lstStyle/>
          <a:p>
            <a:r>
              <a:rPr lang="ja-JP" altLang="en-US" dirty="0">
                <a:latin typeface="+mn-ea"/>
                <a:ea typeface="+mn-ea"/>
              </a:rPr>
              <a:t>インデックスで要素を参照できる</a:t>
            </a:r>
            <a:endParaRPr lang="en-US" altLang="ja-JP" dirty="0"/>
          </a:p>
        </p:txBody>
      </p:sp>
      <p:cxnSp>
        <p:nvCxnSpPr>
          <p:cNvPr id="10" name="直線矢印コネクタ 9">
            <a:extLst>
              <a:ext uri="{FF2B5EF4-FFF2-40B4-BE49-F238E27FC236}">
                <a16:creationId xmlns:a16="http://schemas.microsoft.com/office/drawing/2014/main" id="{FDB4738A-A4DA-417D-AD98-D97E5794D1D9}"/>
              </a:ext>
            </a:extLst>
          </p:cNvPr>
          <p:cNvCxnSpPr>
            <a:cxnSpLocks/>
          </p:cNvCxnSpPr>
          <p:nvPr/>
        </p:nvCxnSpPr>
        <p:spPr>
          <a:xfrm flipH="1" flipV="1">
            <a:off x="7068374" y="4833156"/>
            <a:ext cx="599970" cy="6933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3627A5EA-ECF4-42CA-BFCF-3AF3CAF12893}"/>
              </a:ext>
            </a:extLst>
          </p:cNvPr>
          <p:cNvSpPr>
            <a:spLocks noGrp="1"/>
          </p:cNvSpPr>
          <p:nvPr>
            <p:ph type="sldNum" sz="quarter" idx="12"/>
          </p:nvPr>
        </p:nvSpPr>
        <p:spPr/>
        <p:txBody>
          <a:bodyPr/>
          <a:lstStyle/>
          <a:p>
            <a:fld id="{F9134F74-3BB4-4ADE-A554-892E3A208E77}" type="slidenum">
              <a:rPr lang="ja-JP" altLang="en-US" smtClean="0"/>
              <a:pPr/>
              <a:t>167</a:t>
            </a:fld>
            <a:endParaRPr lang="ja-JP" altLang="en-US"/>
          </a:p>
        </p:txBody>
      </p:sp>
      <p:sp>
        <p:nvSpPr>
          <p:cNvPr id="7" name="四角形: 角を丸くする 6">
            <a:extLst>
              <a:ext uri="{FF2B5EF4-FFF2-40B4-BE49-F238E27FC236}">
                <a16:creationId xmlns:a16="http://schemas.microsoft.com/office/drawing/2014/main" id="{F2AFE656-54A1-444E-B7F6-8A37470382E4}"/>
              </a:ext>
            </a:extLst>
          </p:cNvPr>
          <p:cNvSpPr/>
          <p:nvPr/>
        </p:nvSpPr>
        <p:spPr>
          <a:xfrm>
            <a:off x="4860032" y="1556792"/>
            <a:ext cx="1296144" cy="327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ECD8C06C-DF0C-4012-BF03-7BA6877A7F73}"/>
              </a:ext>
            </a:extLst>
          </p:cNvPr>
          <p:cNvSpPr/>
          <p:nvPr/>
        </p:nvSpPr>
        <p:spPr>
          <a:xfrm>
            <a:off x="6372200" y="1556792"/>
            <a:ext cx="1296144" cy="327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8223676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121254-C591-435F-9ADE-3601D8B7D6AE}"/>
              </a:ext>
            </a:extLst>
          </p:cNvPr>
          <p:cNvSpPr>
            <a:spLocks noGrp="1"/>
          </p:cNvSpPr>
          <p:nvPr>
            <p:ph type="title"/>
          </p:nvPr>
        </p:nvSpPr>
        <p:spPr/>
        <p:txBody>
          <a:bodyPr>
            <a:normAutofit fontScale="90000"/>
          </a:bodyPr>
          <a:lstStyle/>
          <a:p>
            <a:r>
              <a:rPr lang="ja-JP" altLang="en-US" dirty="0"/>
              <a:t>ミュータブルな型とイミュータブルな型</a:t>
            </a:r>
            <a:endParaRPr kumimoji="1" lang="ja-JP" altLang="en-US" dirty="0"/>
          </a:p>
        </p:txBody>
      </p:sp>
      <p:sp>
        <p:nvSpPr>
          <p:cNvPr id="3" name="コンテンツ プレースホルダー 2">
            <a:extLst>
              <a:ext uri="{FF2B5EF4-FFF2-40B4-BE49-F238E27FC236}">
                <a16:creationId xmlns:a16="http://schemas.microsoft.com/office/drawing/2014/main" id="{A7E1027D-EE71-4820-8265-6932EE79EAC7}"/>
              </a:ext>
            </a:extLst>
          </p:cNvPr>
          <p:cNvSpPr>
            <a:spLocks noGrp="1"/>
          </p:cNvSpPr>
          <p:nvPr>
            <p:ph idx="1"/>
          </p:nvPr>
        </p:nvSpPr>
        <p:spPr>
          <a:xfrm>
            <a:off x="457200" y="1214422"/>
            <a:ext cx="8229600" cy="3870762"/>
          </a:xfrm>
        </p:spPr>
        <p:txBody>
          <a:bodyPr/>
          <a:lstStyle/>
          <a:p>
            <a:r>
              <a:rPr kumimoji="1" lang="ja-JP" altLang="en-US" dirty="0">
                <a:solidFill>
                  <a:srgbClr val="FF0000"/>
                </a:solidFill>
              </a:rPr>
              <a:t>ミュータブルな型</a:t>
            </a:r>
            <a:r>
              <a:rPr kumimoji="1" lang="ja-JP" altLang="en-US" dirty="0"/>
              <a:t>：値を変更できる</a:t>
            </a:r>
            <a:endParaRPr kumimoji="1" lang="en-US" altLang="ja-JP" dirty="0"/>
          </a:p>
          <a:p>
            <a:pPr marL="457200" lvl="1" indent="0">
              <a:buNone/>
            </a:pPr>
            <a:r>
              <a:rPr lang="en-US" altLang="ja-JP" b="1" dirty="0"/>
              <a:t>list</a:t>
            </a:r>
            <a:r>
              <a:rPr lang="ja-JP" altLang="en-US" dirty="0"/>
              <a:t>型、</a:t>
            </a:r>
            <a:r>
              <a:rPr lang="en-US" altLang="ja-JP" b="1" dirty="0" err="1"/>
              <a:t>dict</a:t>
            </a:r>
            <a:r>
              <a:rPr lang="ja-JP" altLang="en-US" dirty="0"/>
              <a:t>型、</a:t>
            </a:r>
            <a:r>
              <a:rPr lang="en-US" altLang="ja-JP" b="1" dirty="0"/>
              <a:t>set</a:t>
            </a:r>
            <a:r>
              <a:rPr lang="ja-JP" altLang="en-US" dirty="0"/>
              <a:t>型</a:t>
            </a:r>
            <a:br>
              <a:rPr lang="en-US" altLang="ja-JP" dirty="0"/>
            </a:br>
            <a:r>
              <a:rPr lang="ja-JP" altLang="en-US" dirty="0"/>
              <a:t>（リスト、辞書、セット）</a:t>
            </a:r>
            <a:endParaRPr lang="en-US" altLang="ja-JP" dirty="0"/>
          </a:p>
          <a:p>
            <a:pPr marL="457200" lvl="1" indent="0">
              <a:buNone/>
            </a:pPr>
            <a:endParaRPr kumimoji="1" lang="en-US" altLang="ja-JP" dirty="0"/>
          </a:p>
          <a:p>
            <a:r>
              <a:rPr lang="ja-JP" altLang="en-US" dirty="0">
                <a:solidFill>
                  <a:srgbClr val="FF0000"/>
                </a:solidFill>
              </a:rPr>
              <a:t>イミュータブルな型</a:t>
            </a:r>
            <a:r>
              <a:rPr lang="ja-JP" altLang="en-US" dirty="0"/>
              <a:t>：値を変更できない</a:t>
            </a:r>
            <a:endParaRPr lang="en-US" altLang="ja-JP" dirty="0"/>
          </a:p>
          <a:p>
            <a:pPr marL="457200" lvl="1" indent="0">
              <a:buNone/>
            </a:pPr>
            <a:r>
              <a:rPr lang="en-US" altLang="ja-JP" b="1" dirty="0"/>
              <a:t>int</a:t>
            </a:r>
            <a:r>
              <a:rPr lang="ja-JP" altLang="en-US" dirty="0"/>
              <a:t>型、</a:t>
            </a:r>
            <a:r>
              <a:rPr lang="en-US" altLang="ja-JP" b="1" dirty="0"/>
              <a:t>float</a:t>
            </a:r>
            <a:r>
              <a:rPr lang="ja-JP" altLang="en-US" dirty="0"/>
              <a:t>型、</a:t>
            </a:r>
            <a:r>
              <a:rPr lang="en-US" altLang="ja-JP" b="1" dirty="0"/>
              <a:t>bool</a:t>
            </a:r>
            <a:r>
              <a:rPr lang="ja-JP" altLang="en-US" dirty="0"/>
              <a:t>型、</a:t>
            </a:r>
            <a:r>
              <a:rPr lang="en-US" altLang="ja-JP" b="1" dirty="0"/>
              <a:t>str</a:t>
            </a:r>
            <a:r>
              <a:rPr lang="ja-JP" altLang="en-US" dirty="0"/>
              <a:t>型、</a:t>
            </a:r>
            <a:r>
              <a:rPr lang="en-US" altLang="ja-JP" b="1" dirty="0"/>
              <a:t>tuple</a:t>
            </a:r>
            <a:r>
              <a:rPr lang="ja-JP" altLang="en-US" dirty="0"/>
              <a:t>型</a:t>
            </a:r>
            <a:endParaRPr lang="en-US" altLang="ja-JP" dirty="0"/>
          </a:p>
          <a:p>
            <a:pPr marL="457200" lvl="1" indent="0">
              <a:buNone/>
            </a:pPr>
            <a:r>
              <a:rPr kumimoji="1" lang="ja-JP" altLang="en-US" dirty="0"/>
              <a:t>（数値、真偽値、文字列、タプル）</a:t>
            </a:r>
          </a:p>
        </p:txBody>
      </p:sp>
      <p:sp>
        <p:nvSpPr>
          <p:cNvPr id="4" name="正方形/長方形 3">
            <a:extLst>
              <a:ext uri="{FF2B5EF4-FFF2-40B4-BE49-F238E27FC236}">
                <a16:creationId xmlns:a16="http://schemas.microsoft.com/office/drawing/2014/main" id="{FF5D5989-AE58-499E-958D-E1440613D4B1}"/>
              </a:ext>
            </a:extLst>
          </p:cNvPr>
          <p:cNvSpPr/>
          <p:nvPr/>
        </p:nvSpPr>
        <p:spPr>
          <a:xfrm>
            <a:off x="1187624" y="5060611"/>
            <a:ext cx="7416824" cy="830997"/>
          </a:xfrm>
          <a:prstGeom prst="rect">
            <a:avLst/>
          </a:prstGeom>
        </p:spPr>
        <p:txBody>
          <a:bodyPr wrap="square">
            <a:spAutoFit/>
          </a:bodyPr>
          <a:lstStyle/>
          <a:p>
            <a:r>
              <a:rPr lang="en-US" altLang="ja-JP" sz="2400" dirty="0"/>
              <a:t>※</a:t>
            </a:r>
            <a:r>
              <a:rPr lang="ja-JP" altLang="en-US" sz="2400" dirty="0"/>
              <a:t> インスタンス（オブジェクト）そのものを取り換えないと値を変えられない</a:t>
            </a:r>
          </a:p>
        </p:txBody>
      </p:sp>
      <p:sp>
        <p:nvSpPr>
          <p:cNvPr id="5" name="スライド番号プレースホルダー 4">
            <a:extLst>
              <a:ext uri="{FF2B5EF4-FFF2-40B4-BE49-F238E27FC236}">
                <a16:creationId xmlns:a16="http://schemas.microsoft.com/office/drawing/2014/main" id="{F7C2FB8A-A546-4E3D-A2E3-5F1B2BCAC315}"/>
              </a:ext>
            </a:extLst>
          </p:cNvPr>
          <p:cNvSpPr>
            <a:spLocks noGrp="1"/>
          </p:cNvSpPr>
          <p:nvPr>
            <p:ph type="sldNum" sz="quarter" idx="12"/>
          </p:nvPr>
        </p:nvSpPr>
        <p:spPr/>
        <p:txBody>
          <a:bodyPr/>
          <a:lstStyle/>
          <a:p>
            <a:fld id="{F9134F74-3BB4-4ADE-A554-892E3A208E77}" type="slidenum">
              <a:rPr lang="ja-JP" altLang="en-US" smtClean="0"/>
              <a:pPr/>
              <a:t>168</a:t>
            </a:fld>
            <a:endParaRPr lang="ja-JP" altLang="en-US"/>
          </a:p>
        </p:txBody>
      </p:sp>
    </p:spTree>
    <p:extLst>
      <p:ext uri="{BB962C8B-B14F-4D97-AF65-F5344CB8AC3E}">
        <p14:creationId xmlns:p14="http://schemas.microsoft.com/office/powerpoint/2010/main" val="112175568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A3922F-CEE5-4855-AC71-949D41C0BE9C}"/>
              </a:ext>
            </a:extLst>
          </p:cNvPr>
          <p:cNvSpPr>
            <a:spLocks noGrp="1"/>
          </p:cNvSpPr>
          <p:nvPr>
            <p:ph type="title"/>
          </p:nvPr>
        </p:nvSpPr>
        <p:spPr/>
        <p:txBody>
          <a:bodyPr>
            <a:normAutofit fontScale="90000"/>
          </a:bodyPr>
          <a:lstStyle/>
          <a:p>
            <a:r>
              <a:rPr lang="ja-JP" altLang="en-US" dirty="0"/>
              <a:t>ミュータブルな型とイミュータブルな型</a:t>
            </a:r>
            <a:endParaRPr kumimoji="1" lang="ja-JP" altLang="en-US" dirty="0"/>
          </a:p>
        </p:txBody>
      </p:sp>
      <p:sp>
        <p:nvSpPr>
          <p:cNvPr id="4" name="テキスト ボックス 3">
            <a:extLst>
              <a:ext uri="{FF2B5EF4-FFF2-40B4-BE49-F238E27FC236}">
                <a16:creationId xmlns:a16="http://schemas.microsoft.com/office/drawing/2014/main" id="{9ECBFA3C-7E3F-4CFC-8204-9D858B0CD5A8}"/>
              </a:ext>
            </a:extLst>
          </p:cNvPr>
          <p:cNvSpPr txBox="1">
            <a:spLocks noChangeArrowheads="1"/>
          </p:cNvSpPr>
          <p:nvPr/>
        </p:nvSpPr>
        <p:spPr bwMode="auto">
          <a:xfrm>
            <a:off x="460813" y="1412776"/>
            <a:ext cx="3391107" cy="2308324"/>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latin typeface="Lucida Console" panose="020B0609040504020204" pitchFamily="49" charset="0"/>
                <a:ea typeface="HG丸ｺﾞｼｯｸM-PRO" panose="020F0600000000000000" pitchFamily="50" charset="-128"/>
              </a:rPr>
              <a:t>&gt;&gt;&gt; a = 2</a:t>
            </a:r>
          </a:p>
          <a:p>
            <a:pPr eaLnBrk="1" hangingPunct="1"/>
            <a:r>
              <a:rPr lang="en-US" altLang="ja-JP" sz="2400" dirty="0">
                <a:latin typeface="Lucida Console" panose="020B0609040504020204" pitchFamily="49" charset="0"/>
                <a:ea typeface="HG丸ｺﾞｼｯｸM-PRO" panose="020F0600000000000000" pitchFamily="50" charset="-128"/>
              </a:rPr>
              <a:t>&gt;&gt;&gt; id(a)</a:t>
            </a:r>
          </a:p>
          <a:p>
            <a:pPr eaLnBrk="1" hangingPunct="1"/>
            <a:r>
              <a:rPr lang="en-US" altLang="ja-JP" sz="2400" dirty="0">
                <a:solidFill>
                  <a:srgbClr val="0070C0"/>
                </a:solidFill>
                <a:latin typeface="Lucida Console" panose="020B0609040504020204" pitchFamily="49" charset="0"/>
                <a:ea typeface="HG丸ｺﾞｼｯｸM-PRO" panose="020F0600000000000000" pitchFamily="50" charset="-128"/>
              </a:rPr>
              <a:t>140735461447360</a:t>
            </a:r>
          </a:p>
          <a:p>
            <a:pPr eaLnBrk="1" hangingPunct="1"/>
            <a:r>
              <a:rPr lang="en-US" altLang="ja-JP" sz="2400" dirty="0">
                <a:latin typeface="Lucida Console" panose="020B0609040504020204" pitchFamily="49" charset="0"/>
                <a:ea typeface="HG丸ｺﾞｼｯｸM-PRO" panose="020F0600000000000000" pitchFamily="50" charset="-128"/>
              </a:rPr>
              <a:t>&gt;&gt;&gt; a = 3</a:t>
            </a:r>
          </a:p>
          <a:p>
            <a:pPr eaLnBrk="1" hangingPunct="1"/>
            <a:r>
              <a:rPr lang="en-US" altLang="ja-JP" sz="2400" dirty="0">
                <a:latin typeface="Lucida Console" panose="020B0609040504020204" pitchFamily="49" charset="0"/>
                <a:ea typeface="HG丸ｺﾞｼｯｸM-PRO" panose="020F0600000000000000" pitchFamily="50" charset="-128"/>
              </a:rPr>
              <a:t>&gt;&gt;&gt; id(a)</a:t>
            </a:r>
          </a:p>
          <a:p>
            <a:pPr eaLnBrk="1" hangingPunct="1"/>
            <a:r>
              <a:rPr lang="en-US" altLang="ja-JP" sz="2400" dirty="0">
                <a:solidFill>
                  <a:srgbClr val="0070C0"/>
                </a:solidFill>
                <a:latin typeface="Lucida Console" panose="020B0609040504020204" pitchFamily="49" charset="0"/>
                <a:ea typeface="HG丸ｺﾞｼｯｸM-PRO" panose="020F0600000000000000" pitchFamily="50" charset="-128"/>
              </a:rPr>
              <a:t>140735461447392</a:t>
            </a:r>
          </a:p>
        </p:txBody>
      </p:sp>
      <p:sp>
        <p:nvSpPr>
          <p:cNvPr id="6" name="コンテンツ プレースホルダー 2">
            <a:extLst>
              <a:ext uri="{FF2B5EF4-FFF2-40B4-BE49-F238E27FC236}">
                <a16:creationId xmlns:a16="http://schemas.microsoft.com/office/drawing/2014/main" id="{8D2E221F-05AE-4B68-8FCD-748AB7FE4A29}"/>
              </a:ext>
            </a:extLst>
          </p:cNvPr>
          <p:cNvSpPr>
            <a:spLocks noGrp="1"/>
          </p:cNvSpPr>
          <p:nvPr>
            <p:ph idx="1"/>
          </p:nvPr>
        </p:nvSpPr>
        <p:spPr>
          <a:xfrm>
            <a:off x="4067944" y="1453952"/>
            <a:ext cx="4824536" cy="2047056"/>
          </a:xfrm>
        </p:spPr>
        <p:txBody>
          <a:bodyPr/>
          <a:lstStyle/>
          <a:p>
            <a:pPr marL="0" indent="0">
              <a:buNone/>
            </a:pPr>
            <a:r>
              <a:rPr lang="ja-JP" altLang="en-US" sz="2400" dirty="0"/>
              <a:t>変数</a:t>
            </a:r>
            <a:r>
              <a:rPr lang="en-US" altLang="ja-JP" sz="2400" b="1" dirty="0"/>
              <a:t>a</a:t>
            </a:r>
            <a:r>
              <a:rPr lang="ja-JP" altLang="en-US" sz="2400" dirty="0"/>
              <a:t>の値を変える</a:t>
            </a:r>
            <a:endParaRPr lang="en-US" altLang="ja-JP" sz="2400" dirty="0"/>
          </a:p>
          <a:p>
            <a:pPr marL="0" indent="0">
              <a:buNone/>
            </a:pPr>
            <a:r>
              <a:rPr kumimoji="1" lang="ja-JP" altLang="en-US" sz="2400" dirty="0"/>
              <a:t>↓</a:t>
            </a:r>
            <a:endParaRPr kumimoji="1" lang="en-US" altLang="ja-JP" sz="2400" dirty="0"/>
          </a:p>
          <a:p>
            <a:pPr marL="0" indent="0">
              <a:buNone/>
            </a:pPr>
            <a:r>
              <a:rPr lang="ja-JP" altLang="en-US" sz="2400" dirty="0"/>
              <a:t>変数</a:t>
            </a:r>
            <a:r>
              <a:rPr lang="en-US" altLang="ja-JP" sz="2400" b="1" dirty="0"/>
              <a:t>a</a:t>
            </a:r>
            <a:r>
              <a:rPr lang="ja-JP" altLang="en-US" sz="2400" dirty="0"/>
              <a:t>が参照するオブジェクトが別のものに替わる</a:t>
            </a:r>
            <a:endParaRPr kumimoji="1" lang="en-US" altLang="ja-JP" sz="2400" dirty="0"/>
          </a:p>
        </p:txBody>
      </p:sp>
      <p:sp>
        <p:nvSpPr>
          <p:cNvPr id="7" name="テキスト ボックス 6">
            <a:extLst>
              <a:ext uri="{FF2B5EF4-FFF2-40B4-BE49-F238E27FC236}">
                <a16:creationId xmlns:a16="http://schemas.microsoft.com/office/drawing/2014/main" id="{99A94AAB-0671-45AA-B9C1-2ABD75E7BB70}"/>
              </a:ext>
            </a:extLst>
          </p:cNvPr>
          <p:cNvSpPr txBox="1">
            <a:spLocks noChangeArrowheads="1"/>
          </p:cNvSpPr>
          <p:nvPr/>
        </p:nvSpPr>
        <p:spPr bwMode="auto">
          <a:xfrm>
            <a:off x="461309" y="4092592"/>
            <a:ext cx="3391107" cy="2308324"/>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latin typeface="Lucida Console" panose="020B0609040504020204" pitchFamily="49" charset="0"/>
                <a:ea typeface="HG丸ｺﾞｼｯｸM-PRO" panose="020F0600000000000000" pitchFamily="50" charset="-128"/>
              </a:rPr>
              <a:t>&gt;&gt;&gt; a = [1, 2, 3]</a:t>
            </a:r>
          </a:p>
          <a:p>
            <a:pPr eaLnBrk="1" hangingPunct="1"/>
            <a:r>
              <a:rPr lang="en-US" altLang="ja-JP" sz="2400" dirty="0">
                <a:latin typeface="Lucida Console" panose="020B0609040504020204" pitchFamily="49" charset="0"/>
                <a:ea typeface="HG丸ｺﾞｼｯｸM-PRO" panose="020F0600000000000000" pitchFamily="50" charset="-128"/>
              </a:rPr>
              <a:t>&gt;&gt;&gt; id(a)</a:t>
            </a:r>
          </a:p>
          <a:p>
            <a:pPr eaLnBrk="1" hangingPunct="1"/>
            <a:r>
              <a:rPr lang="en-US" altLang="ja-JP" sz="2400" dirty="0">
                <a:solidFill>
                  <a:srgbClr val="0070C0"/>
                </a:solidFill>
                <a:latin typeface="Lucida Console" panose="020B0609040504020204" pitchFamily="49" charset="0"/>
                <a:ea typeface="HG丸ｺﾞｼｯｸM-PRO" panose="020F0600000000000000" pitchFamily="50" charset="-128"/>
              </a:rPr>
              <a:t>2103730545344</a:t>
            </a:r>
          </a:p>
          <a:p>
            <a:pPr eaLnBrk="1" hangingPunct="1"/>
            <a:r>
              <a:rPr lang="en-US" altLang="ja-JP" sz="2400" dirty="0">
                <a:latin typeface="Lucida Console" panose="020B0609040504020204" pitchFamily="49" charset="0"/>
                <a:ea typeface="HG丸ｺﾞｼｯｸM-PRO" panose="020F0600000000000000" pitchFamily="50" charset="-128"/>
              </a:rPr>
              <a:t>&gt;&gt;&gt; a[0] = 3</a:t>
            </a:r>
          </a:p>
          <a:p>
            <a:pPr eaLnBrk="1" hangingPunct="1"/>
            <a:r>
              <a:rPr lang="en-US" altLang="ja-JP" sz="2400" dirty="0">
                <a:latin typeface="Lucida Console" panose="020B0609040504020204" pitchFamily="49" charset="0"/>
                <a:ea typeface="HG丸ｺﾞｼｯｸM-PRO" panose="020F0600000000000000" pitchFamily="50" charset="-128"/>
              </a:rPr>
              <a:t>&gt;&gt;&gt; id(a)</a:t>
            </a:r>
          </a:p>
          <a:p>
            <a:pPr eaLnBrk="1" hangingPunct="1"/>
            <a:r>
              <a:rPr lang="en-US" altLang="ja-JP" sz="2400" dirty="0">
                <a:solidFill>
                  <a:srgbClr val="0070C0"/>
                </a:solidFill>
                <a:latin typeface="Lucida Console" panose="020B0609040504020204" pitchFamily="49" charset="0"/>
                <a:ea typeface="HG丸ｺﾞｼｯｸM-PRO" panose="020F0600000000000000" pitchFamily="50" charset="-128"/>
              </a:rPr>
              <a:t>2103730545344</a:t>
            </a:r>
          </a:p>
        </p:txBody>
      </p:sp>
      <p:sp>
        <p:nvSpPr>
          <p:cNvPr id="8" name="コンテンツ プレースホルダー 2">
            <a:extLst>
              <a:ext uri="{FF2B5EF4-FFF2-40B4-BE49-F238E27FC236}">
                <a16:creationId xmlns:a16="http://schemas.microsoft.com/office/drawing/2014/main" id="{7A250CBE-12E6-4C79-AF6D-8F99863A864F}"/>
              </a:ext>
            </a:extLst>
          </p:cNvPr>
          <p:cNvSpPr txBox="1">
            <a:spLocks/>
          </p:cNvSpPr>
          <p:nvPr/>
        </p:nvSpPr>
        <p:spPr bwMode="auto">
          <a:xfrm>
            <a:off x="3995936" y="4133768"/>
            <a:ext cx="4968552" cy="181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変数</a:t>
            </a:r>
            <a:r>
              <a:rPr lang="en-US" altLang="ja-JP" sz="2400" b="1" dirty="0"/>
              <a:t>a</a:t>
            </a:r>
            <a:r>
              <a:rPr lang="ja-JP" altLang="en-US" sz="2400" dirty="0"/>
              <a:t>の要素の値を変える</a:t>
            </a:r>
            <a:endParaRPr lang="en-US" altLang="ja-JP" sz="2400" dirty="0"/>
          </a:p>
          <a:p>
            <a:pPr marL="0" indent="0">
              <a:buFont typeface="Arial" panose="020B0604020202020204" pitchFamily="34" charset="0"/>
              <a:buNone/>
            </a:pPr>
            <a:r>
              <a:rPr lang="ja-JP" altLang="en-US" sz="2400" dirty="0"/>
              <a:t>↓</a:t>
            </a:r>
            <a:endParaRPr lang="en-US" altLang="ja-JP" sz="2400" dirty="0"/>
          </a:p>
          <a:p>
            <a:pPr marL="0" indent="0">
              <a:buFont typeface="Arial" panose="020B0604020202020204" pitchFamily="34" charset="0"/>
              <a:buNone/>
            </a:pPr>
            <a:r>
              <a:rPr lang="ja-JP" altLang="en-US" sz="2400" dirty="0"/>
              <a:t>変数</a:t>
            </a:r>
            <a:r>
              <a:rPr lang="en-US" altLang="ja-JP" sz="2400" b="1" dirty="0"/>
              <a:t>a</a:t>
            </a:r>
            <a:r>
              <a:rPr lang="ja-JP" altLang="en-US" sz="2400" dirty="0"/>
              <a:t>が参照するオブジェクトは変わらない</a:t>
            </a:r>
            <a:endParaRPr lang="en-US" altLang="ja-JP" sz="2400" dirty="0"/>
          </a:p>
        </p:txBody>
      </p:sp>
      <p:sp>
        <p:nvSpPr>
          <p:cNvPr id="3" name="スライド番号プレースホルダー 2">
            <a:extLst>
              <a:ext uri="{FF2B5EF4-FFF2-40B4-BE49-F238E27FC236}">
                <a16:creationId xmlns:a16="http://schemas.microsoft.com/office/drawing/2014/main" id="{D2C6A1A2-1608-4F26-BF90-F34CDBAE253D}"/>
              </a:ext>
            </a:extLst>
          </p:cNvPr>
          <p:cNvSpPr>
            <a:spLocks noGrp="1"/>
          </p:cNvSpPr>
          <p:nvPr>
            <p:ph type="sldNum" sz="quarter" idx="12"/>
          </p:nvPr>
        </p:nvSpPr>
        <p:spPr/>
        <p:txBody>
          <a:bodyPr/>
          <a:lstStyle/>
          <a:p>
            <a:fld id="{F9134F74-3BB4-4ADE-A554-892E3A208E77}" type="slidenum">
              <a:rPr lang="ja-JP" altLang="en-US" smtClean="0"/>
              <a:pPr/>
              <a:t>169</a:t>
            </a:fld>
            <a:endParaRPr lang="ja-JP" altLang="en-US"/>
          </a:p>
        </p:txBody>
      </p:sp>
    </p:spTree>
    <p:extLst>
      <p:ext uri="{BB962C8B-B14F-4D97-AF65-F5344CB8AC3E}">
        <p14:creationId xmlns:p14="http://schemas.microsoft.com/office/powerpoint/2010/main" val="3947785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B180B8-B5AC-4C03-B29B-E80E4A2E53A1}"/>
              </a:ext>
            </a:extLst>
          </p:cNvPr>
          <p:cNvSpPr>
            <a:spLocks noGrp="1"/>
          </p:cNvSpPr>
          <p:nvPr>
            <p:ph type="title"/>
          </p:nvPr>
        </p:nvSpPr>
        <p:spPr/>
        <p:txBody>
          <a:bodyPr/>
          <a:lstStyle/>
          <a:p>
            <a:r>
              <a:rPr kumimoji="1" lang="en-US" altLang="ja-JP" dirty="0"/>
              <a:t>Python</a:t>
            </a:r>
            <a:r>
              <a:rPr kumimoji="1" lang="ja-JP" altLang="en-US" dirty="0"/>
              <a:t>のインストール</a:t>
            </a:r>
          </a:p>
        </p:txBody>
      </p:sp>
      <p:sp>
        <p:nvSpPr>
          <p:cNvPr id="4" name="スライド番号プレースホルダー 3">
            <a:extLst>
              <a:ext uri="{FF2B5EF4-FFF2-40B4-BE49-F238E27FC236}">
                <a16:creationId xmlns:a16="http://schemas.microsoft.com/office/drawing/2014/main" id="{74BCE1FA-5997-4F73-9DA1-FCB950961591}"/>
              </a:ext>
            </a:extLst>
          </p:cNvPr>
          <p:cNvSpPr>
            <a:spLocks noGrp="1"/>
          </p:cNvSpPr>
          <p:nvPr>
            <p:ph type="sldNum" sz="quarter" idx="12"/>
          </p:nvPr>
        </p:nvSpPr>
        <p:spPr/>
        <p:txBody>
          <a:bodyPr/>
          <a:lstStyle/>
          <a:p>
            <a:fld id="{F9134F74-3BB4-4ADE-A554-892E3A208E77}" type="slidenum">
              <a:rPr lang="ja-JP" altLang="en-US" smtClean="0"/>
              <a:pPr/>
              <a:t>17</a:t>
            </a:fld>
            <a:endParaRPr lang="ja-JP" altLang="en-US"/>
          </a:p>
        </p:txBody>
      </p:sp>
      <p:pic>
        <p:nvPicPr>
          <p:cNvPr id="6" name="図 5">
            <a:extLst>
              <a:ext uri="{FF2B5EF4-FFF2-40B4-BE49-F238E27FC236}">
                <a16:creationId xmlns:a16="http://schemas.microsoft.com/office/drawing/2014/main" id="{1BD3FE2E-BCB0-4127-A140-8FBF97874A84}"/>
              </a:ext>
            </a:extLst>
          </p:cNvPr>
          <p:cNvPicPr>
            <a:picLocks noChangeAspect="1"/>
          </p:cNvPicPr>
          <p:nvPr/>
        </p:nvPicPr>
        <p:blipFill>
          <a:blip r:embed="rId2"/>
          <a:stretch>
            <a:fillRect/>
          </a:stretch>
        </p:blipFill>
        <p:spPr>
          <a:xfrm>
            <a:off x="2195736" y="2420888"/>
            <a:ext cx="4611985" cy="2839210"/>
          </a:xfrm>
          <a:prstGeom prst="rect">
            <a:avLst/>
          </a:prstGeom>
        </p:spPr>
      </p:pic>
      <p:sp>
        <p:nvSpPr>
          <p:cNvPr id="7" name="四角形: 角を丸くする 6">
            <a:extLst>
              <a:ext uri="{FF2B5EF4-FFF2-40B4-BE49-F238E27FC236}">
                <a16:creationId xmlns:a16="http://schemas.microsoft.com/office/drawing/2014/main" id="{238A2172-33F8-4186-A743-C8397BF78BE4}"/>
              </a:ext>
            </a:extLst>
          </p:cNvPr>
          <p:cNvSpPr/>
          <p:nvPr/>
        </p:nvSpPr>
        <p:spPr>
          <a:xfrm>
            <a:off x="3514774" y="3319412"/>
            <a:ext cx="3182442" cy="6856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2053080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F321F8-96DD-4CCD-BAD2-F7CF43738412}"/>
              </a:ext>
            </a:extLst>
          </p:cNvPr>
          <p:cNvSpPr>
            <a:spLocks noGrp="1"/>
          </p:cNvSpPr>
          <p:nvPr>
            <p:ph type="title"/>
          </p:nvPr>
        </p:nvSpPr>
        <p:spPr/>
        <p:txBody>
          <a:bodyPr/>
          <a:lstStyle/>
          <a:p>
            <a:r>
              <a:rPr kumimoji="1" lang="ja-JP" altLang="en-US" dirty="0"/>
              <a:t>反復可能なオブジェクト</a:t>
            </a:r>
          </a:p>
        </p:txBody>
      </p:sp>
      <p:sp>
        <p:nvSpPr>
          <p:cNvPr id="4" name="テキスト ボックス 3">
            <a:extLst>
              <a:ext uri="{FF2B5EF4-FFF2-40B4-BE49-F238E27FC236}">
                <a16:creationId xmlns:a16="http://schemas.microsoft.com/office/drawing/2014/main" id="{E1A58EFD-6952-4320-A0E4-5B41E24F055A}"/>
              </a:ext>
            </a:extLst>
          </p:cNvPr>
          <p:cNvSpPr txBox="1">
            <a:spLocks noChangeArrowheads="1"/>
          </p:cNvSpPr>
          <p:nvPr/>
        </p:nvSpPr>
        <p:spPr bwMode="auto">
          <a:xfrm>
            <a:off x="468479" y="1412776"/>
            <a:ext cx="3391107" cy="830997"/>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latin typeface="Lucida Console" panose="020B0609040504020204" pitchFamily="49" charset="0"/>
                <a:ea typeface="HG丸ｺﾞｼｯｸM-PRO" panose="020F0600000000000000" pitchFamily="50" charset="-128"/>
              </a:rPr>
              <a:t>for a in       : </a:t>
            </a:r>
          </a:p>
          <a:p>
            <a:pPr eaLnBrk="1" hangingPunct="1"/>
            <a:r>
              <a:rPr lang="en-US" altLang="ja-JP" sz="2400" dirty="0">
                <a:latin typeface="Lucida Console" panose="020B0609040504020204" pitchFamily="49" charset="0"/>
                <a:ea typeface="HG丸ｺﾞｼｯｸM-PRO" panose="020F0600000000000000" pitchFamily="50" charset="-128"/>
              </a:rPr>
              <a:t>    print(a)</a:t>
            </a:r>
          </a:p>
        </p:txBody>
      </p:sp>
      <p:sp>
        <p:nvSpPr>
          <p:cNvPr id="5" name="四角形: 角を丸くする 4">
            <a:extLst>
              <a:ext uri="{FF2B5EF4-FFF2-40B4-BE49-F238E27FC236}">
                <a16:creationId xmlns:a16="http://schemas.microsoft.com/office/drawing/2014/main" id="{67854504-2F3A-4013-AAA2-417548493FD1}"/>
              </a:ext>
            </a:extLst>
          </p:cNvPr>
          <p:cNvSpPr/>
          <p:nvPr/>
        </p:nvSpPr>
        <p:spPr>
          <a:xfrm>
            <a:off x="2267744" y="1484784"/>
            <a:ext cx="1039816" cy="2880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9A2C4CB5-81A6-4871-80B5-50EADE049F1C}"/>
              </a:ext>
            </a:extLst>
          </p:cNvPr>
          <p:cNvCxnSpPr>
            <a:cxnSpLocks/>
          </p:cNvCxnSpPr>
          <p:nvPr/>
        </p:nvCxnSpPr>
        <p:spPr>
          <a:xfrm flipH="1" flipV="1">
            <a:off x="3059832" y="1628800"/>
            <a:ext cx="1296144" cy="720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コンテンツ プレースホルダー 2">
            <a:extLst>
              <a:ext uri="{FF2B5EF4-FFF2-40B4-BE49-F238E27FC236}">
                <a16:creationId xmlns:a16="http://schemas.microsoft.com/office/drawing/2014/main" id="{27252BAF-7635-4D6A-8181-811D5B476589}"/>
              </a:ext>
            </a:extLst>
          </p:cNvPr>
          <p:cNvSpPr>
            <a:spLocks noGrp="1"/>
          </p:cNvSpPr>
          <p:nvPr>
            <p:ph idx="1"/>
          </p:nvPr>
        </p:nvSpPr>
        <p:spPr>
          <a:xfrm>
            <a:off x="4463988" y="1435723"/>
            <a:ext cx="4824536" cy="2047056"/>
          </a:xfrm>
        </p:spPr>
        <p:txBody>
          <a:bodyPr/>
          <a:lstStyle/>
          <a:p>
            <a:pPr marL="0" indent="0">
              <a:buNone/>
            </a:pPr>
            <a:r>
              <a:rPr lang="ja-JP" altLang="en-US" sz="2400" dirty="0"/>
              <a:t>反復可能なオブジェクト</a:t>
            </a:r>
            <a:endParaRPr lang="en-US" altLang="ja-JP" sz="2400" dirty="0"/>
          </a:p>
          <a:p>
            <a:pPr marL="0" indent="0">
              <a:buNone/>
            </a:pPr>
            <a:r>
              <a:rPr kumimoji="1" lang="ja-JP" altLang="en-US" sz="2400" dirty="0"/>
              <a:t>（</a:t>
            </a:r>
            <a:r>
              <a:rPr kumimoji="1" lang="ja-JP" altLang="en-US" sz="2400" b="1" dirty="0"/>
              <a:t>イテラブル</a:t>
            </a:r>
            <a:r>
              <a:rPr kumimoji="1" lang="ja-JP" altLang="en-US" sz="2400" dirty="0"/>
              <a:t>なオブジェクト）</a:t>
            </a:r>
            <a:endParaRPr kumimoji="1" lang="en-US" altLang="ja-JP" sz="2400" dirty="0"/>
          </a:p>
          <a:p>
            <a:pPr marL="0" indent="0">
              <a:buNone/>
            </a:pPr>
            <a:endParaRPr lang="en-US" altLang="ja-JP" sz="2400" dirty="0"/>
          </a:p>
          <a:p>
            <a:pPr marL="0" indent="0">
              <a:buNone/>
            </a:pPr>
            <a:endParaRPr kumimoji="1" lang="en-US" altLang="ja-JP" sz="1800" dirty="0"/>
          </a:p>
        </p:txBody>
      </p:sp>
      <p:sp>
        <p:nvSpPr>
          <p:cNvPr id="10" name="テキスト ボックス 9">
            <a:extLst>
              <a:ext uri="{FF2B5EF4-FFF2-40B4-BE49-F238E27FC236}">
                <a16:creationId xmlns:a16="http://schemas.microsoft.com/office/drawing/2014/main" id="{F94286ED-B149-4211-B674-3EEB682896D2}"/>
              </a:ext>
            </a:extLst>
          </p:cNvPr>
          <p:cNvSpPr txBox="1">
            <a:spLocks noChangeArrowheads="1"/>
          </p:cNvSpPr>
          <p:nvPr/>
        </p:nvSpPr>
        <p:spPr bwMode="auto">
          <a:xfrm>
            <a:off x="467390" y="3861048"/>
            <a:ext cx="3391107" cy="2585323"/>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latin typeface="Lucida Console" panose="020B0609040504020204" pitchFamily="49" charset="0"/>
                <a:ea typeface="HG丸ｺﾞｼｯｸM-PRO" panose="020F0600000000000000" pitchFamily="50" charset="-128"/>
              </a:rPr>
              <a:t>&gt;&gt;&gt; for a in 'Python': </a:t>
            </a:r>
          </a:p>
          <a:p>
            <a:pPr eaLnBrk="1" hangingPunct="1"/>
            <a:r>
              <a:rPr lang="en-US" altLang="ja-JP" dirty="0">
                <a:latin typeface="Lucida Console" panose="020B0609040504020204" pitchFamily="49" charset="0"/>
                <a:ea typeface="HG丸ｺﾞｼｯｸM-PRO" panose="020F0600000000000000" pitchFamily="50" charset="-128"/>
              </a:rPr>
              <a:t>...     print(a)</a:t>
            </a:r>
          </a:p>
          <a:p>
            <a:pPr eaLnBrk="1" hangingPunct="1"/>
            <a:endParaRPr lang="en-US" altLang="ja-JP" dirty="0">
              <a:latin typeface="Lucida Console" panose="020B0609040504020204" pitchFamily="49" charset="0"/>
              <a:ea typeface="HG丸ｺﾞｼｯｸM-PRO" panose="020F0600000000000000" pitchFamily="50" charset="-128"/>
            </a:endParaRP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P</a:t>
            </a: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y</a:t>
            </a: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t</a:t>
            </a: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h</a:t>
            </a: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o</a:t>
            </a: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n</a:t>
            </a:r>
          </a:p>
        </p:txBody>
      </p:sp>
      <p:sp>
        <p:nvSpPr>
          <p:cNvPr id="11" name="テキスト ボックス 10">
            <a:extLst>
              <a:ext uri="{FF2B5EF4-FFF2-40B4-BE49-F238E27FC236}">
                <a16:creationId xmlns:a16="http://schemas.microsoft.com/office/drawing/2014/main" id="{FC3D8B39-317F-4941-8E53-454F0E415027}"/>
              </a:ext>
            </a:extLst>
          </p:cNvPr>
          <p:cNvSpPr txBox="1">
            <a:spLocks noChangeArrowheads="1"/>
          </p:cNvSpPr>
          <p:nvPr/>
        </p:nvSpPr>
        <p:spPr bwMode="auto">
          <a:xfrm>
            <a:off x="4211960" y="3861047"/>
            <a:ext cx="3391107" cy="1754326"/>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latin typeface="Lucida Console" panose="020B0609040504020204" pitchFamily="49" charset="0"/>
                <a:ea typeface="HG丸ｺﾞｼｯｸM-PRO" panose="020F0600000000000000" pitchFamily="50" charset="-128"/>
              </a:rPr>
              <a:t>&gt;&gt;&gt; for a in {1, 2, 3}: </a:t>
            </a:r>
          </a:p>
          <a:p>
            <a:pPr eaLnBrk="1" hangingPunct="1"/>
            <a:r>
              <a:rPr lang="en-US" altLang="ja-JP" dirty="0">
                <a:latin typeface="Lucida Console" panose="020B0609040504020204" pitchFamily="49" charset="0"/>
                <a:ea typeface="HG丸ｺﾞｼｯｸM-PRO" panose="020F0600000000000000" pitchFamily="50" charset="-128"/>
              </a:rPr>
              <a:t>...     print(a)</a:t>
            </a:r>
          </a:p>
          <a:p>
            <a:pPr eaLnBrk="1" hangingPunct="1"/>
            <a:endParaRPr lang="en-US" altLang="ja-JP" dirty="0">
              <a:latin typeface="Lucida Console" panose="020B0609040504020204" pitchFamily="49" charset="0"/>
              <a:ea typeface="HG丸ｺﾞｼｯｸM-PRO" panose="020F0600000000000000" pitchFamily="50" charset="-128"/>
            </a:endParaRP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1</a:t>
            </a: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2</a:t>
            </a: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3</a:t>
            </a:r>
          </a:p>
        </p:txBody>
      </p:sp>
      <p:sp>
        <p:nvSpPr>
          <p:cNvPr id="12" name="正方形/長方形 11">
            <a:extLst>
              <a:ext uri="{FF2B5EF4-FFF2-40B4-BE49-F238E27FC236}">
                <a16:creationId xmlns:a16="http://schemas.microsoft.com/office/drawing/2014/main" id="{E18B190F-0D0C-404F-BB7D-05BFE25CC269}"/>
              </a:ext>
            </a:extLst>
          </p:cNvPr>
          <p:cNvSpPr/>
          <p:nvPr/>
        </p:nvSpPr>
        <p:spPr>
          <a:xfrm>
            <a:off x="1187624" y="2467116"/>
            <a:ext cx="4572000" cy="1015663"/>
          </a:xfrm>
          <a:prstGeom prst="rect">
            <a:avLst/>
          </a:prstGeom>
        </p:spPr>
        <p:txBody>
          <a:bodyPr>
            <a:spAutoFit/>
          </a:bodyPr>
          <a:lstStyle/>
          <a:p>
            <a:pPr marL="0" indent="0">
              <a:buNone/>
            </a:pPr>
            <a:r>
              <a:rPr lang="en-US" altLang="ja-JP" dirty="0">
                <a:latin typeface="+mn-ea"/>
                <a:ea typeface="+mn-ea"/>
              </a:rPr>
              <a:t>※</a:t>
            </a:r>
            <a:r>
              <a:rPr lang="ja-JP" altLang="en-US" dirty="0">
                <a:latin typeface="+mn-ea"/>
                <a:ea typeface="+mn-ea"/>
              </a:rPr>
              <a:t> </a:t>
            </a:r>
            <a:r>
              <a:rPr lang="en-US" altLang="ja-JP" dirty="0">
                <a:latin typeface="+mn-ea"/>
                <a:ea typeface="+mn-ea"/>
              </a:rPr>
              <a:t>for </a:t>
            </a:r>
            <a:r>
              <a:rPr lang="ja-JP" altLang="en-US" dirty="0">
                <a:latin typeface="+mn-ea"/>
                <a:ea typeface="+mn-ea"/>
              </a:rPr>
              <a:t>構文で</a:t>
            </a:r>
            <a:r>
              <a:rPr lang="en-US" altLang="ja-JP" dirty="0">
                <a:latin typeface="+mn-ea"/>
                <a:ea typeface="+mn-ea"/>
              </a:rPr>
              <a:t>1</a:t>
            </a:r>
            <a:r>
              <a:rPr lang="ja-JP" altLang="en-US" dirty="0">
                <a:latin typeface="+mn-ea"/>
                <a:ea typeface="+mn-ea"/>
              </a:rPr>
              <a:t>つ</a:t>
            </a:r>
            <a:r>
              <a:rPr lang="en-US" altLang="ja-JP" dirty="0">
                <a:latin typeface="+mn-ea"/>
                <a:ea typeface="+mn-ea"/>
              </a:rPr>
              <a:t>1</a:t>
            </a:r>
            <a:r>
              <a:rPr lang="ja-JP" altLang="en-US" dirty="0" err="1">
                <a:latin typeface="+mn-ea"/>
                <a:ea typeface="+mn-ea"/>
              </a:rPr>
              <a:t>つの</a:t>
            </a:r>
            <a:r>
              <a:rPr lang="ja-JP" altLang="en-US" dirty="0">
                <a:latin typeface="+mn-ea"/>
                <a:ea typeface="+mn-ea"/>
              </a:rPr>
              <a:t>要素を参照できる</a:t>
            </a:r>
            <a:endParaRPr lang="en-US" altLang="ja-JP" sz="2400" dirty="0">
              <a:latin typeface="+mn-ea"/>
              <a:ea typeface="+mn-ea"/>
            </a:endParaRPr>
          </a:p>
          <a:p>
            <a:pPr marL="0" indent="0">
              <a:buNone/>
            </a:pPr>
            <a:r>
              <a:rPr lang="ja-JP" altLang="en-US" dirty="0">
                <a:latin typeface="+mn-ea"/>
                <a:ea typeface="+mn-ea"/>
              </a:rPr>
              <a:t>文字列、セット、タプル、リスト、辞書</a:t>
            </a:r>
            <a:endParaRPr lang="en-US" altLang="ja-JP" dirty="0">
              <a:latin typeface="+mn-ea"/>
              <a:ea typeface="+mn-ea"/>
            </a:endParaRPr>
          </a:p>
          <a:p>
            <a:pPr marL="0" indent="0">
              <a:buNone/>
            </a:pPr>
            <a:r>
              <a:rPr lang="ja-JP" altLang="en-US" dirty="0">
                <a:latin typeface="+mn-ea"/>
                <a:ea typeface="+mn-ea"/>
              </a:rPr>
              <a:t>（</a:t>
            </a:r>
            <a:r>
              <a:rPr lang="en-US" altLang="ja-JP" dirty="0">
                <a:latin typeface="+mn-ea"/>
                <a:ea typeface="+mn-ea"/>
              </a:rPr>
              <a:t>str</a:t>
            </a:r>
            <a:r>
              <a:rPr lang="ja-JP" altLang="en-US" dirty="0">
                <a:latin typeface="+mn-ea"/>
                <a:ea typeface="+mn-ea"/>
              </a:rPr>
              <a:t>型、</a:t>
            </a:r>
            <a:r>
              <a:rPr lang="en-US" altLang="ja-JP" dirty="0">
                <a:latin typeface="+mn-ea"/>
                <a:ea typeface="+mn-ea"/>
              </a:rPr>
              <a:t>tuple</a:t>
            </a:r>
            <a:r>
              <a:rPr lang="ja-JP" altLang="en-US" dirty="0">
                <a:latin typeface="+mn-ea"/>
                <a:ea typeface="+mn-ea"/>
              </a:rPr>
              <a:t>型、</a:t>
            </a:r>
            <a:r>
              <a:rPr lang="en-US" altLang="ja-JP" dirty="0">
                <a:latin typeface="+mn-ea"/>
                <a:ea typeface="+mn-ea"/>
              </a:rPr>
              <a:t>list</a:t>
            </a:r>
            <a:r>
              <a:rPr lang="ja-JP" altLang="en-US" dirty="0">
                <a:latin typeface="+mn-ea"/>
                <a:ea typeface="+mn-ea"/>
              </a:rPr>
              <a:t>型、</a:t>
            </a:r>
            <a:r>
              <a:rPr lang="en-US" altLang="ja-JP" dirty="0" err="1">
                <a:latin typeface="+mn-ea"/>
                <a:ea typeface="+mn-ea"/>
              </a:rPr>
              <a:t>dict</a:t>
            </a:r>
            <a:r>
              <a:rPr lang="ja-JP" altLang="en-US" dirty="0">
                <a:latin typeface="+mn-ea"/>
                <a:ea typeface="+mn-ea"/>
              </a:rPr>
              <a:t>型、</a:t>
            </a:r>
            <a:r>
              <a:rPr lang="en-US" altLang="ja-JP" dirty="0">
                <a:latin typeface="+mn-ea"/>
                <a:ea typeface="+mn-ea"/>
              </a:rPr>
              <a:t>set</a:t>
            </a:r>
            <a:r>
              <a:rPr lang="ja-JP" altLang="en-US" dirty="0">
                <a:latin typeface="+mn-ea"/>
                <a:ea typeface="+mn-ea"/>
              </a:rPr>
              <a:t>型）</a:t>
            </a:r>
          </a:p>
        </p:txBody>
      </p:sp>
      <p:sp>
        <p:nvSpPr>
          <p:cNvPr id="3" name="スライド番号プレースホルダー 2">
            <a:extLst>
              <a:ext uri="{FF2B5EF4-FFF2-40B4-BE49-F238E27FC236}">
                <a16:creationId xmlns:a16="http://schemas.microsoft.com/office/drawing/2014/main" id="{989C0562-EBD5-4D31-B376-0211F3D0A8B6}"/>
              </a:ext>
            </a:extLst>
          </p:cNvPr>
          <p:cNvSpPr>
            <a:spLocks noGrp="1"/>
          </p:cNvSpPr>
          <p:nvPr>
            <p:ph type="sldNum" sz="quarter" idx="12"/>
          </p:nvPr>
        </p:nvSpPr>
        <p:spPr/>
        <p:txBody>
          <a:bodyPr/>
          <a:lstStyle/>
          <a:p>
            <a:fld id="{F9134F74-3BB4-4ADE-A554-892E3A208E77}" type="slidenum">
              <a:rPr lang="ja-JP" altLang="en-US" smtClean="0"/>
              <a:pPr/>
              <a:t>170</a:t>
            </a:fld>
            <a:endParaRPr lang="ja-JP" altLang="en-US"/>
          </a:p>
        </p:txBody>
      </p:sp>
    </p:spTree>
    <p:extLst>
      <p:ext uri="{BB962C8B-B14F-4D97-AF65-F5344CB8AC3E}">
        <p14:creationId xmlns:p14="http://schemas.microsoft.com/office/powerpoint/2010/main" val="25011431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ED5AC1-53C5-44B8-AD18-D47764F3BF3D}"/>
              </a:ext>
            </a:extLst>
          </p:cNvPr>
          <p:cNvSpPr>
            <a:spLocks noGrp="1"/>
          </p:cNvSpPr>
          <p:nvPr>
            <p:ph type="title"/>
          </p:nvPr>
        </p:nvSpPr>
        <p:spPr/>
        <p:txBody>
          <a:bodyPr/>
          <a:lstStyle/>
          <a:p>
            <a:r>
              <a:rPr kumimoji="1" lang="ja-JP" altLang="en-US" dirty="0"/>
              <a:t>順序を持つオブジェクト</a:t>
            </a:r>
          </a:p>
        </p:txBody>
      </p:sp>
      <p:sp>
        <p:nvSpPr>
          <p:cNvPr id="4" name="テキスト ボックス 3">
            <a:extLst>
              <a:ext uri="{FF2B5EF4-FFF2-40B4-BE49-F238E27FC236}">
                <a16:creationId xmlns:a16="http://schemas.microsoft.com/office/drawing/2014/main" id="{78F002FF-296A-4809-95DC-7E7A479B0F72}"/>
              </a:ext>
            </a:extLst>
          </p:cNvPr>
          <p:cNvSpPr txBox="1">
            <a:spLocks noChangeArrowheads="1"/>
          </p:cNvSpPr>
          <p:nvPr/>
        </p:nvSpPr>
        <p:spPr bwMode="auto">
          <a:xfrm>
            <a:off x="468479" y="1412776"/>
            <a:ext cx="8424001"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latin typeface="Lucida Console" panose="020B0609040504020204" pitchFamily="49" charset="0"/>
                <a:ea typeface="HG丸ｺﾞｼｯｸM-PRO" panose="020F0600000000000000" pitchFamily="50" charset="-128"/>
              </a:rPr>
              <a:t>a[0], a[1]</a:t>
            </a:r>
            <a:r>
              <a:rPr lang="ja-JP" altLang="en-US" sz="2400" dirty="0" err="1">
                <a:latin typeface="+mn-ea"/>
                <a:ea typeface="+mn-ea"/>
              </a:rPr>
              <a:t>のようにイン</a:t>
            </a:r>
            <a:r>
              <a:rPr lang="ja-JP" altLang="en-US" sz="2400" dirty="0">
                <a:latin typeface="+mn-ea"/>
                <a:ea typeface="+mn-ea"/>
              </a:rPr>
              <a:t>デックスで要素を参照できる</a:t>
            </a:r>
            <a:endParaRPr lang="en-US" altLang="ja-JP" sz="2400" dirty="0">
              <a:latin typeface="+mn-ea"/>
              <a:ea typeface="+mn-ea"/>
            </a:endParaRPr>
          </a:p>
          <a:p>
            <a:pPr eaLnBrk="1" hangingPunct="1"/>
            <a:r>
              <a:rPr lang="ja-JP" altLang="en-US" sz="2400" dirty="0">
                <a:latin typeface="+mn-ea"/>
                <a:ea typeface="+mn-ea"/>
              </a:rPr>
              <a:t>（</a:t>
            </a:r>
            <a:r>
              <a:rPr lang="ja-JP" altLang="en-US" sz="2400" b="1" dirty="0">
                <a:latin typeface="+mn-ea"/>
                <a:ea typeface="+mn-ea"/>
              </a:rPr>
              <a:t>シーケンス型</a:t>
            </a:r>
            <a:r>
              <a:rPr lang="ja-JP" altLang="en-US" sz="2400" dirty="0">
                <a:latin typeface="+mn-ea"/>
                <a:ea typeface="+mn-ea"/>
              </a:rPr>
              <a:t>のオブジェクト）</a:t>
            </a:r>
            <a:endParaRPr lang="en-US" altLang="ja-JP" sz="2400" dirty="0">
              <a:latin typeface="+mn-ea"/>
              <a:ea typeface="+mn-ea"/>
            </a:endParaRPr>
          </a:p>
        </p:txBody>
      </p:sp>
      <p:sp>
        <p:nvSpPr>
          <p:cNvPr id="6" name="正方形/長方形 5">
            <a:extLst>
              <a:ext uri="{FF2B5EF4-FFF2-40B4-BE49-F238E27FC236}">
                <a16:creationId xmlns:a16="http://schemas.microsoft.com/office/drawing/2014/main" id="{EBC82977-31A1-4AD5-BFC2-9D986435996C}"/>
              </a:ext>
            </a:extLst>
          </p:cNvPr>
          <p:cNvSpPr/>
          <p:nvPr/>
        </p:nvSpPr>
        <p:spPr>
          <a:xfrm>
            <a:off x="611560" y="2710661"/>
            <a:ext cx="4572000" cy="646331"/>
          </a:xfrm>
          <a:prstGeom prst="rect">
            <a:avLst/>
          </a:prstGeom>
        </p:spPr>
        <p:txBody>
          <a:bodyPr>
            <a:spAutoFit/>
          </a:bodyPr>
          <a:lstStyle/>
          <a:p>
            <a:pPr marL="0" indent="0">
              <a:buNone/>
            </a:pPr>
            <a:r>
              <a:rPr lang="ja-JP" altLang="en-US" dirty="0">
                <a:latin typeface="+mn-ea"/>
                <a:ea typeface="+mn-ea"/>
              </a:rPr>
              <a:t>文字列、リスト、タプル</a:t>
            </a:r>
            <a:endParaRPr lang="en-US" altLang="ja-JP" dirty="0">
              <a:latin typeface="+mn-ea"/>
              <a:ea typeface="+mn-ea"/>
            </a:endParaRPr>
          </a:p>
          <a:p>
            <a:pPr marL="0" indent="0">
              <a:buNone/>
            </a:pPr>
            <a:r>
              <a:rPr lang="ja-JP" altLang="en-US" dirty="0">
                <a:latin typeface="+mn-ea"/>
                <a:ea typeface="+mn-ea"/>
              </a:rPr>
              <a:t>（</a:t>
            </a:r>
            <a:r>
              <a:rPr lang="en-US" altLang="ja-JP" dirty="0">
                <a:latin typeface="+mn-ea"/>
                <a:ea typeface="+mn-ea"/>
              </a:rPr>
              <a:t>str</a:t>
            </a:r>
            <a:r>
              <a:rPr lang="ja-JP" altLang="en-US" dirty="0">
                <a:latin typeface="+mn-ea"/>
                <a:ea typeface="+mn-ea"/>
              </a:rPr>
              <a:t>型、</a:t>
            </a:r>
            <a:r>
              <a:rPr lang="en-US" altLang="ja-JP" dirty="0">
                <a:latin typeface="+mn-ea"/>
                <a:ea typeface="+mn-ea"/>
              </a:rPr>
              <a:t>list</a:t>
            </a:r>
            <a:r>
              <a:rPr lang="ja-JP" altLang="en-US" dirty="0">
                <a:latin typeface="+mn-ea"/>
                <a:ea typeface="+mn-ea"/>
              </a:rPr>
              <a:t>型、</a:t>
            </a:r>
            <a:r>
              <a:rPr lang="en-US" altLang="ja-JP" dirty="0">
                <a:latin typeface="+mn-ea"/>
              </a:rPr>
              <a:t> tuple</a:t>
            </a:r>
            <a:r>
              <a:rPr lang="ja-JP" altLang="en-US" dirty="0">
                <a:latin typeface="+mn-ea"/>
                <a:ea typeface="+mn-ea"/>
              </a:rPr>
              <a:t>型）</a:t>
            </a:r>
          </a:p>
        </p:txBody>
      </p:sp>
      <p:sp>
        <p:nvSpPr>
          <p:cNvPr id="7" name="テキスト ボックス 6">
            <a:extLst>
              <a:ext uri="{FF2B5EF4-FFF2-40B4-BE49-F238E27FC236}">
                <a16:creationId xmlns:a16="http://schemas.microsoft.com/office/drawing/2014/main" id="{7DB23461-5801-42C9-A1AC-B16E7C1D2920}"/>
              </a:ext>
            </a:extLst>
          </p:cNvPr>
          <p:cNvSpPr txBox="1">
            <a:spLocks noChangeArrowheads="1"/>
          </p:cNvSpPr>
          <p:nvPr/>
        </p:nvSpPr>
        <p:spPr bwMode="auto">
          <a:xfrm>
            <a:off x="611560" y="3501008"/>
            <a:ext cx="3391107" cy="923330"/>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latin typeface="Lucida Console" panose="020B0609040504020204" pitchFamily="49" charset="0"/>
                <a:ea typeface="HG丸ｺﾞｼｯｸM-PRO" panose="020F0600000000000000" pitchFamily="50" charset="-128"/>
              </a:rPr>
              <a:t>&gt;&gt;&gt; a = 'Python' </a:t>
            </a:r>
          </a:p>
          <a:p>
            <a:pPr eaLnBrk="1" hangingPunct="1"/>
            <a:r>
              <a:rPr lang="en-US" altLang="ja-JP" dirty="0">
                <a:latin typeface="Lucida Console" panose="020B0609040504020204" pitchFamily="49" charset="0"/>
                <a:ea typeface="HG丸ｺﾞｼｯｸM-PRO" panose="020F0600000000000000" pitchFamily="50" charset="-128"/>
              </a:rPr>
              <a:t>&gt;&gt;&gt; a[2]</a:t>
            </a: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't'</a:t>
            </a:r>
          </a:p>
        </p:txBody>
      </p:sp>
      <p:sp>
        <p:nvSpPr>
          <p:cNvPr id="8" name="テキスト ボックス 7">
            <a:extLst>
              <a:ext uri="{FF2B5EF4-FFF2-40B4-BE49-F238E27FC236}">
                <a16:creationId xmlns:a16="http://schemas.microsoft.com/office/drawing/2014/main" id="{2397FBCA-9E60-41EE-BE7F-DC00A6104F70}"/>
              </a:ext>
            </a:extLst>
          </p:cNvPr>
          <p:cNvSpPr txBox="1">
            <a:spLocks noChangeArrowheads="1"/>
          </p:cNvSpPr>
          <p:nvPr/>
        </p:nvSpPr>
        <p:spPr bwMode="auto">
          <a:xfrm>
            <a:off x="611560" y="4653136"/>
            <a:ext cx="3391107" cy="923330"/>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latin typeface="Lucida Console" panose="020B0609040504020204" pitchFamily="49" charset="0"/>
                <a:ea typeface="HG丸ｺﾞｼｯｸM-PRO" panose="020F0600000000000000" pitchFamily="50" charset="-128"/>
              </a:rPr>
              <a:t>&gt;&gt;&gt; a = (1, 2, 3)</a:t>
            </a:r>
          </a:p>
          <a:p>
            <a:pPr eaLnBrk="1" hangingPunct="1"/>
            <a:r>
              <a:rPr lang="en-US" altLang="ja-JP" dirty="0">
                <a:latin typeface="Lucida Console" panose="020B0609040504020204" pitchFamily="49" charset="0"/>
                <a:ea typeface="HG丸ｺﾞｼｯｸM-PRO" panose="020F0600000000000000" pitchFamily="50" charset="-128"/>
              </a:rPr>
              <a:t>&gt;&gt;&gt; a[2]</a:t>
            </a: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3</a:t>
            </a:r>
          </a:p>
        </p:txBody>
      </p:sp>
      <p:sp>
        <p:nvSpPr>
          <p:cNvPr id="3" name="スライド番号プレースホルダー 2">
            <a:extLst>
              <a:ext uri="{FF2B5EF4-FFF2-40B4-BE49-F238E27FC236}">
                <a16:creationId xmlns:a16="http://schemas.microsoft.com/office/drawing/2014/main" id="{1AEE591F-E3CA-4EE7-A4FE-783936EDD148}"/>
              </a:ext>
            </a:extLst>
          </p:cNvPr>
          <p:cNvSpPr>
            <a:spLocks noGrp="1"/>
          </p:cNvSpPr>
          <p:nvPr>
            <p:ph type="sldNum" sz="quarter" idx="12"/>
          </p:nvPr>
        </p:nvSpPr>
        <p:spPr/>
        <p:txBody>
          <a:bodyPr/>
          <a:lstStyle/>
          <a:p>
            <a:fld id="{F9134F74-3BB4-4ADE-A554-892E3A208E77}" type="slidenum">
              <a:rPr lang="ja-JP" altLang="en-US" smtClean="0"/>
              <a:pPr/>
              <a:t>171</a:t>
            </a:fld>
            <a:endParaRPr lang="ja-JP" altLang="en-US"/>
          </a:p>
        </p:txBody>
      </p:sp>
    </p:spTree>
    <p:extLst>
      <p:ext uri="{BB962C8B-B14F-4D97-AF65-F5344CB8AC3E}">
        <p14:creationId xmlns:p14="http://schemas.microsoft.com/office/powerpoint/2010/main" val="69912212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7D45C5-79CC-4CE3-87C9-DBA5AB8562E8}"/>
              </a:ext>
            </a:extLst>
          </p:cNvPr>
          <p:cNvSpPr>
            <a:spLocks noGrp="1"/>
          </p:cNvSpPr>
          <p:nvPr>
            <p:ph type="title"/>
          </p:nvPr>
        </p:nvSpPr>
        <p:spPr/>
        <p:txBody>
          <a:bodyPr/>
          <a:lstStyle/>
          <a:p>
            <a:r>
              <a:rPr lang="ja-JP" altLang="en-US" dirty="0"/>
              <a:t>スライス式</a:t>
            </a:r>
            <a:endParaRPr kumimoji="1" lang="ja-JP" altLang="en-US" dirty="0"/>
          </a:p>
        </p:txBody>
      </p:sp>
      <p:sp>
        <p:nvSpPr>
          <p:cNvPr id="4" name="テキスト ボックス 3">
            <a:extLst>
              <a:ext uri="{FF2B5EF4-FFF2-40B4-BE49-F238E27FC236}">
                <a16:creationId xmlns:a16="http://schemas.microsoft.com/office/drawing/2014/main" id="{D9E2C2B9-5078-4B1E-A4D9-BD80651D50F0}"/>
              </a:ext>
            </a:extLst>
          </p:cNvPr>
          <p:cNvSpPr txBox="1"/>
          <p:nvPr/>
        </p:nvSpPr>
        <p:spPr>
          <a:xfrm>
            <a:off x="539552" y="1268760"/>
            <a:ext cx="5032147" cy="646331"/>
          </a:xfrm>
          <a:prstGeom prst="rect">
            <a:avLst/>
          </a:prstGeom>
          <a:noFill/>
        </p:spPr>
        <p:txBody>
          <a:bodyPr wrap="none" rtlCol="0">
            <a:spAutoFit/>
          </a:bodyPr>
          <a:lstStyle/>
          <a:p>
            <a:r>
              <a:rPr lang="ja-JP" altLang="en-US" dirty="0">
                <a:solidFill>
                  <a:srgbClr val="FF0000"/>
                </a:solidFill>
                <a:latin typeface="+mn-ea"/>
                <a:ea typeface="+mn-ea"/>
              </a:rPr>
              <a:t>スライス式</a:t>
            </a:r>
            <a:r>
              <a:rPr lang="ja-JP" altLang="en-US" dirty="0">
                <a:latin typeface="+mn-ea"/>
                <a:ea typeface="+mn-ea"/>
              </a:rPr>
              <a:t>でインデックスの範囲を指定できる</a:t>
            </a:r>
            <a:endParaRPr lang="en-US" altLang="ja-JP" dirty="0">
              <a:latin typeface="+mn-ea"/>
              <a:ea typeface="+mn-ea"/>
            </a:endParaRPr>
          </a:p>
          <a:p>
            <a:r>
              <a:rPr kumimoji="1" lang="en-US" altLang="ja-JP" dirty="0">
                <a:latin typeface="Lucida Console" panose="020B0609040504020204" pitchFamily="49" charset="0"/>
              </a:rPr>
              <a:t>[</a:t>
            </a:r>
            <a:r>
              <a:rPr kumimoji="1" lang="en-US" altLang="ja-JP" dirty="0" err="1">
                <a:latin typeface="Lucida Console" panose="020B0609040504020204" pitchFamily="49" charset="0"/>
              </a:rPr>
              <a:t>start</a:t>
            </a:r>
            <a:r>
              <a:rPr lang="en-US" altLang="ja-JP" dirty="0" err="1">
                <a:latin typeface="Lucida Console" panose="020B0609040504020204" pitchFamily="49" charset="0"/>
              </a:rPr>
              <a:t>:end</a:t>
            </a:r>
            <a:r>
              <a:rPr lang="en-US" altLang="ja-JP" dirty="0">
                <a:latin typeface="Lucida Console" panose="020B0609040504020204" pitchFamily="49" charset="0"/>
              </a:rPr>
              <a:t>]</a:t>
            </a:r>
            <a:r>
              <a:rPr lang="ja-JP" altLang="en-US" dirty="0">
                <a:latin typeface="Lucida Console" panose="020B0609040504020204" pitchFamily="49" charset="0"/>
              </a:rPr>
              <a:t> </a:t>
            </a:r>
            <a:r>
              <a:rPr lang="ja-JP" altLang="en-US" dirty="0"/>
              <a:t>← </a:t>
            </a:r>
            <a:r>
              <a:rPr lang="en-US" altLang="ja-JP" dirty="0"/>
              <a:t>start </a:t>
            </a:r>
            <a:r>
              <a:rPr lang="ja-JP" altLang="en-US" dirty="0"/>
              <a:t>～ </a:t>
            </a:r>
            <a:r>
              <a:rPr lang="en-US" altLang="ja-JP" dirty="0"/>
              <a:t>(end-1)</a:t>
            </a:r>
            <a:r>
              <a:rPr lang="ja-JP" altLang="en-US" dirty="0"/>
              <a:t>の範囲</a:t>
            </a:r>
            <a:endParaRPr lang="en-US" altLang="ja-JP" dirty="0"/>
          </a:p>
        </p:txBody>
      </p:sp>
      <p:sp>
        <p:nvSpPr>
          <p:cNvPr id="5" name="テキスト ボックス 4">
            <a:extLst>
              <a:ext uri="{FF2B5EF4-FFF2-40B4-BE49-F238E27FC236}">
                <a16:creationId xmlns:a16="http://schemas.microsoft.com/office/drawing/2014/main" id="{5B0CECB5-3891-4E17-9AA4-EFF8546989BA}"/>
              </a:ext>
            </a:extLst>
          </p:cNvPr>
          <p:cNvSpPr txBox="1">
            <a:spLocks noChangeArrowheads="1"/>
          </p:cNvSpPr>
          <p:nvPr/>
        </p:nvSpPr>
        <p:spPr bwMode="auto">
          <a:xfrm>
            <a:off x="611560" y="2060848"/>
            <a:ext cx="3391107" cy="1754326"/>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latin typeface="Lucida Console" panose="020B0609040504020204" pitchFamily="49" charset="0"/>
                <a:ea typeface="HG丸ｺﾞｼｯｸM-PRO" panose="020F0600000000000000" pitchFamily="50" charset="-128"/>
              </a:rPr>
              <a:t>&gt;&gt;&gt; a = 'Python' </a:t>
            </a:r>
          </a:p>
          <a:p>
            <a:pPr eaLnBrk="1" hangingPunct="1"/>
            <a:r>
              <a:rPr lang="en-US" altLang="ja-JP" dirty="0">
                <a:latin typeface="Lucida Console" panose="020B0609040504020204" pitchFamily="49" charset="0"/>
                <a:ea typeface="HG丸ｺﾞｼｯｸM-PRO" panose="020F0600000000000000" pitchFamily="50" charset="-128"/>
              </a:rPr>
              <a:t>&gt;&gt;&gt; a[1:3]</a:t>
            </a: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a:t>
            </a:r>
            <a:r>
              <a:rPr lang="en-US" altLang="ja-JP" dirty="0" err="1">
                <a:solidFill>
                  <a:srgbClr val="0070C0"/>
                </a:solidFill>
                <a:latin typeface="Lucida Console" panose="020B0609040504020204" pitchFamily="49" charset="0"/>
                <a:ea typeface="HG丸ｺﾞｼｯｸM-PRO" panose="020F0600000000000000" pitchFamily="50" charset="-128"/>
              </a:rPr>
              <a:t>yt</a:t>
            </a:r>
            <a:r>
              <a:rPr lang="en-US" altLang="ja-JP" dirty="0">
                <a:solidFill>
                  <a:srgbClr val="0070C0"/>
                </a:solidFill>
                <a:latin typeface="Lucida Console" panose="020B0609040504020204" pitchFamily="49" charset="0"/>
                <a:ea typeface="HG丸ｺﾞｼｯｸM-PRO" panose="020F0600000000000000" pitchFamily="50" charset="-128"/>
              </a:rPr>
              <a:t>'</a:t>
            </a:r>
          </a:p>
          <a:p>
            <a:pPr eaLnBrk="1" hangingPunct="1"/>
            <a:r>
              <a:rPr lang="en-US" altLang="ja-JP" dirty="0">
                <a:latin typeface="Lucida Console" panose="020B0609040504020204" pitchFamily="49" charset="0"/>
                <a:ea typeface="HG丸ｺﾞｼｯｸM-PRO" panose="020F0600000000000000" pitchFamily="50" charset="-128"/>
              </a:rPr>
              <a:t>&gt;&gt;&gt; a = (0, 1, 2, 3, 4) </a:t>
            </a:r>
          </a:p>
          <a:p>
            <a:pPr eaLnBrk="1" hangingPunct="1"/>
            <a:r>
              <a:rPr lang="en-US" altLang="ja-JP" dirty="0">
                <a:latin typeface="Lucida Console" panose="020B0609040504020204" pitchFamily="49" charset="0"/>
                <a:ea typeface="HG丸ｺﾞｼｯｸM-PRO" panose="020F0600000000000000" pitchFamily="50" charset="-128"/>
              </a:rPr>
              <a:t>&gt;&gt;&gt; a[2:5]</a:t>
            </a: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(2, 3, 4)</a:t>
            </a:r>
          </a:p>
        </p:txBody>
      </p:sp>
      <p:sp>
        <p:nvSpPr>
          <p:cNvPr id="6" name="テキスト ボックス 5">
            <a:extLst>
              <a:ext uri="{FF2B5EF4-FFF2-40B4-BE49-F238E27FC236}">
                <a16:creationId xmlns:a16="http://schemas.microsoft.com/office/drawing/2014/main" id="{65C13912-0BA2-4CA9-9413-535C9C1710F6}"/>
              </a:ext>
            </a:extLst>
          </p:cNvPr>
          <p:cNvSpPr txBox="1"/>
          <p:nvPr/>
        </p:nvSpPr>
        <p:spPr>
          <a:xfrm>
            <a:off x="539552" y="3960931"/>
            <a:ext cx="7417187" cy="646331"/>
          </a:xfrm>
          <a:prstGeom prst="rect">
            <a:avLst/>
          </a:prstGeom>
          <a:noFill/>
        </p:spPr>
        <p:txBody>
          <a:bodyPr wrap="square" rtlCol="0">
            <a:spAutoFit/>
          </a:bodyPr>
          <a:lstStyle/>
          <a:p>
            <a:r>
              <a:rPr kumimoji="1" lang="en-US" altLang="ja-JP" dirty="0">
                <a:latin typeface="Lucida Console" panose="020B0609040504020204" pitchFamily="49" charset="0"/>
              </a:rPr>
              <a:t>[</a:t>
            </a:r>
            <a:r>
              <a:rPr kumimoji="1" lang="en-US" altLang="ja-JP" dirty="0" err="1">
                <a:latin typeface="Lucida Console" panose="020B0609040504020204" pitchFamily="49" charset="0"/>
              </a:rPr>
              <a:t>start</a:t>
            </a:r>
            <a:r>
              <a:rPr lang="en-US" altLang="ja-JP" dirty="0" err="1">
                <a:latin typeface="Lucida Console" panose="020B0609040504020204" pitchFamily="49" charset="0"/>
              </a:rPr>
              <a:t>:end</a:t>
            </a:r>
            <a:r>
              <a:rPr lang="en-US" altLang="ja-JP" dirty="0">
                <a:latin typeface="Lucida Console" panose="020B0609040504020204" pitchFamily="49" charset="0"/>
              </a:rPr>
              <a:t>]</a:t>
            </a:r>
            <a:r>
              <a:rPr lang="ja-JP" altLang="en-US" dirty="0">
                <a:latin typeface="Lucida Console" panose="020B0609040504020204" pitchFamily="49" charset="0"/>
              </a:rPr>
              <a:t> </a:t>
            </a:r>
            <a:r>
              <a:rPr lang="en-US" altLang="ja-JP" dirty="0">
                <a:latin typeface="+mn-ea"/>
                <a:ea typeface="+mn-ea"/>
              </a:rPr>
              <a:t>start</a:t>
            </a:r>
            <a:r>
              <a:rPr lang="ja-JP" altLang="en-US" dirty="0">
                <a:latin typeface="+mn-ea"/>
                <a:ea typeface="+mn-ea"/>
              </a:rPr>
              <a:t> または </a:t>
            </a:r>
            <a:r>
              <a:rPr lang="en-US" altLang="ja-JP" dirty="0">
                <a:latin typeface="+mn-ea"/>
                <a:ea typeface="+mn-ea"/>
              </a:rPr>
              <a:t>end </a:t>
            </a:r>
            <a:r>
              <a:rPr lang="ja-JP" altLang="en-US" dirty="0">
                <a:latin typeface="+mn-ea"/>
                <a:ea typeface="+mn-ea"/>
              </a:rPr>
              <a:t>を省略できる。</a:t>
            </a:r>
            <a:br>
              <a:rPr lang="en-US" altLang="ja-JP" dirty="0">
                <a:latin typeface="+mn-ea"/>
                <a:ea typeface="+mn-ea"/>
              </a:rPr>
            </a:br>
            <a:r>
              <a:rPr lang="ja-JP" altLang="en-US" dirty="0">
                <a:latin typeface="+mn-ea"/>
                <a:ea typeface="+mn-ea"/>
              </a:rPr>
              <a:t>省略した場合は、それぞれ</a:t>
            </a:r>
            <a:r>
              <a:rPr lang="en-US" altLang="ja-JP" dirty="0">
                <a:latin typeface="+mn-ea"/>
                <a:ea typeface="+mn-ea"/>
              </a:rPr>
              <a:t>0</a:t>
            </a:r>
            <a:r>
              <a:rPr lang="ja-JP" altLang="en-US" dirty="0">
                <a:latin typeface="+mn-ea"/>
                <a:ea typeface="+mn-ea"/>
              </a:rPr>
              <a:t>と（要素数）を指定したものとみなされる。</a:t>
            </a:r>
            <a:endParaRPr lang="en-US" altLang="ja-JP" dirty="0">
              <a:latin typeface="+mn-ea"/>
              <a:ea typeface="+mn-ea"/>
            </a:endParaRPr>
          </a:p>
        </p:txBody>
      </p:sp>
      <p:sp>
        <p:nvSpPr>
          <p:cNvPr id="7" name="テキスト ボックス 6">
            <a:extLst>
              <a:ext uri="{FF2B5EF4-FFF2-40B4-BE49-F238E27FC236}">
                <a16:creationId xmlns:a16="http://schemas.microsoft.com/office/drawing/2014/main" id="{D731D862-B0DE-44D2-BBDA-AFEC42C08CA9}"/>
              </a:ext>
            </a:extLst>
          </p:cNvPr>
          <p:cNvSpPr txBox="1">
            <a:spLocks noChangeArrowheads="1"/>
          </p:cNvSpPr>
          <p:nvPr/>
        </p:nvSpPr>
        <p:spPr bwMode="auto">
          <a:xfrm>
            <a:off x="611560" y="4712077"/>
            <a:ext cx="3391107" cy="1754326"/>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latin typeface="Lucida Console" panose="020B0609040504020204" pitchFamily="49" charset="0"/>
                <a:ea typeface="HG丸ｺﾞｼｯｸM-PRO" panose="020F0600000000000000" pitchFamily="50" charset="-128"/>
              </a:rPr>
              <a:t>&gt;&gt;&gt; a = 'Python' </a:t>
            </a:r>
          </a:p>
          <a:p>
            <a:pPr eaLnBrk="1" hangingPunct="1"/>
            <a:r>
              <a:rPr lang="en-US" altLang="ja-JP" dirty="0">
                <a:latin typeface="Lucida Console" panose="020B0609040504020204" pitchFamily="49" charset="0"/>
                <a:ea typeface="HG丸ｺﾞｼｯｸM-PRO" panose="020F0600000000000000" pitchFamily="50" charset="-128"/>
              </a:rPr>
              <a:t>&gt;&gt;&gt; a[:3]</a:t>
            </a: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a:t>
            </a:r>
            <a:r>
              <a:rPr lang="en-US" altLang="ja-JP" dirty="0" err="1">
                <a:solidFill>
                  <a:srgbClr val="0070C0"/>
                </a:solidFill>
                <a:latin typeface="Lucida Console" panose="020B0609040504020204" pitchFamily="49" charset="0"/>
                <a:ea typeface="HG丸ｺﾞｼｯｸM-PRO" panose="020F0600000000000000" pitchFamily="50" charset="-128"/>
              </a:rPr>
              <a:t>Pyt</a:t>
            </a:r>
            <a:r>
              <a:rPr lang="en-US" altLang="ja-JP" dirty="0">
                <a:solidFill>
                  <a:srgbClr val="0070C0"/>
                </a:solidFill>
                <a:latin typeface="Lucida Console" panose="020B0609040504020204" pitchFamily="49" charset="0"/>
                <a:ea typeface="HG丸ｺﾞｼｯｸM-PRO" panose="020F0600000000000000" pitchFamily="50" charset="-128"/>
              </a:rPr>
              <a:t>'</a:t>
            </a:r>
          </a:p>
          <a:p>
            <a:pPr eaLnBrk="1" hangingPunct="1"/>
            <a:r>
              <a:rPr lang="en-US" altLang="ja-JP" dirty="0">
                <a:latin typeface="Lucida Console" panose="020B0609040504020204" pitchFamily="49" charset="0"/>
                <a:ea typeface="HG丸ｺﾞｼｯｸM-PRO" panose="020F0600000000000000" pitchFamily="50" charset="-128"/>
              </a:rPr>
              <a:t>&gt;&gt;&gt; a = (0, 1, 2, 3, 4) </a:t>
            </a:r>
          </a:p>
          <a:p>
            <a:pPr eaLnBrk="1" hangingPunct="1"/>
            <a:r>
              <a:rPr lang="en-US" altLang="ja-JP" dirty="0">
                <a:latin typeface="Lucida Console" panose="020B0609040504020204" pitchFamily="49" charset="0"/>
                <a:ea typeface="HG丸ｺﾞｼｯｸM-PRO" panose="020F0600000000000000" pitchFamily="50" charset="-128"/>
              </a:rPr>
              <a:t>&gt;&gt;&gt; a[2:]</a:t>
            </a:r>
          </a:p>
          <a:p>
            <a:pPr eaLnBrk="1" hangingPunct="1"/>
            <a:r>
              <a:rPr lang="en-US" altLang="ja-JP" dirty="0">
                <a:solidFill>
                  <a:srgbClr val="0070C0"/>
                </a:solidFill>
                <a:latin typeface="Lucida Console" panose="020B0609040504020204" pitchFamily="49" charset="0"/>
                <a:ea typeface="HG丸ｺﾞｼｯｸM-PRO" panose="020F0600000000000000" pitchFamily="50" charset="-128"/>
              </a:rPr>
              <a:t>(2, 3, 4)</a:t>
            </a:r>
          </a:p>
        </p:txBody>
      </p:sp>
      <p:sp>
        <p:nvSpPr>
          <p:cNvPr id="3" name="スライド番号プレースホルダー 2">
            <a:extLst>
              <a:ext uri="{FF2B5EF4-FFF2-40B4-BE49-F238E27FC236}">
                <a16:creationId xmlns:a16="http://schemas.microsoft.com/office/drawing/2014/main" id="{195808A7-4BF2-4740-90F7-555B98FBF0C9}"/>
              </a:ext>
            </a:extLst>
          </p:cNvPr>
          <p:cNvSpPr>
            <a:spLocks noGrp="1"/>
          </p:cNvSpPr>
          <p:nvPr>
            <p:ph type="sldNum" sz="quarter" idx="12"/>
          </p:nvPr>
        </p:nvSpPr>
        <p:spPr/>
        <p:txBody>
          <a:bodyPr/>
          <a:lstStyle/>
          <a:p>
            <a:fld id="{F9134F74-3BB4-4ADE-A554-892E3A208E77}" type="slidenum">
              <a:rPr lang="ja-JP" altLang="en-US" smtClean="0"/>
              <a:pPr/>
              <a:t>172</a:t>
            </a:fld>
            <a:endParaRPr lang="ja-JP" altLang="en-US"/>
          </a:p>
        </p:txBody>
      </p:sp>
    </p:spTree>
    <p:extLst>
      <p:ext uri="{BB962C8B-B14F-4D97-AF65-F5344CB8AC3E}">
        <p14:creationId xmlns:p14="http://schemas.microsoft.com/office/powerpoint/2010/main" val="97183485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E4BB05-7D13-41CB-8607-49933A61C531}"/>
              </a:ext>
            </a:extLst>
          </p:cNvPr>
          <p:cNvSpPr>
            <a:spLocks noGrp="1"/>
          </p:cNvSpPr>
          <p:nvPr>
            <p:ph type="title"/>
          </p:nvPr>
        </p:nvSpPr>
        <p:spPr/>
        <p:txBody>
          <a:bodyPr/>
          <a:lstStyle/>
          <a:p>
            <a:r>
              <a:rPr lang="ja-JP" altLang="en-US" dirty="0"/>
              <a:t>基本型の性質</a:t>
            </a:r>
            <a:endParaRPr kumimoji="1" lang="ja-JP" altLang="en-US" dirty="0"/>
          </a:p>
        </p:txBody>
      </p:sp>
      <p:pic>
        <p:nvPicPr>
          <p:cNvPr id="4" name="図 3">
            <a:extLst>
              <a:ext uri="{FF2B5EF4-FFF2-40B4-BE49-F238E27FC236}">
                <a16:creationId xmlns:a16="http://schemas.microsoft.com/office/drawing/2014/main" id="{766F5362-D3B3-4721-94E9-8BA262ABBEEE}"/>
              </a:ext>
            </a:extLst>
          </p:cNvPr>
          <p:cNvPicPr>
            <a:picLocks noChangeAspect="1"/>
          </p:cNvPicPr>
          <p:nvPr/>
        </p:nvPicPr>
        <p:blipFill>
          <a:blip r:embed="rId2"/>
          <a:stretch>
            <a:fillRect/>
          </a:stretch>
        </p:blipFill>
        <p:spPr>
          <a:xfrm>
            <a:off x="899592" y="1556792"/>
            <a:ext cx="7082398" cy="3240360"/>
          </a:xfrm>
          <a:prstGeom prst="rect">
            <a:avLst/>
          </a:prstGeom>
        </p:spPr>
      </p:pic>
      <p:sp>
        <p:nvSpPr>
          <p:cNvPr id="5" name="テキスト ボックス 4">
            <a:extLst>
              <a:ext uri="{FF2B5EF4-FFF2-40B4-BE49-F238E27FC236}">
                <a16:creationId xmlns:a16="http://schemas.microsoft.com/office/drawing/2014/main" id="{0352FD5F-28CB-4594-B9A2-BCCD096F040A}"/>
              </a:ext>
            </a:extLst>
          </p:cNvPr>
          <p:cNvSpPr txBox="1"/>
          <p:nvPr/>
        </p:nvSpPr>
        <p:spPr>
          <a:xfrm>
            <a:off x="3419872" y="5157192"/>
            <a:ext cx="3504486" cy="369332"/>
          </a:xfrm>
          <a:prstGeom prst="rect">
            <a:avLst/>
          </a:prstGeom>
          <a:noFill/>
        </p:spPr>
        <p:txBody>
          <a:bodyPr wrap="none" rtlCol="0">
            <a:spAutoFit/>
          </a:bodyPr>
          <a:lstStyle/>
          <a:p>
            <a:r>
              <a:rPr lang="en-US" altLang="ja-JP" b="1" dirty="0">
                <a:latin typeface="+mn-ea"/>
                <a:ea typeface="+mn-ea"/>
              </a:rPr>
              <a:t>for</a:t>
            </a:r>
            <a:r>
              <a:rPr lang="ja-JP" altLang="en-US" dirty="0">
                <a:latin typeface="+mn-ea"/>
                <a:ea typeface="+mn-ea"/>
              </a:rPr>
              <a:t>文で要素を</a:t>
            </a:r>
            <a:r>
              <a:rPr lang="en-US" altLang="ja-JP" dirty="0">
                <a:latin typeface="+mn-ea"/>
                <a:ea typeface="+mn-ea"/>
              </a:rPr>
              <a:t>1</a:t>
            </a:r>
            <a:r>
              <a:rPr lang="ja-JP" altLang="en-US" dirty="0">
                <a:latin typeface="+mn-ea"/>
                <a:ea typeface="+mn-ea"/>
              </a:rPr>
              <a:t>つ</a:t>
            </a:r>
            <a:r>
              <a:rPr lang="en-US" altLang="ja-JP" dirty="0">
                <a:latin typeface="+mn-ea"/>
                <a:ea typeface="+mn-ea"/>
              </a:rPr>
              <a:t>1</a:t>
            </a:r>
            <a:r>
              <a:rPr lang="ja-JP" altLang="en-US" dirty="0">
                <a:latin typeface="+mn-ea"/>
                <a:ea typeface="+mn-ea"/>
              </a:rPr>
              <a:t>つ参照できる</a:t>
            </a:r>
            <a:endParaRPr lang="en-US" altLang="ja-JP" dirty="0"/>
          </a:p>
        </p:txBody>
      </p:sp>
      <p:cxnSp>
        <p:nvCxnSpPr>
          <p:cNvPr id="6" name="直線矢印コネクタ 5">
            <a:extLst>
              <a:ext uri="{FF2B5EF4-FFF2-40B4-BE49-F238E27FC236}">
                <a16:creationId xmlns:a16="http://schemas.microsoft.com/office/drawing/2014/main" id="{A1283932-B00B-4200-9A2E-BFD35CC4778F}"/>
              </a:ext>
            </a:extLst>
          </p:cNvPr>
          <p:cNvCxnSpPr>
            <a:cxnSpLocks/>
          </p:cNvCxnSpPr>
          <p:nvPr/>
        </p:nvCxnSpPr>
        <p:spPr>
          <a:xfrm flipV="1">
            <a:off x="5076056" y="4869160"/>
            <a:ext cx="144016" cy="2160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823257A9-C7BF-4822-B501-865D6D4044DB}"/>
              </a:ext>
            </a:extLst>
          </p:cNvPr>
          <p:cNvSpPr txBox="1"/>
          <p:nvPr/>
        </p:nvSpPr>
        <p:spPr>
          <a:xfrm>
            <a:off x="5220072" y="5599285"/>
            <a:ext cx="3733714" cy="369332"/>
          </a:xfrm>
          <a:prstGeom prst="rect">
            <a:avLst/>
          </a:prstGeom>
          <a:noFill/>
        </p:spPr>
        <p:txBody>
          <a:bodyPr wrap="none" rtlCol="0">
            <a:spAutoFit/>
          </a:bodyPr>
          <a:lstStyle/>
          <a:p>
            <a:r>
              <a:rPr lang="ja-JP" altLang="en-US" dirty="0">
                <a:latin typeface="+mn-ea"/>
                <a:ea typeface="+mn-ea"/>
              </a:rPr>
              <a:t>インデックスで要素を参照できる</a:t>
            </a:r>
            <a:endParaRPr lang="en-US" altLang="ja-JP" dirty="0"/>
          </a:p>
        </p:txBody>
      </p:sp>
      <p:cxnSp>
        <p:nvCxnSpPr>
          <p:cNvPr id="10" name="直線矢印コネクタ 9">
            <a:extLst>
              <a:ext uri="{FF2B5EF4-FFF2-40B4-BE49-F238E27FC236}">
                <a16:creationId xmlns:a16="http://schemas.microsoft.com/office/drawing/2014/main" id="{FDB4738A-A4DA-417D-AD98-D97E5794D1D9}"/>
              </a:ext>
            </a:extLst>
          </p:cNvPr>
          <p:cNvCxnSpPr>
            <a:cxnSpLocks/>
          </p:cNvCxnSpPr>
          <p:nvPr/>
        </p:nvCxnSpPr>
        <p:spPr>
          <a:xfrm flipH="1" flipV="1">
            <a:off x="7068374" y="4833156"/>
            <a:ext cx="599970" cy="6933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3627A5EA-ECF4-42CA-BFCF-3AF3CAF12893}"/>
              </a:ext>
            </a:extLst>
          </p:cNvPr>
          <p:cNvSpPr>
            <a:spLocks noGrp="1"/>
          </p:cNvSpPr>
          <p:nvPr>
            <p:ph type="sldNum" sz="quarter" idx="12"/>
          </p:nvPr>
        </p:nvSpPr>
        <p:spPr/>
        <p:txBody>
          <a:bodyPr/>
          <a:lstStyle/>
          <a:p>
            <a:fld id="{F9134F74-3BB4-4ADE-A554-892E3A208E77}" type="slidenum">
              <a:rPr lang="ja-JP" altLang="en-US" smtClean="0"/>
              <a:pPr/>
              <a:t>173</a:t>
            </a:fld>
            <a:endParaRPr lang="ja-JP" altLang="en-US"/>
          </a:p>
        </p:txBody>
      </p:sp>
      <p:sp>
        <p:nvSpPr>
          <p:cNvPr id="7" name="四角形: 角を丸くする 6">
            <a:extLst>
              <a:ext uri="{FF2B5EF4-FFF2-40B4-BE49-F238E27FC236}">
                <a16:creationId xmlns:a16="http://schemas.microsoft.com/office/drawing/2014/main" id="{F2AFE656-54A1-444E-B7F6-8A37470382E4}"/>
              </a:ext>
            </a:extLst>
          </p:cNvPr>
          <p:cNvSpPr/>
          <p:nvPr/>
        </p:nvSpPr>
        <p:spPr>
          <a:xfrm>
            <a:off x="4860032" y="1556792"/>
            <a:ext cx="1296144" cy="327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ECD8C06C-DF0C-4012-BF03-7BA6877A7F73}"/>
              </a:ext>
            </a:extLst>
          </p:cNvPr>
          <p:cNvSpPr/>
          <p:nvPr/>
        </p:nvSpPr>
        <p:spPr>
          <a:xfrm>
            <a:off x="6372200" y="1556792"/>
            <a:ext cx="1296144" cy="327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6237029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34E00877-0358-45D8-BAB4-C56FD1008E0E}"/>
              </a:ext>
            </a:extLst>
          </p:cNvPr>
          <p:cNvSpPr>
            <a:spLocks noGrp="1"/>
          </p:cNvSpPr>
          <p:nvPr>
            <p:ph type="ctrTitle"/>
          </p:nvPr>
        </p:nvSpPr>
        <p:spPr/>
        <p:txBody>
          <a:bodyPr/>
          <a:lstStyle/>
          <a:p>
            <a:r>
              <a:rPr lang="ja-JP" altLang="en-US" dirty="0"/>
              <a:t>練習問題</a:t>
            </a:r>
          </a:p>
        </p:txBody>
      </p:sp>
      <p:sp>
        <p:nvSpPr>
          <p:cNvPr id="4" name="スライド番号プレースホルダー 3">
            <a:extLst>
              <a:ext uri="{FF2B5EF4-FFF2-40B4-BE49-F238E27FC236}">
                <a16:creationId xmlns:a16="http://schemas.microsoft.com/office/drawing/2014/main" id="{27AAA6F5-DCCC-41C9-864C-25FA8BFB5A9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134F74-3BB4-4ADE-A554-892E3A208E77}" type="slidenum">
              <a:rPr kumimoji="1" lang="ja-JP" altLang="en-US" sz="1200" b="0" i="0" u="none" strike="noStrike" kern="1200" cap="none" spc="0" normalizeH="0" baseline="0" noProof="0" smtClean="0">
                <a:ln>
                  <a:noFill/>
                </a:ln>
                <a:solidFill>
                  <a:srgbClr val="898989"/>
                </a:solidFill>
                <a:effectLst/>
                <a:uLnTx/>
                <a:uFillTx/>
                <a:latin typeface="Lucida Console" panose="020B0609040504020204" pitchFamily="49" charset="0"/>
                <a:ea typeface="HG丸ｺﾞｼｯｸM-PRO" panose="020F06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1" lang="ja-JP" altLang="en-US" sz="1200" b="0" i="0" u="none" strike="noStrike" kern="1200" cap="none" spc="0" normalizeH="0" baseline="0" noProof="0">
              <a:ln>
                <a:noFill/>
              </a:ln>
              <a:solidFill>
                <a:srgbClr val="898989"/>
              </a:solidFill>
              <a:effectLst/>
              <a:uLnTx/>
              <a:uFillTx/>
              <a:latin typeface="Lucida Console" panose="020B0609040504020204" pitchFamily="49" charset="0"/>
              <a:ea typeface="HG丸ｺﾞｼｯｸM-PRO" panose="020F0600000000000000" pitchFamily="50" charset="-128"/>
              <a:cs typeface="+mn-cs"/>
            </a:endParaRPr>
          </a:p>
        </p:txBody>
      </p:sp>
    </p:spTree>
    <p:extLst>
      <p:ext uri="{BB962C8B-B14F-4D97-AF65-F5344CB8AC3E}">
        <p14:creationId xmlns:p14="http://schemas.microsoft.com/office/powerpoint/2010/main" val="303446172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1</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000" dirty="0"/>
              <a:t>次の文章の空欄に入れるべき語句を答えてください。</a:t>
            </a:r>
            <a:endParaRPr kumimoji="1" lang="en-US" altLang="ja-JP" sz="2000" dirty="0"/>
          </a:p>
          <a:p>
            <a:pPr marL="0" indent="0">
              <a:buNone/>
            </a:pPr>
            <a:endParaRPr kumimoji="1" lang="ja-JP" altLang="en-US" sz="2000" dirty="0"/>
          </a:p>
          <a:p>
            <a:r>
              <a:rPr kumimoji="1" lang="en-US" altLang="ja-JP" sz="2000" dirty="0"/>
              <a:t>Python</a:t>
            </a:r>
            <a:r>
              <a:rPr kumimoji="1" lang="ja-JP" altLang="en-US" sz="2000" dirty="0"/>
              <a:t>は </a:t>
            </a:r>
            <a:r>
              <a:rPr kumimoji="1" lang="en-US" altLang="ja-JP" sz="2000" dirty="0"/>
              <a:t>[  (1)  ] </a:t>
            </a:r>
            <a:r>
              <a:rPr kumimoji="1" lang="ja-JP" altLang="en-US" sz="2000" dirty="0"/>
              <a:t>指向型の言語であり、クラスは</a:t>
            </a:r>
            <a:r>
              <a:rPr kumimoji="1" lang="en-US" altLang="ja-JP" sz="2000" dirty="0"/>
              <a:t>[  (1)  ]</a:t>
            </a:r>
            <a:r>
              <a:rPr kumimoji="1" lang="ja-JP" altLang="en-US" sz="2000" dirty="0"/>
              <a:t>の属性や機能を定義したものです。</a:t>
            </a:r>
            <a:endParaRPr kumimoji="1" lang="en-US" altLang="ja-JP" sz="2000" dirty="0"/>
          </a:p>
          <a:p>
            <a:endParaRPr kumimoji="1" lang="en-US" altLang="ja-JP" sz="2000" dirty="0"/>
          </a:p>
          <a:p>
            <a:r>
              <a:rPr kumimoji="1" lang="en-US" altLang="ja-JP" sz="2000" dirty="0"/>
              <a:t>'Hello'</a:t>
            </a:r>
            <a:r>
              <a:rPr kumimoji="1" lang="ja-JP" altLang="en-US" sz="2000" dirty="0"/>
              <a:t>や</a:t>
            </a:r>
            <a:r>
              <a:rPr kumimoji="1" lang="en-US" altLang="ja-JP" sz="2000" dirty="0"/>
              <a:t>'Python'</a:t>
            </a:r>
            <a:r>
              <a:rPr kumimoji="1" lang="ja-JP" altLang="en-US" sz="2000" dirty="0"/>
              <a:t>といった文字列は</a:t>
            </a:r>
            <a:r>
              <a:rPr kumimoji="1" lang="en-US" altLang="ja-JP" sz="2000" dirty="0"/>
              <a:t>str</a:t>
            </a:r>
            <a:r>
              <a:rPr kumimoji="1" lang="ja-JP" altLang="en-US" sz="2000" dirty="0"/>
              <a:t>型のオブジェクトですが、別の表現をすると、</a:t>
            </a:r>
            <a:r>
              <a:rPr kumimoji="1" lang="en-US" altLang="ja-JP" sz="2000" dirty="0"/>
              <a:t>str</a:t>
            </a:r>
            <a:r>
              <a:rPr kumimoji="1" lang="ja-JP" altLang="en-US" sz="2000" dirty="0"/>
              <a:t>クラスの </a:t>
            </a:r>
            <a:r>
              <a:rPr kumimoji="1" lang="en-US" altLang="ja-JP" sz="2000" dirty="0"/>
              <a:t>[  (2)  ] </a:t>
            </a:r>
            <a:r>
              <a:rPr kumimoji="1" lang="ja-JP" altLang="en-US" sz="2000" dirty="0"/>
              <a:t>である、ということができます。</a:t>
            </a:r>
            <a:endParaRPr kumimoji="1" lang="en-US" altLang="ja-JP" sz="2000" dirty="0"/>
          </a:p>
          <a:p>
            <a:endParaRPr kumimoji="1" lang="en-US" altLang="ja-JP" sz="2000" dirty="0"/>
          </a:p>
          <a:p>
            <a:r>
              <a:rPr kumimoji="1" lang="en-US" altLang="ja-JP" sz="2000" dirty="0"/>
              <a:t>str</a:t>
            </a:r>
            <a:r>
              <a:rPr kumimoji="1" lang="ja-JP" altLang="en-US" sz="2000" dirty="0"/>
              <a:t>クラスには、文字列に含まれる文字を小文字に変換する</a:t>
            </a:r>
            <a:r>
              <a:rPr kumimoji="1" lang="en-US" altLang="ja-JP" sz="2000" dirty="0"/>
              <a:t>lower</a:t>
            </a:r>
            <a:r>
              <a:rPr kumimoji="1" lang="ja-JP" altLang="en-US" sz="2000" dirty="0"/>
              <a:t>という</a:t>
            </a:r>
            <a:r>
              <a:rPr kumimoji="1" lang="en-US" altLang="ja-JP" sz="2000" dirty="0"/>
              <a:t>[  (3)  ]</a:t>
            </a:r>
            <a:r>
              <a:rPr kumimoji="1" lang="ja-JP" altLang="en-US" sz="2000" dirty="0"/>
              <a:t>があります。</a:t>
            </a:r>
            <a:endParaRPr kumimoji="1" lang="en-US" altLang="ja-JP" sz="2000" dirty="0"/>
          </a:p>
          <a:p>
            <a:endParaRPr kumimoji="1" lang="en-US" altLang="ja-JP" sz="2000" dirty="0"/>
          </a:p>
          <a:p>
            <a:r>
              <a:rPr kumimoji="1" lang="en-US" altLang="ja-JP" sz="2000" dirty="0"/>
              <a:t>a == b</a:t>
            </a:r>
            <a:r>
              <a:rPr kumimoji="1" lang="ja-JP" altLang="en-US" sz="2000" dirty="0"/>
              <a:t>という式の値が</a:t>
            </a:r>
            <a:r>
              <a:rPr kumimoji="1" lang="en-US" altLang="ja-JP" sz="2000" dirty="0"/>
              <a:t>True</a:t>
            </a:r>
            <a:r>
              <a:rPr kumimoji="1" lang="ja-JP" altLang="en-US" sz="2000" dirty="0"/>
              <a:t>であったとき、</a:t>
            </a:r>
            <a:r>
              <a:rPr kumimoji="1" lang="en-US" altLang="ja-JP" sz="2000" dirty="0"/>
              <a:t>a</a:t>
            </a:r>
            <a:r>
              <a:rPr kumimoji="1" lang="ja-JP" altLang="en-US" sz="2000" dirty="0"/>
              <a:t>と</a:t>
            </a:r>
            <a:r>
              <a:rPr kumimoji="1" lang="en-US" altLang="ja-JP" sz="2000" dirty="0"/>
              <a:t>b</a:t>
            </a:r>
            <a:r>
              <a:rPr kumimoji="1" lang="ja-JP" altLang="en-US" sz="2000" dirty="0"/>
              <a:t>は </a:t>
            </a:r>
            <a:r>
              <a:rPr kumimoji="1" lang="en-US" altLang="ja-JP" sz="2000" dirty="0"/>
              <a:t>[  (4)  ] </a:t>
            </a:r>
            <a:r>
              <a:rPr kumimoji="1" lang="ja-JP" altLang="en-US" sz="2000" dirty="0"/>
              <a:t>であるといい、</a:t>
            </a:r>
            <a:r>
              <a:rPr kumimoji="1" lang="en-US" altLang="ja-JP" sz="2000" dirty="0"/>
              <a:t>a is b</a:t>
            </a:r>
            <a:r>
              <a:rPr kumimoji="1" lang="ja-JP" altLang="en-US" sz="2000" dirty="0"/>
              <a:t>という式の値が</a:t>
            </a:r>
            <a:r>
              <a:rPr kumimoji="1" lang="en-US" altLang="ja-JP" sz="2000" dirty="0"/>
              <a:t>True</a:t>
            </a:r>
            <a:r>
              <a:rPr kumimoji="1" lang="ja-JP" altLang="en-US" sz="2000" dirty="0"/>
              <a:t>であったとき、</a:t>
            </a:r>
            <a:r>
              <a:rPr kumimoji="1" lang="en-US" altLang="ja-JP" sz="2000" dirty="0"/>
              <a:t>a</a:t>
            </a:r>
            <a:r>
              <a:rPr kumimoji="1" lang="ja-JP" altLang="en-US" sz="2000" dirty="0"/>
              <a:t>と</a:t>
            </a:r>
            <a:r>
              <a:rPr kumimoji="1" lang="en-US" altLang="ja-JP" sz="2000" dirty="0"/>
              <a:t>b</a:t>
            </a:r>
            <a:r>
              <a:rPr kumimoji="1" lang="ja-JP" altLang="en-US" sz="2000" dirty="0"/>
              <a:t>は </a:t>
            </a:r>
            <a:r>
              <a:rPr kumimoji="1" lang="en-US" altLang="ja-JP" sz="2000" dirty="0"/>
              <a:t>[  (5)  ] </a:t>
            </a:r>
            <a:r>
              <a:rPr kumimoji="1" lang="ja-JP" altLang="en-US" sz="2000" dirty="0"/>
              <a:t>であるとい</a:t>
            </a:r>
            <a:r>
              <a:rPr lang="ja-JP" altLang="en-US" sz="2000" dirty="0"/>
              <a:t>います</a:t>
            </a:r>
            <a:r>
              <a:rPr kumimoji="1" lang="ja-JP" altLang="en-US" sz="2000" dirty="0"/>
              <a:t>。</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175</a:t>
            </a:fld>
            <a:endParaRPr lang="ja-JP" altLang="en-US"/>
          </a:p>
        </p:txBody>
      </p:sp>
    </p:spTree>
    <p:extLst>
      <p:ext uri="{BB962C8B-B14F-4D97-AF65-F5344CB8AC3E}">
        <p14:creationId xmlns:p14="http://schemas.microsoft.com/office/powerpoint/2010/main" val="52457781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1</a:t>
            </a:r>
            <a:r>
              <a:rPr kumimoji="1" lang="ja-JP" altLang="en-US" dirty="0"/>
              <a:t>（解答）</a:t>
            </a:r>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000" dirty="0"/>
              <a:t>次の文章の空欄に入れるべき語句を答えてください。</a:t>
            </a:r>
            <a:endParaRPr kumimoji="1" lang="en-US" altLang="ja-JP" sz="2000" dirty="0"/>
          </a:p>
          <a:p>
            <a:pPr marL="0" indent="0">
              <a:buNone/>
            </a:pPr>
            <a:endParaRPr kumimoji="1" lang="ja-JP" altLang="en-US" sz="2000" dirty="0"/>
          </a:p>
          <a:p>
            <a:r>
              <a:rPr kumimoji="1" lang="en-US" altLang="ja-JP" sz="2000" dirty="0"/>
              <a:t>Python</a:t>
            </a:r>
            <a:r>
              <a:rPr kumimoji="1" lang="ja-JP" altLang="en-US" sz="2000" dirty="0"/>
              <a:t>は </a:t>
            </a:r>
            <a:r>
              <a:rPr kumimoji="1" lang="en-US" altLang="ja-JP" sz="2000" dirty="0"/>
              <a:t>[ </a:t>
            </a:r>
            <a:r>
              <a:rPr kumimoji="1" lang="ja-JP" altLang="en-US" sz="2000" b="1" dirty="0">
                <a:solidFill>
                  <a:srgbClr val="FF0000"/>
                </a:solidFill>
              </a:rPr>
              <a:t>オブジェクト</a:t>
            </a:r>
            <a:r>
              <a:rPr kumimoji="1" lang="en-US" altLang="ja-JP" sz="2000" dirty="0"/>
              <a:t> ] </a:t>
            </a:r>
            <a:r>
              <a:rPr kumimoji="1" lang="ja-JP" altLang="en-US" sz="2000" dirty="0"/>
              <a:t>指向型の言語であり、クラスは</a:t>
            </a:r>
            <a:r>
              <a:rPr kumimoji="1" lang="en-US" altLang="ja-JP" sz="2000" dirty="0"/>
              <a:t>[</a:t>
            </a:r>
            <a:r>
              <a:rPr kumimoji="1" lang="ja-JP" altLang="en-US" sz="2000" b="1" dirty="0">
                <a:solidFill>
                  <a:srgbClr val="FF0000"/>
                </a:solidFill>
              </a:rPr>
              <a:t>オブジェクト</a:t>
            </a:r>
            <a:r>
              <a:rPr kumimoji="1" lang="en-US" altLang="ja-JP" sz="2000" dirty="0"/>
              <a:t> ]</a:t>
            </a:r>
            <a:r>
              <a:rPr kumimoji="1" lang="ja-JP" altLang="en-US" sz="2000" dirty="0"/>
              <a:t>の属性や機能を定義したものです。</a:t>
            </a:r>
            <a:endParaRPr kumimoji="1" lang="en-US" altLang="ja-JP" sz="2000" dirty="0"/>
          </a:p>
          <a:p>
            <a:endParaRPr kumimoji="1" lang="en-US" altLang="ja-JP" sz="2000" dirty="0"/>
          </a:p>
          <a:p>
            <a:r>
              <a:rPr kumimoji="1" lang="en-US" altLang="ja-JP" sz="2000" dirty="0"/>
              <a:t>'Hello'</a:t>
            </a:r>
            <a:r>
              <a:rPr kumimoji="1" lang="ja-JP" altLang="en-US" sz="2000" dirty="0"/>
              <a:t>や</a:t>
            </a:r>
            <a:r>
              <a:rPr kumimoji="1" lang="en-US" altLang="ja-JP" sz="2000" dirty="0"/>
              <a:t>'Python'</a:t>
            </a:r>
            <a:r>
              <a:rPr kumimoji="1" lang="ja-JP" altLang="en-US" sz="2000" dirty="0"/>
              <a:t>といった文字列は</a:t>
            </a:r>
            <a:r>
              <a:rPr kumimoji="1" lang="en-US" altLang="ja-JP" sz="2000" dirty="0"/>
              <a:t>str</a:t>
            </a:r>
            <a:r>
              <a:rPr kumimoji="1" lang="ja-JP" altLang="en-US" sz="2000" dirty="0"/>
              <a:t>型のオブジェクトですが、別の表現をすると、</a:t>
            </a:r>
            <a:r>
              <a:rPr kumimoji="1" lang="en-US" altLang="ja-JP" sz="2000" dirty="0"/>
              <a:t>str</a:t>
            </a:r>
            <a:r>
              <a:rPr kumimoji="1" lang="ja-JP" altLang="en-US" sz="2000" dirty="0"/>
              <a:t>クラスの </a:t>
            </a:r>
            <a:r>
              <a:rPr kumimoji="1" lang="en-US" altLang="ja-JP" sz="2000" dirty="0"/>
              <a:t>[</a:t>
            </a:r>
            <a:r>
              <a:rPr lang="ja-JP" altLang="en-US" sz="2000" b="1" dirty="0">
                <a:solidFill>
                  <a:srgbClr val="FF0000"/>
                </a:solidFill>
              </a:rPr>
              <a:t> </a:t>
            </a:r>
            <a:r>
              <a:rPr kumimoji="1" lang="ja-JP" altLang="en-US" sz="2000" b="1" dirty="0">
                <a:solidFill>
                  <a:srgbClr val="FF0000"/>
                </a:solidFill>
              </a:rPr>
              <a:t>インスタンス</a:t>
            </a:r>
            <a:r>
              <a:rPr kumimoji="1" lang="en-US" altLang="ja-JP" sz="2000" dirty="0"/>
              <a:t> ] </a:t>
            </a:r>
            <a:r>
              <a:rPr kumimoji="1" lang="ja-JP" altLang="en-US" sz="2000" dirty="0"/>
              <a:t>である、ということができます。</a:t>
            </a:r>
            <a:endParaRPr kumimoji="1" lang="en-US" altLang="ja-JP" sz="2000" dirty="0"/>
          </a:p>
          <a:p>
            <a:endParaRPr kumimoji="1" lang="en-US" altLang="ja-JP" sz="2000" dirty="0"/>
          </a:p>
          <a:p>
            <a:r>
              <a:rPr kumimoji="1" lang="en-US" altLang="ja-JP" sz="2000" dirty="0"/>
              <a:t>str</a:t>
            </a:r>
            <a:r>
              <a:rPr kumimoji="1" lang="ja-JP" altLang="en-US" sz="2000" dirty="0"/>
              <a:t>クラスには、文字列に含まれる文字を小文字に変換する</a:t>
            </a:r>
            <a:r>
              <a:rPr kumimoji="1" lang="en-US" altLang="ja-JP" sz="2000" dirty="0"/>
              <a:t>lower</a:t>
            </a:r>
            <a:r>
              <a:rPr kumimoji="1" lang="ja-JP" altLang="en-US" sz="2000" dirty="0"/>
              <a:t>という</a:t>
            </a:r>
            <a:r>
              <a:rPr kumimoji="1" lang="en-US" altLang="ja-JP" sz="2000" dirty="0"/>
              <a:t>[</a:t>
            </a:r>
            <a:r>
              <a:rPr kumimoji="1" lang="ja-JP" altLang="en-US" sz="2000" b="1" dirty="0">
                <a:solidFill>
                  <a:srgbClr val="FF0000"/>
                </a:solidFill>
              </a:rPr>
              <a:t>メソッド</a:t>
            </a:r>
            <a:r>
              <a:rPr kumimoji="1" lang="en-US" altLang="ja-JP" sz="2000" dirty="0"/>
              <a:t>]</a:t>
            </a:r>
            <a:r>
              <a:rPr kumimoji="1" lang="ja-JP" altLang="en-US" sz="2000" dirty="0"/>
              <a:t>があります。</a:t>
            </a:r>
            <a:endParaRPr kumimoji="1" lang="en-US" altLang="ja-JP" sz="2000" dirty="0"/>
          </a:p>
          <a:p>
            <a:endParaRPr kumimoji="1" lang="en-US" altLang="ja-JP" sz="2000" dirty="0"/>
          </a:p>
          <a:p>
            <a:r>
              <a:rPr kumimoji="1" lang="en-US" altLang="ja-JP" sz="2000" dirty="0"/>
              <a:t>a == b</a:t>
            </a:r>
            <a:r>
              <a:rPr kumimoji="1" lang="ja-JP" altLang="en-US" sz="2000" dirty="0"/>
              <a:t>という式の値が</a:t>
            </a:r>
            <a:r>
              <a:rPr kumimoji="1" lang="en-US" altLang="ja-JP" sz="2000" dirty="0"/>
              <a:t>True</a:t>
            </a:r>
            <a:r>
              <a:rPr kumimoji="1" lang="ja-JP" altLang="en-US" sz="2000" dirty="0"/>
              <a:t>であったとき、</a:t>
            </a:r>
            <a:r>
              <a:rPr kumimoji="1" lang="en-US" altLang="ja-JP" sz="2000" dirty="0"/>
              <a:t>a</a:t>
            </a:r>
            <a:r>
              <a:rPr kumimoji="1" lang="ja-JP" altLang="en-US" sz="2000" dirty="0"/>
              <a:t>と</a:t>
            </a:r>
            <a:r>
              <a:rPr kumimoji="1" lang="en-US" altLang="ja-JP" sz="2000" dirty="0"/>
              <a:t>b</a:t>
            </a:r>
            <a:r>
              <a:rPr kumimoji="1" lang="ja-JP" altLang="en-US" sz="2000" dirty="0"/>
              <a:t>は </a:t>
            </a:r>
            <a:r>
              <a:rPr kumimoji="1" lang="en-US" altLang="ja-JP" sz="2000" dirty="0"/>
              <a:t>[</a:t>
            </a:r>
            <a:r>
              <a:rPr kumimoji="1" lang="ja-JP" altLang="en-US" sz="2000" dirty="0"/>
              <a:t> </a:t>
            </a:r>
            <a:r>
              <a:rPr lang="ja-JP" altLang="en-US" sz="2000" b="1" dirty="0">
                <a:solidFill>
                  <a:srgbClr val="FF0000"/>
                </a:solidFill>
              </a:rPr>
              <a:t>同値</a:t>
            </a:r>
            <a:r>
              <a:rPr kumimoji="1" lang="en-US" altLang="ja-JP" sz="2000" dirty="0"/>
              <a:t> ] </a:t>
            </a:r>
            <a:r>
              <a:rPr kumimoji="1" lang="ja-JP" altLang="en-US" sz="2000" dirty="0"/>
              <a:t>であるといい、</a:t>
            </a:r>
            <a:r>
              <a:rPr kumimoji="1" lang="en-US" altLang="ja-JP" sz="2000" dirty="0"/>
              <a:t>a is b</a:t>
            </a:r>
            <a:r>
              <a:rPr kumimoji="1" lang="ja-JP" altLang="en-US" sz="2000" dirty="0"/>
              <a:t>という式の値が</a:t>
            </a:r>
            <a:r>
              <a:rPr kumimoji="1" lang="en-US" altLang="ja-JP" sz="2000" dirty="0"/>
              <a:t>True</a:t>
            </a:r>
            <a:r>
              <a:rPr kumimoji="1" lang="ja-JP" altLang="en-US" sz="2000" dirty="0"/>
              <a:t>であったとき、</a:t>
            </a:r>
            <a:r>
              <a:rPr kumimoji="1" lang="en-US" altLang="ja-JP" sz="2000" dirty="0"/>
              <a:t>a</a:t>
            </a:r>
            <a:r>
              <a:rPr kumimoji="1" lang="ja-JP" altLang="en-US" sz="2000" dirty="0"/>
              <a:t>と</a:t>
            </a:r>
            <a:r>
              <a:rPr kumimoji="1" lang="en-US" altLang="ja-JP" sz="2000" dirty="0"/>
              <a:t>b</a:t>
            </a:r>
            <a:r>
              <a:rPr kumimoji="1" lang="ja-JP" altLang="en-US" sz="2000" dirty="0"/>
              <a:t>は </a:t>
            </a:r>
            <a:r>
              <a:rPr kumimoji="1" lang="en-US" altLang="ja-JP" sz="2000" dirty="0"/>
              <a:t>[</a:t>
            </a:r>
            <a:r>
              <a:rPr kumimoji="1" lang="ja-JP" altLang="en-US" sz="2000" dirty="0"/>
              <a:t> </a:t>
            </a:r>
            <a:r>
              <a:rPr lang="ja-JP" altLang="en-US" sz="2000" b="1" dirty="0">
                <a:solidFill>
                  <a:srgbClr val="FF0000"/>
                </a:solidFill>
              </a:rPr>
              <a:t>同一</a:t>
            </a:r>
            <a:r>
              <a:rPr kumimoji="1" lang="en-US" altLang="ja-JP" sz="2000" dirty="0"/>
              <a:t> ] </a:t>
            </a:r>
            <a:r>
              <a:rPr kumimoji="1" lang="ja-JP" altLang="en-US" sz="2000" dirty="0"/>
              <a:t>であるとい</a:t>
            </a:r>
            <a:r>
              <a:rPr lang="ja-JP" altLang="en-US" sz="2000" dirty="0"/>
              <a:t>います</a:t>
            </a:r>
            <a:r>
              <a:rPr kumimoji="1" lang="ja-JP" altLang="en-US" sz="2000" dirty="0"/>
              <a:t>。</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176</a:t>
            </a:fld>
            <a:endParaRPr lang="ja-JP" altLang="en-US"/>
          </a:p>
        </p:txBody>
      </p:sp>
    </p:spTree>
    <p:extLst>
      <p:ext uri="{BB962C8B-B14F-4D97-AF65-F5344CB8AC3E}">
        <p14:creationId xmlns:p14="http://schemas.microsoft.com/office/powerpoint/2010/main" val="208878098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2</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en-US" altLang="ja-JP" sz="2400" dirty="0"/>
              <a:t>n </a:t>
            </a:r>
            <a:r>
              <a:rPr kumimoji="1" lang="ja-JP" altLang="en-US" sz="2400" dirty="0"/>
              <a:t>番目の要素の値が</a:t>
            </a:r>
            <a:r>
              <a:rPr kumimoji="1" lang="en-US" altLang="ja-JP" sz="2400" dirty="0"/>
              <a:t>n * n</a:t>
            </a:r>
            <a:r>
              <a:rPr kumimoji="1" lang="ja-JP" altLang="en-US" sz="2400" dirty="0"/>
              <a:t>であるようなリストを、内包表記を使って作成してください。ただし、要素数は</a:t>
            </a:r>
            <a:r>
              <a:rPr kumimoji="1" lang="en-US" altLang="ja-JP" sz="2400" dirty="0"/>
              <a:t>10</a:t>
            </a:r>
            <a:r>
              <a:rPr kumimoji="1" lang="ja-JP" altLang="en-US" sz="2400" dirty="0"/>
              <a:t>とします。</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177</a:t>
            </a:fld>
            <a:endParaRPr lang="ja-JP" altLang="en-US"/>
          </a:p>
        </p:txBody>
      </p:sp>
    </p:spTree>
    <p:extLst>
      <p:ext uri="{BB962C8B-B14F-4D97-AF65-F5344CB8AC3E}">
        <p14:creationId xmlns:p14="http://schemas.microsoft.com/office/powerpoint/2010/main" val="140067707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2</a:t>
            </a:r>
            <a:r>
              <a:rPr lang="ja-JP" altLang="en-US" dirty="0"/>
              <a:t>（解答）</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en-US" altLang="ja-JP" sz="2400" dirty="0"/>
              <a:t>n </a:t>
            </a:r>
            <a:r>
              <a:rPr kumimoji="1" lang="ja-JP" altLang="en-US" sz="2400" dirty="0"/>
              <a:t>番目の要素の値が</a:t>
            </a:r>
            <a:r>
              <a:rPr kumimoji="1" lang="en-US" altLang="ja-JP" sz="2400" dirty="0"/>
              <a:t>n * n</a:t>
            </a:r>
            <a:r>
              <a:rPr kumimoji="1" lang="ja-JP" altLang="en-US" sz="2400" dirty="0"/>
              <a:t>であるようなリストを、内包表記を使って作成してください。ただし、要素数は</a:t>
            </a:r>
            <a:r>
              <a:rPr kumimoji="1" lang="en-US" altLang="ja-JP" sz="2400" dirty="0"/>
              <a:t>10</a:t>
            </a:r>
            <a:r>
              <a:rPr kumimoji="1" lang="ja-JP" altLang="en-US" sz="2400" dirty="0"/>
              <a:t>とします。</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178</a:t>
            </a:fld>
            <a:endParaRPr lang="ja-JP" altLang="en-US"/>
          </a:p>
        </p:txBody>
      </p:sp>
      <p:sp>
        <p:nvSpPr>
          <p:cNvPr id="6" name="テキスト ボックス 5">
            <a:extLst>
              <a:ext uri="{FF2B5EF4-FFF2-40B4-BE49-F238E27FC236}">
                <a16:creationId xmlns:a16="http://schemas.microsoft.com/office/drawing/2014/main" id="{20A0D565-D100-4DEF-AA02-82DD5D3ACAA8}"/>
              </a:ext>
            </a:extLst>
          </p:cNvPr>
          <p:cNvSpPr txBox="1"/>
          <p:nvPr/>
        </p:nvSpPr>
        <p:spPr>
          <a:xfrm>
            <a:off x="611560" y="2420888"/>
            <a:ext cx="6174432" cy="461665"/>
          </a:xfrm>
          <a:prstGeom prst="rect">
            <a:avLst/>
          </a:prstGeom>
          <a:noFill/>
        </p:spPr>
        <p:txBody>
          <a:bodyPr wrap="square">
            <a:spAutoFit/>
          </a:bodyPr>
          <a:lstStyle/>
          <a:p>
            <a:r>
              <a:rPr lang="ja-JP" altLang="en-US" sz="2400" dirty="0">
                <a:solidFill>
                  <a:srgbClr val="FF0000"/>
                </a:solidFill>
                <a:latin typeface="Lucida Console" panose="020B0609040504020204" pitchFamily="49" charset="0"/>
              </a:rPr>
              <a:t>[n * n for n in range(1, 11)]</a:t>
            </a:r>
          </a:p>
        </p:txBody>
      </p:sp>
    </p:spTree>
    <p:extLst>
      <p:ext uri="{BB962C8B-B14F-4D97-AF65-F5344CB8AC3E}">
        <p14:creationId xmlns:p14="http://schemas.microsoft.com/office/powerpoint/2010/main" val="297599624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3</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400" dirty="0"/>
              <a:t>次の説明文が、リスト、タプル、辞書、セットのいずれに該当するか、答えてください（複数が該当する場合もあります）。</a:t>
            </a:r>
            <a:endParaRPr kumimoji="1" lang="en-US" altLang="ja-JP" sz="2400" dirty="0"/>
          </a:p>
          <a:p>
            <a:pPr marL="0" indent="0">
              <a:buNone/>
            </a:pPr>
            <a:endParaRPr kumimoji="1" lang="ja-JP" altLang="en-US" sz="2400" dirty="0"/>
          </a:p>
          <a:p>
            <a:pPr marL="0" indent="0">
              <a:buNone/>
            </a:pPr>
            <a:r>
              <a:rPr kumimoji="1" lang="ja-JP" altLang="en-US" sz="2400" dirty="0"/>
              <a:t>（</a:t>
            </a:r>
            <a:r>
              <a:rPr kumimoji="1" lang="en-US" altLang="ja-JP" sz="2400" dirty="0"/>
              <a:t>1</a:t>
            </a:r>
            <a:r>
              <a:rPr kumimoji="1" lang="ja-JP" altLang="en-US" sz="2400" dirty="0"/>
              <a:t>） キーと値のペアを格納する</a:t>
            </a:r>
          </a:p>
          <a:p>
            <a:pPr marL="0" indent="0">
              <a:buNone/>
            </a:pPr>
            <a:r>
              <a:rPr kumimoji="1" lang="ja-JP" altLang="en-US" sz="2400" dirty="0"/>
              <a:t>（</a:t>
            </a:r>
            <a:r>
              <a:rPr kumimoji="1" lang="en-US" altLang="ja-JP" sz="2400" dirty="0"/>
              <a:t>2</a:t>
            </a:r>
            <a:r>
              <a:rPr kumimoji="1" lang="ja-JP" altLang="en-US" sz="2400" dirty="0"/>
              <a:t>） 要素の値の重複が許されない</a:t>
            </a:r>
          </a:p>
          <a:p>
            <a:pPr marL="0" indent="0">
              <a:buNone/>
            </a:pPr>
            <a:r>
              <a:rPr kumimoji="1" lang="ja-JP" altLang="en-US" sz="2400" dirty="0"/>
              <a:t>（</a:t>
            </a:r>
            <a:r>
              <a:rPr kumimoji="1" lang="en-US" altLang="ja-JP" sz="2400" dirty="0"/>
              <a:t>3</a:t>
            </a:r>
            <a:r>
              <a:rPr kumimoji="1" lang="ja-JP" altLang="en-US" sz="2400" dirty="0"/>
              <a:t>） 要素の値を変更できない</a:t>
            </a:r>
          </a:p>
          <a:p>
            <a:pPr marL="0" indent="0">
              <a:buNone/>
            </a:pPr>
            <a:r>
              <a:rPr kumimoji="1" lang="ja-JP" altLang="en-US" sz="2400" dirty="0"/>
              <a:t>（</a:t>
            </a:r>
            <a:r>
              <a:rPr kumimoji="1" lang="en-US" altLang="ja-JP" sz="2400" dirty="0"/>
              <a:t>4</a:t>
            </a:r>
            <a:r>
              <a:rPr kumimoji="1" lang="ja-JP" altLang="en-US" sz="2400" dirty="0"/>
              <a:t>） インデックスで要素にアクセスできる</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179</a:t>
            </a:fld>
            <a:endParaRPr lang="ja-JP" altLang="en-US"/>
          </a:p>
        </p:txBody>
      </p:sp>
    </p:spTree>
    <p:extLst>
      <p:ext uri="{BB962C8B-B14F-4D97-AF65-F5344CB8AC3E}">
        <p14:creationId xmlns:p14="http://schemas.microsoft.com/office/powerpoint/2010/main" val="3775083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997D62-77A2-41DD-BC29-4EDAB3897394}"/>
              </a:ext>
            </a:extLst>
          </p:cNvPr>
          <p:cNvSpPr>
            <a:spLocks noGrp="1"/>
          </p:cNvSpPr>
          <p:nvPr>
            <p:ph type="title"/>
          </p:nvPr>
        </p:nvSpPr>
        <p:spPr/>
        <p:txBody>
          <a:bodyPr/>
          <a:lstStyle/>
          <a:p>
            <a:r>
              <a:rPr kumimoji="1" lang="en-US" altLang="ja-JP" dirty="0"/>
              <a:t>Python</a:t>
            </a:r>
            <a:r>
              <a:rPr kumimoji="1" lang="ja-JP" altLang="en-US" dirty="0"/>
              <a:t>のインストール</a:t>
            </a:r>
          </a:p>
        </p:txBody>
      </p:sp>
      <p:sp>
        <p:nvSpPr>
          <p:cNvPr id="4" name="スライド番号プレースホルダー 3">
            <a:extLst>
              <a:ext uri="{FF2B5EF4-FFF2-40B4-BE49-F238E27FC236}">
                <a16:creationId xmlns:a16="http://schemas.microsoft.com/office/drawing/2014/main" id="{7890CD8D-A3F3-4A6D-8E23-2630571AC02E}"/>
              </a:ext>
            </a:extLst>
          </p:cNvPr>
          <p:cNvSpPr>
            <a:spLocks noGrp="1"/>
          </p:cNvSpPr>
          <p:nvPr>
            <p:ph type="sldNum" sz="quarter" idx="12"/>
          </p:nvPr>
        </p:nvSpPr>
        <p:spPr/>
        <p:txBody>
          <a:bodyPr/>
          <a:lstStyle/>
          <a:p>
            <a:fld id="{F9134F74-3BB4-4ADE-A554-892E3A208E77}" type="slidenum">
              <a:rPr lang="ja-JP" altLang="en-US" smtClean="0"/>
              <a:pPr/>
              <a:t>18</a:t>
            </a:fld>
            <a:endParaRPr lang="ja-JP" altLang="en-US"/>
          </a:p>
        </p:txBody>
      </p:sp>
      <p:pic>
        <p:nvPicPr>
          <p:cNvPr id="6" name="図 5">
            <a:extLst>
              <a:ext uri="{FF2B5EF4-FFF2-40B4-BE49-F238E27FC236}">
                <a16:creationId xmlns:a16="http://schemas.microsoft.com/office/drawing/2014/main" id="{7EC0F2AD-C5DC-47D2-B835-8E2E831900C3}"/>
              </a:ext>
            </a:extLst>
          </p:cNvPr>
          <p:cNvPicPr>
            <a:picLocks noChangeAspect="1"/>
          </p:cNvPicPr>
          <p:nvPr/>
        </p:nvPicPr>
        <p:blipFill>
          <a:blip r:embed="rId2"/>
          <a:stretch>
            <a:fillRect/>
          </a:stretch>
        </p:blipFill>
        <p:spPr>
          <a:xfrm>
            <a:off x="4067944" y="3981698"/>
            <a:ext cx="4107578" cy="2528689"/>
          </a:xfrm>
          <a:prstGeom prst="rect">
            <a:avLst/>
          </a:prstGeom>
        </p:spPr>
      </p:pic>
      <p:pic>
        <p:nvPicPr>
          <p:cNvPr id="7" name="図 6">
            <a:extLst>
              <a:ext uri="{FF2B5EF4-FFF2-40B4-BE49-F238E27FC236}">
                <a16:creationId xmlns:a16="http://schemas.microsoft.com/office/drawing/2014/main" id="{1213909C-748E-43F8-B6E6-AB568D8C181B}"/>
              </a:ext>
            </a:extLst>
          </p:cNvPr>
          <p:cNvPicPr>
            <a:picLocks noChangeAspect="1"/>
          </p:cNvPicPr>
          <p:nvPr/>
        </p:nvPicPr>
        <p:blipFill>
          <a:blip r:embed="rId3"/>
          <a:stretch>
            <a:fillRect/>
          </a:stretch>
        </p:blipFill>
        <p:spPr>
          <a:xfrm>
            <a:off x="327525" y="1128446"/>
            <a:ext cx="4251549" cy="2617320"/>
          </a:xfrm>
          <a:prstGeom prst="rect">
            <a:avLst/>
          </a:prstGeom>
        </p:spPr>
      </p:pic>
    </p:spTree>
    <p:extLst>
      <p:ext uri="{BB962C8B-B14F-4D97-AF65-F5344CB8AC3E}">
        <p14:creationId xmlns:p14="http://schemas.microsoft.com/office/powerpoint/2010/main" val="197689333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3</a:t>
            </a:r>
            <a:r>
              <a:rPr kumimoji="1" lang="ja-JP" altLang="en-US" dirty="0"/>
              <a:t>（解答）</a:t>
            </a:r>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400" dirty="0"/>
              <a:t>次の説明文が、リスト、タプル、辞書、セットのいずれに該当するか、答えてください（複数が該当する場合もあります）。</a:t>
            </a:r>
            <a:endParaRPr kumimoji="1" lang="en-US" altLang="ja-JP" sz="2400" dirty="0"/>
          </a:p>
          <a:p>
            <a:pPr marL="0" indent="0">
              <a:buNone/>
            </a:pPr>
            <a:endParaRPr kumimoji="1" lang="ja-JP" altLang="en-US" sz="2400" dirty="0"/>
          </a:p>
          <a:p>
            <a:pPr marL="0" indent="0">
              <a:buNone/>
            </a:pPr>
            <a:r>
              <a:rPr kumimoji="1" lang="ja-JP" altLang="en-US" sz="2400" dirty="0"/>
              <a:t>（</a:t>
            </a:r>
            <a:r>
              <a:rPr kumimoji="1" lang="en-US" altLang="ja-JP" sz="2400" dirty="0"/>
              <a:t>1</a:t>
            </a:r>
            <a:r>
              <a:rPr kumimoji="1" lang="ja-JP" altLang="en-US" sz="2400" dirty="0"/>
              <a:t>） キーと値のペアを格納する</a:t>
            </a:r>
            <a:r>
              <a:rPr kumimoji="1" lang="en-US" altLang="ja-JP" sz="2400" dirty="0"/>
              <a:t>		</a:t>
            </a:r>
            <a:r>
              <a:rPr lang="ja-JP" altLang="en-US" sz="2400" b="1" dirty="0">
                <a:solidFill>
                  <a:srgbClr val="FF0000"/>
                </a:solidFill>
              </a:rPr>
              <a:t>辞書</a:t>
            </a:r>
          </a:p>
          <a:p>
            <a:pPr marL="0" indent="0">
              <a:buNone/>
            </a:pPr>
            <a:r>
              <a:rPr kumimoji="1" lang="ja-JP" altLang="en-US" sz="2400" dirty="0"/>
              <a:t>（</a:t>
            </a:r>
            <a:r>
              <a:rPr kumimoji="1" lang="en-US" altLang="ja-JP" sz="2400" dirty="0"/>
              <a:t>2</a:t>
            </a:r>
            <a:r>
              <a:rPr kumimoji="1" lang="ja-JP" altLang="en-US" sz="2400" dirty="0"/>
              <a:t>） 要素の値の重複が許されない</a:t>
            </a:r>
            <a:r>
              <a:rPr kumimoji="1" lang="en-US" altLang="ja-JP" sz="2400" dirty="0"/>
              <a:t>	</a:t>
            </a:r>
            <a:r>
              <a:rPr lang="ja-JP" altLang="en-US" sz="2400" b="1" dirty="0">
                <a:solidFill>
                  <a:srgbClr val="FF0000"/>
                </a:solidFill>
              </a:rPr>
              <a:t>セット</a:t>
            </a:r>
          </a:p>
          <a:p>
            <a:pPr marL="0" indent="0">
              <a:buNone/>
            </a:pPr>
            <a:r>
              <a:rPr kumimoji="1" lang="ja-JP" altLang="en-US" sz="2400" dirty="0"/>
              <a:t>（</a:t>
            </a:r>
            <a:r>
              <a:rPr kumimoji="1" lang="en-US" altLang="ja-JP" sz="2400" dirty="0"/>
              <a:t>3</a:t>
            </a:r>
            <a:r>
              <a:rPr kumimoji="1" lang="ja-JP" altLang="en-US" sz="2400" dirty="0"/>
              <a:t>） 要素の値を変更できない</a:t>
            </a:r>
            <a:r>
              <a:rPr kumimoji="1" lang="en-US" altLang="ja-JP" sz="2400" dirty="0"/>
              <a:t>		</a:t>
            </a:r>
            <a:r>
              <a:rPr kumimoji="1" lang="ja-JP" altLang="en-US" sz="2400" b="1" dirty="0">
                <a:solidFill>
                  <a:srgbClr val="FF0000"/>
                </a:solidFill>
              </a:rPr>
              <a:t>タプル</a:t>
            </a:r>
          </a:p>
          <a:p>
            <a:pPr marL="0" indent="0">
              <a:buNone/>
            </a:pPr>
            <a:r>
              <a:rPr kumimoji="1" lang="ja-JP" altLang="en-US" sz="2400" dirty="0"/>
              <a:t>（</a:t>
            </a:r>
            <a:r>
              <a:rPr kumimoji="1" lang="en-US" altLang="ja-JP" sz="2400" dirty="0"/>
              <a:t>4</a:t>
            </a:r>
            <a:r>
              <a:rPr kumimoji="1" lang="ja-JP" altLang="en-US" sz="2400" dirty="0"/>
              <a:t>） インデックスで要素にアクセスできる</a:t>
            </a:r>
            <a:r>
              <a:rPr kumimoji="1" lang="en-US" altLang="ja-JP" sz="2400" dirty="0"/>
              <a:t>	</a:t>
            </a:r>
          </a:p>
          <a:p>
            <a:pPr marL="0" indent="0">
              <a:buNone/>
            </a:pPr>
            <a:r>
              <a:rPr lang="en-US" altLang="ja-JP" sz="2400" dirty="0"/>
              <a:t>						</a:t>
            </a:r>
            <a:r>
              <a:rPr kumimoji="1" lang="ja-JP" altLang="en-US" sz="2400" b="1" dirty="0">
                <a:solidFill>
                  <a:srgbClr val="FF0000"/>
                </a:solidFill>
              </a:rPr>
              <a:t>リストとタプル</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180</a:t>
            </a:fld>
            <a:endParaRPr lang="ja-JP" altLang="en-US"/>
          </a:p>
        </p:txBody>
      </p:sp>
    </p:spTree>
    <p:extLst>
      <p:ext uri="{BB962C8B-B14F-4D97-AF65-F5344CB8AC3E}">
        <p14:creationId xmlns:p14="http://schemas.microsoft.com/office/powerpoint/2010/main" val="357521634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4</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400" dirty="0"/>
              <a:t>下記の表は、基本型が、どのような性質を持つかをまとめたものです。空欄に対して、○</a:t>
            </a:r>
            <a:r>
              <a:rPr lang="ja-JP" altLang="en-US" sz="2400" dirty="0"/>
              <a:t>か</a:t>
            </a:r>
            <a:r>
              <a:rPr kumimoji="1" lang="en-US" altLang="ja-JP" sz="2400" dirty="0"/>
              <a:t>×</a:t>
            </a:r>
            <a:r>
              <a:rPr kumimoji="1" lang="ja-JP" altLang="en-US" sz="2400" dirty="0"/>
              <a:t>を入れてください。</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181</a:t>
            </a:fld>
            <a:endParaRPr lang="ja-JP" altLang="en-US"/>
          </a:p>
        </p:txBody>
      </p:sp>
      <p:pic>
        <p:nvPicPr>
          <p:cNvPr id="6" name="図 5">
            <a:extLst>
              <a:ext uri="{FF2B5EF4-FFF2-40B4-BE49-F238E27FC236}">
                <a16:creationId xmlns:a16="http://schemas.microsoft.com/office/drawing/2014/main" id="{BC60BC53-6373-4F6F-82AC-7B6685908BE4}"/>
              </a:ext>
            </a:extLst>
          </p:cNvPr>
          <p:cNvPicPr>
            <a:picLocks noChangeAspect="1"/>
          </p:cNvPicPr>
          <p:nvPr/>
        </p:nvPicPr>
        <p:blipFill>
          <a:blip r:embed="rId2"/>
          <a:stretch>
            <a:fillRect/>
          </a:stretch>
        </p:blipFill>
        <p:spPr>
          <a:xfrm>
            <a:off x="488275" y="2162622"/>
            <a:ext cx="7853536" cy="4031338"/>
          </a:xfrm>
          <a:prstGeom prst="rect">
            <a:avLst/>
          </a:prstGeom>
        </p:spPr>
      </p:pic>
    </p:spTree>
    <p:extLst>
      <p:ext uri="{BB962C8B-B14F-4D97-AF65-F5344CB8AC3E}">
        <p14:creationId xmlns:p14="http://schemas.microsoft.com/office/powerpoint/2010/main" val="212719824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4</a:t>
            </a:r>
            <a:r>
              <a:rPr lang="ja-JP" altLang="en-US" dirty="0"/>
              <a:t>（解答）</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400" dirty="0"/>
              <a:t>下記の表は、基本型が、どのような性質を持つかをまとめたものです。空欄に対して、○</a:t>
            </a:r>
            <a:r>
              <a:rPr lang="ja-JP" altLang="en-US" sz="2400" dirty="0"/>
              <a:t>か</a:t>
            </a:r>
            <a:r>
              <a:rPr kumimoji="1" lang="en-US" altLang="ja-JP" sz="2400" dirty="0"/>
              <a:t>×</a:t>
            </a:r>
            <a:r>
              <a:rPr kumimoji="1" lang="ja-JP" altLang="en-US" sz="2400" dirty="0"/>
              <a:t>を入れてください。</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182</a:t>
            </a:fld>
            <a:endParaRPr lang="ja-JP" altLang="en-US"/>
          </a:p>
        </p:txBody>
      </p:sp>
      <p:pic>
        <p:nvPicPr>
          <p:cNvPr id="6" name="図 5">
            <a:extLst>
              <a:ext uri="{FF2B5EF4-FFF2-40B4-BE49-F238E27FC236}">
                <a16:creationId xmlns:a16="http://schemas.microsoft.com/office/drawing/2014/main" id="{BC60BC53-6373-4F6F-82AC-7B6685908BE4}"/>
              </a:ext>
            </a:extLst>
          </p:cNvPr>
          <p:cNvPicPr>
            <a:picLocks noChangeAspect="1"/>
          </p:cNvPicPr>
          <p:nvPr/>
        </p:nvPicPr>
        <p:blipFill>
          <a:blip r:embed="rId2"/>
          <a:stretch>
            <a:fillRect/>
          </a:stretch>
        </p:blipFill>
        <p:spPr>
          <a:xfrm>
            <a:off x="488275" y="2162622"/>
            <a:ext cx="7853536" cy="4031338"/>
          </a:xfrm>
          <a:prstGeom prst="rect">
            <a:avLst/>
          </a:prstGeom>
        </p:spPr>
      </p:pic>
      <p:sp>
        <p:nvSpPr>
          <p:cNvPr id="7" name="テキスト ボックス 6">
            <a:extLst>
              <a:ext uri="{FF2B5EF4-FFF2-40B4-BE49-F238E27FC236}">
                <a16:creationId xmlns:a16="http://schemas.microsoft.com/office/drawing/2014/main" id="{BE2C12BC-3847-44A3-A821-85327D1E13E1}"/>
              </a:ext>
            </a:extLst>
          </p:cNvPr>
          <p:cNvSpPr txBox="1"/>
          <p:nvPr/>
        </p:nvSpPr>
        <p:spPr>
          <a:xfrm>
            <a:off x="3851920" y="3193812"/>
            <a:ext cx="432048" cy="523220"/>
          </a:xfrm>
          <a:prstGeom prst="rect">
            <a:avLst/>
          </a:prstGeom>
          <a:noFill/>
        </p:spPr>
        <p:txBody>
          <a:bodyPr wrap="square">
            <a:spAutoFit/>
          </a:bodyPr>
          <a:lstStyle/>
          <a:p>
            <a:r>
              <a:rPr lang="en-US" altLang="ja-JP" sz="2800" b="1" dirty="0">
                <a:solidFill>
                  <a:srgbClr val="FF0000"/>
                </a:solidFill>
              </a:rPr>
              <a:t>×</a:t>
            </a:r>
            <a:endParaRPr lang="ja-JP" altLang="en-US" sz="2800" dirty="0"/>
          </a:p>
        </p:txBody>
      </p:sp>
      <p:sp>
        <p:nvSpPr>
          <p:cNvPr id="8" name="テキスト ボックス 7">
            <a:extLst>
              <a:ext uri="{FF2B5EF4-FFF2-40B4-BE49-F238E27FC236}">
                <a16:creationId xmlns:a16="http://schemas.microsoft.com/office/drawing/2014/main" id="{7FF7A8D8-9115-418A-89F2-FC201F4BB7A2}"/>
              </a:ext>
            </a:extLst>
          </p:cNvPr>
          <p:cNvSpPr txBox="1"/>
          <p:nvPr/>
        </p:nvSpPr>
        <p:spPr>
          <a:xfrm>
            <a:off x="5580112" y="3193812"/>
            <a:ext cx="432048" cy="523220"/>
          </a:xfrm>
          <a:prstGeom prst="rect">
            <a:avLst/>
          </a:prstGeom>
          <a:noFill/>
        </p:spPr>
        <p:txBody>
          <a:bodyPr wrap="square">
            <a:spAutoFit/>
          </a:bodyPr>
          <a:lstStyle/>
          <a:p>
            <a:r>
              <a:rPr lang="en-US" altLang="ja-JP" sz="2800" b="1" dirty="0">
                <a:solidFill>
                  <a:srgbClr val="FF0000"/>
                </a:solidFill>
              </a:rPr>
              <a:t>×</a:t>
            </a:r>
            <a:endParaRPr lang="ja-JP" altLang="en-US" sz="2800" dirty="0"/>
          </a:p>
        </p:txBody>
      </p:sp>
      <p:sp>
        <p:nvSpPr>
          <p:cNvPr id="9" name="テキスト ボックス 8">
            <a:extLst>
              <a:ext uri="{FF2B5EF4-FFF2-40B4-BE49-F238E27FC236}">
                <a16:creationId xmlns:a16="http://schemas.microsoft.com/office/drawing/2014/main" id="{474A95F5-87FF-4E3D-81BC-992ED217BCCB}"/>
              </a:ext>
            </a:extLst>
          </p:cNvPr>
          <p:cNvSpPr txBox="1"/>
          <p:nvPr/>
        </p:nvSpPr>
        <p:spPr>
          <a:xfrm>
            <a:off x="7175327" y="3193812"/>
            <a:ext cx="432048" cy="523220"/>
          </a:xfrm>
          <a:prstGeom prst="rect">
            <a:avLst/>
          </a:prstGeom>
          <a:noFill/>
        </p:spPr>
        <p:txBody>
          <a:bodyPr wrap="square">
            <a:spAutoFit/>
          </a:bodyPr>
          <a:lstStyle/>
          <a:p>
            <a:r>
              <a:rPr lang="en-US" altLang="ja-JP" sz="2800" b="1" dirty="0">
                <a:solidFill>
                  <a:srgbClr val="FF0000"/>
                </a:solidFill>
              </a:rPr>
              <a:t>×</a:t>
            </a:r>
            <a:endParaRPr lang="ja-JP" altLang="en-US" sz="2800" dirty="0"/>
          </a:p>
        </p:txBody>
      </p:sp>
      <p:sp>
        <p:nvSpPr>
          <p:cNvPr id="10" name="テキスト ボックス 9">
            <a:extLst>
              <a:ext uri="{FF2B5EF4-FFF2-40B4-BE49-F238E27FC236}">
                <a16:creationId xmlns:a16="http://schemas.microsoft.com/office/drawing/2014/main" id="{067B32C7-5024-4BB9-92E6-2507309D4C82}"/>
              </a:ext>
            </a:extLst>
          </p:cNvPr>
          <p:cNvSpPr txBox="1"/>
          <p:nvPr/>
        </p:nvSpPr>
        <p:spPr>
          <a:xfrm>
            <a:off x="3851920" y="3920132"/>
            <a:ext cx="432048" cy="523220"/>
          </a:xfrm>
          <a:prstGeom prst="rect">
            <a:avLst/>
          </a:prstGeom>
          <a:noFill/>
        </p:spPr>
        <p:txBody>
          <a:bodyPr wrap="square">
            <a:spAutoFit/>
          </a:bodyPr>
          <a:lstStyle/>
          <a:p>
            <a:r>
              <a:rPr lang="en-US" altLang="ja-JP" sz="2800" b="1" dirty="0">
                <a:solidFill>
                  <a:srgbClr val="FF0000"/>
                </a:solidFill>
              </a:rPr>
              <a:t>×</a:t>
            </a:r>
            <a:endParaRPr lang="ja-JP" altLang="en-US" sz="2800" dirty="0"/>
          </a:p>
        </p:txBody>
      </p:sp>
      <p:sp>
        <p:nvSpPr>
          <p:cNvPr id="11" name="テキスト ボックス 10">
            <a:extLst>
              <a:ext uri="{FF2B5EF4-FFF2-40B4-BE49-F238E27FC236}">
                <a16:creationId xmlns:a16="http://schemas.microsoft.com/office/drawing/2014/main" id="{8627579B-A59D-493A-A5C0-299B2AFBB35F}"/>
              </a:ext>
            </a:extLst>
          </p:cNvPr>
          <p:cNvSpPr txBox="1"/>
          <p:nvPr/>
        </p:nvSpPr>
        <p:spPr>
          <a:xfrm>
            <a:off x="5580112" y="3920132"/>
            <a:ext cx="432048" cy="954107"/>
          </a:xfrm>
          <a:prstGeom prst="rect">
            <a:avLst/>
          </a:prstGeom>
          <a:noFill/>
        </p:spPr>
        <p:txBody>
          <a:bodyPr wrap="square">
            <a:spAutoFit/>
          </a:bodyPr>
          <a:lstStyle/>
          <a:p>
            <a:r>
              <a:rPr lang="ja-JP" altLang="en-US" sz="2800" b="1" dirty="0">
                <a:solidFill>
                  <a:srgbClr val="FF0000"/>
                </a:solidFill>
              </a:rPr>
              <a:t>○</a:t>
            </a:r>
            <a:endParaRPr lang="ja-JP" altLang="en-US" sz="2800" dirty="0"/>
          </a:p>
          <a:p>
            <a:endParaRPr lang="ja-JP" altLang="en-US" sz="2800" dirty="0"/>
          </a:p>
        </p:txBody>
      </p:sp>
      <p:sp>
        <p:nvSpPr>
          <p:cNvPr id="12" name="テキスト ボックス 11">
            <a:extLst>
              <a:ext uri="{FF2B5EF4-FFF2-40B4-BE49-F238E27FC236}">
                <a16:creationId xmlns:a16="http://schemas.microsoft.com/office/drawing/2014/main" id="{52113C20-E36B-47CA-ABF3-EFB1E48DD0FC}"/>
              </a:ext>
            </a:extLst>
          </p:cNvPr>
          <p:cNvSpPr txBox="1"/>
          <p:nvPr/>
        </p:nvSpPr>
        <p:spPr>
          <a:xfrm>
            <a:off x="7175327" y="3920132"/>
            <a:ext cx="432048" cy="523220"/>
          </a:xfrm>
          <a:prstGeom prst="rect">
            <a:avLst/>
          </a:prstGeom>
          <a:noFill/>
        </p:spPr>
        <p:txBody>
          <a:bodyPr wrap="square">
            <a:spAutoFit/>
          </a:bodyPr>
          <a:lstStyle/>
          <a:p>
            <a:r>
              <a:rPr lang="ja-JP" altLang="en-US" sz="2800" b="1" dirty="0">
                <a:solidFill>
                  <a:srgbClr val="FF0000"/>
                </a:solidFill>
              </a:rPr>
              <a:t>○</a:t>
            </a:r>
            <a:endParaRPr lang="ja-JP" altLang="en-US" sz="2800" dirty="0"/>
          </a:p>
        </p:txBody>
      </p:sp>
      <p:sp>
        <p:nvSpPr>
          <p:cNvPr id="17" name="テキスト ボックス 16">
            <a:extLst>
              <a:ext uri="{FF2B5EF4-FFF2-40B4-BE49-F238E27FC236}">
                <a16:creationId xmlns:a16="http://schemas.microsoft.com/office/drawing/2014/main" id="{D7DB5B96-5851-4802-A06E-75DCEB05B12E}"/>
              </a:ext>
            </a:extLst>
          </p:cNvPr>
          <p:cNvSpPr txBox="1"/>
          <p:nvPr/>
        </p:nvSpPr>
        <p:spPr>
          <a:xfrm>
            <a:off x="3851920" y="4330726"/>
            <a:ext cx="432048" cy="523220"/>
          </a:xfrm>
          <a:prstGeom prst="rect">
            <a:avLst/>
          </a:prstGeom>
          <a:noFill/>
        </p:spPr>
        <p:txBody>
          <a:bodyPr wrap="square">
            <a:spAutoFit/>
          </a:bodyPr>
          <a:lstStyle/>
          <a:p>
            <a:r>
              <a:rPr lang="ja-JP" altLang="en-US" sz="2800" b="1" dirty="0">
                <a:solidFill>
                  <a:srgbClr val="FF0000"/>
                </a:solidFill>
              </a:rPr>
              <a:t>○</a:t>
            </a:r>
            <a:endParaRPr lang="ja-JP" altLang="en-US" sz="2800" dirty="0"/>
          </a:p>
        </p:txBody>
      </p:sp>
      <p:sp>
        <p:nvSpPr>
          <p:cNvPr id="18" name="テキスト ボックス 17">
            <a:extLst>
              <a:ext uri="{FF2B5EF4-FFF2-40B4-BE49-F238E27FC236}">
                <a16:creationId xmlns:a16="http://schemas.microsoft.com/office/drawing/2014/main" id="{086B3E44-73AA-4D45-B8C4-3D9B1298CD2B}"/>
              </a:ext>
            </a:extLst>
          </p:cNvPr>
          <p:cNvSpPr txBox="1"/>
          <p:nvPr/>
        </p:nvSpPr>
        <p:spPr>
          <a:xfrm>
            <a:off x="5580112" y="4330726"/>
            <a:ext cx="432048" cy="523220"/>
          </a:xfrm>
          <a:prstGeom prst="rect">
            <a:avLst/>
          </a:prstGeom>
          <a:noFill/>
        </p:spPr>
        <p:txBody>
          <a:bodyPr wrap="square">
            <a:spAutoFit/>
          </a:bodyPr>
          <a:lstStyle/>
          <a:p>
            <a:r>
              <a:rPr lang="ja-JP" altLang="en-US" sz="2800" b="1" dirty="0">
                <a:solidFill>
                  <a:srgbClr val="FF0000"/>
                </a:solidFill>
              </a:rPr>
              <a:t>○</a:t>
            </a:r>
            <a:endParaRPr lang="ja-JP" altLang="en-US" sz="2800" dirty="0"/>
          </a:p>
        </p:txBody>
      </p:sp>
      <p:sp>
        <p:nvSpPr>
          <p:cNvPr id="19" name="テキスト ボックス 18">
            <a:extLst>
              <a:ext uri="{FF2B5EF4-FFF2-40B4-BE49-F238E27FC236}">
                <a16:creationId xmlns:a16="http://schemas.microsoft.com/office/drawing/2014/main" id="{997DDAC4-D75D-4B81-99B0-79AC97222C7B}"/>
              </a:ext>
            </a:extLst>
          </p:cNvPr>
          <p:cNvSpPr txBox="1"/>
          <p:nvPr/>
        </p:nvSpPr>
        <p:spPr>
          <a:xfrm>
            <a:off x="7175327" y="4330726"/>
            <a:ext cx="432048" cy="523220"/>
          </a:xfrm>
          <a:prstGeom prst="rect">
            <a:avLst/>
          </a:prstGeom>
          <a:noFill/>
        </p:spPr>
        <p:txBody>
          <a:bodyPr wrap="square">
            <a:spAutoFit/>
          </a:bodyPr>
          <a:lstStyle/>
          <a:p>
            <a:r>
              <a:rPr lang="ja-JP" altLang="en-US" sz="2800" b="1" dirty="0">
                <a:solidFill>
                  <a:srgbClr val="FF0000"/>
                </a:solidFill>
              </a:rPr>
              <a:t>○</a:t>
            </a:r>
            <a:endParaRPr lang="ja-JP" altLang="en-US" sz="2800" dirty="0"/>
          </a:p>
        </p:txBody>
      </p:sp>
      <p:sp>
        <p:nvSpPr>
          <p:cNvPr id="20" name="テキスト ボックス 19">
            <a:extLst>
              <a:ext uri="{FF2B5EF4-FFF2-40B4-BE49-F238E27FC236}">
                <a16:creationId xmlns:a16="http://schemas.microsoft.com/office/drawing/2014/main" id="{5BCBFEC2-19E8-4B56-841F-9DEB6BB776E2}"/>
              </a:ext>
            </a:extLst>
          </p:cNvPr>
          <p:cNvSpPr txBox="1"/>
          <p:nvPr/>
        </p:nvSpPr>
        <p:spPr>
          <a:xfrm>
            <a:off x="3851920" y="4748222"/>
            <a:ext cx="432048" cy="523220"/>
          </a:xfrm>
          <a:prstGeom prst="rect">
            <a:avLst/>
          </a:prstGeom>
          <a:noFill/>
        </p:spPr>
        <p:txBody>
          <a:bodyPr wrap="square">
            <a:spAutoFit/>
          </a:bodyPr>
          <a:lstStyle/>
          <a:p>
            <a:r>
              <a:rPr lang="en-US" altLang="ja-JP" sz="2800" b="1" dirty="0">
                <a:solidFill>
                  <a:srgbClr val="FF0000"/>
                </a:solidFill>
              </a:rPr>
              <a:t>×</a:t>
            </a:r>
            <a:endParaRPr lang="ja-JP" altLang="en-US" sz="2800" dirty="0"/>
          </a:p>
        </p:txBody>
      </p:sp>
      <p:sp>
        <p:nvSpPr>
          <p:cNvPr id="21" name="テキスト ボックス 20">
            <a:extLst>
              <a:ext uri="{FF2B5EF4-FFF2-40B4-BE49-F238E27FC236}">
                <a16:creationId xmlns:a16="http://schemas.microsoft.com/office/drawing/2014/main" id="{B2B3EB07-3ED8-409D-A40E-621A478F0F9B}"/>
              </a:ext>
            </a:extLst>
          </p:cNvPr>
          <p:cNvSpPr txBox="1"/>
          <p:nvPr/>
        </p:nvSpPr>
        <p:spPr>
          <a:xfrm>
            <a:off x="5580112" y="4748222"/>
            <a:ext cx="432048" cy="523220"/>
          </a:xfrm>
          <a:prstGeom prst="rect">
            <a:avLst/>
          </a:prstGeom>
          <a:noFill/>
        </p:spPr>
        <p:txBody>
          <a:bodyPr wrap="square">
            <a:spAutoFit/>
          </a:bodyPr>
          <a:lstStyle/>
          <a:p>
            <a:r>
              <a:rPr lang="ja-JP" altLang="en-US" sz="2800" b="1" dirty="0">
                <a:solidFill>
                  <a:srgbClr val="FF0000"/>
                </a:solidFill>
              </a:rPr>
              <a:t>○</a:t>
            </a:r>
            <a:endParaRPr lang="ja-JP" altLang="en-US" sz="2800" dirty="0"/>
          </a:p>
        </p:txBody>
      </p:sp>
      <p:sp>
        <p:nvSpPr>
          <p:cNvPr id="22" name="テキスト ボックス 21">
            <a:extLst>
              <a:ext uri="{FF2B5EF4-FFF2-40B4-BE49-F238E27FC236}">
                <a16:creationId xmlns:a16="http://schemas.microsoft.com/office/drawing/2014/main" id="{49F50678-9940-49F9-ACFD-F32938C7465A}"/>
              </a:ext>
            </a:extLst>
          </p:cNvPr>
          <p:cNvSpPr txBox="1"/>
          <p:nvPr/>
        </p:nvSpPr>
        <p:spPr>
          <a:xfrm>
            <a:off x="7175327" y="4748222"/>
            <a:ext cx="432048" cy="523220"/>
          </a:xfrm>
          <a:prstGeom prst="rect">
            <a:avLst/>
          </a:prstGeom>
          <a:noFill/>
        </p:spPr>
        <p:txBody>
          <a:bodyPr wrap="square">
            <a:spAutoFit/>
          </a:bodyPr>
          <a:lstStyle/>
          <a:p>
            <a:r>
              <a:rPr lang="ja-JP" altLang="en-US" sz="2800" b="1" dirty="0">
                <a:solidFill>
                  <a:srgbClr val="FF0000"/>
                </a:solidFill>
              </a:rPr>
              <a:t>○</a:t>
            </a:r>
            <a:endParaRPr lang="ja-JP" altLang="en-US" sz="2800" dirty="0"/>
          </a:p>
        </p:txBody>
      </p:sp>
      <p:sp>
        <p:nvSpPr>
          <p:cNvPr id="27" name="テキスト ボックス 26">
            <a:extLst>
              <a:ext uri="{FF2B5EF4-FFF2-40B4-BE49-F238E27FC236}">
                <a16:creationId xmlns:a16="http://schemas.microsoft.com/office/drawing/2014/main" id="{4E5C1605-0FC1-41CB-84DA-951B3297F078}"/>
              </a:ext>
            </a:extLst>
          </p:cNvPr>
          <p:cNvSpPr txBox="1"/>
          <p:nvPr/>
        </p:nvSpPr>
        <p:spPr>
          <a:xfrm>
            <a:off x="3851920" y="5224146"/>
            <a:ext cx="432048" cy="523220"/>
          </a:xfrm>
          <a:prstGeom prst="rect">
            <a:avLst/>
          </a:prstGeom>
          <a:noFill/>
        </p:spPr>
        <p:txBody>
          <a:bodyPr wrap="square">
            <a:spAutoFit/>
          </a:bodyPr>
          <a:lstStyle/>
          <a:p>
            <a:r>
              <a:rPr lang="ja-JP" altLang="en-US" sz="2800" b="1" dirty="0">
                <a:solidFill>
                  <a:srgbClr val="FF0000"/>
                </a:solidFill>
              </a:rPr>
              <a:t>○</a:t>
            </a:r>
            <a:endParaRPr lang="ja-JP" altLang="en-US" sz="2800" dirty="0"/>
          </a:p>
        </p:txBody>
      </p:sp>
      <p:sp>
        <p:nvSpPr>
          <p:cNvPr id="28" name="テキスト ボックス 27">
            <a:extLst>
              <a:ext uri="{FF2B5EF4-FFF2-40B4-BE49-F238E27FC236}">
                <a16:creationId xmlns:a16="http://schemas.microsoft.com/office/drawing/2014/main" id="{83C8E379-4FFB-4954-8C65-D00AC9135026}"/>
              </a:ext>
            </a:extLst>
          </p:cNvPr>
          <p:cNvSpPr txBox="1"/>
          <p:nvPr/>
        </p:nvSpPr>
        <p:spPr>
          <a:xfrm>
            <a:off x="5580112" y="5224146"/>
            <a:ext cx="432048" cy="523220"/>
          </a:xfrm>
          <a:prstGeom prst="rect">
            <a:avLst/>
          </a:prstGeom>
          <a:noFill/>
        </p:spPr>
        <p:txBody>
          <a:bodyPr wrap="square">
            <a:spAutoFit/>
          </a:bodyPr>
          <a:lstStyle/>
          <a:p>
            <a:r>
              <a:rPr lang="ja-JP" altLang="en-US" sz="2800" b="1" dirty="0">
                <a:solidFill>
                  <a:srgbClr val="FF0000"/>
                </a:solidFill>
              </a:rPr>
              <a:t>○</a:t>
            </a:r>
            <a:endParaRPr lang="ja-JP" altLang="en-US" sz="2800" dirty="0"/>
          </a:p>
        </p:txBody>
      </p:sp>
      <p:sp>
        <p:nvSpPr>
          <p:cNvPr id="29" name="テキスト ボックス 28">
            <a:extLst>
              <a:ext uri="{FF2B5EF4-FFF2-40B4-BE49-F238E27FC236}">
                <a16:creationId xmlns:a16="http://schemas.microsoft.com/office/drawing/2014/main" id="{B71610E4-52FB-4428-ABE8-A292817824F7}"/>
              </a:ext>
            </a:extLst>
          </p:cNvPr>
          <p:cNvSpPr txBox="1"/>
          <p:nvPr/>
        </p:nvSpPr>
        <p:spPr>
          <a:xfrm>
            <a:off x="7175327" y="5224146"/>
            <a:ext cx="432048" cy="523220"/>
          </a:xfrm>
          <a:prstGeom prst="rect">
            <a:avLst/>
          </a:prstGeom>
          <a:noFill/>
        </p:spPr>
        <p:txBody>
          <a:bodyPr wrap="square">
            <a:spAutoFit/>
          </a:bodyPr>
          <a:lstStyle/>
          <a:p>
            <a:r>
              <a:rPr lang="en-US" altLang="ja-JP" sz="2800" b="1" dirty="0">
                <a:solidFill>
                  <a:srgbClr val="FF0000"/>
                </a:solidFill>
              </a:rPr>
              <a:t>×</a:t>
            </a:r>
            <a:endParaRPr lang="ja-JP" altLang="en-US" sz="2800" dirty="0"/>
          </a:p>
        </p:txBody>
      </p:sp>
      <p:sp>
        <p:nvSpPr>
          <p:cNvPr id="30" name="テキスト ボックス 29">
            <a:extLst>
              <a:ext uri="{FF2B5EF4-FFF2-40B4-BE49-F238E27FC236}">
                <a16:creationId xmlns:a16="http://schemas.microsoft.com/office/drawing/2014/main" id="{0CA4E750-E7E0-44A3-93BE-0C5B203DD33D}"/>
              </a:ext>
            </a:extLst>
          </p:cNvPr>
          <p:cNvSpPr txBox="1"/>
          <p:nvPr/>
        </p:nvSpPr>
        <p:spPr>
          <a:xfrm>
            <a:off x="3851920" y="5668214"/>
            <a:ext cx="432048" cy="954107"/>
          </a:xfrm>
          <a:prstGeom prst="rect">
            <a:avLst/>
          </a:prstGeom>
          <a:noFill/>
        </p:spPr>
        <p:txBody>
          <a:bodyPr wrap="square">
            <a:spAutoFit/>
          </a:bodyPr>
          <a:lstStyle/>
          <a:p>
            <a:r>
              <a:rPr lang="ja-JP" altLang="en-US" sz="2800" b="1" dirty="0">
                <a:solidFill>
                  <a:srgbClr val="FF0000"/>
                </a:solidFill>
              </a:rPr>
              <a:t>○</a:t>
            </a:r>
            <a:endParaRPr lang="ja-JP" altLang="en-US" sz="2800" dirty="0"/>
          </a:p>
          <a:p>
            <a:endParaRPr lang="ja-JP" altLang="en-US" sz="2800" dirty="0"/>
          </a:p>
        </p:txBody>
      </p:sp>
      <p:sp>
        <p:nvSpPr>
          <p:cNvPr id="31" name="テキスト ボックス 30">
            <a:extLst>
              <a:ext uri="{FF2B5EF4-FFF2-40B4-BE49-F238E27FC236}">
                <a16:creationId xmlns:a16="http://schemas.microsoft.com/office/drawing/2014/main" id="{AD45658E-6872-4409-9BFF-3B4EE1C1E8DE}"/>
              </a:ext>
            </a:extLst>
          </p:cNvPr>
          <p:cNvSpPr txBox="1"/>
          <p:nvPr/>
        </p:nvSpPr>
        <p:spPr>
          <a:xfrm>
            <a:off x="5580112" y="5668214"/>
            <a:ext cx="432048" cy="523220"/>
          </a:xfrm>
          <a:prstGeom prst="rect">
            <a:avLst/>
          </a:prstGeom>
          <a:noFill/>
        </p:spPr>
        <p:txBody>
          <a:bodyPr wrap="square">
            <a:spAutoFit/>
          </a:bodyPr>
          <a:lstStyle/>
          <a:p>
            <a:r>
              <a:rPr lang="ja-JP" altLang="en-US" sz="2800" b="1" dirty="0">
                <a:solidFill>
                  <a:srgbClr val="FF0000"/>
                </a:solidFill>
              </a:rPr>
              <a:t>○</a:t>
            </a:r>
            <a:endParaRPr lang="ja-JP" altLang="en-US" sz="2800" dirty="0"/>
          </a:p>
        </p:txBody>
      </p:sp>
      <p:sp>
        <p:nvSpPr>
          <p:cNvPr id="32" name="テキスト ボックス 31">
            <a:extLst>
              <a:ext uri="{FF2B5EF4-FFF2-40B4-BE49-F238E27FC236}">
                <a16:creationId xmlns:a16="http://schemas.microsoft.com/office/drawing/2014/main" id="{FDFB2402-7F66-4751-A2E4-93D2948B4811}"/>
              </a:ext>
            </a:extLst>
          </p:cNvPr>
          <p:cNvSpPr txBox="1"/>
          <p:nvPr/>
        </p:nvSpPr>
        <p:spPr>
          <a:xfrm>
            <a:off x="7175327" y="5668214"/>
            <a:ext cx="432048" cy="523220"/>
          </a:xfrm>
          <a:prstGeom prst="rect">
            <a:avLst/>
          </a:prstGeom>
          <a:noFill/>
        </p:spPr>
        <p:txBody>
          <a:bodyPr wrap="square">
            <a:spAutoFit/>
          </a:bodyPr>
          <a:lstStyle/>
          <a:p>
            <a:r>
              <a:rPr lang="en-US" altLang="ja-JP" sz="2800" b="1" dirty="0">
                <a:solidFill>
                  <a:srgbClr val="FF0000"/>
                </a:solidFill>
              </a:rPr>
              <a:t>×</a:t>
            </a:r>
            <a:endParaRPr lang="ja-JP" altLang="en-US" sz="2800" dirty="0"/>
          </a:p>
        </p:txBody>
      </p:sp>
      <p:sp>
        <p:nvSpPr>
          <p:cNvPr id="34" name="テキスト ボックス 33">
            <a:extLst>
              <a:ext uri="{FF2B5EF4-FFF2-40B4-BE49-F238E27FC236}">
                <a16:creationId xmlns:a16="http://schemas.microsoft.com/office/drawing/2014/main" id="{9054C1A3-7DDA-4DA9-8651-D732E7CEBE88}"/>
              </a:ext>
            </a:extLst>
          </p:cNvPr>
          <p:cNvSpPr txBox="1"/>
          <p:nvPr/>
        </p:nvSpPr>
        <p:spPr>
          <a:xfrm>
            <a:off x="5364088" y="6167045"/>
            <a:ext cx="936104" cy="646331"/>
          </a:xfrm>
          <a:prstGeom prst="rect">
            <a:avLst/>
          </a:prstGeom>
          <a:noFill/>
        </p:spPr>
        <p:txBody>
          <a:bodyPr wrap="square">
            <a:spAutoFit/>
          </a:bodyPr>
          <a:lstStyle/>
          <a:p>
            <a:pPr marL="0" indent="0">
              <a:buNone/>
            </a:pPr>
            <a:r>
              <a:rPr lang="en-US" altLang="ja-JP" sz="1800" b="1" dirty="0">
                <a:solidFill>
                  <a:srgbClr val="FF0000"/>
                </a:solidFill>
              </a:rPr>
              <a:t>for</a:t>
            </a:r>
            <a:r>
              <a:rPr lang="ja-JP" altLang="en-US" sz="1800" b="1" dirty="0">
                <a:solidFill>
                  <a:srgbClr val="FF0000"/>
                </a:solidFill>
              </a:rPr>
              <a:t>文で使用可</a:t>
            </a:r>
          </a:p>
        </p:txBody>
      </p:sp>
      <p:sp>
        <p:nvSpPr>
          <p:cNvPr id="35" name="テキスト ボックス 34">
            <a:extLst>
              <a:ext uri="{FF2B5EF4-FFF2-40B4-BE49-F238E27FC236}">
                <a16:creationId xmlns:a16="http://schemas.microsoft.com/office/drawing/2014/main" id="{08582549-E4AE-4AAB-A2AF-38593ECDCD2B}"/>
              </a:ext>
            </a:extLst>
          </p:cNvPr>
          <p:cNvSpPr txBox="1"/>
          <p:nvPr/>
        </p:nvSpPr>
        <p:spPr>
          <a:xfrm>
            <a:off x="6742584" y="6167045"/>
            <a:ext cx="1630302" cy="646331"/>
          </a:xfrm>
          <a:prstGeom prst="rect">
            <a:avLst/>
          </a:prstGeom>
          <a:noFill/>
        </p:spPr>
        <p:txBody>
          <a:bodyPr wrap="square">
            <a:spAutoFit/>
          </a:bodyPr>
          <a:lstStyle/>
          <a:p>
            <a:pPr marL="0" indent="0">
              <a:buNone/>
            </a:pPr>
            <a:r>
              <a:rPr lang="ja-JP" altLang="en-US" sz="1800" b="1" dirty="0">
                <a:solidFill>
                  <a:srgbClr val="FF0000"/>
                </a:solidFill>
              </a:rPr>
              <a:t>インデックスで参照可</a:t>
            </a:r>
          </a:p>
        </p:txBody>
      </p:sp>
    </p:spTree>
    <p:extLst>
      <p:ext uri="{BB962C8B-B14F-4D97-AF65-F5344CB8AC3E}">
        <p14:creationId xmlns:p14="http://schemas.microsoft.com/office/powerpoint/2010/main" val="85008039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01ABDE-C23E-425A-8C02-CB302F927EE3}"/>
              </a:ext>
            </a:extLst>
          </p:cNvPr>
          <p:cNvSpPr>
            <a:spLocks noGrp="1"/>
          </p:cNvSpPr>
          <p:nvPr>
            <p:ph type="ctrTitle"/>
          </p:nvPr>
        </p:nvSpPr>
        <p:spPr/>
        <p:txBody>
          <a:bodyPr/>
          <a:lstStyle/>
          <a:p>
            <a:r>
              <a:rPr kumimoji="1" lang="ja-JP" altLang="en-US" dirty="0"/>
              <a:t>第</a:t>
            </a:r>
            <a:r>
              <a:rPr kumimoji="1" lang="en-US" altLang="ja-JP" dirty="0"/>
              <a:t>5</a:t>
            </a:r>
            <a:r>
              <a:rPr kumimoji="1" lang="ja-JP" altLang="en-US" dirty="0"/>
              <a:t>章 ユーザ定義関数</a:t>
            </a:r>
          </a:p>
        </p:txBody>
      </p:sp>
      <p:sp>
        <p:nvSpPr>
          <p:cNvPr id="4" name="四角形: 角を丸くする 3">
            <a:extLst>
              <a:ext uri="{FF2B5EF4-FFF2-40B4-BE49-F238E27FC236}">
                <a16:creationId xmlns:a16="http://schemas.microsoft.com/office/drawing/2014/main" id="{0E773AB7-C77B-40B0-B0F2-F8A935EF9DC2}"/>
              </a:ext>
            </a:extLst>
          </p:cNvPr>
          <p:cNvSpPr/>
          <p:nvPr/>
        </p:nvSpPr>
        <p:spPr>
          <a:xfrm>
            <a:off x="395536" y="1601505"/>
            <a:ext cx="8280920" cy="41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364D83B5-0E5F-4458-8BBA-D14D65E90721}"/>
              </a:ext>
            </a:extLst>
          </p:cNvPr>
          <p:cNvSpPr/>
          <p:nvPr/>
        </p:nvSpPr>
        <p:spPr>
          <a:xfrm>
            <a:off x="431540" y="3645024"/>
            <a:ext cx="8280920" cy="41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4993217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310E23-46D3-4F2A-8D6A-2EC4FBD90034}"/>
              </a:ext>
            </a:extLst>
          </p:cNvPr>
          <p:cNvSpPr>
            <a:spLocks noGrp="1"/>
          </p:cNvSpPr>
          <p:nvPr>
            <p:ph type="ctrTitle"/>
          </p:nvPr>
        </p:nvSpPr>
        <p:spPr/>
        <p:txBody>
          <a:bodyPr/>
          <a:lstStyle/>
          <a:p>
            <a:r>
              <a:rPr kumimoji="1" lang="ja-JP" altLang="en-US" dirty="0"/>
              <a:t>関数</a:t>
            </a:r>
          </a:p>
        </p:txBody>
      </p:sp>
      <p:sp>
        <p:nvSpPr>
          <p:cNvPr id="3" name="字幕 2">
            <a:extLst>
              <a:ext uri="{FF2B5EF4-FFF2-40B4-BE49-F238E27FC236}">
                <a16:creationId xmlns:a16="http://schemas.microsoft.com/office/drawing/2014/main" id="{B05C92A2-2FA6-4CF1-ABD9-AF8DCA26E6C9}"/>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11905114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32F92E-2143-46DB-96C4-72410E719986}"/>
              </a:ext>
            </a:extLst>
          </p:cNvPr>
          <p:cNvSpPr>
            <a:spLocks noGrp="1"/>
          </p:cNvSpPr>
          <p:nvPr>
            <p:ph type="title"/>
          </p:nvPr>
        </p:nvSpPr>
        <p:spPr/>
        <p:txBody>
          <a:bodyPr/>
          <a:lstStyle/>
          <a:p>
            <a:r>
              <a:rPr kumimoji="1" lang="ja-JP" altLang="en-US" dirty="0"/>
              <a:t>関数とは</a:t>
            </a:r>
          </a:p>
        </p:txBody>
      </p:sp>
      <p:sp>
        <p:nvSpPr>
          <p:cNvPr id="3" name="コンテンツ プレースホルダー 2">
            <a:extLst>
              <a:ext uri="{FF2B5EF4-FFF2-40B4-BE49-F238E27FC236}">
                <a16:creationId xmlns:a16="http://schemas.microsoft.com/office/drawing/2014/main" id="{152B5E8E-AEF3-440B-8D33-E627158C1E6B}"/>
              </a:ext>
            </a:extLst>
          </p:cNvPr>
          <p:cNvSpPr>
            <a:spLocks noGrp="1"/>
          </p:cNvSpPr>
          <p:nvPr>
            <p:ph idx="1"/>
          </p:nvPr>
        </p:nvSpPr>
        <p:spPr>
          <a:xfrm>
            <a:off x="457200" y="1214422"/>
            <a:ext cx="8363272" cy="5166906"/>
          </a:xfrm>
        </p:spPr>
        <p:txBody>
          <a:bodyPr/>
          <a:lstStyle/>
          <a:p>
            <a:r>
              <a:rPr kumimoji="1" lang="ja-JP" altLang="en-US" sz="2800" dirty="0"/>
              <a:t>複数の命令文を</a:t>
            </a:r>
            <a:r>
              <a:rPr kumimoji="1" lang="en-US" altLang="ja-JP" sz="2800" dirty="0"/>
              <a:t>1</a:t>
            </a:r>
            <a:r>
              <a:rPr kumimoji="1" lang="ja-JP" altLang="en-US" sz="2800" dirty="0" err="1"/>
              <a:t>つに</a:t>
            </a:r>
            <a:r>
              <a:rPr kumimoji="1" lang="ja-JP" altLang="en-US" sz="2800" dirty="0"/>
              <a:t>まとめて</a:t>
            </a:r>
            <a:r>
              <a:rPr lang="ja-JP" altLang="en-US" sz="2800" dirty="0"/>
              <a:t>名前を付けたもの</a:t>
            </a:r>
            <a:endParaRPr lang="en-US" altLang="ja-JP" sz="2800" dirty="0"/>
          </a:p>
          <a:p>
            <a:r>
              <a:rPr lang="ja-JP" altLang="en-US" sz="2800" dirty="0"/>
              <a:t>何度も使う命令文の集まりを管理したり、プログラムコードの見通しをよくするのに便利な仕組み</a:t>
            </a:r>
            <a:endParaRPr lang="en-US" altLang="ja-JP" sz="2800" dirty="0"/>
          </a:p>
          <a:p>
            <a:endParaRPr kumimoji="1" lang="en-US" altLang="ja-JP" sz="2800" dirty="0"/>
          </a:p>
          <a:p>
            <a:r>
              <a:rPr lang="ja-JP" altLang="en-US" sz="2800" dirty="0">
                <a:solidFill>
                  <a:srgbClr val="FF0000"/>
                </a:solidFill>
              </a:rPr>
              <a:t>組み込み関数</a:t>
            </a:r>
            <a:r>
              <a:rPr lang="ja-JP" altLang="en-US" sz="2800" dirty="0"/>
              <a:t>：はじめから準備されている関数</a:t>
            </a:r>
            <a:endParaRPr lang="en-US" altLang="ja-JP" sz="2800" dirty="0"/>
          </a:p>
          <a:p>
            <a:pPr marL="457200" lvl="1" indent="0">
              <a:buNone/>
            </a:pPr>
            <a:r>
              <a:rPr kumimoji="1" lang="ja-JP" altLang="en-US" sz="2400" dirty="0"/>
              <a:t>例： </a:t>
            </a:r>
            <a:r>
              <a:rPr kumimoji="1" lang="en-US" altLang="ja-JP" sz="2400" b="1" dirty="0"/>
              <a:t>print</a:t>
            </a:r>
            <a:r>
              <a:rPr kumimoji="1" lang="ja-JP" altLang="en-US" sz="2400" dirty="0"/>
              <a:t>関数</a:t>
            </a:r>
            <a:r>
              <a:rPr lang="ja-JP" altLang="en-US" sz="2400" dirty="0"/>
              <a:t>、 </a:t>
            </a:r>
            <a:r>
              <a:rPr lang="en-US" altLang="ja-JP" sz="2400" b="1" dirty="0"/>
              <a:t>id</a:t>
            </a:r>
            <a:r>
              <a:rPr lang="ja-JP" altLang="en-US" sz="2400" dirty="0"/>
              <a:t>関数、</a:t>
            </a:r>
            <a:r>
              <a:rPr lang="en-US" altLang="ja-JP" sz="2400" b="1" dirty="0" err="1"/>
              <a:t>len</a:t>
            </a:r>
            <a:r>
              <a:rPr lang="ja-JP" altLang="en-US" sz="2400" dirty="0"/>
              <a:t>関数、</a:t>
            </a:r>
            <a:r>
              <a:rPr lang="en-US" altLang="ja-JP" sz="2400" b="1" dirty="0"/>
              <a:t>del</a:t>
            </a:r>
            <a:r>
              <a:rPr lang="ja-JP" altLang="en-US" sz="2400" dirty="0"/>
              <a:t>関数</a:t>
            </a:r>
            <a:endParaRPr lang="en-US" altLang="ja-JP" sz="2400" dirty="0"/>
          </a:p>
          <a:p>
            <a:endParaRPr lang="en-US" altLang="ja-JP" sz="2800" dirty="0">
              <a:solidFill>
                <a:srgbClr val="FF0000"/>
              </a:solidFill>
            </a:endParaRPr>
          </a:p>
          <a:p>
            <a:r>
              <a:rPr lang="ja-JP" altLang="en-US" sz="2800" dirty="0">
                <a:solidFill>
                  <a:srgbClr val="FF0000"/>
                </a:solidFill>
              </a:rPr>
              <a:t>ユーザー定義関数</a:t>
            </a:r>
            <a:r>
              <a:rPr lang="ja-JP" altLang="en-US" sz="2800" dirty="0"/>
              <a:t>：自分で新しく定義する関数</a:t>
            </a:r>
            <a:endParaRPr kumimoji="1" lang="ja-JP" altLang="en-US" sz="2800" dirty="0"/>
          </a:p>
        </p:txBody>
      </p:sp>
      <p:pic>
        <p:nvPicPr>
          <p:cNvPr id="5" name="図 4">
            <a:extLst>
              <a:ext uri="{FF2B5EF4-FFF2-40B4-BE49-F238E27FC236}">
                <a16:creationId xmlns:a16="http://schemas.microsoft.com/office/drawing/2014/main" id="{FE99A65C-81C4-474F-A3ED-F1923DAD32BF}"/>
              </a:ext>
            </a:extLst>
          </p:cNvPr>
          <p:cNvPicPr>
            <a:picLocks noChangeAspect="1"/>
          </p:cNvPicPr>
          <p:nvPr/>
        </p:nvPicPr>
        <p:blipFill>
          <a:blip r:embed="rId2"/>
          <a:stretch>
            <a:fillRect/>
          </a:stretch>
        </p:blipFill>
        <p:spPr>
          <a:xfrm>
            <a:off x="1619672" y="5643578"/>
            <a:ext cx="2520280" cy="1055793"/>
          </a:xfrm>
          <a:prstGeom prst="rect">
            <a:avLst/>
          </a:prstGeom>
        </p:spPr>
      </p:pic>
      <p:sp>
        <p:nvSpPr>
          <p:cNvPr id="6" name="テキスト ボックス 5">
            <a:extLst>
              <a:ext uri="{FF2B5EF4-FFF2-40B4-BE49-F238E27FC236}">
                <a16:creationId xmlns:a16="http://schemas.microsoft.com/office/drawing/2014/main" id="{C4108084-823A-401E-A2CB-A8B08AF5317B}"/>
              </a:ext>
            </a:extLst>
          </p:cNvPr>
          <p:cNvSpPr txBox="1"/>
          <p:nvPr/>
        </p:nvSpPr>
        <p:spPr>
          <a:xfrm>
            <a:off x="1061596" y="5274246"/>
            <a:ext cx="1915909" cy="369332"/>
          </a:xfrm>
          <a:prstGeom prst="rect">
            <a:avLst/>
          </a:prstGeom>
          <a:noFill/>
        </p:spPr>
        <p:txBody>
          <a:bodyPr wrap="none" rtlCol="0">
            <a:spAutoFit/>
          </a:bodyPr>
          <a:lstStyle/>
          <a:p>
            <a:r>
              <a:rPr kumimoji="1" lang="ja-JP" altLang="en-US" dirty="0"/>
              <a:t>構文：関数の定義</a:t>
            </a:r>
          </a:p>
        </p:txBody>
      </p:sp>
      <p:sp>
        <p:nvSpPr>
          <p:cNvPr id="4" name="スライド番号プレースホルダー 3">
            <a:extLst>
              <a:ext uri="{FF2B5EF4-FFF2-40B4-BE49-F238E27FC236}">
                <a16:creationId xmlns:a16="http://schemas.microsoft.com/office/drawing/2014/main" id="{AE70331B-20A4-4973-B4BD-4696F5B4ABC9}"/>
              </a:ext>
            </a:extLst>
          </p:cNvPr>
          <p:cNvSpPr>
            <a:spLocks noGrp="1"/>
          </p:cNvSpPr>
          <p:nvPr>
            <p:ph type="sldNum" sz="quarter" idx="12"/>
          </p:nvPr>
        </p:nvSpPr>
        <p:spPr/>
        <p:txBody>
          <a:bodyPr/>
          <a:lstStyle/>
          <a:p>
            <a:fld id="{F9134F74-3BB4-4ADE-A554-892E3A208E77}" type="slidenum">
              <a:rPr lang="ja-JP" altLang="en-US" smtClean="0"/>
              <a:pPr/>
              <a:t>185</a:t>
            </a:fld>
            <a:endParaRPr lang="ja-JP" altLang="en-US"/>
          </a:p>
        </p:txBody>
      </p:sp>
    </p:spTree>
    <p:extLst>
      <p:ext uri="{BB962C8B-B14F-4D97-AF65-F5344CB8AC3E}">
        <p14:creationId xmlns:p14="http://schemas.microsoft.com/office/powerpoint/2010/main" val="280854432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5F2A62-B799-4154-AC06-33D86688357F}"/>
              </a:ext>
            </a:extLst>
          </p:cNvPr>
          <p:cNvSpPr>
            <a:spLocks noGrp="1"/>
          </p:cNvSpPr>
          <p:nvPr>
            <p:ph type="title"/>
          </p:nvPr>
        </p:nvSpPr>
        <p:spPr/>
        <p:txBody>
          <a:bodyPr/>
          <a:lstStyle/>
          <a:p>
            <a:r>
              <a:rPr kumimoji="1" lang="ja-JP" altLang="en-US" dirty="0"/>
              <a:t>ユーザー定義関数</a:t>
            </a:r>
          </a:p>
        </p:txBody>
      </p:sp>
      <p:pic>
        <p:nvPicPr>
          <p:cNvPr id="5" name="図 4">
            <a:extLst>
              <a:ext uri="{FF2B5EF4-FFF2-40B4-BE49-F238E27FC236}">
                <a16:creationId xmlns:a16="http://schemas.microsoft.com/office/drawing/2014/main" id="{5E551348-BFB8-4106-9938-CC9172591F64}"/>
              </a:ext>
            </a:extLst>
          </p:cNvPr>
          <p:cNvPicPr>
            <a:picLocks noChangeAspect="1"/>
          </p:cNvPicPr>
          <p:nvPr/>
        </p:nvPicPr>
        <p:blipFill>
          <a:blip r:embed="rId2"/>
          <a:stretch>
            <a:fillRect/>
          </a:stretch>
        </p:blipFill>
        <p:spPr>
          <a:xfrm>
            <a:off x="755576" y="1484784"/>
            <a:ext cx="4608512" cy="2085604"/>
          </a:xfrm>
          <a:prstGeom prst="rect">
            <a:avLst/>
          </a:prstGeom>
        </p:spPr>
      </p:pic>
      <p:sp>
        <p:nvSpPr>
          <p:cNvPr id="6" name="四角形: 角を丸くする 5">
            <a:extLst>
              <a:ext uri="{FF2B5EF4-FFF2-40B4-BE49-F238E27FC236}">
                <a16:creationId xmlns:a16="http://schemas.microsoft.com/office/drawing/2014/main" id="{2C28FBA3-B51E-481C-8E5D-C9575BE1882B}"/>
              </a:ext>
            </a:extLst>
          </p:cNvPr>
          <p:cNvSpPr/>
          <p:nvPr/>
        </p:nvSpPr>
        <p:spPr>
          <a:xfrm>
            <a:off x="683568" y="1484784"/>
            <a:ext cx="4680520" cy="11521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4ABDDB07-DF42-4C4A-BC51-B8D8D8E1F342}"/>
              </a:ext>
            </a:extLst>
          </p:cNvPr>
          <p:cNvSpPr txBox="1"/>
          <p:nvPr/>
        </p:nvSpPr>
        <p:spPr>
          <a:xfrm>
            <a:off x="5724128" y="1876182"/>
            <a:ext cx="2377574" cy="369332"/>
          </a:xfrm>
          <a:prstGeom prst="rect">
            <a:avLst/>
          </a:prstGeom>
          <a:noFill/>
        </p:spPr>
        <p:txBody>
          <a:bodyPr wrap="none" rtlCol="0">
            <a:spAutoFit/>
          </a:bodyPr>
          <a:lstStyle/>
          <a:p>
            <a:r>
              <a:rPr kumimoji="1" lang="en-US" altLang="ja-JP" dirty="0" err="1"/>
              <a:t>say_hello</a:t>
            </a:r>
            <a:r>
              <a:rPr kumimoji="1" lang="ja-JP" altLang="en-US" dirty="0"/>
              <a:t> 関数の定義</a:t>
            </a:r>
          </a:p>
        </p:txBody>
      </p:sp>
      <p:cxnSp>
        <p:nvCxnSpPr>
          <p:cNvPr id="9" name="直線矢印コネクタ 8">
            <a:extLst>
              <a:ext uri="{FF2B5EF4-FFF2-40B4-BE49-F238E27FC236}">
                <a16:creationId xmlns:a16="http://schemas.microsoft.com/office/drawing/2014/main" id="{2A4E6C4F-5B2B-4334-BBC0-35477B08596C}"/>
              </a:ext>
            </a:extLst>
          </p:cNvPr>
          <p:cNvCxnSpPr>
            <a:cxnSpLocks/>
            <a:stCxn id="7" idx="1"/>
            <a:endCxn id="6" idx="3"/>
          </p:cNvCxnSpPr>
          <p:nvPr/>
        </p:nvCxnSpPr>
        <p:spPr>
          <a:xfrm flipH="1">
            <a:off x="5364088" y="2060848"/>
            <a:ext cx="36004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E037C56C-10F7-44F9-AF44-CCC4FD3845D4}"/>
              </a:ext>
            </a:extLst>
          </p:cNvPr>
          <p:cNvSpPr txBox="1"/>
          <p:nvPr/>
        </p:nvSpPr>
        <p:spPr>
          <a:xfrm>
            <a:off x="3083701" y="2788205"/>
            <a:ext cx="2775119" cy="369332"/>
          </a:xfrm>
          <a:prstGeom prst="rect">
            <a:avLst/>
          </a:prstGeom>
          <a:noFill/>
        </p:spPr>
        <p:txBody>
          <a:bodyPr wrap="none" rtlCol="0">
            <a:spAutoFit/>
          </a:bodyPr>
          <a:lstStyle/>
          <a:p>
            <a:r>
              <a:rPr kumimoji="1" lang="en-US" altLang="ja-JP" dirty="0" err="1"/>
              <a:t>say_hello</a:t>
            </a:r>
            <a:r>
              <a:rPr kumimoji="1" lang="ja-JP" altLang="en-US" dirty="0"/>
              <a:t> 関数の</a:t>
            </a:r>
            <a:r>
              <a:rPr lang="ja-JP" altLang="en-US" dirty="0"/>
              <a:t>呼び出し</a:t>
            </a:r>
            <a:endParaRPr kumimoji="1" lang="ja-JP" altLang="en-US" dirty="0"/>
          </a:p>
        </p:txBody>
      </p:sp>
      <p:cxnSp>
        <p:nvCxnSpPr>
          <p:cNvPr id="13" name="直線矢印コネクタ 12">
            <a:extLst>
              <a:ext uri="{FF2B5EF4-FFF2-40B4-BE49-F238E27FC236}">
                <a16:creationId xmlns:a16="http://schemas.microsoft.com/office/drawing/2014/main" id="{3984FE89-D0E7-41DE-8A65-C3089A79D5D8}"/>
              </a:ext>
            </a:extLst>
          </p:cNvPr>
          <p:cNvCxnSpPr>
            <a:cxnSpLocks/>
            <a:stCxn id="12" idx="1"/>
          </p:cNvCxnSpPr>
          <p:nvPr/>
        </p:nvCxnSpPr>
        <p:spPr>
          <a:xfrm flipH="1">
            <a:off x="2723661" y="2972871"/>
            <a:ext cx="36004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220AA026-B415-4A11-BAB0-6F9B052A6675}"/>
              </a:ext>
            </a:extLst>
          </p:cNvPr>
          <p:cNvSpPr txBox="1"/>
          <p:nvPr/>
        </p:nvSpPr>
        <p:spPr>
          <a:xfrm>
            <a:off x="3082991" y="3124164"/>
            <a:ext cx="2775119" cy="369332"/>
          </a:xfrm>
          <a:prstGeom prst="rect">
            <a:avLst/>
          </a:prstGeom>
          <a:noFill/>
        </p:spPr>
        <p:txBody>
          <a:bodyPr wrap="none" rtlCol="0">
            <a:spAutoFit/>
          </a:bodyPr>
          <a:lstStyle/>
          <a:p>
            <a:r>
              <a:rPr kumimoji="1" lang="en-US" altLang="ja-JP" dirty="0" err="1"/>
              <a:t>say_hello</a:t>
            </a:r>
            <a:r>
              <a:rPr kumimoji="1" lang="ja-JP" altLang="en-US" dirty="0"/>
              <a:t> 関数の</a:t>
            </a:r>
            <a:r>
              <a:rPr lang="ja-JP" altLang="en-US" dirty="0"/>
              <a:t>呼び出し</a:t>
            </a:r>
            <a:endParaRPr kumimoji="1" lang="ja-JP" altLang="en-US" dirty="0"/>
          </a:p>
        </p:txBody>
      </p:sp>
      <p:cxnSp>
        <p:nvCxnSpPr>
          <p:cNvPr id="18" name="直線矢印コネクタ 17">
            <a:extLst>
              <a:ext uri="{FF2B5EF4-FFF2-40B4-BE49-F238E27FC236}">
                <a16:creationId xmlns:a16="http://schemas.microsoft.com/office/drawing/2014/main" id="{9589F670-DA90-4C50-9E5E-1E70189C7FA8}"/>
              </a:ext>
            </a:extLst>
          </p:cNvPr>
          <p:cNvCxnSpPr>
            <a:cxnSpLocks/>
            <a:stCxn id="17" idx="1"/>
          </p:cNvCxnSpPr>
          <p:nvPr/>
        </p:nvCxnSpPr>
        <p:spPr>
          <a:xfrm flipH="1">
            <a:off x="2722951" y="3308830"/>
            <a:ext cx="36004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9" name="図 18">
            <a:extLst>
              <a:ext uri="{FF2B5EF4-FFF2-40B4-BE49-F238E27FC236}">
                <a16:creationId xmlns:a16="http://schemas.microsoft.com/office/drawing/2014/main" id="{65547FCC-EBD1-430B-B5F0-7431D0805EAD}"/>
              </a:ext>
            </a:extLst>
          </p:cNvPr>
          <p:cNvPicPr>
            <a:picLocks noChangeAspect="1"/>
          </p:cNvPicPr>
          <p:nvPr/>
        </p:nvPicPr>
        <p:blipFill>
          <a:blip r:embed="rId3"/>
          <a:stretch>
            <a:fillRect/>
          </a:stretch>
        </p:blipFill>
        <p:spPr>
          <a:xfrm>
            <a:off x="752679" y="4365104"/>
            <a:ext cx="1970272" cy="1155969"/>
          </a:xfrm>
          <a:prstGeom prst="rect">
            <a:avLst/>
          </a:prstGeom>
        </p:spPr>
      </p:pic>
      <p:sp>
        <p:nvSpPr>
          <p:cNvPr id="20" name="テキスト ボックス 19">
            <a:extLst>
              <a:ext uri="{FF2B5EF4-FFF2-40B4-BE49-F238E27FC236}">
                <a16:creationId xmlns:a16="http://schemas.microsoft.com/office/drawing/2014/main" id="{538FD9B0-C87E-4C2C-8531-282EDAECAAAE}"/>
              </a:ext>
            </a:extLst>
          </p:cNvPr>
          <p:cNvSpPr txBox="1"/>
          <p:nvPr/>
        </p:nvSpPr>
        <p:spPr>
          <a:xfrm>
            <a:off x="752679" y="3962032"/>
            <a:ext cx="1107996" cy="369332"/>
          </a:xfrm>
          <a:prstGeom prst="rect">
            <a:avLst/>
          </a:prstGeom>
          <a:noFill/>
        </p:spPr>
        <p:txBody>
          <a:bodyPr wrap="none" rtlCol="0">
            <a:spAutoFit/>
          </a:bodyPr>
          <a:lstStyle/>
          <a:p>
            <a:r>
              <a:rPr kumimoji="1" lang="ja-JP" altLang="en-US" dirty="0"/>
              <a:t>実行結果</a:t>
            </a:r>
          </a:p>
        </p:txBody>
      </p:sp>
      <p:sp>
        <p:nvSpPr>
          <p:cNvPr id="3" name="スライド番号プレースホルダー 2">
            <a:extLst>
              <a:ext uri="{FF2B5EF4-FFF2-40B4-BE49-F238E27FC236}">
                <a16:creationId xmlns:a16="http://schemas.microsoft.com/office/drawing/2014/main" id="{3C7FF220-0553-4021-8FC1-7F0B2227E8FF}"/>
              </a:ext>
            </a:extLst>
          </p:cNvPr>
          <p:cNvSpPr>
            <a:spLocks noGrp="1"/>
          </p:cNvSpPr>
          <p:nvPr>
            <p:ph type="sldNum" sz="quarter" idx="12"/>
          </p:nvPr>
        </p:nvSpPr>
        <p:spPr/>
        <p:txBody>
          <a:bodyPr/>
          <a:lstStyle/>
          <a:p>
            <a:fld id="{F9134F74-3BB4-4ADE-A554-892E3A208E77}" type="slidenum">
              <a:rPr lang="ja-JP" altLang="en-US" smtClean="0"/>
              <a:pPr/>
              <a:t>186</a:t>
            </a:fld>
            <a:endParaRPr lang="ja-JP" altLang="en-US"/>
          </a:p>
        </p:txBody>
      </p:sp>
    </p:spTree>
    <p:extLst>
      <p:ext uri="{BB962C8B-B14F-4D97-AF65-F5344CB8AC3E}">
        <p14:creationId xmlns:p14="http://schemas.microsoft.com/office/powerpoint/2010/main" val="370249107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308296-ED40-462F-B7FF-DF0527D2D013}"/>
              </a:ext>
            </a:extLst>
          </p:cNvPr>
          <p:cNvSpPr>
            <a:spLocks noGrp="1"/>
          </p:cNvSpPr>
          <p:nvPr>
            <p:ph type="title"/>
          </p:nvPr>
        </p:nvSpPr>
        <p:spPr/>
        <p:txBody>
          <a:bodyPr/>
          <a:lstStyle/>
          <a:p>
            <a:r>
              <a:rPr kumimoji="1" lang="ja-JP" altLang="en-US" dirty="0"/>
              <a:t>関数呼び出しの処理の流れ</a:t>
            </a:r>
          </a:p>
        </p:txBody>
      </p:sp>
      <p:pic>
        <p:nvPicPr>
          <p:cNvPr id="4" name="図 3">
            <a:extLst>
              <a:ext uri="{FF2B5EF4-FFF2-40B4-BE49-F238E27FC236}">
                <a16:creationId xmlns:a16="http://schemas.microsoft.com/office/drawing/2014/main" id="{9FF29854-6981-4317-A454-922DECD5F593}"/>
              </a:ext>
            </a:extLst>
          </p:cNvPr>
          <p:cNvPicPr>
            <a:picLocks noChangeAspect="1"/>
          </p:cNvPicPr>
          <p:nvPr/>
        </p:nvPicPr>
        <p:blipFill>
          <a:blip r:embed="rId2"/>
          <a:stretch>
            <a:fillRect/>
          </a:stretch>
        </p:blipFill>
        <p:spPr>
          <a:xfrm>
            <a:off x="1619672" y="1183811"/>
            <a:ext cx="5400600" cy="2379194"/>
          </a:xfrm>
          <a:prstGeom prst="rect">
            <a:avLst/>
          </a:prstGeom>
        </p:spPr>
      </p:pic>
      <p:pic>
        <p:nvPicPr>
          <p:cNvPr id="5" name="図 4">
            <a:extLst>
              <a:ext uri="{FF2B5EF4-FFF2-40B4-BE49-F238E27FC236}">
                <a16:creationId xmlns:a16="http://schemas.microsoft.com/office/drawing/2014/main" id="{2891C421-80E8-490C-B74D-D5FEAD2DFC7C}"/>
              </a:ext>
            </a:extLst>
          </p:cNvPr>
          <p:cNvPicPr>
            <a:picLocks noChangeAspect="1"/>
          </p:cNvPicPr>
          <p:nvPr/>
        </p:nvPicPr>
        <p:blipFill>
          <a:blip r:embed="rId3"/>
          <a:stretch>
            <a:fillRect/>
          </a:stretch>
        </p:blipFill>
        <p:spPr>
          <a:xfrm>
            <a:off x="1547664" y="3779344"/>
            <a:ext cx="5976664" cy="1982456"/>
          </a:xfrm>
          <a:prstGeom prst="rect">
            <a:avLst/>
          </a:prstGeom>
        </p:spPr>
      </p:pic>
      <p:pic>
        <p:nvPicPr>
          <p:cNvPr id="6" name="図 5">
            <a:extLst>
              <a:ext uri="{FF2B5EF4-FFF2-40B4-BE49-F238E27FC236}">
                <a16:creationId xmlns:a16="http://schemas.microsoft.com/office/drawing/2014/main" id="{158E1D5A-2C53-4382-AB27-FAEBE6642AA5}"/>
              </a:ext>
            </a:extLst>
          </p:cNvPr>
          <p:cNvPicPr>
            <a:picLocks noChangeAspect="1"/>
          </p:cNvPicPr>
          <p:nvPr/>
        </p:nvPicPr>
        <p:blipFill>
          <a:blip r:embed="rId4"/>
          <a:stretch>
            <a:fillRect/>
          </a:stretch>
        </p:blipFill>
        <p:spPr>
          <a:xfrm>
            <a:off x="1573905" y="6028169"/>
            <a:ext cx="2232248" cy="628144"/>
          </a:xfrm>
          <a:prstGeom prst="rect">
            <a:avLst/>
          </a:prstGeom>
        </p:spPr>
      </p:pic>
      <p:sp>
        <p:nvSpPr>
          <p:cNvPr id="3" name="スライド番号プレースホルダー 2">
            <a:extLst>
              <a:ext uri="{FF2B5EF4-FFF2-40B4-BE49-F238E27FC236}">
                <a16:creationId xmlns:a16="http://schemas.microsoft.com/office/drawing/2014/main" id="{67252BF0-EF2C-4798-BD78-C29F46C309F9}"/>
              </a:ext>
            </a:extLst>
          </p:cNvPr>
          <p:cNvSpPr>
            <a:spLocks noGrp="1"/>
          </p:cNvSpPr>
          <p:nvPr>
            <p:ph type="sldNum" sz="quarter" idx="12"/>
          </p:nvPr>
        </p:nvSpPr>
        <p:spPr/>
        <p:txBody>
          <a:bodyPr/>
          <a:lstStyle/>
          <a:p>
            <a:fld id="{F9134F74-3BB4-4ADE-A554-892E3A208E77}" type="slidenum">
              <a:rPr lang="ja-JP" altLang="en-US" smtClean="0"/>
              <a:pPr/>
              <a:t>187</a:t>
            </a:fld>
            <a:endParaRPr lang="ja-JP" altLang="en-US"/>
          </a:p>
        </p:txBody>
      </p:sp>
    </p:spTree>
    <p:extLst>
      <p:ext uri="{BB962C8B-B14F-4D97-AF65-F5344CB8AC3E}">
        <p14:creationId xmlns:p14="http://schemas.microsoft.com/office/powerpoint/2010/main" val="235155276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F55E19-6E5B-4D5E-8C0D-9E26CD4A5530}"/>
              </a:ext>
            </a:extLst>
          </p:cNvPr>
          <p:cNvSpPr>
            <a:spLocks noGrp="1"/>
          </p:cNvSpPr>
          <p:nvPr>
            <p:ph type="title"/>
          </p:nvPr>
        </p:nvSpPr>
        <p:spPr/>
        <p:txBody>
          <a:bodyPr/>
          <a:lstStyle/>
          <a:p>
            <a:r>
              <a:rPr kumimoji="1" lang="ja-JP" altLang="en-US" dirty="0"/>
              <a:t>関数の定義位置</a:t>
            </a:r>
          </a:p>
        </p:txBody>
      </p:sp>
      <p:sp>
        <p:nvSpPr>
          <p:cNvPr id="3" name="コンテンツ プレースホルダー 2">
            <a:extLst>
              <a:ext uri="{FF2B5EF4-FFF2-40B4-BE49-F238E27FC236}">
                <a16:creationId xmlns:a16="http://schemas.microsoft.com/office/drawing/2014/main" id="{6CEEB486-2367-43EB-94E4-DF87A57FF287}"/>
              </a:ext>
            </a:extLst>
          </p:cNvPr>
          <p:cNvSpPr>
            <a:spLocks noGrp="1"/>
          </p:cNvSpPr>
          <p:nvPr>
            <p:ph idx="1"/>
          </p:nvPr>
        </p:nvSpPr>
        <p:spPr/>
        <p:txBody>
          <a:bodyPr/>
          <a:lstStyle/>
          <a:p>
            <a:r>
              <a:rPr kumimoji="1" lang="ja-JP" altLang="en-US" dirty="0"/>
              <a:t>関数の定義は、関数</a:t>
            </a:r>
            <a:r>
              <a:rPr lang="ja-JP" altLang="en-US" dirty="0"/>
              <a:t>の呼び出しの前に行われている必要がある</a:t>
            </a:r>
            <a:endParaRPr kumimoji="1" lang="ja-JP" altLang="en-US" dirty="0"/>
          </a:p>
        </p:txBody>
      </p:sp>
      <p:pic>
        <p:nvPicPr>
          <p:cNvPr id="4" name="図 3">
            <a:extLst>
              <a:ext uri="{FF2B5EF4-FFF2-40B4-BE49-F238E27FC236}">
                <a16:creationId xmlns:a16="http://schemas.microsoft.com/office/drawing/2014/main" id="{912F13F6-42AE-458D-A333-813E13085EBE}"/>
              </a:ext>
            </a:extLst>
          </p:cNvPr>
          <p:cNvPicPr>
            <a:picLocks noChangeAspect="1"/>
          </p:cNvPicPr>
          <p:nvPr/>
        </p:nvPicPr>
        <p:blipFill>
          <a:blip r:embed="rId2"/>
          <a:stretch>
            <a:fillRect/>
          </a:stretch>
        </p:blipFill>
        <p:spPr>
          <a:xfrm>
            <a:off x="1115616" y="2852936"/>
            <a:ext cx="6840760" cy="2680462"/>
          </a:xfrm>
          <a:prstGeom prst="rect">
            <a:avLst/>
          </a:prstGeom>
        </p:spPr>
      </p:pic>
      <p:sp>
        <p:nvSpPr>
          <p:cNvPr id="5" name="スライド番号プレースホルダー 4">
            <a:extLst>
              <a:ext uri="{FF2B5EF4-FFF2-40B4-BE49-F238E27FC236}">
                <a16:creationId xmlns:a16="http://schemas.microsoft.com/office/drawing/2014/main" id="{B2466F62-4E3B-4A41-97F9-AB153AA01F61}"/>
              </a:ext>
            </a:extLst>
          </p:cNvPr>
          <p:cNvSpPr>
            <a:spLocks noGrp="1"/>
          </p:cNvSpPr>
          <p:nvPr>
            <p:ph type="sldNum" sz="quarter" idx="12"/>
          </p:nvPr>
        </p:nvSpPr>
        <p:spPr/>
        <p:txBody>
          <a:bodyPr/>
          <a:lstStyle/>
          <a:p>
            <a:fld id="{F9134F74-3BB4-4ADE-A554-892E3A208E77}" type="slidenum">
              <a:rPr lang="ja-JP" altLang="en-US" smtClean="0"/>
              <a:pPr/>
              <a:t>188</a:t>
            </a:fld>
            <a:endParaRPr lang="ja-JP" altLang="en-US"/>
          </a:p>
        </p:txBody>
      </p:sp>
    </p:spTree>
    <p:extLst>
      <p:ext uri="{BB962C8B-B14F-4D97-AF65-F5344CB8AC3E}">
        <p14:creationId xmlns:p14="http://schemas.microsoft.com/office/powerpoint/2010/main" val="23287757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BE5F7B-5DA4-4B2A-A1E1-7FA557347884}"/>
              </a:ext>
            </a:extLst>
          </p:cNvPr>
          <p:cNvSpPr>
            <a:spLocks noGrp="1"/>
          </p:cNvSpPr>
          <p:nvPr>
            <p:ph type="title"/>
          </p:nvPr>
        </p:nvSpPr>
        <p:spPr/>
        <p:txBody>
          <a:bodyPr/>
          <a:lstStyle/>
          <a:p>
            <a:r>
              <a:rPr kumimoji="1" lang="ja-JP" altLang="en-US" dirty="0"/>
              <a:t>関数の呼び出しの階層</a:t>
            </a:r>
          </a:p>
        </p:txBody>
      </p:sp>
      <p:pic>
        <p:nvPicPr>
          <p:cNvPr id="4" name="図 3">
            <a:extLst>
              <a:ext uri="{FF2B5EF4-FFF2-40B4-BE49-F238E27FC236}">
                <a16:creationId xmlns:a16="http://schemas.microsoft.com/office/drawing/2014/main" id="{BF47A5AE-F8AA-4898-AB9A-C19B6DF38C29}"/>
              </a:ext>
            </a:extLst>
          </p:cNvPr>
          <p:cNvPicPr>
            <a:picLocks noChangeAspect="1"/>
          </p:cNvPicPr>
          <p:nvPr/>
        </p:nvPicPr>
        <p:blipFill>
          <a:blip r:embed="rId2"/>
          <a:stretch>
            <a:fillRect/>
          </a:stretch>
        </p:blipFill>
        <p:spPr>
          <a:xfrm>
            <a:off x="508067" y="1268760"/>
            <a:ext cx="4063933" cy="2880320"/>
          </a:xfrm>
          <a:prstGeom prst="rect">
            <a:avLst/>
          </a:prstGeom>
        </p:spPr>
      </p:pic>
      <p:pic>
        <p:nvPicPr>
          <p:cNvPr id="5" name="図 4">
            <a:extLst>
              <a:ext uri="{FF2B5EF4-FFF2-40B4-BE49-F238E27FC236}">
                <a16:creationId xmlns:a16="http://schemas.microsoft.com/office/drawing/2014/main" id="{413D2830-6CD9-4868-A7D0-AC164E7994DF}"/>
              </a:ext>
            </a:extLst>
          </p:cNvPr>
          <p:cNvPicPr>
            <a:picLocks noChangeAspect="1"/>
          </p:cNvPicPr>
          <p:nvPr/>
        </p:nvPicPr>
        <p:blipFill>
          <a:blip r:embed="rId3"/>
          <a:stretch>
            <a:fillRect/>
          </a:stretch>
        </p:blipFill>
        <p:spPr>
          <a:xfrm>
            <a:off x="1115616" y="4417732"/>
            <a:ext cx="6552728" cy="2224608"/>
          </a:xfrm>
          <a:prstGeom prst="rect">
            <a:avLst/>
          </a:prstGeom>
        </p:spPr>
      </p:pic>
      <p:pic>
        <p:nvPicPr>
          <p:cNvPr id="6" name="図 5">
            <a:extLst>
              <a:ext uri="{FF2B5EF4-FFF2-40B4-BE49-F238E27FC236}">
                <a16:creationId xmlns:a16="http://schemas.microsoft.com/office/drawing/2014/main" id="{3A0BEC47-40F2-488B-9FC1-F079171C9673}"/>
              </a:ext>
            </a:extLst>
          </p:cNvPr>
          <p:cNvPicPr>
            <a:picLocks noChangeAspect="1"/>
          </p:cNvPicPr>
          <p:nvPr/>
        </p:nvPicPr>
        <p:blipFill>
          <a:blip r:embed="rId4"/>
          <a:stretch>
            <a:fillRect/>
          </a:stretch>
        </p:blipFill>
        <p:spPr>
          <a:xfrm>
            <a:off x="4825008" y="2221959"/>
            <a:ext cx="3456384" cy="1927121"/>
          </a:xfrm>
          <a:prstGeom prst="rect">
            <a:avLst/>
          </a:prstGeom>
        </p:spPr>
      </p:pic>
      <p:sp>
        <p:nvSpPr>
          <p:cNvPr id="3" name="スライド番号プレースホルダー 2">
            <a:extLst>
              <a:ext uri="{FF2B5EF4-FFF2-40B4-BE49-F238E27FC236}">
                <a16:creationId xmlns:a16="http://schemas.microsoft.com/office/drawing/2014/main" id="{6918A5D7-B80C-403B-B6F1-31FF4A1491EE}"/>
              </a:ext>
            </a:extLst>
          </p:cNvPr>
          <p:cNvSpPr>
            <a:spLocks noGrp="1"/>
          </p:cNvSpPr>
          <p:nvPr>
            <p:ph type="sldNum" sz="quarter" idx="12"/>
          </p:nvPr>
        </p:nvSpPr>
        <p:spPr/>
        <p:txBody>
          <a:bodyPr/>
          <a:lstStyle/>
          <a:p>
            <a:fld id="{F9134F74-3BB4-4ADE-A554-892E3A208E77}" type="slidenum">
              <a:rPr lang="ja-JP" altLang="en-US" smtClean="0"/>
              <a:pPr/>
              <a:t>189</a:t>
            </a:fld>
            <a:endParaRPr lang="ja-JP" altLang="en-US"/>
          </a:p>
        </p:txBody>
      </p:sp>
    </p:spTree>
    <p:extLst>
      <p:ext uri="{BB962C8B-B14F-4D97-AF65-F5344CB8AC3E}">
        <p14:creationId xmlns:p14="http://schemas.microsoft.com/office/powerpoint/2010/main" val="1664587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3E02DE-4FC9-4B65-8D94-36B2216B33A7}"/>
              </a:ext>
            </a:extLst>
          </p:cNvPr>
          <p:cNvSpPr>
            <a:spLocks noGrp="1"/>
          </p:cNvSpPr>
          <p:nvPr>
            <p:ph type="title"/>
          </p:nvPr>
        </p:nvSpPr>
        <p:spPr/>
        <p:txBody>
          <a:bodyPr/>
          <a:lstStyle/>
          <a:p>
            <a:r>
              <a:rPr kumimoji="1" lang="en-US" altLang="ja-JP" dirty="0"/>
              <a:t>Windows PowerShell </a:t>
            </a:r>
            <a:r>
              <a:rPr kumimoji="1" lang="ja-JP" altLang="en-US" dirty="0"/>
              <a:t>の起動</a:t>
            </a:r>
          </a:p>
        </p:txBody>
      </p:sp>
      <p:sp>
        <p:nvSpPr>
          <p:cNvPr id="4" name="スライド番号プレースホルダー 3">
            <a:extLst>
              <a:ext uri="{FF2B5EF4-FFF2-40B4-BE49-F238E27FC236}">
                <a16:creationId xmlns:a16="http://schemas.microsoft.com/office/drawing/2014/main" id="{FB030B24-B896-4776-BD3B-43AA1091A242}"/>
              </a:ext>
            </a:extLst>
          </p:cNvPr>
          <p:cNvSpPr>
            <a:spLocks noGrp="1"/>
          </p:cNvSpPr>
          <p:nvPr>
            <p:ph type="sldNum" sz="quarter" idx="12"/>
          </p:nvPr>
        </p:nvSpPr>
        <p:spPr/>
        <p:txBody>
          <a:bodyPr/>
          <a:lstStyle/>
          <a:p>
            <a:fld id="{F9134F74-3BB4-4ADE-A554-892E3A208E77}" type="slidenum">
              <a:rPr lang="ja-JP" altLang="en-US" smtClean="0"/>
              <a:pPr/>
              <a:t>19</a:t>
            </a:fld>
            <a:endParaRPr lang="ja-JP" altLang="en-US"/>
          </a:p>
        </p:txBody>
      </p:sp>
      <p:pic>
        <p:nvPicPr>
          <p:cNvPr id="6" name="図 5">
            <a:extLst>
              <a:ext uri="{FF2B5EF4-FFF2-40B4-BE49-F238E27FC236}">
                <a16:creationId xmlns:a16="http://schemas.microsoft.com/office/drawing/2014/main" id="{4F00FF72-81B2-4757-8459-A713F670B3A5}"/>
              </a:ext>
            </a:extLst>
          </p:cNvPr>
          <p:cNvPicPr>
            <a:picLocks noChangeAspect="1"/>
          </p:cNvPicPr>
          <p:nvPr/>
        </p:nvPicPr>
        <p:blipFill>
          <a:blip r:embed="rId2"/>
          <a:stretch>
            <a:fillRect/>
          </a:stretch>
        </p:blipFill>
        <p:spPr>
          <a:xfrm>
            <a:off x="107504" y="6283380"/>
            <a:ext cx="1752381" cy="438095"/>
          </a:xfrm>
          <a:prstGeom prst="rect">
            <a:avLst/>
          </a:prstGeom>
        </p:spPr>
      </p:pic>
      <p:pic>
        <p:nvPicPr>
          <p:cNvPr id="8" name="図 7">
            <a:extLst>
              <a:ext uri="{FF2B5EF4-FFF2-40B4-BE49-F238E27FC236}">
                <a16:creationId xmlns:a16="http://schemas.microsoft.com/office/drawing/2014/main" id="{7D4634E7-8ECB-48BD-9A2A-C75DB1705FDF}"/>
              </a:ext>
            </a:extLst>
          </p:cNvPr>
          <p:cNvPicPr>
            <a:picLocks noChangeAspect="1"/>
          </p:cNvPicPr>
          <p:nvPr/>
        </p:nvPicPr>
        <p:blipFill>
          <a:blip r:embed="rId3"/>
          <a:stretch>
            <a:fillRect/>
          </a:stretch>
        </p:blipFill>
        <p:spPr>
          <a:xfrm>
            <a:off x="1907704" y="1798852"/>
            <a:ext cx="2561072" cy="4784510"/>
          </a:xfrm>
          <a:prstGeom prst="rect">
            <a:avLst/>
          </a:prstGeom>
        </p:spPr>
      </p:pic>
      <p:sp>
        <p:nvSpPr>
          <p:cNvPr id="9" name="テキスト ボックス 8">
            <a:extLst>
              <a:ext uri="{FF2B5EF4-FFF2-40B4-BE49-F238E27FC236}">
                <a16:creationId xmlns:a16="http://schemas.microsoft.com/office/drawing/2014/main" id="{6E7841BF-BA6E-4C9F-9286-0D0CF1EE5116}"/>
              </a:ext>
            </a:extLst>
          </p:cNvPr>
          <p:cNvSpPr txBox="1"/>
          <p:nvPr/>
        </p:nvSpPr>
        <p:spPr>
          <a:xfrm>
            <a:off x="323528" y="5657374"/>
            <a:ext cx="1128835" cy="369332"/>
          </a:xfrm>
          <a:prstGeom prst="rect">
            <a:avLst/>
          </a:prstGeom>
          <a:noFill/>
        </p:spPr>
        <p:txBody>
          <a:bodyPr wrap="none" rtlCol="0">
            <a:spAutoFit/>
          </a:bodyPr>
          <a:lstStyle/>
          <a:p>
            <a:r>
              <a:rPr kumimoji="1" lang="ja-JP" altLang="en-US" dirty="0"/>
              <a:t>右クリック</a:t>
            </a:r>
          </a:p>
        </p:txBody>
      </p:sp>
      <p:cxnSp>
        <p:nvCxnSpPr>
          <p:cNvPr id="11" name="直線矢印コネクタ 10">
            <a:extLst>
              <a:ext uri="{FF2B5EF4-FFF2-40B4-BE49-F238E27FC236}">
                <a16:creationId xmlns:a16="http://schemas.microsoft.com/office/drawing/2014/main" id="{166AB0D4-7AF1-4EF5-B023-D2DB6C0B24F6}"/>
              </a:ext>
            </a:extLst>
          </p:cNvPr>
          <p:cNvCxnSpPr/>
          <p:nvPr/>
        </p:nvCxnSpPr>
        <p:spPr>
          <a:xfrm flipH="1">
            <a:off x="395536" y="6139364"/>
            <a:ext cx="276385" cy="2880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四角形: 角を丸くする 11">
            <a:extLst>
              <a:ext uri="{FF2B5EF4-FFF2-40B4-BE49-F238E27FC236}">
                <a16:creationId xmlns:a16="http://schemas.microsoft.com/office/drawing/2014/main" id="{6199852C-2258-485B-B929-1D976837F5DE}"/>
              </a:ext>
            </a:extLst>
          </p:cNvPr>
          <p:cNvSpPr/>
          <p:nvPr/>
        </p:nvSpPr>
        <p:spPr>
          <a:xfrm>
            <a:off x="2123728" y="4391140"/>
            <a:ext cx="2192283"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C5A27C19-7249-45A5-9FF1-19BE06AF7CE8}"/>
              </a:ext>
            </a:extLst>
          </p:cNvPr>
          <p:cNvPicPr>
            <a:picLocks noChangeAspect="1"/>
          </p:cNvPicPr>
          <p:nvPr/>
        </p:nvPicPr>
        <p:blipFill>
          <a:blip r:embed="rId4"/>
          <a:stretch>
            <a:fillRect/>
          </a:stretch>
        </p:blipFill>
        <p:spPr>
          <a:xfrm>
            <a:off x="4572000" y="1534801"/>
            <a:ext cx="4250866" cy="3622391"/>
          </a:xfrm>
          <a:prstGeom prst="rect">
            <a:avLst/>
          </a:prstGeom>
        </p:spPr>
      </p:pic>
    </p:spTree>
    <p:extLst>
      <p:ext uri="{BB962C8B-B14F-4D97-AF65-F5344CB8AC3E}">
        <p14:creationId xmlns:p14="http://schemas.microsoft.com/office/powerpoint/2010/main" val="883667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0B6426-9FD4-4797-860C-4041C33C2719}"/>
              </a:ext>
            </a:extLst>
          </p:cNvPr>
          <p:cNvSpPr>
            <a:spLocks noGrp="1"/>
          </p:cNvSpPr>
          <p:nvPr>
            <p:ph type="title"/>
          </p:nvPr>
        </p:nvSpPr>
        <p:spPr/>
        <p:txBody>
          <a:bodyPr/>
          <a:lstStyle/>
          <a:p>
            <a:r>
              <a:rPr kumimoji="1" lang="ja-JP" altLang="en-US" dirty="0"/>
              <a:t>変数のスコープ</a:t>
            </a:r>
          </a:p>
        </p:txBody>
      </p:sp>
      <p:sp>
        <p:nvSpPr>
          <p:cNvPr id="4" name="テキスト ボックス 3">
            <a:extLst>
              <a:ext uri="{FF2B5EF4-FFF2-40B4-BE49-F238E27FC236}">
                <a16:creationId xmlns:a16="http://schemas.microsoft.com/office/drawing/2014/main" id="{E7F86113-98E6-493B-9958-B08CA9BCFE37}"/>
              </a:ext>
            </a:extLst>
          </p:cNvPr>
          <p:cNvSpPr txBox="1"/>
          <p:nvPr/>
        </p:nvSpPr>
        <p:spPr>
          <a:xfrm>
            <a:off x="539552" y="1268760"/>
            <a:ext cx="4801314" cy="1200329"/>
          </a:xfrm>
          <a:prstGeom prst="rect">
            <a:avLst/>
          </a:prstGeom>
          <a:noFill/>
        </p:spPr>
        <p:txBody>
          <a:bodyPr wrap="none" rtlCol="0">
            <a:spAutoFit/>
          </a:bodyPr>
          <a:lstStyle/>
          <a:p>
            <a:r>
              <a:rPr lang="ja-JP" altLang="en-US" dirty="0">
                <a:latin typeface="+mn-ea"/>
                <a:ea typeface="+mn-ea"/>
              </a:rPr>
              <a:t>変数には参照できる範囲（スコープ）がある</a:t>
            </a:r>
            <a:endParaRPr lang="en-US" altLang="ja-JP" dirty="0">
              <a:latin typeface="+mn-ea"/>
              <a:ea typeface="+mn-ea"/>
            </a:endParaRPr>
          </a:p>
          <a:p>
            <a:endParaRPr lang="en-US" altLang="ja-JP" dirty="0">
              <a:solidFill>
                <a:srgbClr val="FF0000"/>
              </a:solidFill>
              <a:latin typeface="+mn-ea"/>
              <a:ea typeface="+mn-ea"/>
            </a:endParaRPr>
          </a:p>
          <a:p>
            <a:r>
              <a:rPr lang="ja-JP" altLang="en-US" b="1" dirty="0">
                <a:solidFill>
                  <a:srgbClr val="FF0000"/>
                </a:solidFill>
                <a:latin typeface="+mn-ea"/>
                <a:ea typeface="+mn-ea"/>
              </a:rPr>
              <a:t>ローカル変数</a:t>
            </a:r>
            <a:r>
              <a:rPr lang="ja-JP" altLang="en-US" dirty="0">
                <a:latin typeface="+mn-ea"/>
                <a:ea typeface="+mn-ea"/>
              </a:rPr>
              <a:t>：関数の中でのみ使用できる</a:t>
            </a:r>
            <a:endParaRPr lang="en-US" altLang="ja-JP" dirty="0">
              <a:latin typeface="+mn-ea"/>
              <a:ea typeface="+mn-ea"/>
            </a:endParaRPr>
          </a:p>
          <a:p>
            <a:endParaRPr lang="en-US" altLang="ja-JP" dirty="0"/>
          </a:p>
        </p:txBody>
      </p:sp>
      <p:sp>
        <p:nvSpPr>
          <p:cNvPr id="5" name="テキスト ボックス 4">
            <a:extLst>
              <a:ext uri="{FF2B5EF4-FFF2-40B4-BE49-F238E27FC236}">
                <a16:creationId xmlns:a16="http://schemas.microsoft.com/office/drawing/2014/main" id="{05E2E0ED-2B34-4FD7-8D0C-794F5799961A}"/>
              </a:ext>
            </a:extLst>
          </p:cNvPr>
          <p:cNvSpPr txBox="1">
            <a:spLocks noChangeArrowheads="1"/>
          </p:cNvSpPr>
          <p:nvPr/>
        </p:nvSpPr>
        <p:spPr bwMode="auto">
          <a:xfrm>
            <a:off x="566882" y="2420888"/>
            <a:ext cx="5013230" cy="1477328"/>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latin typeface="Lucida Console" panose="020B0609040504020204" pitchFamily="49" charset="0"/>
                <a:ea typeface="HG丸ｺﾞｼｯｸM-PRO" panose="020F0600000000000000" pitchFamily="50" charset="-128"/>
              </a:rPr>
              <a:t>def </a:t>
            </a:r>
            <a:r>
              <a:rPr lang="en-US" altLang="ja-JP" dirty="0" err="1">
                <a:latin typeface="Lucida Console" panose="020B0609040504020204" pitchFamily="49" charset="0"/>
                <a:ea typeface="HG丸ｺﾞｼｯｸM-PRO" panose="020F0600000000000000" pitchFamily="50" charset="-128"/>
              </a:rPr>
              <a:t>function_a</a:t>
            </a:r>
            <a:r>
              <a:rPr lang="en-US" altLang="ja-JP" dirty="0">
                <a:latin typeface="Lucida Console" panose="020B0609040504020204" pitchFamily="49" charset="0"/>
                <a:ea typeface="HG丸ｺﾞｼｯｸM-PRO" panose="020F0600000000000000" pitchFamily="50" charset="-128"/>
              </a:rPr>
              <a:t>():</a:t>
            </a:r>
          </a:p>
          <a:p>
            <a:pPr eaLnBrk="1" hangingPunct="1"/>
            <a:r>
              <a:rPr lang="ja-JP" altLang="en-US" dirty="0">
                <a:latin typeface="Lucida Console" panose="020B0609040504020204" pitchFamily="49" charset="0"/>
                <a:ea typeface="HG丸ｺﾞｼｯｸM-PRO" panose="020F0600000000000000" pitchFamily="50" charset="-128"/>
              </a:rPr>
              <a:t>    </a:t>
            </a:r>
            <a:r>
              <a:rPr lang="en-US" altLang="ja-JP" dirty="0">
                <a:latin typeface="Lucida Console" panose="020B0609040504020204" pitchFamily="49" charset="0"/>
                <a:ea typeface="HG丸ｺﾞｼｯｸM-PRO" panose="020F0600000000000000" pitchFamily="50" charset="-128"/>
              </a:rPr>
              <a:t>a = 10</a:t>
            </a:r>
          </a:p>
          <a:p>
            <a:pPr eaLnBrk="1" hangingPunct="1"/>
            <a:r>
              <a:rPr lang="ja-JP" altLang="en-US" dirty="0">
                <a:latin typeface="Lucida Console" panose="020B0609040504020204" pitchFamily="49" charset="0"/>
                <a:ea typeface="HG丸ｺﾞｼｯｸM-PRO" panose="020F0600000000000000" pitchFamily="50" charset="-128"/>
              </a:rPr>
              <a:t>    </a:t>
            </a:r>
            <a:r>
              <a:rPr lang="en-US" altLang="ja-JP" dirty="0">
                <a:latin typeface="Lucida Console" panose="020B0609040504020204" pitchFamily="49" charset="0"/>
                <a:ea typeface="HG丸ｺﾞｼｯｸM-PRO" panose="020F0600000000000000" pitchFamily="50" charset="-128"/>
              </a:rPr>
              <a:t>print(a)</a:t>
            </a:r>
          </a:p>
          <a:p>
            <a:pPr eaLnBrk="1" hangingPunct="1"/>
            <a:endParaRPr lang="en-US" altLang="ja-JP" dirty="0">
              <a:latin typeface="Lucida Console" panose="020B0609040504020204" pitchFamily="49" charset="0"/>
              <a:ea typeface="HG丸ｺﾞｼｯｸM-PRO" panose="020F0600000000000000" pitchFamily="50" charset="-128"/>
            </a:endParaRPr>
          </a:p>
          <a:p>
            <a:pPr eaLnBrk="1" hangingPunct="1"/>
            <a:r>
              <a:rPr lang="en-US" altLang="ja-JP" dirty="0">
                <a:latin typeface="Lucida Console" panose="020B0609040504020204" pitchFamily="49" charset="0"/>
                <a:ea typeface="HG丸ｺﾞｼｯｸM-PRO" panose="020F0600000000000000" pitchFamily="50" charset="-128"/>
              </a:rPr>
              <a:t>print(a)</a:t>
            </a:r>
            <a:endParaRPr lang="en-US" altLang="ja-JP" dirty="0">
              <a:solidFill>
                <a:srgbClr val="0070C0"/>
              </a:solidFill>
              <a:latin typeface="Lucida Console" panose="020B0609040504020204" pitchFamily="49" charset="0"/>
              <a:ea typeface="HG丸ｺﾞｼｯｸM-PRO" panose="020F0600000000000000" pitchFamily="50" charset="-128"/>
            </a:endParaRPr>
          </a:p>
        </p:txBody>
      </p:sp>
      <p:sp>
        <p:nvSpPr>
          <p:cNvPr id="7" name="正方形/長方形 6">
            <a:extLst>
              <a:ext uri="{FF2B5EF4-FFF2-40B4-BE49-F238E27FC236}">
                <a16:creationId xmlns:a16="http://schemas.microsoft.com/office/drawing/2014/main" id="{A589B90E-9D42-43BF-B593-103867E78FBE}"/>
              </a:ext>
            </a:extLst>
          </p:cNvPr>
          <p:cNvSpPr/>
          <p:nvPr/>
        </p:nvSpPr>
        <p:spPr>
          <a:xfrm>
            <a:off x="539552" y="4509120"/>
            <a:ext cx="5724644" cy="369332"/>
          </a:xfrm>
          <a:prstGeom prst="rect">
            <a:avLst/>
          </a:prstGeom>
        </p:spPr>
        <p:txBody>
          <a:bodyPr wrap="none">
            <a:spAutoFit/>
          </a:bodyPr>
          <a:lstStyle/>
          <a:p>
            <a:pPr lvl="0"/>
            <a:r>
              <a:rPr lang="ja-JP" altLang="en-US" b="1" dirty="0">
                <a:solidFill>
                  <a:srgbClr val="FF0000"/>
                </a:solidFill>
                <a:latin typeface="游ゴシック" panose="020B0400000000000000" pitchFamily="50" charset="-128"/>
                <a:ea typeface="游ゴシック" panose="020B0400000000000000" pitchFamily="50" charset="-128"/>
              </a:rPr>
              <a:t>グローバル変数</a:t>
            </a:r>
            <a:r>
              <a:rPr lang="ja-JP" altLang="en-US" dirty="0">
                <a:solidFill>
                  <a:prstClr val="black"/>
                </a:solidFill>
                <a:latin typeface="游ゴシック" panose="020B0400000000000000" pitchFamily="50" charset="-128"/>
                <a:ea typeface="游ゴシック" panose="020B0400000000000000" pitchFamily="50" charset="-128"/>
              </a:rPr>
              <a:t>：プログラムコード全体で使用できる</a:t>
            </a:r>
            <a:endParaRPr lang="en-US" altLang="ja-JP" dirty="0">
              <a:solidFill>
                <a:prstClr val="black"/>
              </a:solidFill>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D767A651-9FEE-445B-A637-E32323AE0C12}"/>
              </a:ext>
            </a:extLst>
          </p:cNvPr>
          <p:cNvSpPr txBox="1">
            <a:spLocks noChangeArrowheads="1"/>
          </p:cNvSpPr>
          <p:nvPr/>
        </p:nvSpPr>
        <p:spPr bwMode="auto">
          <a:xfrm>
            <a:off x="557573" y="5013176"/>
            <a:ext cx="5086671" cy="1200329"/>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latin typeface="Lucida Console" panose="020B0609040504020204" pitchFamily="49" charset="0"/>
                <a:ea typeface="HG丸ｺﾞｼｯｸM-PRO" panose="020F0600000000000000" pitchFamily="50" charset="-128"/>
              </a:rPr>
              <a:t>a = 10</a:t>
            </a:r>
          </a:p>
          <a:p>
            <a:pPr eaLnBrk="1" hangingPunct="1"/>
            <a:endParaRPr lang="en-US" altLang="ja-JP" dirty="0">
              <a:latin typeface="Lucida Console" panose="020B0609040504020204" pitchFamily="49" charset="0"/>
              <a:ea typeface="HG丸ｺﾞｼｯｸM-PRO" panose="020F0600000000000000" pitchFamily="50" charset="-128"/>
            </a:endParaRPr>
          </a:p>
          <a:p>
            <a:pPr eaLnBrk="1" hangingPunct="1"/>
            <a:r>
              <a:rPr lang="en-US" altLang="ja-JP" dirty="0">
                <a:latin typeface="Lucida Console" panose="020B0609040504020204" pitchFamily="49" charset="0"/>
                <a:ea typeface="HG丸ｺﾞｼｯｸM-PRO" panose="020F0600000000000000" pitchFamily="50" charset="-128"/>
              </a:rPr>
              <a:t>def </a:t>
            </a:r>
            <a:r>
              <a:rPr lang="en-US" altLang="ja-JP" dirty="0" err="1">
                <a:latin typeface="Lucida Console" panose="020B0609040504020204" pitchFamily="49" charset="0"/>
                <a:ea typeface="HG丸ｺﾞｼｯｸM-PRO" panose="020F0600000000000000" pitchFamily="50" charset="-128"/>
              </a:rPr>
              <a:t>function_a</a:t>
            </a:r>
            <a:r>
              <a:rPr lang="en-US" altLang="ja-JP" dirty="0">
                <a:latin typeface="Lucida Console" panose="020B0609040504020204" pitchFamily="49" charset="0"/>
                <a:ea typeface="HG丸ｺﾞｼｯｸM-PRO" panose="020F0600000000000000" pitchFamily="50" charset="-128"/>
              </a:rPr>
              <a:t>():</a:t>
            </a:r>
          </a:p>
          <a:p>
            <a:pPr eaLnBrk="1" hangingPunct="1"/>
            <a:r>
              <a:rPr lang="ja-JP" altLang="en-US" dirty="0">
                <a:latin typeface="Lucida Console" panose="020B0609040504020204" pitchFamily="49" charset="0"/>
                <a:ea typeface="HG丸ｺﾞｼｯｸM-PRO" panose="020F0600000000000000" pitchFamily="50" charset="-128"/>
              </a:rPr>
              <a:t>    </a:t>
            </a:r>
            <a:r>
              <a:rPr lang="en-US" altLang="ja-JP" dirty="0">
                <a:latin typeface="Lucida Console" panose="020B0609040504020204" pitchFamily="49" charset="0"/>
                <a:ea typeface="HG丸ｺﾞｼｯｸM-PRO" panose="020F0600000000000000" pitchFamily="50" charset="-128"/>
              </a:rPr>
              <a:t>print(a)</a:t>
            </a:r>
          </a:p>
        </p:txBody>
      </p:sp>
      <p:sp>
        <p:nvSpPr>
          <p:cNvPr id="9" name="テキスト ボックス 8">
            <a:extLst>
              <a:ext uri="{FF2B5EF4-FFF2-40B4-BE49-F238E27FC236}">
                <a16:creationId xmlns:a16="http://schemas.microsoft.com/office/drawing/2014/main" id="{D0BC409C-1523-48EB-BDBC-08DF56554C28}"/>
              </a:ext>
            </a:extLst>
          </p:cNvPr>
          <p:cNvSpPr txBox="1"/>
          <p:nvPr/>
        </p:nvSpPr>
        <p:spPr>
          <a:xfrm>
            <a:off x="2262435" y="3535626"/>
            <a:ext cx="1425390" cy="369332"/>
          </a:xfrm>
          <a:prstGeom prst="rect">
            <a:avLst/>
          </a:prstGeom>
          <a:noFill/>
        </p:spPr>
        <p:txBody>
          <a:bodyPr wrap="none" rtlCol="0">
            <a:spAutoFit/>
          </a:bodyPr>
          <a:lstStyle/>
          <a:p>
            <a:r>
              <a:rPr kumimoji="1" lang="ja-JP" altLang="en-US" dirty="0">
                <a:solidFill>
                  <a:srgbClr val="FF0000"/>
                </a:solidFill>
              </a:rPr>
              <a:t>エラーになる</a:t>
            </a:r>
          </a:p>
        </p:txBody>
      </p:sp>
      <p:cxnSp>
        <p:nvCxnSpPr>
          <p:cNvPr id="11" name="直線矢印コネクタ 10">
            <a:extLst>
              <a:ext uri="{FF2B5EF4-FFF2-40B4-BE49-F238E27FC236}">
                <a16:creationId xmlns:a16="http://schemas.microsoft.com/office/drawing/2014/main" id="{6DDE869F-AD95-493A-9764-17EC525533EC}"/>
              </a:ext>
            </a:extLst>
          </p:cNvPr>
          <p:cNvCxnSpPr/>
          <p:nvPr/>
        </p:nvCxnSpPr>
        <p:spPr>
          <a:xfrm flipH="1">
            <a:off x="1835696" y="3720292"/>
            <a:ext cx="41743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056E4302-9ABA-400E-A590-6AAB4749D78B}"/>
              </a:ext>
            </a:extLst>
          </p:cNvPr>
          <p:cNvSpPr txBox="1"/>
          <p:nvPr/>
        </p:nvSpPr>
        <p:spPr>
          <a:xfrm>
            <a:off x="2627784" y="2710661"/>
            <a:ext cx="2842445" cy="369332"/>
          </a:xfrm>
          <a:prstGeom prst="rect">
            <a:avLst/>
          </a:prstGeom>
          <a:noFill/>
        </p:spPr>
        <p:txBody>
          <a:bodyPr wrap="none" rtlCol="0">
            <a:spAutoFit/>
          </a:bodyPr>
          <a:lstStyle/>
          <a:p>
            <a:r>
              <a:rPr kumimoji="1" lang="ja-JP" altLang="en-US" dirty="0">
                <a:solidFill>
                  <a:srgbClr val="FF0000"/>
                </a:solidFill>
              </a:rPr>
              <a:t>関数の中でのみ参照できる</a:t>
            </a:r>
          </a:p>
        </p:txBody>
      </p:sp>
      <p:cxnSp>
        <p:nvCxnSpPr>
          <p:cNvPr id="13" name="直線矢印コネクタ 12">
            <a:extLst>
              <a:ext uri="{FF2B5EF4-FFF2-40B4-BE49-F238E27FC236}">
                <a16:creationId xmlns:a16="http://schemas.microsoft.com/office/drawing/2014/main" id="{D68F2414-7AD3-4506-96E7-3A172BC257F6}"/>
              </a:ext>
            </a:extLst>
          </p:cNvPr>
          <p:cNvCxnSpPr/>
          <p:nvPr/>
        </p:nvCxnSpPr>
        <p:spPr>
          <a:xfrm flipH="1">
            <a:off x="2201045" y="2895327"/>
            <a:ext cx="41743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1709733D-05C7-4A61-8871-88019AB55653}"/>
              </a:ext>
            </a:extLst>
          </p:cNvPr>
          <p:cNvSpPr txBox="1"/>
          <p:nvPr/>
        </p:nvSpPr>
        <p:spPr>
          <a:xfrm>
            <a:off x="2123728" y="4971495"/>
            <a:ext cx="3520516" cy="369332"/>
          </a:xfrm>
          <a:prstGeom prst="rect">
            <a:avLst/>
          </a:prstGeom>
          <a:noFill/>
        </p:spPr>
        <p:txBody>
          <a:bodyPr wrap="none" rtlCol="0">
            <a:spAutoFit/>
          </a:bodyPr>
          <a:lstStyle/>
          <a:p>
            <a:r>
              <a:rPr lang="ja-JP" altLang="en-US" dirty="0">
                <a:solidFill>
                  <a:srgbClr val="FF0000"/>
                </a:solidFill>
              </a:rPr>
              <a:t>プログラムコード全体で参照できる</a:t>
            </a:r>
            <a:endParaRPr kumimoji="1" lang="ja-JP" altLang="en-US" dirty="0">
              <a:solidFill>
                <a:srgbClr val="FF0000"/>
              </a:solidFill>
            </a:endParaRPr>
          </a:p>
        </p:txBody>
      </p:sp>
      <p:cxnSp>
        <p:nvCxnSpPr>
          <p:cNvPr id="15" name="直線矢印コネクタ 14">
            <a:extLst>
              <a:ext uri="{FF2B5EF4-FFF2-40B4-BE49-F238E27FC236}">
                <a16:creationId xmlns:a16="http://schemas.microsoft.com/office/drawing/2014/main" id="{20E7886F-C58A-4E33-98EF-B6F5D50B4079}"/>
              </a:ext>
            </a:extLst>
          </p:cNvPr>
          <p:cNvCxnSpPr/>
          <p:nvPr/>
        </p:nvCxnSpPr>
        <p:spPr>
          <a:xfrm flipH="1">
            <a:off x="1696989" y="5156161"/>
            <a:ext cx="41743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549FC982-5581-4D74-8809-BF5122B060FA}"/>
              </a:ext>
            </a:extLst>
          </p:cNvPr>
          <p:cNvSpPr>
            <a:spLocks noGrp="1"/>
          </p:cNvSpPr>
          <p:nvPr>
            <p:ph type="sldNum" sz="quarter" idx="12"/>
          </p:nvPr>
        </p:nvSpPr>
        <p:spPr/>
        <p:txBody>
          <a:bodyPr/>
          <a:lstStyle/>
          <a:p>
            <a:fld id="{F9134F74-3BB4-4ADE-A554-892E3A208E77}" type="slidenum">
              <a:rPr lang="ja-JP" altLang="en-US" smtClean="0"/>
              <a:pPr/>
              <a:t>190</a:t>
            </a:fld>
            <a:endParaRPr lang="ja-JP" altLang="en-US"/>
          </a:p>
        </p:txBody>
      </p:sp>
    </p:spTree>
    <p:extLst>
      <p:ext uri="{BB962C8B-B14F-4D97-AF65-F5344CB8AC3E}">
        <p14:creationId xmlns:p14="http://schemas.microsoft.com/office/powerpoint/2010/main" val="384159025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445ABE-31C7-44CB-8971-BAB521EC4E92}"/>
              </a:ext>
            </a:extLst>
          </p:cNvPr>
          <p:cNvSpPr>
            <a:spLocks noGrp="1"/>
          </p:cNvSpPr>
          <p:nvPr>
            <p:ph type="title"/>
          </p:nvPr>
        </p:nvSpPr>
        <p:spPr>
          <a:xfrm>
            <a:off x="457200" y="425252"/>
            <a:ext cx="8229600" cy="574855"/>
          </a:xfrm>
        </p:spPr>
        <p:txBody>
          <a:bodyPr>
            <a:normAutofit fontScale="90000"/>
          </a:bodyPr>
          <a:lstStyle/>
          <a:p>
            <a:r>
              <a:rPr lang="ja-JP" altLang="en-US" sz="3200" dirty="0"/>
              <a:t>変数のスコープ</a:t>
            </a:r>
            <a:endParaRPr kumimoji="1" lang="ja-JP" altLang="en-US" sz="3200" dirty="0"/>
          </a:p>
        </p:txBody>
      </p:sp>
      <p:sp>
        <p:nvSpPr>
          <p:cNvPr id="3" name="コンテンツ プレースホルダー 2">
            <a:extLst>
              <a:ext uri="{FF2B5EF4-FFF2-40B4-BE49-F238E27FC236}">
                <a16:creationId xmlns:a16="http://schemas.microsoft.com/office/drawing/2014/main" id="{4DF579C9-6AA9-4A93-B5FB-7E805DDC00BE}"/>
              </a:ext>
            </a:extLst>
          </p:cNvPr>
          <p:cNvSpPr>
            <a:spLocks noGrp="1"/>
          </p:cNvSpPr>
          <p:nvPr>
            <p:ph idx="1"/>
          </p:nvPr>
        </p:nvSpPr>
        <p:spPr>
          <a:xfrm>
            <a:off x="457200" y="1214422"/>
            <a:ext cx="8229600" cy="990442"/>
          </a:xfrm>
        </p:spPr>
        <p:txBody>
          <a:bodyPr/>
          <a:lstStyle/>
          <a:p>
            <a:r>
              <a:rPr kumimoji="1" lang="ja-JP" altLang="en-US" sz="2800" dirty="0"/>
              <a:t>関数の中でグローバル変数の値を変更したい場合は </a:t>
            </a:r>
            <a:r>
              <a:rPr kumimoji="1" lang="en-US" altLang="ja-JP" sz="2800" dirty="0">
                <a:latin typeface="Lucida Console" panose="020B0609040504020204" pitchFamily="49" charset="0"/>
              </a:rPr>
              <a:t>global</a:t>
            </a:r>
            <a:r>
              <a:rPr kumimoji="1" lang="en-US" altLang="ja-JP" sz="2800" dirty="0"/>
              <a:t> </a:t>
            </a:r>
            <a:r>
              <a:rPr kumimoji="1" lang="ja-JP" altLang="en-US" sz="2800" dirty="0"/>
              <a:t>キーワードを使用する</a:t>
            </a:r>
          </a:p>
        </p:txBody>
      </p:sp>
      <p:sp>
        <p:nvSpPr>
          <p:cNvPr id="4" name="テキスト ボックス 3">
            <a:extLst>
              <a:ext uri="{FF2B5EF4-FFF2-40B4-BE49-F238E27FC236}">
                <a16:creationId xmlns:a16="http://schemas.microsoft.com/office/drawing/2014/main" id="{8AAB3C9E-F610-4A5E-8BDC-DF1CD34D44ED}"/>
              </a:ext>
            </a:extLst>
          </p:cNvPr>
          <p:cNvSpPr txBox="1">
            <a:spLocks noChangeArrowheads="1"/>
          </p:cNvSpPr>
          <p:nvPr/>
        </p:nvSpPr>
        <p:spPr bwMode="auto">
          <a:xfrm>
            <a:off x="1187625" y="2898811"/>
            <a:ext cx="3024336" cy="2308324"/>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latin typeface="Lucida Console" panose="020B0609040504020204" pitchFamily="49" charset="0"/>
                <a:ea typeface="HG丸ｺﾞｼｯｸM-PRO" panose="020F0600000000000000" pitchFamily="50" charset="-128"/>
              </a:rPr>
              <a:t>a = 10</a:t>
            </a:r>
          </a:p>
          <a:p>
            <a:pPr eaLnBrk="1" hangingPunct="1"/>
            <a:endParaRPr lang="en-US" altLang="ja-JP" dirty="0">
              <a:latin typeface="Lucida Console" panose="020B0609040504020204" pitchFamily="49" charset="0"/>
              <a:ea typeface="HG丸ｺﾞｼｯｸM-PRO" panose="020F0600000000000000" pitchFamily="50" charset="-128"/>
            </a:endParaRPr>
          </a:p>
          <a:p>
            <a:pPr eaLnBrk="1" hangingPunct="1"/>
            <a:r>
              <a:rPr lang="en-US" altLang="ja-JP" dirty="0">
                <a:latin typeface="Lucida Console" panose="020B0609040504020204" pitchFamily="49" charset="0"/>
                <a:ea typeface="HG丸ｺﾞｼｯｸM-PRO" panose="020F0600000000000000" pitchFamily="50" charset="-128"/>
              </a:rPr>
              <a:t>def </a:t>
            </a:r>
            <a:r>
              <a:rPr lang="en-US" altLang="ja-JP" dirty="0" err="1">
                <a:latin typeface="Lucida Console" panose="020B0609040504020204" pitchFamily="49" charset="0"/>
                <a:ea typeface="HG丸ｺﾞｼｯｸM-PRO" panose="020F0600000000000000" pitchFamily="50" charset="-128"/>
              </a:rPr>
              <a:t>function_a</a:t>
            </a:r>
            <a:r>
              <a:rPr lang="en-US" altLang="ja-JP" dirty="0">
                <a:latin typeface="Lucida Console" panose="020B0609040504020204" pitchFamily="49" charset="0"/>
                <a:ea typeface="HG丸ｺﾞｼｯｸM-PRO" panose="020F0600000000000000" pitchFamily="50" charset="-128"/>
              </a:rPr>
              <a:t>():</a:t>
            </a:r>
          </a:p>
          <a:p>
            <a:pPr eaLnBrk="1" hangingPunct="1"/>
            <a:r>
              <a:rPr lang="en-US" altLang="ja-JP" dirty="0">
                <a:latin typeface="Lucida Console" panose="020B0609040504020204" pitchFamily="49" charset="0"/>
                <a:ea typeface="HG丸ｺﾞｼｯｸM-PRO" panose="020F0600000000000000" pitchFamily="50" charset="-128"/>
              </a:rPr>
              <a:t>    </a:t>
            </a:r>
            <a:r>
              <a:rPr lang="en-US" altLang="ja-JP" dirty="0">
                <a:highlight>
                  <a:srgbClr val="00FFFF"/>
                </a:highlight>
                <a:latin typeface="Lucida Console" panose="020B0609040504020204" pitchFamily="49" charset="0"/>
                <a:ea typeface="HG丸ｺﾞｼｯｸM-PRO" panose="020F0600000000000000" pitchFamily="50" charset="-128"/>
              </a:rPr>
              <a:t>global</a:t>
            </a:r>
            <a:r>
              <a:rPr lang="en-US" altLang="ja-JP" dirty="0">
                <a:latin typeface="Lucida Console" panose="020B0609040504020204" pitchFamily="49" charset="0"/>
                <a:ea typeface="HG丸ｺﾞｼｯｸM-PRO" panose="020F0600000000000000" pitchFamily="50" charset="-128"/>
              </a:rPr>
              <a:t> a</a:t>
            </a:r>
          </a:p>
          <a:p>
            <a:pPr eaLnBrk="1" hangingPunct="1"/>
            <a:r>
              <a:rPr lang="en-US" altLang="ja-JP" dirty="0">
                <a:latin typeface="Lucida Console" panose="020B0609040504020204" pitchFamily="49" charset="0"/>
                <a:ea typeface="HG丸ｺﾞｼｯｸM-PRO" panose="020F0600000000000000" pitchFamily="50" charset="-128"/>
              </a:rPr>
              <a:t>    a = 5</a:t>
            </a:r>
          </a:p>
          <a:p>
            <a:pPr eaLnBrk="1" hangingPunct="1"/>
            <a:endParaRPr lang="en-US" altLang="ja-JP" dirty="0">
              <a:latin typeface="Lucida Console" panose="020B0609040504020204" pitchFamily="49" charset="0"/>
              <a:ea typeface="HG丸ｺﾞｼｯｸM-PRO" panose="020F0600000000000000" pitchFamily="50" charset="-128"/>
            </a:endParaRPr>
          </a:p>
          <a:p>
            <a:pPr eaLnBrk="1" hangingPunct="1"/>
            <a:r>
              <a:rPr lang="en-US" altLang="ja-JP" dirty="0" err="1">
                <a:latin typeface="Lucida Console" panose="020B0609040504020204" pitchFamily="49" charset="0"/>
                <a:ea typeface="HG丸ｺﾞｼｯｸM-PRO" panose="020F0600000000000000" pitchFamily="50" charset="-128"/>
              </a:rPr>
              <a:t>function_a</a:t>
            </a:r>
            <a:r>
              <a:rPr lang="en-US" altLang="ja-JP" dirty="0">
                <a:latin typeface="Lucida Console" panose="020B0609040504020204" pitchFamily="49" charset="0"/>
                <a:ea typeface="HG丸ｺﾞｼｯｸM-PRO" panose="020F0600000000000000" pitchFamily="50" charset="-128"/>
              </a:rPr>
              <a:t>()</a:t>
            </a:r>
          </a:p>
          <a:p>
            <a:pPr eaLnBrk="1" hangingPunct="1"/>
            <a:r>
              <a:rPr lang="en-US" altLang="ja-JP" dirty="0">
                <a:latin typeface="Lucida Console" panose="020B0609040504020204" pitchFamily="49" charset="0"/>
                <a:ea typeface="HG丸ｺﾞｼｯｸM-PRO" panose="020F0600000000000000" pitchFamily="50" charset="-128"/>
              </a:rPr>
              <a:t>print(a)</a:t>
            </a:r>
          </a:p>
        </p:txBody>
      </p:sp>
      <p:pic>
        <p:nvPicPr>
          <p:cNvPr id="5" name="図 4">
            <a:extLst>
              <a:ext uri="{FF2B5EF4-FFF2-40B4-BE49-F238E27FC236}">
                <a16:creationId xmlns:a16="http://schemas.microsoft.com/office/drawing/2014/main" id="{48AFB972-CEC7-4C5D-B51F-17ED2271B9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68560" y="0"/>
            <a:ext cx="5503989" cy="425253"/>
          </a:xfrm>
          <a:prstGeom prst="rect">
            <a:avLst/>
          </a:prstGeom>
        </p:spPr>
      </p:pic>
      <p:sp>
        <p:nvSpPr>
          <p:cNvPr id="6" name="テキスト ボックス 5">
            <a:extLst>
              <a:ext uri="{FF2B5EF4-FFF2-40B4-BE49-F238E27FC236}">
                <a16:creationId xmlns:a16="http://schemas.microsoft.com/office/drawing/2014/main" id="{3B8EF135-1779-4C5A-A907-5306E2BE0710}"/>
              </a:ext>
            </a:extLst>
          </p:cNvPr>
          <p:cNvSpPr txBox="1">
            <a:spLocks noChangeArrowheads="1"/>
          </p:cNvSpPr>
          <p:nvPr/>
        </p:nvSpPr>
        <p:spPr bwMode="auto">
          <a:xfrm>
            <a:off x="4932040" y="2898811"/>
            <a:ext cx="3024336" cy="2031325"/>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latin typeface="Lucida Console" panose="020B0609040504020204" pitchFamily="49" charset="0"/>
                <a:ea typeface="HG丸ｺﾞｼｯｸM-PRO" panose="020F0600000000000000" pitchFamily="50" charset="-128"/>
              </a:rPr>
              <a:t>a = 10</a:t>
            </a:r>
          </a:p>
          <a:p>
            <a:pPr eaLnBrk="1" hangingPunct="1"/>
            <a:endParaRPr lang="en-US" altLang="ja-JP" dirty="0">
              <a:latin typeface="Lucida Console" panose="020B0609040504020204" pitchFamily="49" charset="0"/>
              <a:ea typeface="HG丸ｺﾞｼｯｸM-PRO" panose="020F0600000000000000" pitchFamily="50" charset="-128"/>
            </a:endParaRPr>
          </a:p>
          <a:p>
            <a:pPr eaLnBrk="1" hangingPunct="1"/>
            <a:r>
              <a:rPr lang="en-US" altLang="ja-JP" dirty="0">
                <a:latin typeface="Lucida Console" panose="020B0609040504020204" pitchFamily="49" charset="0"/>
                <a:ea typeface="HG丸ｺﾞｼｯｸM-PRO" panose="020F0600000000000000" pitchFamily="50" charset="-128"/>
              </a:rPr>
              <a:t>def </a:t>
            </a:r>
            <a:r>
              <a:rPr lang="en-US" altLang="ja-JP" dirty="0" err="1">
                <a:latin typeface="Lucida Console" panose="020B0609040504020204" pitchFamily="49" charset="0"/>
                <a:ea typeface="HG丸ｺﾞｼｯｸM-PRO" panose="020F0600000000000000" pitchFamily="50" charset="-128"/>
              </a:rPr>
              <a:t>function_a</a:t>
            </a:r>
            <a:r>
              <a:rPr lang="en-US" altLang="ja-JP" dirty="0">
                <a:latin typeface="Lucida Console" panose="020B0609040504020204" pitchFamily="49" charset="0"/>
                <a:ea typeface="HG丸ｺﾞｼｯｸM-PRO" panose="020F0600000000000000" pitchFamily="50" charset="-128"/>
              </a:rPr>
              <a:t>():</a:t>
            </a:r>
          </a:p>
          <a:p>
            <a:pPr eaLnBrk="1" hangingPunct="1"/>
            <a:r>
              <a:rPr lang="en-US" altLang="ja-JP" dirty="0">
                <a:latin typeface="Lucida Console" panose="020B0609040504020204" pitchFamily="49" charset="0"/>
                <a:ea typeface="HG丸ｺﾞｼｯｸM-PRO" panose="020F0600000000000000" pitchFamily="50" charset="-128"/>
              </a:rPr>
              <a:t>    a = 5</a:t>
            </a:r>
          </a:p>
          <a:p>
            <a:pPr eaLnBrk="1" hangingPunct="1"/>
            <a:endParaRPr lang="en-US" altLang="ja-JP" dirty="0">
              <a:latin typeface="Lucida Console" panose="020B0609040504020204" pitchFamily="49" charset="0"/>
              <a:ea typeface="HG丸ｺﾞｼｯｸM-PRO" panose="020F0600000000000000" pitchFamily="50" charset="-128"/>
            </a:endParaRPr>
          </a:p>
          <a:p>
            <a:pPr eaLnBrk="1" hangingPunct="1"/>
            <a:r>
              <a:rPr lang="en-US" altLang="ja-JP" dirty="0" err="1">
                <a:latin typeface="Lucida Console" panose="020B0609040504020204" pitchFamily="49" charset="0"/>
                <a:ea typeface="HG丸ｺﾞｼｯｸM-PRO" panose="020F0600000000000000" pitchFamily="50" charset="-128"/>
              </a:rPr>
              <a:t>function_a</a:t>
            </a:r>
            <a:r>
              <a:rPr lang="en-US" altLang="ja-JP" dirty="0">
                <a:latin typeface="Lucida Console" panose="020B0609040504020204" pitchFamily="49" charset="0"/>
                <a:ea typeface="HG丸ｺﾞｼｯｸM-PRO" panose="020F0600000000000000" pitchFamily="50" charset="-128"/>
              </a:rPr>
              <a:t>()</a:t>
            </a:r>
          </a:p>
          <a:p>
            <a:pPr eaLnBrk="1" hangingPunct="1"/>
            <a:r>
              <a:rPr lang="en-US" altLang="ja-JP" dirty="0">
                <a:latin typeface="Lucida Console" panose="020B0609040504020204" pitchFamily="49" charset="0"/>
                <a:ea typeface="HG丸ｺﾞｼｯｸM-PRO" panose="020F0600000000000000" pitchFamily="50" charset="-128"/>
              </a:rPr>
              <a:t>print(a)</a:t>
            </a:r>
          </a:p>
        </p:txBody>
      </p:sp>
      <p:sp>
        <p:nvSpPr>
          <p:cNvPr id="7" name="テキスト ボックス 6">
            <a:extLst>
              <a:ext uri="{FF2B5EF4-FFF2-40B4-BE49-F238E27FC236}">
                <a16:creationId xmlns:a16="http://schemas.microsoft.com/office/drawing/2014/main" id="{6F27005C-533A-49DD-AD78-2A730BEE3828}"/>
              </a:ext>
            </a:extLst>
          </p:cNvPr>
          <p:cNvSpPr txBox="1"/>
          <p:nvPr/>
        </p:nvSpPr>
        <p:spPr>
          <a:xfrm>
            <a:off x="1187625" y="2421175"/>
            <a:ext cx="2371162" cy="369332"/>
          </a:xfrm>
          <a:prstGeom prst="rect">
            <a:avLst/>
          </a:prstGeom>
          <a:noFill/>
        </p:spPr>
        <p:txBody>
          <a:bodyPr wrap="none" rtlCol="0">
            <a:spAutoFit/>
          </a:bodyPr>
          <a:lstStyle/>
          <a:p>
            <a:r>
              <a:rPr kumimoji="1" lang="en-US" altLang="ja-JP" dirty="0"/>
              <a:t>global</a:t>
            </a:r>
            <a:r>
              <a:rPr kumimoji="1" lang="ja-JP" altLang="en-US" dirty="0"/>
              <a:t>宣言がある場合</a:t>
            </a:r>
          </a:p>
        </p:txBody>
      </p:sp>
      <p:sp>
        <p:nvSpPr>
          <p:cNvPr id="8" name="テキスト ボックス 7">
            <a:extLst>
              <a:ext uri="{FF2B5EF4-FFF2-40B4-BE49-F238E27FC236}">
                <a16:creationId xmlns:a16="http://schemas.microsoft.com/office/drawing/2014/main" id="{79B2AF5F-B1C8-41C9-AF54-C3695AD627E9}"/>
              </a:ext>
            </a:extLst>
          </p:cNvPr>
          <p:cNvSpPr txBox="1"/>
          <p:nvPr/>
        </p:nvSpPr>
        <p:spPr>
          <a:xfrm>
            <a:off x="4932040" y="2435384"/>
            <a:ext cx="2380780" cy="369332"/>
          </a:xfrm>
          <a:prstGeom prst="rect">
            <a:avLst/>
          </a:prstGeom>
          <a:noFill/>
        </p:spPr>
        <p:txBody>
          <a:bodyPr wrap="none" rtlCol="0">
            <a:spAutoFit/>
          </a:bodyPr>
          <a:lstStyle/>
          <a:p>
            <a:r>
              <a:rPr kumimoji="1" lang="en-US" altLang="ja-JP" dirty="0"/>
              <a:t>global</a:t>
            </a:r>
            <a:r>
              <a:rPr kumimoji="1" lang="ja-JP" altLang="en-US" dirty="0"/>
              <a:t>宣言がない場合</a:t>
            </a:r>
          </a:p>
        </p:txBody>
      </p:sp>
      <p:sp>
        <p:nvSpPr>
          <p:cNvPr id="9" name="テキスト ボックス 8">
            <a:extLst>
              <a:ext uri="{FF2B5EF4-FFF2-40B4-BE49-F238E27FC236}">
                <a16:creationId xmlns:a16="http://schemas.microsoft.com/office/drawing/2014/main" id="{C2EC7861-3079-4211-92BA-77C7BA51F86E}"/>
              </a:ext>
            </a:extLst>
          </p:cNvPr>
          <p:cNvSpPr txBox="1"/>
          <p:nvPr/>
        </p:nvSpPr>
        <p:spPr>
          <a:xfrm>
            <a:off x="1187625" y="5367028"/>
            <a:ext cx="902811" cy="307777"/>
          </a:xfrm>
          <a:prstGeom prst="rect">
            <a:avLst/>
          </a:prstGeom>
          <a:noFill/>
        </p:spPr>
        <p:txBody>
          <a:bodyPr wrap="none" rtlCol="0">
            <a:spAutoFit/>
          </a:bodyPr>
          <a:lstStyle/>
          <a:p>
            <a:r>
              <a:rPr kumimoji="1" lang="ja-JP" altLang="en-US" sz="1400" dirty="0"/>
              <a:t>実行結果</a:t>
            </a:r>
          </a:p>
        </p:txBody>
      </p:sp>
      <p:sp>
        <p:nvSpPr>
          <p:cNvPr id="10" name="テキスト ボックス 9">
            <a:extLst>
              <a:ext uri="{FF2B5EF4-FFF2-40B4-BE49-F238E27FC236}">
                <a16:creationId xmlns:a16="http://schemas.microsoft.com/office/drawing/2014/main" id="{95F930B7-554E-4141-A89E-269A2DED63AF}"/>
              </a:ext>
            </a:extLst>
          </p:cNvPr>
          <p:cNvSpPr txBox="1"/>
          <p:nvPr/>
        </p:nvSpPr>
        <p:spPr>
          <a:xfrm>
            <a:off x="4860032" y="5367027"/>
            <a:ext cx="902811" cy="307777"/>
          </a:xfrm>
          <a:prstGeom prst="rect">
            <a:avLst/>
          </a:prstGeom>
          <a:noFill/>
        </p:spPr>
        <p:txBody>
          <a:bodyPr wrap="none" rtlCol="0">
            <a:spAutoFit/>
          </a:bodyPr>
          <a:lstStyle/>
          <a:p>
            <a:r>
              <a:rPr kumimoji="1" lang="ja-JP" altLang="en-US" sz="1400" dirty="0"/>
              <a:t>実行結果</a:t>
            </a:r>
          </a:p>
        </p:txBody>
      </p:sp>
      <p:sp>
        <p:nvSpPr>
          <p:cNvPr id="12" name="テキスト ボックス 11">
            <a:extLst>
              <a:ext uri="{FF2B5EF4-FFF2-40B4-BE49-F238E27FC236}">
                <a16:creationId xmlns:a16="http://schemas.microsoft.com/office/drawing/2014/main" id="{521C095B-63BF-453C-9A54-96B516317BDE}"/>
              </a:ext>
            </a:extLst>
          </p:cNvPr>
          <p:cNvSpPr txBox="1">
            <a:spLocks noChangeArrowheads="1"/>
          </p:cNvSpPr>
          <p:nvPr/>
        </p:nvSpPr>
        <p:spPr bwMode="auto">
          <a:xfrm>
            <a:off x="1187625" y="5717195"/>
            <a:ext cx="3024336" cy="369332"/>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latin typeface="Lucida Console" panose="020B0609040504020204" pitchFamily="49" charset="0"/>
                <a:ea typeface="HG丸ｺﾞｼｯｸM-PRO" panose="020F0600000000000000" pitchFamily="50" charset="-128"/>
              </a:rPr>
              <a:t>5</a:t>
            </a:r>
          </a:p>
        </p:txBody>
      </p:sp>
      <p:sp>
        <p:nvSpPr>
          <p:cNvPr id="13" name="テキスト ボックス 12">
            <a:extLst>
              <a:ext uri="{FF2B5EF4-FFF2-40B4-BE49-F238E27FC236}">
                <a16:creationId xmlns:a16="http://schemas.microsoft.com/office/drawing/2014/main" id="{E6781B1E-4B48-4675-B651-9863C2D55DBB}"/>
              </a:ext>
            </a:extLst>
          </p:cNvPr>
          <p:cNvSpPr txBox="1">
            <a:spLocks noChangeArrowheads="1"/>
          </p:cNvSpPr>
          <p:nvPr/>
        </p:nvSpPr>
        <p:spPr bwMode="auto">
          <a:xfrm>
            <a:off x="4932040" y="5723964"/>
            <a:ext cx="3024336" cy="369332"/>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latin typeface="Lucida Console" panose="020B0609040504020204" pitchFamily="49" charset="0"/>
                <a:ea typeface="HG丸ｺﾞｼｯｸM-PRO" panose="020F0600000000000000" pitchFamily="50" charset="-128"/>
              </a:rPr>
              <a:t>10</a:t>
            </a:r>
          </a:p>
        </p:txBody>
      </p:sp>
      <p:sp>
        <p:nvSpPr>
          <p:cNvPr id="14" name="テキスト ボックス 13">
            <a:extLst>
              <a:ext uri="{FF2B5EF4-FFF2-40B4-BE49-F238E27FC236}">
                <a16:creationId xmlns:a16="http://schemas.microsoft.com/office/drawing/2014/main" id="{73627F28-E786-4DAD-A6A4-88FCA0550726}"/>
              </a:ext>
            </a:extLst>
          </p:cNvPr>
          <p:cNvSpPr txBox="1"/>
          <p:nvPr/>
        </p:nvSpPr>
        <p:spPr>
          <a:xfrm>
            <a:off x="2873489" y="4035841"/>
            <a:ext cx="1399742" cy="307777"/>
          </a:xfrm>
          <a:prstGeom prst="rect">
            <a:avLst/>
          </a:prstGeom>
          <a:noFill/>
        </p:spPr>
        <p:txBody>
          <a:bodyPr wrap="none" rtlCol="0">
            <a:spAutoFit/>
          </a:bodyPr>
          <a:lstStyle/>
          <a:p>
            <a:r>
              <a:rPr lang="ja-JP" altLang="en-US" sz="1400" dirty="0">
                <a:solidFill>
                  <a:srgbClr val="FF0000"/>
                </a:solidFill>
              </a:rPr>
              <a:t>グローバル変数</a:t>
            </a:r>
            <a:endParaRPr kumimoji="1" lang="ja-JP" altLang="en-US" sz="1400" dirty="0">
              <a:solidFill>
                <a:srgbClr val="FF0000"/>
              </a:solidFill>
            </a:endParaRPr>
          </a:p>
        </p:txBody>
      </p:sp>
      <p:cxnSp>
        <p:nvCxnSpPr>
          <p:cNvPr id="15" name="直線矢印コネクタ 14">
            <a:extLst>
              <a:ext uri="{FF2B5EF4-FFF2-40B4-BE49-F238E27FC236}">
                <a16:creationId xmlns:a16="http://schemas.microsoft.com/office/drawing/2014/main" id="{A8102E0D-25DE-4F05-AEA8-4BEF6FD2FB9D}"/>
              </a:ext>
            </a:extLst>
          </p:cNvPr>
          <p:cNvCxnSpPr>
            <a:cxnSpLocks/>
          </p:cNvCxnSpPr>
          <p:nvPr/>
        </p:nvCxnSpPr>
        <p:spPr>
          <a:xfrm flipH="1">
            <a:off x="2701972" y="4189730"/>
            <a:ext cx="21384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29750976-FA69-4FBA-B900-3BBC1B095CEA}"/>
              </a:ext>
            </a:extLst>
          </p:cNvPr>
          <p:cNvSpPr txBox="1"/>
          <p:nvPr/>
        </p:nvSpPr>
        <p:spPr>
          <a:xfrm>
            <a:off x="6523805" y="3756510"/>
            <a:ext cx="1199367" cy="307777"/>
          </a:xfrm>
          <a:prstGeom prst="rect">
            <a:avLst/>
          </a:prstGeom>
          <a:noFill/>
        </p:spPr>
        <p:txBody>
          <a:bodyPr wrap="none" rtlCol="0">
            <a:spAutoFit/>
          </a:bodyPr>
          <a:lstStyle/>
          <a:p>
            <a:r>
              <a:rPr lang="ja-JP" altLang="en-US" sz="1400" dirty="0">
                <a:solidFill>
                  <a:srgbClr val="FF0000"/>
                </a:solidFill>
              </a:rPr>
              <a:t>ローカル変数</a:t>
            </a:r>
            <a:endParaRPr kumimoji="1" lang="ja-JP" altLang="en-US" sz="1400" dirty="0">
              <a:solidFill>
                <a:srgbClr val="FF0000"/>
              </a:solidFill>
            </a:endParaRPr>
          </a:p>
        </p:txBody>
      </p:sp>
      <p:cxnSp>
        <p:nvCxnSpPr>
          <p:cNvPr id="18" name="直線矢印コネクタ 17">
            <a:extLst>
              <a:ext uri="{FF2B5EF4-FFF2-40B4-BE49-F238E27FC236}">
                <a16:creationId xmlns:a16="http://schemas.microsoft.com/office/drawing/2014/main" id="{795DD75B-44BE-4A2E-BD45-3471CE8D29B2}"/>
              </a:ext>
            </a:extLst>
          </p:cNvPr>
          <p:cNvCxnSpPr>
            <a:cxnSpLocks/>
          </p:cNvCxnSpPr>
          <p:nvPr/>
        </p:nvCxnSpPr>
        <p:spPr>
          <a:xfrm flipH="1">
            <a:off x="6352288" y="3910399"/>
            <a:ext cx="21384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スライド番号プレースホルダー 10">
            <a:extLst>
              <a:ext uri="{FF2B5EF4-FFF2-40B4-BE49-F238E27FC236}">
                <a16:creationId xmlns:a16="http://schemas.microsoft.com/office/drawing/2014/main" id="{8379D878-6409-44C8-B409-6747FD334F47}"/>
              </a:ext>
            </a:extLst>
          </p:cNvPr>
          <p:cNvSpPr>
            <a:spLocks noGrp="1"/>
          </p:cNvSpPr>
          <p:nvPr>
            <p:ph type="sldNum" sz="quarter" idx="12"/>
          </p:nvPr>
        </p:nvSpPr>
        <p:spPr/>
        <p:txBody>
          <a:bodyPr/>
          <a:lstStyle/>
          <a:p>
            <a:fld id="{F9134F74-3BB4-4ADE-A554-892E3A208E77}" type="slidenum">
              <a:rPr lang="ja-JP" altLang="en-US" smtClean="0"/>
              <a:pPr/>
              <a:t>191</a:t>
            </a:fld>
            <a:endParaRPr lang="ja-JP" altLang="en-US"/>
          </a:p>
        </p:txBody>
      </p:sp>
    </p:spTree>
    <p:extLst>
      <p:ext uri="{BB962C8B-B14F-4D97-AF65-F5344CB8AC3E}">
        <p14:creationId xmlns:p14="http://schemas.microsoft.com/office/powerpoint/2010/main" val="384928322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7A4112-EFF9-42D2-A90E-C11F09CBD2CA}"/>
              </a:ext>
            </a:extLst>
          </p:cNvPr>
          <p:cNvSpPr>
            <a:spLocks noGrp="1"/>
          </p:cNvSpPr>
          <p:nvPr>
            <p:ph type="ctrTitle"/>
          </p:nvPr>
        </p:nvSpPr>
        <p:spPr/>
        <p:txBody>
          <a:bodyPr/>
          <a:lstStyle/>
          <a:p>
            <a:r>
              <a:rPr kumimoji="1" lang="ja-JP" altLang="en-US" dirty="0"/>
              <a:t>関数の引数</a:t>
            </a:r>
          </a:p>
        </p:txBody>
      </p:sp>
      <p:sp>
        <p:nvSpPr>
          <p:cNvPr id="3" name="字幕 2">
            <a:extLst>
              <a:ext uri="{FF2B5EF4-FFF2-40B4-BE49-F238E27FC236}">
                <a16:creationId xmlns:a16="http://schemas.microsoft.com/office/drawing/2014/main" id="{9E13EAA9-3503-4F1F-BBD8-4DA6A75854C9}"/>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74708296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23D480-3565-40AA-9D44-9A2345E66B84}"/>
              </a:ext>
            </a:extLst>
          </p:cNvPr>
          <p:cNvSpPr>
            <a:spLocks noGrp="1"/>
          </p:cNvSpPr>
          <p:nvPr>
            <p:ph type="title"/>
          </p:nvPr>
        </p:nvSpPr>
        <p:spPr/>
        <p:txBody>
          <a:bodyPr/>
          <a:lstStyle/>
          <a:p>
            <a:r>
              <a:rPr kumimoji="1" lang="ja-JP" altLang="en-US" dirty="0"/>
              <a:t>引数</a:t>
            </a:r>
          </a:p>
        </p:txBody>
      </p:sp>
      <p:pic>
        <p:nvPicPr>
          <p:cNvPr id="4" name="図 3">
            <a:extLst>
              <a:ext uri="{FF2B5EF4-FFF2-40B4-BE49-F238E27FC236}">
                <a16:creationId xmlns:a16="http://schemas.microsoft.com/office/drawing/2014/main" id="{F0D80C85-EB82-42F0-A294-8CABDB178DAF}"/>
              </a:ext>
            </a:extLst>
          </p:cNvPr>
          <p:cNvPicPr>
            <a:picLocks noChangeAspect="1"/>
          </p:cNvPicPr>
          <p:nvPr/>
        </p:nvPicPr>
        <p:blipFill>
          <a:blip r:embed="rId2"/>
          <a:stretch>
            <a:fillRect/>
          </a:stretch>
        </p:blipFill>
        <p:spPr>
          <a:xfrm>
            <a:off x="971600" y="3212976"/>
            <a:ext cx="7294680" cy="3086812"/>
          </a:xfrm>
          <a:prstGeom prst="rect">
            <a:avLst/>
          </a:prstGeom>
        </p:spPr>
      </p:pic>
      <p:sp>
        <p:nvSpPr>
          <p:cNvPr id="5" name="コンテンツ プレースホルダー 2">
            <a:extLst>
              <a:ext uri="{FF2B5EF4-FFF2-40B4-BE49-F238E27FC236}">
                <a16:creationId xmlns:a16="http://schemas.microsoft.com/office/drawing/2014/main" id="{7A878413-508B-481B-A91F-EA5E59EB564C}"/>
              </a:ext>
            </a:extLst>
          </p:cNvPr>
          <p:cNvSpPr>
            <a:spLocks noGrp="1"/>
          </p:cNvSpPr>
          <p:nvPr>
            <p:ph idx="1"/>
          </p:nvPr>
        </p:nvSpPr>
        <p:spPr>
          <a:xfrm>
            <a:off x="457200" y="1214422"/>
            <a:ext cx="8229600" cy="990442"/>
          </a:xfrm>
        </p:spPr>
        <p:txBody>
          <a:bodyPr/>
          <a:lstStyle/>
          <a:p>
            <a:r>
              <a:rPr kumimoji="1" lang="ja-JP" altLang="en-US" sz="2800" dirty="0"/>
              <a:t>関数を呼び出すときに、関数に対して値を渡すことができる。</a:t>
            </a:r>
            <a:endParaRPr kumimoji="1" lang="en-US" altLang="ja-JP" sz="2800" dirty="0"/>
          </a:p>
          <a:p>
            <a:r>
              <a:rPr kumimoji="1" lang="ja-JP" altLang="en-US" sz="2800" dirty="0"/>
              <a:t>渡される値を</a:t>
            </a:r>
            <a:r>
              <a:rPr kumimoji="1" lang="ja-JP" altLang="en-US" sz="2800" b="1" dirty="0"/>
              <a:t>引数</a:t>
            </a:r>
            <a:r>
              <a:rPr kumimoji="1" lang="ja-JP" altLang="en-US" sz="2800" dirty="0"/>
              <a:t>と</a:t>
            </a:r>
            <a:r>
              <a:rPr lang="ja-JP" altLang="en-US" sz="2800" dirty="0"/>
              <a:t>いう。</a:t>
            </a:r>
            <a:endParaRPr kumimoji="1" lang="ja-JP" altLang="en-US" sz="2800" dirty="0"/>
          </a:p>
        </p:txBody>
      </p:sp>
      <p:sp>
        <p:nvSpPr>
          <p:cNvPr id="3" name="スライド番号プレースホルダー 2">
            <a:extLst>
              <a:ext uri="{FF2B5EF4-FFF2-40B4-BE49-F238E27FC236}">
                <a16:creationId xmlns:a16="http://schemas.microsoft.com/office/drawing/2014/main" id="{879F2C4A-366A-4E5B-8445-484252BA2196}"/>
              </a:ext>
            </a:extLst>
          </p:cNvPr>
          <p:cNvSpPr>
            <a:spLocks noGrp="1"/>
          </p:cNvSpPr>
          <p:nvPr>
            <p:ph type="sldNum" sz="quarter" idx="12"/>
          </p:nvPr>
        </p:nvSpPr>
        <p:spPr/>
        <p:txBody>
          <a:bodyPr/>
          <a:lstStyle/>
          <a:p>
            <a:fld id="{F9134F74-3BB4-4ADE-A554-892E3A208E77}" type="slidenum">
              <a:rPr lang="ja-JP" altLang="en-US" smtClean="0"/>
              <a:pPr/>
              <a:t>193</a:t>
            </a:fld>
            <a:endParaRPr lang="ja-JP" altLang="en-US"/>
          </a:p>
        </p:txBody>
      </p:sp>
    </p:spTree>
    <p:extLst>
      <p:ext uri="{BB962C8B-B14F-4D97-AF65-F5344CB8AC3E}">
        <p14:creationId xmlns:p14="http://schemas.microsoft.com/office/powerpoint/2010/main" val="245840499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4001C6-C024-4815-A863-094F5C892F7C}"/>
              </a:ext>
            </a:extLst>
          </p:cNvPr>
          <p:cNvSpPr>
            <a:spLocks noGrp="1"/>
          </p:cNvSpPr>
          <p:nvPr>
            <p:ph type="title"/>
          </p:nvPr>
        </p:nvSpPr>
        <p:spPr/>
        <p:txBody>
          <a:bodyPr/>
          <a:lstStyle/>
          <a:p>
            <a:r>
              <a:rPr kumimoji="1" lang="ja-JP" altLang="en-US" dirty="0"/>
              <a:t>引数のある関数</a:t>
            </a:r>
          </a:p>
        </p:txBody>
      </p:sp>
      <p:pic>
        <p:nvPicPr>
          <p:cNvPr id="5" name="図 4">
            <a:extLst>
              <a:ext uri="{FF2B5EF4-FFF2-40B4-BE49-F238E27FC236}">
                <a16:creationId xmlns:a16="http://schemas.microsoft.com/office/drawing/2014/main" id="{08CF5CE5-8956-479E-AADB-E9CEF2F637AB}"/>
              </a:ext>
            </a:extLst>
          </p:cNvPr>
          <p:cNvPicPr>
            <a:picLocks noChangeAspect="1"/>
          </p:cNvPicPr>
          <p:nvPr/>
        </p:nvPicPr>
        <p:blipFill>
          <a:blip r:embed="rId2"/>
          <a:stretch>
            <a:fillRect/>
          </a:stretch>
        </p:blipFill>
        <p:spPr>
          <a:xfrm>
            <a:off x="283931" y="1484783"/>
            <a:ext cx="5474397" cy="3456384"/>
          </a:xfrm>
          <a:prstGeom prst="rect">
            <a:avLst/>
          </a:prstGeom>
        </p:spPr>
      </p:pic>
      <p:sp>
        <p:nvSpPr>
          <p:cNvPr id="3" name="スライド番号プレースホルダー 2">
            <a:extLst>
              <a:ext uri="{FF2B5EF4-FFF2-40B4-BE49-F238E27FC236}">
                <a16:creationId xmlns:a16="http://schemas.microsoft.com/office/drawing/2014/main" id="{0B13205D-D9C9-4802-B7DB-7EE9C5F66E5B}"/>
              </a:ext>
            </a:extLst>
          </p:cNvPr>
          <p:cNvSpPr>
            <a:spLocks noGrp="1"/>
          </p:cNvSpPr>
          <p:nvPr>
            <p:ph type="sldNum" sz="quarter" idx="12"/>
          </p:nvPr>
        </p:nvSpPr>
        <p:spPr/>
        <p:txBody>
          <a:bodyPr/>
          <a:lstStyle/>
          <a:p>
            <a:fld id="{F9134F74-3BB4-4ADE-A554-892E3A208E77}" type="slidenum">
              <a:rPr lang="ja-JP" altLang="en-US" smtClean="0"/>
              <a:pPr/>
              <a:t>194</a:t>
            </a:fld>
            <a:endParaRPr lang="ja-JP" altLang="en-US"/>
          </a:p>
        </p:txBody>
      </p:sp>
      <p:sp>
        <p:nvSpPr>
          <p:cNvPr id="6" name="正方形/長方形 5">
            <a:extLst>
              <a:ext uri="{FF2B5EF4-FFF2-40B4-BE49-F238E27FC236}">
                <a16:creationId xmlns:a16="http://schemas.microsoft.com/office/drawing/2014/main" id="{E013ADD8-2D16-4D5A-8361-E9DADE2698AE}"/>
              </a:ext>
            </a:extLst>
          </p:cNvPr>
          <p:cNvSpPr/>
          <p:nvPr/>
        </p:nvSpPr>
        <p:spPr>
          <a:xfrm>
            <a:off x="5838571" y="1089610"/>
            <a:ext cx="2853666" cy="646331"/>
          </a:xfrm>
          <a:prstGeom prst="rect">
            <a:avLst/>
          </a:prstGeom>
        </p:spPr>
        <p:txBody>
          <a:bodyPr wrap="none">
            <a:spAutoFit/>
          </a:bodyPr>
          <a:lstStyle/>
          <a:p>
            <a:r>
              <a:rPr lang="ja-JP" altLang="en-US" dirty="0"/>
              <a:t>関数の後ろのカッコ（）</a:t>
            </a:r>
            <a:endParaRPr lang="en-US" altLang="ja-JP" dirty="0"/>
          </a:p>
          <a:p>
            <a:r>
              <a:rPr lang="ja-JP" altLang="en-US" dirty="0"/>
              <a:t>の中の変数で値を受け取る</a:t>
            </a:r>
          </a:p>
        </p:txBody>
      </p:sp>
      <p:cxnSp>
        <p:nvCxnSpPr>
          <p:cNvPr id="7" name="直線矢印コネクタ 6">
            <a:extLst>
              <a:ext uri="{FF2B5EF4-FFF2-40B4-BE49-F238E27FC236}">
                <a16:creationId xmlns:a16="http://schemas.microsoft.com/office/drawing/2014/main" id="{23F8BFF3-7FC8-4CAD-BA5D-817370C46202}"/>
              </a:ext>
            </a:extLst>
          </p:cNvPr>
          <p:cNvCxnSpPr>
            <a:cxnSpLocks/>
          </p:cNvCxnSpPr>
          <p:nvPr/>
        </p:nvCxnSpPr>
        <p:spPr>
          <a:xfrm flipH="1">
            <a:off x="2987824" y="1268760"/>
            <a:ext cx="2808312" cy="0"/>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345FAB8E-D820-4B4F-9A13-6682FE979A75}"/>
              </a:ext>
            </a:extLst>
          </p:cNvPr>
          <p:cNvCxnSpPr>
            <a:cxnSpLocks/>
          </p:cNvCxnSpPr>
          <p:nvPr/>
        </p:nvCxnSpPr>
        <p:spPr>
          <a:xfrm>
            <a:off x="2987824" y="1268760"/>
            <a:ext cx="0" cy="2880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56BFC94A-A470-43CA-ABDC-58E6630F3894}"/>
              </a:ext>
            </a:extLst>
          </p:cNvPr>
          <p:cNvCxnSpPr>
            <a:cxnSpLocks/>
          </p:cNvCxnSpPr>
          <p:nvPr/>
        </p:nvCxnSpPr>
        <p:spPr>
          <a:xfrm flipH="1">
            <a:off x="3599893" y="2708920"/>
            <a:ext cx="82809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AE855B2D-B920-47E0-A463-1940A754BBBC}"/>
              </a:ext>
            </a:extLst>
          </p:cNvPr>
          <p:cNvSpPr/>
          <p:nvPr/>
        </p:nvSpPr>
        <p:spPr>
          <a:xfrm>
            <a:off x="4447132" y="2492895"/>
            <a:ext cx="1493020" cy="646331"/>
          </a:xfrm>
          <a:prstGeom prst="rect">
            <a:avLst/>
          </a:prstGeom>
          <a:solidFill>
            <a:schemeClr val="bg1"/>
          </a:solidFill>
          <a:ln>
            <a:solidFill>
              <a:schemeClr val="tx2"/>
            </a:solidFill>
          </a:ln>
        </p:spPr>
        <p:txBody>
          <a:bodyPr wrap="square">
            <a:spAutoFit/>
          </a:bodyPr>
          <a:lstStyle/>
          <a:p>
            <a:r>
              <a:rPr lang="ja-JP" altLang="en-US" dirty="0"/>
              <a:t>受け取った値を使用する</a:t>
            </a:r>
          </a:p>
        </p:txBody>
      </p:sp>
      <p:cxnSp>
        <p:nvCxnSpPr>
          <p:cNvPr id="18" name="直線矢印コネクタ 17">
            <a:extLst>
              <a:ext uri="{FF2B5EF4-FFF2-40B4-BE49-F238E27FC236}">
                <a16:creationId xmlns:a16="http://schemas.microsoft.com/office/drawing/2014/main" id="{16148860-FE62-41C8-8CAF-19ABA50CC627}"/>
              </a:ext>
            </a:extLst>
          </p:cNvPr>
          <p:cNvCxnSpPr>
            <a:cxnSpLocks/>
          </p:cNvCxnSpPr>
          <p:nvPr/>
        </p:nvCxnSpPr>
        <p:spPr>
          <a:xfrm flipH="1">
            <a:off x="2461987" y="4652529"/>
            <a:ext cx="82809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正方形/長方形 18">
            <a:extLst>
              <a:ext uri="{FF2B5EF4-FFF2-40B4-BE49-F238E27FC236}">
                <a16:creationId xmlns:a16="http://schemas.microsoft.com/office/drawing/2014/main" id="{D8B01E69-BE29-4B93-AE17-AE9B6B47A5FA}"/>
              </a:ext>
            </a:extLst>
          </p:cNvPr>
          <p:cNvSpPr/>
          <p:nvPr/>
        </p:nvSpPr>
        <p:spPr>
          <a:xfrm>
            <a:off x="3309226" y="4499828"/>
            <a:ext cx="1164101" cy="369332"/>
          </a:xfrm>
          <a:prstGeom prst="rect">
            <a:avLst/>
          </a:prstGeom>
          <a:solidFill>
            <a:schemeClr val="bg1"/>
          </a:solidFill>
          <a:ln>
            <a:solidFill>
              <a:schemeClr val="tx2"/>
            </a:solidFill>
          </a:ln>
        </p:spPr>
        <p:txBody>
          <a:bodyPr wrap="none">
            <a:spAutoFit/>
          </a:bodyPr>
          <a:lstStyle/>
          <a:p>
            <a:r>
              <a:rPr lang="ja-JP" altLang="en-US" dirty="0"/>
              <a:t>値</a:t>
            </a:r>
            <a:r>
              <a:rPr lang="en-US" altLang="ja-JP" dirty="0"/>
              <a:t>10</a:t>
            </a:r>
            <a:r>
              <a:rPr lang="ja-JP" altLang="en-US" dirty="0"/>
              <a:t>を </a:t>
            </a:r>
            <a:r>
              <a:rPr lang="en-US" altLang="ja-JP" dirty="0"/>
              <a:t>〃</a:t>
            </a:r>
            <a:endParaRPr lang="ja-JP" altLang="en-US" dirty="0"/>
          </a:p>
        </p:txBody>
      </p:sp>
      <p:cxnSp>
        <p:nvCxnSpPr>
          <p:cNvPr id="20" name="直線矢印コネクタ 19">
            <a:extLst>
              <a:ext uri="{FF2B5EF4-FFF2-40B4-BE49-F238E27FC236}">
                <a16:creationId xmlns:a16="http://schemas.microsoft.com/office/drawing/2014/main" id="{74C0CF9D-4F78-4107-8F0A-8622A377DF8A}"/>
              </a:ext>
            </a:extLst>
          </p:cNvPr>
          <p:cNvCxnSpPr>
            <a:cxnSpLocks/>
          </p:cNvCxnSpPr>
          <p:nvPr/>
        </p:nvCxnSpPr>
        <p:spPr>
          <a:xfrm flipH="1">
            <a:off x="2461987" y="4271315"/>
            <a:ext cx="82809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4A65AF97-C132-4DE0-A840-7AF04224F612}"/>
              </a:ext>
            </a:extLst>
          </p:cNvPr>
          <p:cNvSpPr/>
          <p:nvPr/>
        </p:nvSpPr>
        <p:spPr>
          <a:xfrm>
            <a:off x="3309226" y="3790781"/>
            <a:ext cx="2198878" cy="646331"/>
          </a:xfrm>
          <a:prstGeom prst="rect">
            <a:avLst/>
          </a:prstGeom>
          <a:solidFill>
            <a:schemeClr val="bg1"/>
          </a:solidFill>
          <a:ln>
            <a:solidFill>
              <a:schemeClr val="tx2"/>
            </a:solidFill>
          </a:ln>
        </p:spPr>
        <p:txBody>
          <a:bodyPr wrap="square">
            <a:spAutoFit/>
          </a:bodyPr>
          <a:lstStyle/>
          <a:p>
            <a:r>
              <a:rPr lang="ja-JP" altLang="en-US" dirty="0"/>
              <a:t>値</a:t>
            </a:r>
            <a:r>
              <a:rPr lang="en-US" altLang="ja-JP" dirty="0"/>
              <a:t>3</a:t>
            </a:r>
            <a:r>
              <a:rPr lang="ja-JP" altLang="en-US" dirty="0"/>
              <a:t>を引数にして関数を呼び出す</a:t>
            </a:r>
          </a:p>
        </p:txBody>
      </p:sp>
      <p:pic>
        <p:nvPicPr>
          <p:cNvPr id="23" name="図 22">
            <a:extLst>
              <a:ext uri="{FF2B5EF4-FFF2-40B4-BE49-F238E27FC236}">
                <a16:creationId xmlns:a16="http://schemas.microsoft.com/office/drawing/2014/main" id="{0D81CF3E-A8BA-46DD-807B-C50605B44F23}"/>
              </a:ext>
            </a:extLst>
          </p:cNvPr>
          <p:cNvPicPr>
            <a:picLocks noChangeAspect="1"/>
          </p:cNvPicPr>
          <p:nvPr/>
        </p:nvPicPr>
        <p:blipFill>
          <a:blip r:embed="rId3"/>
          <a:stretch>
            <a:fillRect/>
          </a:stretch>
        </p:blipFill>
        <p:spPr>
          <a:xfrm>
            <a:off x="6441865" y="2809135"/>
            <a:ext cx="2439992" cy="3532114"/>
          </a:xfrm>
          <a:prstGeom prst="rect">
            <a:avLst/>
          </a:prstGeom>
        </p:spPr>
      </p:pic>
      <p:sp>
        <p:nvSpPr>
          <p:cNvPr id="24" name="正方形/長方形 23">
            <a:extLst>
              <a:ext uri="{FF2B5EF4-FFF2-40B4-BE49-F238E27FC236}">
                <a16:creationId xmlns:a16="http://schemas.microsoft.com/office/drawing/2014/main" id="{0AF735E4-C2E0-4CAB-92B9-E05C31E61D86}"/>
              </a:ext>
            </a:extLst>
          </p:cNvPr>
          <p:cNvSpPr/>
          <p:nvPr/>
        </p:nvSpPr>
        <p:spPr>
          <a:xfrm>
            <a:off x="6441865" y="2385754"/>
            <a:ext cx="1107996" cy="369332"/>
          </a:xfrm>
          <a:prstGeom prst="rect">
            <a:avLst/>
          </a:prstGeom>
        </p:spPr>
        <p:txBody>
          <a:bodyPr wrap="none">
            <a:spAutoFit/>
          </a:bodyPr>
          <a:lstStyle/>
          <a:p>
            <a:r>
              <a:rPr lang="ja-JP" altLang="en-US" dirty="0"/>
              <a:t>実行結果</a:t>
            </a:r>
          </a:p>
        </p:txBody>
      </p:sp>
    </p:spTree>
    <p:extLst>
      <p:ext uri="{BB962C8B-B14F-4D97-AF65-F5344CB8AC3E}">
        <p14:creationId xmlns:p14="http://schemas.microsoft.com/office/powerpoint/2010/main" val="360452409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F5CECC-2996-44B2-BEB6-98D90470E247}"/>
              </a:ext>
            </a:extLst>
          </p:cNvPr>
          <p:cNvSpPr>
            <a:spLocks noGrp="1"/>
          </p:cNvSpPr>
          <p:nvPr>
            <p:ph type="title"/>
          </p:nvPr>
        </p:nvSpPr>
        <p:spPr/>
        <p:txBody>
          <a:bodyPr/>
          <a:lstStyle/>
          <a:p>
            <a:r>
              <a:rPr kumimoji="1" lang="ja-JP" altLang="en-US" dirty="0"/>
              <a:t>引数が</a:t>
            </a:r>
            <a:r>
              <a:rPr kumimoji="1" lang="en-US" altLang="ja-JP" dirty="0"/>
              <a:t>2</a:t>
            </a:r>
            <a:r>
              <a:rPr kumimoji="1" lang="ja-JP" altLang="en-US" dirty="0"/>
              <a:t>つある関数</a:t>
            </a:r>
          </a:p>
        </p:txBody>
      </p:sp>
      <p:pic>
        <p:nvPicPr>
          <p:cNvPr id="4" name="図 3">
            <a:extLst>
              <a:ext uri="{FF2B5EF4-FFF2-40B4-BE49-F238E27FC236}">
                <a16:creationId xmlns:a16="http://schemas.microsoft.com/office/drawing/2014/main" id="{81B30F96-4537-45AA-89DB-C07CAD141273}"/>
              </a:ext>
            </a:extLst>
          </p:cNvPr>
          <p:cNvPicPr>
            <a:picLocks noChangeAspect="1"/>
          </p:cNvPicPr>
          <p:nvPr/>
        </p:nvPicPr>
        <p:blipFill>
          <a:blip r:embed="rId2"/>
          <a:stretch>
            <a:fillRect/>
          </a:stretch>
        </p:blipFill>
        <p:spPr>
          <a:xfrm>
            <a:off x="938620" y="1186890"/>
            <a:ext cx="6437087" cy="3193438"/>
          </a:xfrm>
          <a:prstGeom prst="rect">
            <a:avLst/>
          </a:prstGeom>
        </p:spPr>
      </p:pic>
      <p:sp>
        <p:nvSpPr>
          <p:cNvPr id="5" name="正方形/長方形 4">
            <a:extLst>
              <a:ext uri="{FF2B5EF4-FFF2-40B4-BE49-F238E27FC236}">
                <a16:creationId xmlns:a16="http://schemas.microsoft.com/office/drawing/2014/main" id="{EE0DE85B-65EC-44FD-922B-9AE76B18B35E}"/>
              </a:ext>
            </a:extLst>
          </p:cNvPr>
          <p:cNvSpPr/>
          <p:nvPr/>
        </p:nvSpPr>
        <p:spPr>
          <a:xfrm>
            <a:off x="938620" y="4702017"/>
            <a:ext cx="2784737" cy="646331"/>
          </a:xfrm>
          <a:prstGeom prst="rect">
            <a:avLst/>
          </a:prstGeom>
        </p:spPr>
        <p:txBody>
          <a:bodyPr wrap="none">
            <a:spAutoFit/>
          </a:bodyPr>
          <a:lstStyle/>
          <a:p>
            <a:r>
              <a:rPr lang="ja-JP" altLang="en-US" dirty="0"/>
              <a:t>変数名を指定した呼び出し</a:t>
            </a:r>
            <a:endParaRPr lang="en-US" altLang="ja-JP" dirty="0"/>
          </a:p>
          <a:p>
            <a:r>
              <a:rPr lang="ja-JP" altLang="en-US" dirty="0"/>
              <a:t>（キーワード引数）</a:t>
            </a:r>
          </a:p>
        </p:txBody>
      </p:sp>
      <p:grpSp>
        <p:nvGrpSpPr>
          <p:cNvPr id="8" name="グループ化 7">
            <a:extLst>
              <a:ext uri="{FF2B5EF4-FFF2-40B4-BE49-F238E27FC236}">
                <a16:creationId xmlns:a16="http://schemas.microsoft.com/office/drawing/2014/main" id="{CAABB12A-F4F9-4F6D-A775-4FDD7B0B8A85}"/>
              </a:ext>
            </a:extLst>
          </p:cNvPr>
          <p:cNvGrpSpPr/>
          <p:nvPr/>
        </p:nvGrpSpPr>
        <p:grpSpPr>
          <a:xfrm>
            <a:off x="938620" y="5373216"/>
            <a:ext cx="3549434" cy="982623"/>
            <a:chOff x="1022566" y="5254500"/>
            <a:chExt cx="3888432" cy="1076471"/>
          </a:xfrm>
        </p:grpSpPr>
        <p:pic>
          <p:nvPicPr>
            <p:cNvPr id="6" name="図 5">
              <a:extLst>
                <a:ext uri="{FF2B5EF4-FFF2-40B4-BE49-F238E27FC236}">
                  <a16:creationId xmlns:a16="http://schemas.microsoft.com/office/drawing/2014/main" id="{E4B28FD3-71C1-4EE3-8952-1A71D24352A9}"/>
                </a:ext>
              </a:extLst>
            </p:cNvPr>
            <p:cNvPicPr>
              <a:picLocks noChangeAspect="1"/>
            </p:cNvPicPr>
            <p:nvPr/>
          </p:nvPicPr>
          <p:blipFill>
            <a:blip r:embed="rId3"/>
            <a:stretch>
              <a:fillRect/>
            </a:stretch>
          </p:blipFill>
          <p:spPr>
            <a:xfrm>
              <a:off x="1022566" y="5254500"/>
              <a:ext cx="3888432" cy="525464"/>
            </a:xfrm>
            <a:prstGeom prst="rect">
              <a:avLst/>
            </a:prstGeom>
          </p:spPr>
        </p:pic>
        <p:pic>
          <p:nvPicPr>
            <p:cNvPr id="7" name="図 6">
              <a:extLst>
                <a:ext uri="{FF2B5EF4-FFF2-40B4-BE49-F238E27FC236}">
                  <a16:creationId xmlns:a16="http://schemas.microsoft.com/office/drawing/2014/main" id="{8EF1FB8E-01E5-47C7-B2E7-7E3460F15BDA}"/>
                </a:ext>
              </a:extLst>
            </p:cNvPr>
            <p:cNvPicPr>
              <a:picLocks noChangeAspect="1"/>
            </p:cNvPicPr>
            <p:nvPr/>
          </p:nvPicPr>
          <p:blipFill>
            <a:blip r:embed="rId4"/>
            <a:stretch>
              <a:fillRect/>
            </a:stretch>
          </p:blipFill>
          <p:spPr>
            <a:xfrm>
              <a:off x="1022566" y="5733256"/>
              <a:ext cx="3724225" cy="597715"/>
            </a:xfrm>
            <a:prstGeom prst="rect">
              <a:avLst/>
            </a:prstGeom>
          </p:spPr>
        </p:pic>
      </p:grpSp>
      <p:sp>
        <p:nvSpPr>
          <p:cNvPr id="3" name="スライド番号プレースホルダー 2">
            <a:extLst>
              <a:ext uri="{FF2B5EF4-FFF2-40B4-BE49-F238E27FC236}">
                <a16:creationId xmlns:a16="http://schemas.microsoft.com/office/drawing/2014/main" id="{418AC8F8-C34E-4621-B4C7-61A92316E190}"/>
              </a:ext>
            </a:extLst>
          </p:cNvPr>
          <p:cNvSpPr>
            <a:spLocks noGrp="1"/>
          </p:cNvSpPr>
          <p:nvPr>
            <p:ph type="sldNum" sz="quarter" idx="12"/>
          </p:nvPr>
        </p:nvSpPr>
        <p:spPr/>
        <p:txBody>
          <a:bodyPr/>
          <a:lstStyle/>
          <a:p>
            <a:fld id="{F9134F74-3BB4-4ADE-A554-892E3A208E77}" type="slidenum">
              <a:rPr lang="ja-JP" altLang="en-US" smtClean="0"/>
              <a:pPr/>
              <a:t>195</a:t>
            </a:fld>
            <a:endParaRPr lang="ja-JP" altLang="en-US"/>
          </a:p>
        </p:txBody>
      </p:sp>
      <p:sp>
        <p:nvSpPr>
          <p:cNvPr id="9" name="テキスト ボックス 8">
            <a:extLst>
              <a:ext uri="{FF2B5EF4-FFF2-40B4-BE49-F238E27FC236}">
                <a16:creationId xmlns:a16="http://schemas.microsoft.com/office/drawing/2014/main" id="{3A082002-6E1C-4E70-9FF4-C07B8A1C80EE}"/>
              </a:ext>
            </a:extLst>
          </p:cNvPr>
          <p:cNvSpPr txBox="1"/>
          <p:nvPr/>
        </p:nvSpPr>
        <p:spPr>
          <a:xfrm>
            <a:off x="5903990" y="2411596"/>
            <a:ext cx="2943434" cy="646331"/>
          </a:xfrm>
          <a:prstGeom prst="rect">
            <a:avLst/>
          </a:prstGeom>
          <a:solidFill>
            <a:schemeClr val="bg1"/>
          </a:solidFill>
          <a:ln>
            <a:solidFill>
              <a:srgbClr val="0070C0"/>
            </a:solidFill>
          </a:ln>
        </p:spPr>
        <p:txBody>
          <a:bodyPr wrap="none" rtlCol="0">
            <a:spAutoFit/>
          </a:bodyPr>
          <a:lstStyle/>
          <a:p>
            <a:r>
              <a:rPr kumimoji="1" lang="ja-JP" altLang="en-US" dirty="0"/>
              <a:t>引数をカンマ区切りで並べる</a:t>
            </a:r>
            <a:endParaRPr kumimoji="1" lang="en-US" altLang="ja-JP" dirty="0"/>
          </a:p>
          <a:p>
            <a:r>
              <a:rPr lang="ja-JP" altLang="en-US" dirty="0"/>
              <a:t>（</a:t>
            </a:r>
            <a:r>
              <a:rPr lang="ja-JP" altLang="en-US" dirty="0">
                <a:solidFill>
                  <a:srgbClr val="FF0000"/>
                </a:solidFill>
              </a:rPr>
              <a:t>引数列</a:t>
            </a:r>
            <a:r>
              <a:rPr lang="ja-JP" altLang="en-US" dirty="0"/>
              <a:t>とよぶ）</a:t>
            </a:r>
            <a:endParaRPr kumimoji="1" lang="ja-JP" altLang="en-US" dirty="0"/>
          </a:p>
        </p:txBody>
      </p:sp>
      <p:cxnSp>
        <p:nvCxnSpPr>
          <p:cNvPr id="11" name="直線矢印コネクタ 10">
            <a:extLst>
              <a:ext uri="{FF2B5EF4-FFF2-40B4-BE49-F238E27FC236}">
                <a16:creationId xmlns:a16="http://schemas.microsoft.com/office/drawing/2014/main" id="{02683B34-36D8-4CB0-B67D-98AC61B7569F}"/>
              </a:ext>
            </a:extLst>
          </p:cNvPr>
          <p:cNvCxnSpPr/>
          <p:nvPr/>
        </p:nvCxnSpPr>
        <p:spPr>
          <a:xfrm flipH="1">
            <a:off x="5004048" y="1412776"/>
            <a:ext cx="273630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46938048-BCAE-4686-BEC8-705E1699622B}"/>
              </a:ext>
            </a:extLst>
          </p:cNvPr>
          <p:cNvCxnSpPr>
            <a:cxnSpLocks/>
          </p:cNvCxnSpPr>
          <p:nvPr/>
        </p:nvCxnSpPr>
        <p:spPr>
          <a:xfrm>
            <a:off x="7740352" y="1412776"/>
            <a:ext cx="0" cy="994907"/>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7A7E7A67-D6DF-4A6C-8AAD-BF5BD2004FF2}"/>
              </a:ext>
            </a:extLst>
          </p:cNvPr>
          <p:cNvCxnSpPr>
            <a:cxnSpLocks/>
          </p:cNvCxnSpPr>
          <p:nvPr/>
        </p:nvCxnSpPr>
        <p:spPr>
          <a:xfrm flipH="1">
            <a:off x="3292713" y="4170968"/>
            <a:ext cx="82809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ABA516C0-94B4-49AF-B64A-A4AFB3072E9B}"/>
              </a:ext>
            </a:extLst>
          </p:cNvPr>
          <p:cNvSpPr/>
          <p:nvPr/>
        </p:nvSpPr>
        <p:spPr>
          <a:xfrm>
            <a:off x="4139952" y="3690434"/>
            <a:ext cx="2198878" cy="646331"/>
          </a:xfrm>
          <a:prstGeom prst="rect">
            <a:avLst/>
          </a:prstGeom>
          <a:solidFill>
            <a:schemeClr val="bg1"/>
          </a:solidFill>
          <a:ln>
            <a:solidFill>
              <a:schemeClr val="tx2"/>
            </a:solidFill>
          </a:ln>
        </p:spPr>
        <p:txBody>
          <a:bodyPr wrap="square">
            <a:spAutoFit/>
          </a:bodyPr>
          <a:lstStyle/>
          <a:p>
            <a:r>
              <a:rPr lang="en-US" altLang="ja-JP" dirty="0"/>
              <a:t>2</a:t>
            </a:r>
            <a:r>
              <a:rPr lang="ja-JP" altLang="en-US" dirty="0"/>
              <a:t>つの値を引数にして関数を呼び出す</a:t>
            </a:r>
          </a:p>
        </p:txBody>
      </p:sp>
    </p:spTree>
    <p:extLst>
      <p:ext uri="{BB962C8B-B14F-4D97-AF65-F5344CB8AC3E}">
        <p14:creationId xmlns:p14="http://schemas.microsoft.com/office/powerpoint/2010/main" val="329593175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9D7B6D-26FC-4BCA-BE62-17D0C1B363E5}"/>
              </a:ext>
            </a:extLst>
          </p:cNvPr>
          <p:cNvSpPr>
            <a:spLocks noGrp="1"/>
          </p:cNvSpPr>
          <p:nvPr>
            <p:ph type="title"/>
          </p:nvPr>
        </p:nvSpPr>
        <p:spPr/>
        <p:txBody>
          <a:bodyPr/>
          <a:lstStyle/>
          <a:p>
            <a:r>
              <a:rPr kumimoji="1" lang="ja-JP" altLang="en-US" dirty="0"/>
              <a:t>デフォルト引数</a:t>
            </a:r>
          </a:p>
        </p:txBody>
      </p:sp>
      <p:pic>
        <p:nvPicPr>
          <p:cNvPr id="4" name="図 3">
            <a:extLst>
              <a:ext uri="{FF2B5EF4-FFF2-40B4-BE49-F238E27FC236}">
                <a16:creationId xmlns:a16="http://schemas.microsoft.com/office/drawing/2014/main" id="{3F155EE7-20FB-41F0-B197-804E9D2BC965}"/>
              </a:ext>
            </a:extLst>
          </p:cNvPr>
          <p:cNvPicPr>
            <a:picLocks noChangeAspect="1"/>
          </p:cNvPicPr>
          <p:nvPr/>
        </p:nvPicPr>
        <p:blipFill>
          <a:blip r:embed="rId2"/>
          <a:stretch>
            <a:fillRect/>
          </a:stretch>
        </p:blipFill>
        <p:spPr>
          <a:xfrm>
            <a:off x="611560" y="1671437"/>
            <a:ext cx="4399204" cy="747034"/>
          </a:xfrm>
          <a:prstGeom prst="rect">
            <a:avLst/>
          </a:prstGeom>
        </p:spPr>
      </p:pic>
      <p:sp>
        <p:nvSpPr>
          <p:cNvPr id="5" name="テキスト ボックス 4">
            <a:extLst>
              <a:ext uri="{FF2B5EF4-FFF2-40B4-BE49-F238E27FC236}">
                <a16:creationId xmlns:a16="http://schemas.microsoft.com/office/drawing/2014/main" id="{F5403066-13BC-44D6-B6C6-23A6A0E2692F}"/>
              </a:ext>
            </a:extLst>
          </p:cNvPr>
          <p:cNvSpPr txBox="1"/>
          <p:nvPr/>
        </p:nvSpPr>
        <p:spPr>
          <a:xfrm>
            <a:off x="611560" y="1268760"/>
            <a:ext cx="1338828" cy="369332"/>
          </a:xfrm>
          <a:prstGeom prst="rect">
            <a:avLst/>
          </a:prstGeom>
          <a:noFill/>
        </p:spPr>
        <p:txBody>
          <a:bodyPr wrap="none" rtlCol="0">
            <a:spAutoFit/>
          </a:bodyPr>
          <a:lstStyle/>
          <a:p>
            <a:r>
              <a:rPr kumimoji="1" lang="ja-JP" altLang="en-US" dirty="0"/>
              <a:t>関数の定義</a:t>
            </a:r>
          </a:p>
        </p:txBody>
      </p:sp>
      <p:sp>
        <p:nvSpPr>
          <p:cNvPr id="6" name="テキスト ボックス 5">
            <a:extLst>
              <a:ext uri="{FF2B5EF4-FFF2-40B4-BE49-F238E27FC236}">
                <a16:creationId xmlns:a16="http://schemas.microsoft.com/office/drawing/2014/main" id="{F516CB9F-0517-481D-98CC-65FEDAA22C2D}"/>
              </a:ext>
            </a:extLst>
          </p:cNvPr>
          <p:cNvSpPr txBox="1"/>
          <p:nvPr/>
        </p:nvSpPr>
        <p:spPr>
          <a:xfrm>
            <a:off x="590246" y="2636912"/>
            <a:ext cx="5891356" cy="646331"/>
          </a:xfrm>
          <a:prstGeom prst="rect">
            <a:avLst/>
          </a:prstGeom>
          <a:noFill/>
        </p:spPr>
        <p:txBody>
          <a:bodyPr wrap="none" rtlCol="0">
            <a:spAutoFit/>
          </a:bodyPr>
          <a:lstStyle/>
          <a:p>
            <a:r>
              <a:rPr kumimoji="1" lang="ja-JP" altLang="en-US" dirty="0">
                <a:latin typeface="+mn-ea"/>
                <a:ea typeface="+mn-ea"/>
              </a:rPr>
              <a:t>引数列に</a:t>
            </a:r>
            <a:r>
              <a:rPr kumimoji="1" lang="ja-JP" altLang="en-US" b="1" dirty="0">
                <a:latin typeface="+mn-ea"/>
                <a:ea typeface="+mn-ea"/>
              </a:rPr>
              <a:t>「変数名</a:t>
            </a:r>
            <a:r>
              <a:rPr kumimoji="1" lang="en-US" altLang="ja-JP" b="1" dirty="0">
                <a:latin typeface="+mn-ea"/>
                <a:ea typeface="+mn-ea"/>
              </a:rPr>
              <a:t>=</a:t>
            </a:r>
            <a:r>
              <a:rPr kumimoji="1" lang="ja-JP" altLang="en-US" b="1" dirty="0">
                <a:latin typeface="+mn-ea"/>
                <a:ea typeface="+mn-ea"/>
              </a:rPr>
              <a:t>デフォルト値」</a:t>
            </a:r>
            <a:r>
              <a:rPr kumimoji="1" lang="ja-JP" altLang="en-US" dirty="0">
                <a:latin typeface="+mn-ea"/>
                <a:ea typeface="+mn-ea"/>
              </a:rPr>
              <a:t>を記述しておくと、</a:t>
            </a:r>
            <a:endParaRPr kumimoji="1" lang="en-US" altLang="ja-JP" dirty="0">
              <a:latin typeface="+mn-ea"/>
              <a:ea typeface="+mn-ea"/>
            </a:endParaRPr>
          </a:p>
          <a:p>
            <a:r>
              <a:rPr lang="ja-JP" altLang="en-US" dirty="0">
                <a:latin typeface="+mn-ea"/>
                <a:ea typeface="+mn-ea"/>
              </a:rPr>
              <a:t>関数を呼び出すときに、引数を省略できる</a:t>
            </a:r>
            <a:endParaRPr kumimoji="1" lang="ja-JP" altLang="en-US" dirty="0">
              <a:latin typeface="+mn-ea"/>
              <a:ea typeface="+mn-ea"/>
            </a:endParaRPr>
          </a:p>
        </p:txBody>
      </p:sp>
      <p:pic>
        <p:nvPicPr>
          <p:cNvPr id="7" name="図 6">
            <a:extLst>
              <a:ext uri="{FF2B5EF4-FFF2-40B4-BE49-F238E27FC236}">
                <a16:creationId xmlns:a16="http://schemas.microsoft.com/office/drawing/2014/main" id="{334C49A9-6549-4F82-9136-C8351E1E39D0}"/>
              </a:ext>
            </a:extLst>
          </p:cNvPr>
          <p:cNvPicPr>
            <a:picLocks noChangeAspect="1"/>
          </p:cNvPicPr>
          <p:nvPr/>
        </p:nvPicPr>
        <p:blipFill>
          <a:blip r:embed="rId3"/>
          <a:stretch>
            <a:fillRect/>
          </a:stretch>
        </p:blipFill>
        <p:spPr>
          <a:xfrm>
            <a:off x="600436" y="4055275"/>
            <a:ext cx="2456954" cy="611242"/>
          </a:xfrm>
          <a:prstGeom prst="rect">
            <a:avLst/>
          </a:prstGeom>
        </p:spPr>
      </p:pic>
      <p:sp>
        <p:nvSpPr>
          <p:cNvPr id="9" name="正方形/長方形 8">
            <a:extLst>
              <a:ext uri="{FF2B5EF4-FFF2-40B4-BE49-F238E27FC236}">
                <a16:creationId xmlns:a16="http://schemas.microsoft.com/office/drawing/2014/main" id="{83A0A35F-9A5E-49C0-A5EE-5AB70E27ED32}"/>
              </a:ext>
            </a:extLst>
          </p:cNvPr>
          <p:cNvSpPr/>
          <p:nvPr/>
        </p:nvSpPr>
        <p:spPr>
          <a:xfrm>
            <a:off x="569450" y="3685943"/>
            <a:ext cx="5160387" cy="369332"/>
          </a:xfrm>
          <a:prstGeom prst="rect">
            <a:avLst/>
          </a:prstGeom>
        </p:spPr>
        <p:txBody>
          <a:bodyPr wrap="none">
            <a:spAutoFit/>
          </a:bodyPr>
          <a:lstStyle/>
          <a:p>
            <a:r>
              <a:rPr lang="ja-JP" altLang="en-US" dirty="0">
                <a:solidFill>
                  <a:prstClr val="black"/>
                </a:solidFill>
                <a:latin typeface="游ゴシック" panose="020B0400000000000000" pitchFamily="50" charset="-128"/>
                <a:ea typeface="游ゴシック" panose="020B0400000000000000" pitchFamily="50" charset="-128"/>
              </a:rPr>
              <a:t>関数の呼び出し例（</a:t>
            </a:r>
            <a:r>
              <a:rPr lang="en-US" altLang="ja-JP" dirty="0">
                <a:solidFill>
                  <a:prstClr val="black"/>
                </a:solidFill>
                <a:latin typeface="游ゴシック" panose="020B0400000000000000" pitchFamily="50" charset="-128"/>
                <a:ea typeface="游ゴシック" panose="020B0400000000000000" pitchFamily="50" charset="-128"/>
              </a:rPr>
              <a:t>2</a:t>
            </a:r>
            <a:r>
              <a:rPr lang="ja-JP" altLang="en-US" dirty="0">
                <a:solidFill>
                  <a:prstClr val="black"/>
                </a:solidFill>
                <a:latin typeface="游ゴシック" panose="020B0400000000000000" pitchFamily="50" charset="-128"/>
                <a:ea typeface="游ゴシック" panose="020B0400000000000000" pitchFamily="50" charset="-128"/>
              </a:rPr>
              <a:t>番目の引数を省略できる）</a:t>
            </a:r>
            <a:endParaRPr lang="ja-JP" altLang="en-US" dirty="0"/>
          </a:p>
        </p:txBody>
      </p:sp>
      <p:pic>
        <p:nvPicPr>
          <p:cNvPr id="10" name="図 9">
            <a:extLst>
              <a:ext uri="{FF2B5EF4-FFF2-40B4-BE49-F238E27FC236}">
                <a16:creationId xmlns:a16="http://schemas.microsoft.com/office/drawing/2014/main" id="{56A9626D-0D4F-4D55-9E68-A26EC24B68BC}"/>
              </a:ext>
            </a:extLst>
          </p:cNvPr>
          <p:cNvPicPr>
            <a:picLocks noChangeAspect="1"/>
          </p:cNvPicPr>
          <p:nvPr/>
        </p:nvPicPr>
        <p:blipFill>
          <a:blip r:embed="rId4"/>
          <a:stretch>
            <a:fillRect/>
          </a:stretch>
        </p:blipFill>
        <p:spPr>
          <a:xfrm>
            <a:off x="589702" y="5303549"/>
            <a:ext cx="2830170" cy="684719"/>
          </a:xfrm>
          <a:prstGeom prst="rect">
            <a:avLst/>
          </a:prstGeom>
        </p:spPr>
      </p:pic>
      <p:sp>
        <p:nvSpPr>
          <p:cNvPr id="11" name="正方形/長方形 10">
            <a:extLst>
              <a:ext uri="{FF2B5EF4-FFF2-40B4-BE49-F238E27FC236}">
                <a16:creationId xmlns:a16="http://schemas.microsoft.com/office/drawing/2014/main" id="{60F86707-EE46-4E81-8E54-95373F55D0D1}"/>
              </a:ext>
            </a:extLst>
          </p:cNvPr>
          <p:cNvSpPr/>
          <p:nvPr/>
        </p:nvSpPr>
        <p:spPr>
          <a:xfrm>
            <a:off x="563743" y="4952897"/>
            <a:ext cx="6083717" cy="369332"/>
          </a:xfrm>
          <a:prstGeom prst="rect">
            <a:avLst/>
          </a:prstGeom>
        </p:spPr>
        <p:txBody>
          <a:bodyPr wrap="none">
            <a:spAutoFit/>
          </a:bodyPr>
          <a:lstStyle/>
          <a:p>
            <a:r>
              <a:rPr lang="ja-JP" altLang="en-US" dirty="0">
                <a:solidFill>
                  <a:prstClr val="black"/>
                </a:solidFill>
                <a:latin typeface="游ゴシック" panose="020B0400000000000000" pitchFamily="50" charset="-128"/>
                <a:ea typeface="游ゴシック" panose="020B0400000000000000" pitchFamily="50" charset="-128"/>
              </a:rPr>
              <a:t>関数の呼び出し例（</a:t>
            </a:r>
            <a:r>
              <a:rPr lang="en-US" altLang="ja-JP" dirty="0">
                <a:solidFill>
                  <a:prstClr val="black"/>
                </a:solidFill>
                <a:latin typeface="游ゴシック" panose="020B0400000000000000" pitchFamily="50" charset="-128"/>
                <a:ea typeface="游ゴシック" panose="020B0400000000000000" pitchFamily="50" charset="-128"/>
              </a:rPr>
              <a:t>2</a:t>
            </a:r>
            <a:r>
              <a:rPr lang="ja-JP" altLang="en-US" dirty="0" err="1">
                <a:solidFill>
                  <a:prstClr val="black"/>
                </a:solidFill>
                <a:latin typeface="游ゴシック" panose="020B0400000000000000" pitchFamily="50" charset="-128"/>
                <a:ea typeface="游ゴシック" panose="020B0400000000000000" pitchFamily="50" charset="-128"/>
              </a:rPr>
              <a:t>つの</a:t>
            </a:r>
            <a:r>
              <a:rPr lang="ja-JP" altLang="en-US" dirty="0">
                <a:solidFill>
                  <a:prstClr val="black"/>
                </a:solidFill>
                <a:latin typeface="游ゴシック" panose="020B0400000000000000" pitchFamily="50" charset="-128"/>
                <a:ea typeface="游ゴシック" panose="020B0400000000000000" pitchFamily="50" charset="-128"/>
              </a:rPr>
              <a:t>引数を指定することもできる）</a:t>
            </a:r>
            <a:endParaRPr lang="ja-JP" altLang="en-US" dirty="0"/>
          </a:p>
        </p:txBody>
      </p:sp>
      <p:sp>
        <p:nvSpPr>
          <p:cNvPr id="12" name="テキスト ボックス 11">
            <a:extLst>
              <a:ext uri="{FF2B5EF4-FFF2-40B4-BE49-F238E27FC236}">
                <a16:creationId xmlns:a16="http://schemas.microsoft.com/office/drawing/2014/main" id="{590F9217-9DA3-4B09-847C-0E8455741B5F}"/>
              </a:ext>
            </a:extLst>
          </p:cNvPr>
          <p:cNvSpPr txBox="1"/>
          <p:nvPr/>
        </p:nvSpPr>
        <p:spPr>
          <a:xfrm>
            <a:off x="5076056" y="1629455"/>
            <a:ext cx="3672408" cy="830997"/>
          </a:xfrm>
          <a:prstGeom prst="rect">
            <a:avLst/>
          </a:prstGeom>
          <a:noFill/>
        </p:spPr>
        <p:txBody>
          <a:bodyPr wrap="square" rtlCol="0">
            <a:spAutoFit/>
          </a:bodyPr>
          <a:lstStyle/>
          <a:p>
            <a:r>
              <a:rPr lang="en-US" altLang="ja-JP" sz="1600" dirty="0">
                <a:latin typeface="+mn-ea"/>
                <a:ea typeface="+mn-ea"/>
              </a:rPr>
              <a:t>※</a:t>
            </a:r>
            <a:r>
              <a:rPr lang="ja-JP" altLang="en-US" sz="1600" dirty="0">
                <a:latin typeface="+mn-ea"/>
                <a:ea typeface="+mn-ea"/>
              </a:rPr>
              <a:t> デフォルト値のある引数は、そうでない引数よりも引数列の後方に書く必要がある。</a:t>
            </a:r>
            <a:endParaRPr kumimoji="1" lang="ja-JP" altLang="en-US" sz="1600" dirty="0">
              <a:latin typeface="+mn-ea"/>
              <a:ea typeface="+mn-ea"/>
            </a:endParaRPr>
          </a:p>
        </p:txBody>
      </p:sp>
      <p:sp>
        <p:nvSpPr>
          <p:cNvPr id="3" name="スライド番号プレースホルダー 2">
            <a:extLst>
              <a:ext uri="{FF2B5EF4-FFF2-40B4-BE49-F238E27FC236}">
                <a16:creationId xmlns:a16="http://schemas.microsoft.com/office/drawing/2014/main" id="{FCCB634B-8A03-4588-BCE3-C28DE0B4FE71}"/>
              </a:ext>
            </a:extLst>
          </p:cNvPr>
          <p:cNvSpPr>
            <a:spLocks noGrp="1"/>
          </p:cNvSpPr>
          <p:nvPr>
            <p:ph type="sldNum" sz="quarter" idx="12"/>
          </p:nvPr>
        </p:nvSpPr>
        <p:spPr/>
        <p:txBody>
          <a:bodyPr/>
          <a:lstStyle/>
          <a:p>
            <a:fld id="{F9134F74-3BB4-4ADE-A554-892E3A208E77}" type="slidenum">
              <a:rPr lang="ja-JP" altLang="en-US" smtClean="0"/>
              <a:pPr/>
              <a:t>196</a:t>
            </a:fld>
            <a:endParaRPr lang="ja-JP" altLang="en-US"/>
          </a:p>
        </p:txBody>
      </p:sp>
    </p:spTree>
    <p:extLst>
      <p:ext uri="{BB962C8B-B14F-4D97-AF65-F5344CB8AC3E}">
        <p14:creationId xmlns:p14="http://schemas.microsoft.com/office/powerpoint/2010/main" val="97865730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EBF92A-E7CD-46E8-9455-32EBC7DB9DEB}"/>
              </a:ext>
            </a:extLst>
          </p:cNvPr>
          <p:cNvSpPr>
            <a:spLocks noGrp="1"/>
          </p:cNvSpPr>
          <p:nvPr>
            <p:ph type="title"/>
          </p:nvPr>
        </p:nvSpPr>
        <p:spPr/>
        <p:txBody>
          <a:bodyPr/>
          <a:lstStyle/>
          <a:p>
            <a:r>
              <a:rPr kumimoji="1" lang="ja-JP" altLang="en-US" dirty="0"/>
              <a:t>可変長引数</a:t>
            </a:r>
          </a:p>
        </p:txBody>
      </p:sp>
      <p:sp>
        <p:nvSpPr>
          <p:cNvPr id="3" name="コンテンツ プレースホルダー 2">
            <a:extLst>
              <a:ext uri="{FF2B5EF4-FFF2-40B4-BE49-F238E27FC236}">
                <a16:creationId xmlns:a16="http://schemas.microsoft.com/office/drawing/2014/main" id="{051EDCF6-8536-4A80-BFCA-767295B49E3C}"/>
              </a:ext>
            </a:extLst>
          </p:cNvPr>
          <p:cNvSpPr>
            <a:spLocks noGrp="1"/>
          </p:cNvSpPr>
          <p:nvPr>
            <p:ph idx="1"/>
          </p:nvPr>
        </p:nvSpPr>
        <p:spPr>
          <a:xfrm>
            <a:off x="457200" y="1214422"/>
            <a:ext cx="8229600" cy="558394"/>
          </a:xfrm>
        </p:spPr>
        <p:txBody>
          <a:bodyPr/>
          <a:lstStyle/>
          <a:p>
            <a:r>
              <a:rPr kumimoji="1" lang="ja-JP" altLang="en-US" sz="2800" dirty="0"/>
              <a:t>可変長引数：引数の数に制限がない</a:t>
            </a:r>
          </a:p>
        </p:txBody>
      </p:sp>
      <p:sp>
        <p:nvSpPr>
          <p:cNvPr id="4" name="テキスト ボックス 3">
            <a:extLst>
              <a:ext uri="{FF2B5EF4-FFF2-40B4-BE49-F238E27FC236}">
                <a16:creationId xmlns:a16="http://schemas.microsoft.com/office/drawing/2014/main" id="{06FFB6AA-3BE7-49BC-BE11-AAB6E45E2F59}"/>
              </a:ext>
            </a:extLst>
          </p:cNvPr>
          <p:cNvSpPr txBox="1"/>
          <p:nvPr/>
        </p:nvSpPr>
        <p:spPr>
          <a:xfrm>
            <a:off x="539552" y="1987130"/>
            <a:ext cx="3002745" cy="369332"/>
          </a:xfrm>
          <a:prstGeom prst="rect">
            <a:avLst/>
          </a:prstGeom>
          <a:noFill/>
        </p:spPr>
        <p:txBody>
          <a:bodyPr wrap="none" rtlCol="0">
            <a:spAutoFit/>
          </a:bodyPr>
          <a:lstStyle/>
          <a:p>
            <a:r>
              <a:rPr kumimoji="1" lang="ja-JP" altLang="en-US" dirty="0"/>
              <a:t>タプルで複数の値を受け取る</a:t>
            </a:r>
          </a:p>
        </p:txBody>
      </p:sp>
      <p:pic>
        <p:nvPicPr>
          <p:cNvPr id="5" name="図 4">
            <a:extLst>
              <a:ext uri="{FF2B5EF4-FFF2-40B4-BE49-F238E27FC236}">
                <a16:creationId xmlns:a16="http://schemas.microsoft.com/office/drawing/2014/main" id="{39F2FDCF-42D4-46F9-8231-B6E60E0BE309}"/>
              </a:ext>
            </a:extLst>
          </p:cNvPr>
          <p:cNvPicPr>
            <a:picLocks noChangeAspect="1"/>
          </p:cNvPicPr>
          <p:nvPr/>
        </p:nvPicPr>
        <p:blipFill>
          <a:blip r:embed="rId2"/>
          <a:stretch>
            <a:fillRect/>
          </a:stretch>
        </p:blipFill>
        <p:spPr>
          <a:xfrm>
            <a:off x="479058" y="2492896"/>
            <a:ext cx="3096615" cy="857471"/>
          </a:xfrm>
          <a:prstGeom prst="rect">
            <a:avLst/>
          </a:prstGeom>
        </p:spPr>
      </p:pic>
      <p:sp>
        <p:nvSpPr>
          <p:cNvPr id="6" name="テキスト ボックス 5">
            <a:extLst>
              <a:ext uri="{FF2B5EF4-FFF2-40B4-BE49-F238E27FC236}">
                <a16:creationId xmlns:a16="http://schemas.microsoft.com/office/drawing/2014/main" id="{0845C389-EC68-4742-BCF4-A3B44D1954EE}"/>
              </a:ext>
            </a:extLst>
          </p:cNvPr>
          <p:cNvSpPr txBox="1"/>
          <p:nvPr/>
        </p:nvSpPr>
        <p:spPr>
          <a:xfrm>
            <a:off x="4462203" y="1977018"/>
            <a:ext cx="4152099" cy="369332"/>
          </a:xfrm>
          <a:prstGeom prst="rect">
            <a:avLst/>
          </a:prstGeom>
          <a:noFill/>
        </p:spPr>
        <p:txBody>
          <a:bodyPr wrap="none" rtlCol="0">
            <a:spAutoFit/>
          </a:bodyPr>
          <a:lstStyle/>
          <a:p>
            <a:r>
              <a:rPr kumimoji="1" lang="ja-JP" altLang="en-US" dirty="0"/>
              <a:t>辞書で複数の</a:t>
            </a:r>
            <a:r>
              <a:rPr lang="ja-JP" altLang="en-US" dirty="0"/>
              <a:t>キーと</a:t>
            </a:r>
            <a:r>
              <a:rPr kumimoji="1" lang="ja-JP" altLang="en-US" dirty="0"/>
              <a:t>値</a:t>
            </a:r>
            <a:r>
              <a:rPr lang="ja-JP" altLang="en-US" dirty="0"/>
              <a:t>のペア</a:t>
            </a:r>
            <a:r>
              <a:rPr kumimoji="1" lang="ja-JP" altLang="en-US" dirty="0"/>
              <a:t>を受け取る</a:t>
            </a:r>
          </a:p>
        </p:txBody>
      </p:sp>
      <p:pic>
        <p:nvPicPr>
          <p:cNvPr id="7" name="図 6">
            <a:extLst>
              <a:ext uri="{FF2B5EF4-FFF2-40B4-BE49-F238E27FC236}">
                <a16:creationId xmlns:a16="http://schemas.microsoft.com/office/drawing/2014/main" id="{8899FB09-6B25-4F54-967E-D060AD956FB4}"/>
              </a:ext>
            </a:extLst>
          </p:cNvPr>
          <p:cNvPicPr>
            <a:picLocks noChangeAspect="1"/>
          </p:cNvPicPr>
          <p:nvPr/>
        </p:nvPicPr>
        <p:blipFill>
          <a:blip r:embed="rId3"/>
          <a:stretch>
            <a:fillRect/>
          </a:stretch>
        </p:blipFill>
        <p:spPr>
          <a:xfrm>
            <a:off x="4572001" y="2503826"/>
            <a:ext cx="3168352" cy="861708"/>
          </a:xfrm>
          <a:prstGeom prst="rect">
            <a:avLst/>
          </a:prstGeom>
        </p:spPr>
      </p:pic>
      <p:sp>
        <p:nvSpPr>
          <p:cNvPr id="8" name="テキスト ボックス 7">
            <a:extLst>
              <a:ext uri="{FF2B5EF4-FFF2-40B4-BE49-F238E27FC236}">
                <a16:creationId xmlns:a16="http://schemas.microsoft.com/office/drawing/2014/main" id="{DE5A9D7D-35E5-4D01-9D01-273345DD0081}"/>
              </a:ext>
            </a:extLst>
          </p:cNvPr>
          <p:cNvSpPr txBox="1">
            <a:spLocks noChangeArrowheads="1"/>
          </p:cNvSpPr>
          <p:nvPr/>
        </p:nvSpPr>
        <p:spPr bwMode="auto">
          <a:xfrm>
            <a:off x="395536" y="3789040"/>
            <a:ext cx="3528392" cy="1754326"/>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latin typeface="Lucida Console" panose="020B0609040504020204" pitchFamily="49" charset="0"/>
                <a:ea typeface="HG丸ｺﾞｼｯｸM-PRO" panose="020F0600000000000000" pitchFamily="50" charset="-128"/>
              </a:rPr>
              <a:t>def </a:t>
            </a:r>
            <a:r>
              <a:rPr lang="en-US" altLang="ja-JP" dirty="0" err="1">
                <a:latin typeface="Lucida Console" panose="020B0609040504020204" pitchFamily="49" charset="0"/>
                <a:ea typeface="HG丸ｺﾞｼｯｸM-PRO" panose="020F0600000000000000" pitchFamily="50" charset="-128"/>
              </a:rPr>
              <a:t>func_a</a:t>
            </a:r>
            <a:r>
              <a:rPr lang="en-US" altLang="ja-JP" dirty="0">
                <a:latin typeface="Lucida Console" panose="020B0609040504020204" pitchFamily="49" charset="0"/>
                <a:ea typeface="HG丸ｺﾞｼｯｸM-PRO" panose="020F0600000000000000" pitchFamily="50" charset="-128"/>
              </a:rPr>
              <a:t>(</a:t>
            </a:r>
            <a:r>
              <a:rPr lang="en-US" altLang="ja-JP" dirty="0">
                <a:solidFill>
                  <a:srgbClr val="FF0000"/>
                </a:solidFill>
                <a:latin typeface="Lucida Console" panose="020B0609040504020204" pitchFamily="49" charset="0"/>
                <a:ea typeface="HG丸ｺﾞｼｯｸM-PRO" panose="020F0600000000000000" pitchFamily="50" charset="-128"/>
              </a:rPr>
              <a:t>*</a:t>
            </a:r>
            <a:r>
              <a:rPr lang="en-US" altLang="ja-JP" dirty="0" err="1">
                <a:solidFill>
                  <a:srgbClr val="FF0000"/>
                </a:solidFill>
                <a:latin typeface="Lucida Console" panose="020B0609040504020204" pitchFamily="49" charset="0"/>
                <a:ea typeface="HG丸ｺﾞｼｯｸM-PRO" panose="020F0600000000000000" pitchFamily="50" charset="-128"/>
              </a:rPr>
              <a:t>args</a:t>
            </a:r>
            <a:r>
              <a:rPr lang="en-US" altLang="ja-JP" dirty="0">
                <a:latin typeface="Lucida Console" panose="020B0609040504020204" pitchFamily="49" charset="0"/>
                <a:ea typeface="HG丸ｺﾞｼｯｸM-PRO" panose="020F0600000000000000" pitchFamily="50" charset="-128"/>
              </a:rPr>
              <a:t>):</a:t>
            </a:r>
          </a:p>
          <a:p>
            <a:pPr eaLnBrk="1" hangingPunct="1"/>
            <a:r>
              <a:rPr lang="en-US" altLang="ja-JP" dirty="0">
                <a:latin typeface="Lucida Console" panose="020B0609040504020204" pitchFamily="49" charset="0"/>
                <a:ea typeface="HG丸ｺﾞｼｯｸM-PRO" panose="020F0600000000000000" pitchFamily="50" charset="-128"/>
              </a:rPr>
              <a:t>    for a in </a:t>
            </a:r>
            <a:r>
              <a:rPr lang="en-US" altLang="ja-JP" dirty="0" err="1">
                <a:latin typeface="Lucida Console" panose="020B0609040504020204" pitchFamily="49" charset="0"/>
                <a:ea typeface="HG丸ｺﾞｼｯｸM-PRO" panose="020F0600000000000000" pitchFamily="50" charset="-128"/>
              </a:rPr>
              <a:t>args</a:t>
            </a:r>
            <a:r>
              <a:rPr lang="en-US" altLang="ja-JP" dirty="0">
                <a:latin typeface="Lucida Console" panose="020B0609040504020204" pitchFamily="49" charset="0"/>
                <a:ea typeface="HG丸ｺﾞｼｯｸM-PRO" panose="020F0600000000000000" pitchFamily="50" charset="-128"/>
              </a:rPr>
              <a:t>:</a:t>
            </a:r>
          </a:p>
          <a:p>
            <a:pPr eaLnBrk="1" hangingPunct="1"/>
            <a:r>
              <a:rPr lang="en-US" altLang="ja-JP" dirty="0">
                <a:latin typeface="Lucida Console" panose="020B0609040504020204" pitchFamily="49" charset="0"/>
                <a:ea typeface="HG丸ｺﾞｼｯｸM-PRO" panose="020F0600000000000000" pitchFamily="50" charset="-128"/>
              </a:rPr>
              <a:t>        print(a)</a:t>
            </a:r>
          </a:p>
          <a:p>
            <a:pPr eaLnBrk="1" hangingPunct="1"/>
            <a:endParaRPr lang="en-US" altLang="ja-JP" dirty="0">
              <a:latin typeface="Lucida Console" panose="020B0609040504020204" pitchFamily="49" charset="0"/>
              <a:ea typeface="HG丸ｺﾞｼｯｸM-PRO" panose="020F0600000000000000" pitchFamily="50" charset="-128"/>
            </a:endParaRPr>
          </a:p>
          <a:p>
            <a:pPr eaLnBrk="1" hangingPunct="1"/>
            <a:r>
              <a:rPr lang="en-US" altLang="ja-JP" dirty="0" err="1">
                <a:latin typeface="Lucida Console" panose="020B0609040504020204" pitchFamily="49" charset="0"/>
                <a:ea typeface="HG丸ｺﾞｼｯｸM-PRO" panose="020F0600000000000000" pitchFamily="50" charset="-128"/>
              </a:rPr>
              <a:t>func_a</a:t>
            </a:r>
            <a:r>
              <a:rPr lang="en-US" altLang="ja-JP" dirty="0">
                <a:latin typeface="Lucida Console" panose="020B0609040504020204" pitchFamily="49" charset="0"/>
                <a:ea typeface="HG丸ｺﾞｼｯｸM-PRO" panose="020F0600000000000000" pitchFamily="50" charset="-128"/>
              </a:rPr>
              <a:t>(1, 2)</a:t>
            </a:r>
          </a:p>
          <a:p>
            <a:pPr eaLnBrk="1" hangingPunct="1"/>
            <a:r>
              <a:rPr lang="en-US" altLang="ja-JP" dirty="0" err="1">
                <a:latin typeface="Lucida Console" panose="020B0609040504020204" pitchFamily="49" charset="0"/>
                <a:ea typeface="HG丸ｺﾞｼｯｸM-PRO" panose="020F0600000000000000" pitchFamily="50" charset="-128"/>
              </a:rPr>
              <a:t>func_a</a:t>
            </a:r>
            <a:r>
              <a:rPr lang="en-US" altLang="ja-JP" dirty="0">
                <a:latin typeface="Lucida Console" panose="020B0609040504020204" pitchFamily="49" charset="0"/>
                <a:ea typeface="HG丸ｺﾞｼｯｸM-PRO" panose="020F0600000000000000" pitchFamily="50" charset="-128"/>
              </a:rPr>
              <a:t>(1, 2, 3, 4)</a:t>
            </a:r>
          </a:p>
        </p:txBody>
      </p:sp>
      <p:sp>
        <p:nvSpPr>
          <p:cNvPr id="9" name="テキスト ボックス 8">
            <a:extLst>
              <a:ext uri="{FF2B5EF4-FFF2-40B4-BE49-F238E27FC236}">
                <a16:creationId xmlns:a16="http://schemas.microsoft.com/office/drawing/2014/main" id="{FD9F86B6-E7BA-43C8-8323-B8C73124B8F9}"/>
              </a:ext>
            </a:extLst>
          </p:cNvPr>
          <p:cNvSpPr txBox="1">
            <a:spLocks noChangeArrowheads="1"/>
          </p:cNvSpPr>
          <p:nvPr/>
        </p:nvSpPr>
        <p:spPr bwMode="auto">
          <a:xfrm>
            <a:off x="4572000" y="3789040"/>
            <a:ext cx="4248472" cy="1754326"/>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latin typeface="Lucida Console" panose="020B0609040504020204" pitchFamily="49" charset="0"/>
                <a:ea typeface="HG丸ｺﾞｼｯｸM-PRO" panose="020F0600000000000000" pitchFamily="50" charset="-128"/>
              </a:rPr>
              <a:t>def </a:t>
            </a:r>
            <a:r>
              <a:rPr lang="en-US" altLang="ja-JP" dirty="0" err="1">
                <a:latin typeface="Lucida Console" panose="020B0609040504020204" pitchFamily="49" charset="0"/>
                <a:ea typeface="HG丸ｺﾞｼｯｸM-PRO" panose="020F0600000000000000" pitchFamily="50" charset="-128"/>
              </a:rPr>
              <a:t>func_b</a:t>
            </a:r>
            <a:r>
              <a:rPr lang="en-US" altLang="ja-JP" dirty="0">
                <a:latin typeface="Lucida Console" panose="020B0609040504020204" pitchFamily="49" charset="0"/>
                <a:ea typeface="HG丸ｺﾞｼｯｸM-PRO" panose="020F0600000000000000" pitchFamily="50" charset="-128"/>
              </a:rPr>
              <a:t>(</a:t>
            </a:r>
            <a:r>
              <a:rPr lang="en-US" altLang="ja-JP" dirty="0">
                <a:solidFill>
                  <a:srgbClr val="FF0000"/>
                </a:solidFill>
                <a:latin typeface="Lucida Console" panose="020B0609040504020204" pitchFamily="49" charset="0"/>
                <a:ea typeface="HG丸ｺﾞｼｯｸM-PRO" panose="020F0600000000000000" pitchFamily="50" charset="-128"/>
              </a:rPr>
              <a:t>**</a:t>
            </a:r>
            <a:r>
              <a:rPr lang="en-US" altLang="ja-JP" dirty="0" err="1">
                <a:solidFill>
                  <a:srgbClr val="FF0000"/>
                </a:solidFill>
                <a:latin typeface="Lucida Console" panose="020B0609040504020204" pitchFamily="49" charset="0"/>
                <a:ea typeface="HG丸ｺﾞｼｯｸM-PRO" panose="020F0600000000000000" pitchFamily="50" charset="-128"/>
              </a:rPr>
              <a:t>kwargs</a:t>
            </a:r>
            <a:r>
              <a:rPr lang="en-US" altLang="ja-JP" dirty="0">
                <a:latin typeface="Lucida Console" panose="020B0609040504020204" pitchFamily="49" charset="0"/>
                <a:ea typeface="HG丸ｺﾞｼｯｸM-PRO" panose="020F0600000000000000" pitchFamily="50" charset="-128"/>
              </a:rPr>
              <a:t>):</a:t>
            </a:r>
          </a:p>
          <a:p>
            <a:pPr eaLnBrk="1" hangingPunct="1"/>
            <a:r>
              <a:rPr lang="en-US" altLang="ja-JP" dirty="0">
                <a:latin typeface="Lucida Console" panose="020B0609040504020204" pitchFamily="49" charset="0"/>
                <a:ea typeface="HG丸ｺﾞｼｯｸM-PRO" panose="020F0600000000000000" pitchFamily="50" charset="-128"/>
              </a:rPr>
              <a:t>    for k, v in </a:t>
            </a:r>
            <a:r>
              <a:rPr lang="en-US" altLang="ja-JP" dirty="0" err="1">
                <a:latin typeface="Lucida Console" panose="020B0609040504020204" pitchFamily="49" charset="0"/>
                <a:ea typeface="HG丸ｺﾞｼｯｸM-PRO" panose="020F0600000000000000" pitchFamily="50" charset="-128"/>
              </a:rPr>
              <a:t>kwargs</a:t>
            </a:r>
            <a:r>
              <a:rPr lang="en-US" altLang="ja-JP" dirty="0">
                <a:latin typeface="Lucida Console" panose="020B0609040504020204" pitchFamily="49" charset="0"/>
                <a:ea typeface="HG丸ｺﾞｼｯｸM-PRO" panose="020F0600000000000000" pitchFamily="50" charset="-128"/>
              </a:rPr>
              <a:t>:</a:t>
            </a:r>
          </a:p>
          <a:p>
            <a:pPr eaLnBrk="1" hangingPunct="1"/>
            <a:r>
              <a:rPr lang="en-US" altLang="ja-JP" dirty="0">
                <a:latin typeface="Lucida Console" panose="020B0609040504020204" pitchFamily="49" charset="0"/>
                <a:ea typeface="HG丸ｺﾞｼｯｸM-PRO" panose="020F0600000000000000" pitchFamily="50" charset="-128"/>
              </a:rPr>
              <a:t>        print(k, v)</a:t>
            </a:r>
          </a:p>
          <a:p>
            <a:pPr eaLnBrk="1" hangingPunct="1"/>
            <a:endParaRPr lang="en-US" altLang="ja-JP" dirty="0">
              <a:latin typeface="Lucida Console" panose="020B0609040504020204" pitchFamily="49" charset="0"/>
              <a:ea typeface="HG丸ｺﾞｼｯｸM-PRO" panose="020F0600000000000000" pitchFamily="50" charset="-128"/>
            </a:endParaRPr>
          </a:p>
          <a:p>
            <a:pPr eaLnBrk="1" hangingPunct="1"/>
            <a:r>
              <a:rPr lang="en-US" altLang="ja-JP" dirty="0" err="1">
                <a:latin typeface="Lucida Console" panose="020B0609040504020204" pitchFamily="49" charset="0"/>
                <a:ea typeface="HG丸ｺﾞｼｯｸM-PRO" panose="020F0600000000000000" pitchFamily="50" charset="-128"/>
              </a:rPr>
              <a:t>func_b</a:t>
            </a:r>
            <a:r>
              <a:rPr lang="en-US" altLang="ja-JP" dirty="0">
                <a:latin typeface="Lucida Console" panose="020B0609040504020204" pitchFamily="49" charset="0"/>
                <a:ea typeface="HG丸ｺﾞｼｯｸM-PRO" panose="020F0600000000000000" pitchFamily="50" charset="-128"/>
              </a:rPr>
              <a:t>(a=1, b=2)</a:t>
            </a:r>
          </a:p>
          <a:p>
            <a:pPr eaLnBrk="1" hangingPunct="1"/>
            <a:r>
              <a:rPr lang="en-US" altLang="ja-JP" dirty="0" err="1">
                <a:latin typeface="Lucida Console" panose="020B0609040504020204" pitchFamily="49" charset="0"/>
                <a:ea typeface="HG丸ｺﾞｼｯｸM-PRO" panose="020F0600000000000000" pitchFamily="50" charset="-128"/>
              </a:rPr>
              <a:t>func_b</a:t>
            </a:r>
            <a:r>
              <a:rPr lang="en-US" altLang="ja-JP" dirty="0">
                <a:latin typeface="Lucida Console" panose="020B0609040504020204" pitchFamily="49" charset="0"/>
                <a:ea typeface="HG丸ｺﾞｼｯｸM-PRO" panose="020F0600000000000000" pitchFamily="50" charset="-128"/>
              </a:rPr>
              <a:t>(c=3, d=4, e=5, f=6)</a:t>
            </a:r>
          </a:p>
        </p:txBody>
      </p:sp>
      <p:sp>
        <p:nvSpPr>
          <p:cNvPr id="10" name="スライド番号プレースホルダー 9">
            <a:extLst>
              <a:ext uri="{FF2B5EF4-FFF2-40B4-BE49-F238E27FC236}">
                <a16:creationId xmlns:a16="http://schemas.microsoft.com/office/drawing/2014/main" id="{867178C8-C23F-4020-80C2-12F52E49A55B}"/>
              </a:ext>
            </a:extLst>
          </p:cNvPr>
          <p:cNvSpPr>
            <a:spLocks noGrp="1"/>
          </p:cNvSpPr>
          <p:nvPr>
            <p:ph type="sldNum" sz="quarter" idx="12"/>
          </p:nvPr>
        </p:nvSpPr>
        <p:spPr/>
        <p:txBody>
          <a:bodyPr/>
          <a:lstStyle/>
          <a:p>
            <a:fld id="{F9134F74-3BB4-4ADE-A554-892E3A208E77}" type="slidenum">
              <a:rPr lang="ja-JP" altLang="en-US" smtClean="0"/>
              <a:pPr/>
              <a:t>197</a:t>
            </a:fld>
            <a:endParaRPr lang="ja-JP" altLang="en-US"/>
          </a:p>
        </p:txBody>
      </p:sp>
    </p:spTree>
    <p:extLst>
      <p:ext uri="{BB962C8B-B14F-4D97-AF65-F5344CB8AC3E}">
        <p14:creationId xmlns:p14="http://schemas.microsoft.com/office/powerpoint/2010/main" val="6832679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678F3A-988C-45D8-8AD2-522A0AD66CA4}"/>
              </a:ext>
            </a:extLst>
          </p:cNvPr>
          <p:cNvSpPr>
            <a:spLocks noGrp="1"/>
          </p:cNvSpPr>
          <p:nvPr>
            <p:ph type="title"/>
          </p:nvPr>
        </p:nvSpPr>
        <p:spPr/>
        <p:txBody>
          <a:bodyPr/>
          <a:lstStyle/>
          <a:p>
            <a:r>
              <a:rPr kumimoji="1" lang="ja-JP" altLang="en-US" dirty="0"/>
              <a:t>ドキュメントでの関数の書式</a:t>
            </a:r>
          </a:p>
        </p:txBody>
      </p:sp>
      <p:grpSp>
        <p:nvGrpSpPr>
          <p:cNvPr id="7" name="グループ化 6">
            <a:extLst>
              <a:ext uri="{FF2B5EF4-FFF2-40B4-BE49-F238E27FC236}">
                <a16:creationId xmlns:a16="http://schemas.microsoft.com/office/drawing/2014/main" id="{C1834D13-F9AE-4875-8387-E1D8D2CCA871}"/>
              </a:ext>
            </a:extLst>
          </p:cNvPr>
          <p:cNvGrpSpPr/>
          <p:nvPr/>
        </p:nvGrpSpPr>
        <p:grpSpPr>
          <a:xfrm>
            <a:off x="106843" y="1597441"/>
            <a:ext cx="5977325" cy="5124034"/>
            <a:chOff x="882560" y="1145502"/>
            <a:chExt cx="6695728" cy="5739882"/>
          </a:xfrm>
        </p:grpSpPr>
        <p:pic>
          <p:nvPicPr>
            <p:cNvPr id="4" name="図 3">
              <a:extLst>
                <a:ext uri="{FF2B5EF4-FFF2-40B4-BE49-F238E27FC236}">
                  <a16:creationId xmlns:a16="http://schemas.microsoft.com/office/drawing/2014/main" id="{37F30EED-9D8C-4A92-91A7-2118E8A67B52}"/>
                </a:ext>
              </a:extLst>
            </p:cNvPr>
            <p:cNvPicPr>
              <a:picLocks noChangeAspect="1"/>
            </p:cNvPicPr>
            <p:nvPr/>
          </p:nvPicPr>
          <p:blipFill>
            <a:blip r:embed="rId2"/>
            <a:stretch>
              <a:fillRect/>
            </a:stretch>
          </p:blipFill>
          <p:spPr>
            <a:xfrm>
              <a:off x="899592" y="1145502"/>
              <a:ext cx="6656634" cy="1946417"/>
            </a:xfrm>
            <a:prstGeom prst="rect">
              <a:avLst/>
            </a:prstGeom>
          </p:spPr>
        </p:pic>
        <p:pic>
          <p:nvPicPr>
            <p:cNvPr id="5" name="図 4">
              <a:extLst>
                <a:ext uri="{FF2B5EF4-FFF2-40B4-BE49-F238E27FC236}">
                  <a16:creationId xmlns:a16="http://schemas.microsoft.com/office/drawing/2014/main" id="{351ABC95-5EF6-48A4-A5F9-747679F559A6}"/>
                </a:ext>
              </a:extLst>
            </p:cNvPr>
            <p:cNvPicPr>
              <a:picLocks noChangeAspect="1"/>
            </p:cNvPicPr>
            <p:nvPr/>
          </p:nvPicPr>
          <p:blipFill>
            <a:blip r:embed="rId3"/>
            <a:stretch>
              <a:fillRect/>
            </a:stretch>
          </p:blipFill>
          <p:spPr>
            <a:xfrm>
              <a:off x="882560" y="3091920"/>
              <a:ext cx="6695728" cy="3793464"/>
            </a:xfrm>
            <a:prstGeom prst="rect">
              <a:avLst/>
            </a:prstGeom>
          </p:spPr>
        </p:pic>
      </p:grpSp>
      <p:sp>
        <p:nvSpPr>
          <p:cNvPr id="8" name="テキスト ボックス 7">
            <a:extLst>
              <a:ext uri="{FF2B5EF4-FFF2-40B4-BE49-F238E27FC236}">
                <a16:creationId xmlns:a16="http://schemas.microsoft.com/office/drawing/2014/main" id="{6200A691-E816-4427-B5EE-F96E7059201D}"/>
              </a:ext>
            </a:extLst>
          </p:cNvPr>
          <p:cNvSpPr txBox="1"/>
          <p:nvPr/>
        </p:nvSpPr>
        <p:spPr>
          <a:xfrm>
            <a:off x="6400788" y="3124231"/>
            <a:ext cx="2723823" cy="369332"/>
          </a:xfrm>
          <a:prstGeom prst="rect">
            <a:avLst/>
          </a:prstGeom>
          <a:noFill/>
        </p:spPr>
        <p:txBody>
          <a:bodyPr wrap="none" rtlCol="0">
            <a:spAutoFit/>
          </a:bodyPr>
          <a:lstStyle/>
          <a:p>
            <a:r>
              <a:rPr kumimoji="1" lang="en-US" altLang="ja-JP" dirty="0"/>
              <a:t>[ </a:t>
            </a:r>
            <a:r>
              <a:rPr kumimoji="1" lang="ja-JP" altLang="en-US" dirty="0"/>
              <a:t> </a:t>
            </a:r>
            <a:r>
              <a:rPr kumimoji="1" lang="en-US" altLang="ja-JP" dirty="0"/>
              <a:t>]</a:t>
            </a:r>
            <a:r>
              <a:rPr kumimoji="1" lang="ja-JP" altLang="en-US" dirty="0"/>
              <a:t> 内の引数は省略できる</a:t>
            </a:r>
          </a:p>
        </p:txBody>
      </p:sp>
      <p:sp>
        <p:nvSpPr>
          <p:cNvPr id="9" name="正方形/長方形 8">
            <a:extLst>
              <a:ext uri="{FF2B5EF4-FFF2-40B4-BE49-F238E27FC236}">
                <a16:creationId xmlns:a16="http://schemas.microsoft.com/office/drawing/2014/main" id="{7E1BD77E-BE02-4C70-84DA-7A78E253D391}"/>
              </a:ext>
            </a:extLst>
          </p:cNvPr>
          <p:cNvSpPr/>
          <p:nvPr/>
        </p:nvSpPr>
        <p:spPr>
          <a:xfrm>
            <a:off x="395536" y="1263868"/>
            <a:ext cx="6215577" cy="307777"/>
          </a:xfrm>
          <a:prstGeom prst="rect">
            <a:avLst/>
          </a:prstGeom>
        </p:spPr>
        <p:txBody>
          <a:bodyPr wrap="square">
            <a:spAutoFit/>
          </a:bodyPr>
          <a:lstStyle/>
          <a:p>
            <a:r>
              <a:rPr lang="en-US" altLang="ja-JP" sz="1400" dirty="0">
                <a:latin typeface="+mn-ea"/>
                <a:ea typeface="+mn-ea"/>
              </a:rPr>
              <a:t>※</a:t>
            </a:r>
            <a:r>
              <a:rPr lang="ja-JP" altLang="en-US" sz="1400" dirty="0">
                <a:latin typeface="+mn-ea"/>
                <a:ea typeface="+mn-ea"/>
              </a:rPr>
              <a:t> Python標準ライブラリのドキュメントで使用されている表記</a:t>
            </a:r>
          </a:p>
        </p:txBody>
      </p:sp>
      <p:sp>
        <p:nvSpPr>
          <p:cNvPr id="3" name="スライド番号プレースホルダー 2">
            <a:extLst>
              <a:ext uri="{FF2B5EF4-FFF2-40B4-BE49-F238E27FC236}">
                <a16:creationId xmlns:a16="http://schemas.microsoft.com/office/drawing/2014/main" id="{5B7FA121-93BB-4191-A083-82EE4CE3C33A}"/>
              </a:ext>
            </a:extLst>
          </p:cNvPr>
          <p:cNvSpPr>
            <a:spLocks noGrp="1"/>
          </p:cNvSpPr>
          <p:nvPr>
            <p:ph type="sldNum" sz="quarter" idx="12"/>
          </p:nvPr>
        </p:nvSpPr>
        <p:spPr/>
        <p:txBody>
          <a:bodyPr/>
          <a:lstStyle/>
          <a:p>
            <a:fld id="{F9134F74-3BB4-4ADE-A554-892E3A208E77}" type="slidenum">
              <a:rPr lang="ja-JP" altLang="en-US" smtClean="0"/>
              <a:pPr/>
              <a:t>198</a:t>
            </a:fld>
            <a:endParaRPr lang="ja-JP" altLang="en-US"/>
          </a:p>
        </p:txBody>
      </p:sp>
    </p:spTree>
    <p:extLst>
      <p:ext uri="{BB962C8B-B14F-4D97-AF65-F5344CB8AC3E}">
        <p14:creationId xmlns:p14="http://schemas.microsoft.com/office/powerpoint/2010/main" val="334630769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66282E-ACB2-465D-A7D3-D2D28B1748E1}"/>
              </a:ext>
            </a:extLst>
          </p:cNvPr>
          <p:cNvSpPr>
            <a:spLocks noGrp="1"/>
          </p:cNvSpPr>
          <p:nvPr>
            <p:ph type="ctrTitle"/>
          </p:nvPr>
        </p:nvSpPr>
        <p:spPr/>
        <p:txBody>
          <a:bodyPr/>
          <a:lstStyle/>
          <a:p>
            <a:r>
              <a:rPr lang="ja-JP" altLang="en-US" dirty="0"/>
              <a:t>関数の戻り値</a:t>
            </a:r>
            <a:endParaRPr kumimoji="1" lang="ja-JP" altLang="en-US" dirty="0"/>
          </a:p>
        </p:txBody>
      </p:sp>
      <p:sp>
        <p:nvSpPr>
          <p:cNvPr id="3" name="字幕 2">
            <a:extLst>
              <a:ext uri="{FF2B5EF4-FFF2-40B4-BE49-F238E27FC236}">
                <a16:creationId xmlns:a16="http://schemas.microsoft.com/office/drawing/2014/main" id="{6D0B307F-3BE5-4521-A9CB-01E345C0598F}"/>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609047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3"/>
          <p:cNvSpPr>
            <a:spLocks noGrp="1"/>
          </p:cNvSpPr>
          <p:nvPr>
            <p:ph type="title"/>
          </p:nvPr>
        </p:nvSpPr>
        <p:spPr/>
        <p:txBody>
          <a:bodyPr/>
          <a:lstStyle/>
          <a:p>
            <a:pPr eaLnBrk="1" hangingPunct="1"/>
            <a:r>
              <a:rPr lang="ja-JP" altLang="en-US" dirty="0"/>
              <a:t>本資料の位置づけ</a:t>
            </a:r>
            <a:endParaRPr lang="en-US" altLang="ja-JP" dirty="0"/>
          </a:p>
        </p:txBody>
      </p:sp>
      <p:sp>
        <p:nvSpPr>
          <p:cNvPr id="4101" name="正方形/長方形 8"/>
          <p:cNvSpPr>
            <a:spLocks noChangeArrowheads="1"/>
          </p:cNvSpPr>
          <p:nvPr/>
        </p:nvSpPr>
        <p:spPr bwMode="auto">
          <a:xfrm>
            <a:off x="5580112" y="5301208"/>
            <a:ext cx="35004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600" dirty="0">
                <a:latin typeface="+mn-ea"/>
                <a:ea typeface="+mn-ea"/>
              </a:rPr>
              <a:t>出版社</a:t>
            </a:r>
            <a:r>
              <a:rPr lang="en-US" altLang="ja-JP" sz="1600" dirty="0">
                <a:latin typeface="+mn-ea"/>
                <a:ea typeface="+mn-ea"/>
              </a:rPr>
              <a:t>	</a:t>
            </a:r>
            <a:r>
              <a:rPr lang="ja-JP" altLang="en-US" sz="1600" dirty="0">
                <a:latin typeface="+mn-ea"/>
                <a:ea typeface="+mn-ea"/>
              </a:rPr>
              <a:t>： 翔泳社</a:t>
            </a:r>
            <a:endParaRPr lang="en-US" altLang="ja-JP" sz="1600" dirty="0">
              <a:latin typeface="+mn-ea"/>
              <a:ea typeface="+mn-ea"/>
            </a:endParaRPr>
          </a:p>
          <a:p>
            <a:pPr eaLnBrk="1" hangingPunct="1"/>
            <a:r>
              <a:rPr lang="ja-JP" altLang="en-US" sz="1600" dirty="0">
                <a:latin typeface="+mn-ea"/>
                <a:ea typeface="+mn-ea"/>
              </a:rPr>
              <a:t>発売日</a:t>
            </a:r>
            <a:r>
              <a:rPr lang="en-US" altLang="ja-JP" sz="1600" dirty="0">
                <a:latin typeface="+mn-ea"/>
                <a:ea typeface="+mn-ea"/>
              </a:rPr>
              <a:t>	</a:t>
            </a:r>
            <a:r>
              <a:rPr lang="ja-JP" altLang="en-US" sz="1600" dirty="0">
                <a:latin typeface="+mn-ea"/>
                <a:ea typeface="+mn-ea"/>
              </a:rPr>
              <a:t>： </a:t>
            </a:r>
            <a:r>
              <a:rPr lang="en-US" altLang="ja-JP" sz="1600" dirty="0">
                <a:latin typeface="+mn-ea"/>
                <a:ea typeface="+mn-ea"/>
              </a:rPr>
              <a:t>2021/5/24</a:t>
            </a:r>
          </a:p>
          <a:p>
            <a:pPr eaLnBrk="1" hangingPunct="1"/>
            <a:r>
              <a:rPr lang="en-US" altLang="ja-JP" sz="1600" dirty="0">
                <a:latin typeface="+mn-ea"/>
                <a:ea typeface="+mn-ea"/>
              </a:rPr>
              <a:t>ISBN</a:t>
            </a:r>
            <a:r>
              <a:rPr lang="ja-JP" altLang="en-US" sz="1600" dirty="0">
                <a:latin typeface="+mn-ea"/>
                <a:ea typeface="+mn-ea"/>
              </a:rPr>
              <a:t>  </a:t>
            </a:r>
            <a:r>
              <a:rPr lang="en-US" altLang="ja-JP" sz="1600" dirty="0">
                <a:latin typeface="+mn-ea"/>
                <a:ea typeface="+mn-ea"/>
              </a:rPr>
              <a:t>	</a:t>
            </a:r>
            <a:r>
              <a:rPr lang="ja-JP" altLang="en-US" sz="1600" dirty="0">
                <a:latin typeface="+mn-ea"/>
                <a:ea typeface="+mn-ea"/>
              </a:rPr>
              <a:t>：</a:t>
            </a:r>
            <a:r>
              <a:rPr lang="en-US" altLang="ja-JP" sz="1600" dirty="0">
                <a:latin typeface="+mn-ea"/>
                <a:ea typeface="+mn-ea"/>
              </a:rPr>
              <a:t> 9784798169460</a:t>
            </a:r>
          </a:p>
        </p:txBody>
      </p:sp>
      <p:sp>
        <p:nvSpPr>
          <p:cNvPr id="4102" name="正方形/長方形 9"/>
          <p:cNvSpPr>
            <a:spLocks noChangeArrowheads="1"/>
          </p:cNvSpPr>
          <p:nvPr/>
        </p:nvSpPr>
        <p:spPr bwMode="auto">
          <a:xfrm>
            <a:off x="214312" y="1484784"/>
            <a:ext cx="5077768"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latin typeface="+mn-ea"/>
                <a:ea typeface="+mn-ea"/>
              </a:rPr>
              <a:t>本資料は</a:t>
            </a:r>
            <a:br>
              <a:rPr lang="en-US" altLang="ja-JP" dirty="0">
                <a:latin typeface="+mn-ea"/>
                <a:ea typeface="+mn-ea"/>
              </a:rPr>
            </a:br>
            <a:endParaRPr lang="en-US" altLang="ja-JP" dirty="0">
              <a:latin typeface="+mn-ea"/>
              <a:ea typeface="+mn-ea"/>
            </a:endParaRPr>
          </a:p>
          <a:p>
            <a:pPr eaLnBrk="1" hangingPunct="1"/>
            <a:r>
              <a:rPr lang="en-US" altLang="ja-JP" dirty="0">
                <a:latin typeface="+mn-ea"/>
                <a:ea typeface="+mn-ea"/>
              </a:rPr>
              <a:t>『Python </a:t>
            </a:r>
            <a:r>
              <a:rPr lang="ja-JP" altLang="en-US" dirty="0">
                <a:latin typeface="+mn-ea"/>
                <a:ea typeface="+mn-ea"/>
              </a:rPr>
              <a:t>ゼロからはじめるプログラミング</a:t>
            </a:r>
            <a:r>
              <a:rPr lang="en-US" altLang="ja-JP" dirty="0">
                <a:latin typeface="+mn-ea"/>
                <a:ea typeface="+mn-ea"/>
              </a:rPr>
              <a:t>』</a:t>
            </a:r>
            <a:endParaRPr lang="ja-JP" altLang="en-US" dirty="0">
              <a:latin typeface="+mn-ea"/>
              <a:ea typeface="+mn-ea"/>
            </a:endParaRPr>
          </a:p>
          <a:p>
            <a:pPr eaLnBrk="1" hangingPunct="1"/>
            <a:endParaRPr lang="en-US" altLang="ja-JP" dirty="0">
              <a:latin typeface="+mn-ea"/>
              <a:ea typeface="+mn-ea"/>
            </a:endParaRPr>
          </a:p>
          <a:p>
            <a:pPr eaLnBrk="1" hangingPunct="1"/>
            <a:r>
              <a:rPr lang="ja-JP" altLang="en-US" dirty="0">
                <a:latin typeface="+mn-ea"/>
                <a:ea typeface="+mn-ea"/>
              </a:rPr>
              <a:t>を専門学校・大学・企業などで教科書として採用された教員・指導員を対象に、教科書の内容を解説するための副教材として作られています。</a:t>
            </a:r>
            <a:endParaRPr lang="en-US" altLang="ja-JP" dirty="0">
              <a:latin typeface="+mn-ea"/>
              <a:ea typeface="+mn-ea"/>
            </a:endParaRPr>
          </a:p>
          <a:p>
            <a:pPr eaLnBrk="1" hangingPunct="1"/>
            <a:endParaRPr lang="en-US" altLang="ja-JP" dirty="0">
              <a:latin typeface="+mn-ea"/>
              <a:ea typeface="+mn-ea"/>
            </a:endParaRPr>
          </a:p>
          <a:p>
            <a:pPr eaLnBrk="1" hangingPunct="1"/>
            <a:r>
              <a:rPr lang="ja-JP" altLang="en-US" dirty="0">
                <a:latin typeface="+mn-ea"/>
                <a:ea typeface="+mn-ea"/>
              </a:rPr>
              <a:t>上記に該当する場合は、自由にご使用ください。授業の進め方などに応じて、改変していただいて結構です。</a:t>
            </a:r>
            <a:r>
              <a:rPr lang="en-US" altLang="ja-JP" dirty="0">
                <a:latin typeface="+mn-ea"/>
                <a:ea typeface="+mn-ea"/>
              </a:rPr>
              <a:t>※</a:t>
            </a:r>
            <a:r>
              <a:rPr lang="ja-JP" altLang="en-US" dirty="0">
                <a:latin typeface="+mn-ea"/>
                <a:ea typeface="+mn-ea"/>
              </a:rPr>
              <a:t> このページを削除して構いません</a:t>
            </a:r>
            <a:endParaRPr lang="en-US" altLang="ja-JP" dirty="0">
              <a:latin typeface="+mn-ea"/>
              <a:ea typeface="+mn-ea"/>
            </a:endParaRPr>
          </a:p>
          <a:p>
            <a:pPr eaLnBrk="1" hangingPunct="1"/>
            <a:endParaRPr lang="en-US" altLang="ja-JP" dirty="0">
              <a:latin typeface="+mn-ea"/>
              <a:ea typeface="+mn-ea"/>
            </a:endParaRPr>
          </a:p>
          <a:p>
            <a:pPr eaLnBrk="1" hangingPunct="1"/>
            <a:r>
              <a:rPr lang="ja-JP" altLang="en-US" dirty="0">
                <a:latin typeface="+mn-ea"/>
                <a:ea typeface="+mn-ea"/>
              </a:rPr>
              <a:t>ただし、民間企業が商用、ビジネス目的で利用する際には別途許諾が必要ですので、著者までご連絡ください。</a:t>
            </a:r>
          </a:p>
          <a:p>
            <a:pPr eaLnBrk="1" hangingPunct="1"/>
            <a:endParaRPr lang="ja-JP" altLang="en-US" dirty="0">
              <a:latin typeface="+mn-ea"/>
              <a:ea typeface="+mn-ea"/>
            </a:endParaRPr>
          </a:p>
        </p:txBody>
      </p:sp>
      <p:pic>
        <p:nvPicPr>
          <p:cNvPr id="3" name="図 2">
            <a:extLst>
              <a:ext uri="{FF2B5EF4-FFF2-40B4-BE49-F238E27FC236}">
                <a16:creationId xmlns:a16="http://schemas.microsoft.com/office/drawing/2014/main" id="{60A45D5C-B3A9-4E9B-9CA4-30D8FB6DBDAE}"/>
              </a:ext>
            </a:extLst>
          </p:cNvPr>
          <p:cNvPicPr>
            <a:picLocks noChangeAspect="1"/>
          </p:cNvPicPr>
          <p:nvPr/>
        </p:nvPicPr>
        <p:blipFill>
          <a:blip r:embed="rId3"/>
          <a:stretch>
            <a:fillRect/>
          </a:stretch>
        </p:blipFill>
        <p:spPr>
          <a:xfrm>
            <a:off x="5652120" y="1772816"/>
            <a:ext cx="2677484" cy="3253976"/>
          </a:xfrm>
          <a:prstGeom prst="rect">
            <a:avLst/>
          </a:prstGeom>
        </p:spPr>
      </p:pic>
      <p:sp>
        <p:nvSpPr>
          <p:cNvPr id="2" name="スライド番号プレースホルダー 1">
            <a:extLst>
              <a:ext uri="{FF2B5EF4-FFF2-40B4-BE49-F238E27FC236}">
                <a16:creationId xmlns:a16="http://schemas.microsoft.com/office/drawing/2014/main" id="{661DD50E-B611-4ED5-A82A-DD9C7EE907E2}"/>
              </a:ext>
            </a:extLst>
          </p:cNvPr>
          <p:cNvSpPr>
            <a:spLocks noGrp="1"/>
          </p:cNvSpPr>
          <p:nvPr>
            <p:ph type="sldNum" sz="quarter" idx="12"/>
          </p:nvPr>
        </p:nvSpPr>
        <p:spPr/>
        <p:txBody>
          <a:bodyPr/>
          <a:lstStyle/>
          <a:p>
            <a:fld id="{F9134F74-3BB4-4ADE-A554-892E3A208E77}" type="slidenum">
              <a:rPr lang="ja-JP" altLang="en-US" smtClean="0"/>
              <a:pPr/>
              <a:t>2</a:t>
            </a:fld>
            <a:endParaRPr lang="ja-JP"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9CF91B-6A07-46BD-9F57-60661E3AC1C4}"/>
              </a:ext>
            </a:extLst>
          </p:cNvPr>
          <p:cNvSpPr>
            <a:spLocks noGrp="1"/>
          </p:cNvSpPr>
          <p:nvPr>
            <p:ph type="title"/>
          </p:nvPr>
        </p:nvSpPr>
        <p:spPr/>
        <p:txBody>
          <a:bodyPr/>
          <a:lstStyle/>
          <a:p>
            <a:r>
              <a:rPr kumimoji="1" lang="en-US" altLang="ja-JP" dirty="0"/>
              <a:t>Python </a:t>
            </a:r>
            <a:r>
              <a:rPr kumimoji="1" lang="ja-JP" altLang="en-US" dirty="0"/>
              <a:t>の起動</a:t>
            </a:r>
          </a:p>
        </p:txBody>
      </p:sp>
      <p:sp>
        <p:nvSpPr>
          <p:cNvPr id="3" name="コンテンツ プレースホルダー 2">
            <a:extLst>
              <a:ext uri="{FF2B5EF4-FFF2-40B4-BE49-F238E27FC236}">
                <a16:creationId xmlns:a16="http://schemas.microsoft.com/office/drawing/2014/main" id="{820D2A9F-6D9E-4861-9964-719F0A7F9230}"/>
              </a:ext>
            </a:extLst>
          </p:cNvPr>
          <p:cNvSpPr>
            <a:spLocks noGrp="1"/>
          </p:cNvSpPr>
          <p:nvPr>
            <p:ph idx="1"/>
          </p:nvPr>
        </p:nvSpPr>
        <p:spPr>
          <a:xfrm>
            <a:off x="457200" y="1214422"/>
            <a:ext cx="8229600" cy="725470"/>
          </a:xfrm>
        </p:spPr>
        <p:txBody>
          <a:bodyPr/>
          <a:lstStyle/>
          <a:p>
            <a:r>
              <a:rPr kumimoji="1" lang="ja-JP" altLang="en-US" dirty="0"/>
              <a:t>シェルで「</a:t>
            </a:r>
            <a:r>
              <a:rPr kumimoji="1" lang="en-US" altLang="ja-JP" dirty="0"/>
              <a:t>python</a:t>
            </a:r>
            <a:r>
              <a:rPr kumimoji="1" lang="ja-JP" altLang="en-US" dirty="0"/>
              <a:t>」と入力</a:t>
            </a:r>
          </a:p>
        </p:txBody>
      </p:sp>
      <p:sp>
        <p:nvSpPr>
          <p:cNvPr id="4" name="スライド番号プレースホルダー 3">
            <a:extLst>
              <a:ext uri="{FF2B5EF4-FFF2-40B4-BE49-F238E27FC236}">
                <a16:creationId xmlns:a16="http://schemas.microsoft.com/office/drawing/2014/main" id="{20FDAC71-2894-44C1-AE67-E7196ACF9353}"/>
              </a:ext>
            </a:extLst>
          </p:cNvPr>
          <p:cNvSpPr>
            <a:spLocks noGrp="1"/>
          </p:cNvSpPr>
          <p:nvPr>
            <p:ph type="sldNum" sz="quarter" idx="12"/>
          </p:nvPr>
        </p:nvSpPr>
        <p:spPr/>
        <p:txBody>
          <a:bodyPr/>
          <a:lstStyle/>
          <a:p>
            <a:fld id="{F9134F74-3BB4-4ADE-A554-892E3A208E77}" type="slidenum">
              <a:rPr lang="ja-JP" altLang="en-US" smtClean="0"/>
              <a:pPr/>
              <a:t>20</a:t>
            </a:fld>
            <a:endParaRPr lang="ja-JP" altLang="en-US"/>
          </a:p>
        </p:txBody>
      </p:sp>
      <p:pic>
        <p:nvPicPr>
          <p:cNvPr id="8" name="図 7">
            <a:extLst>
              <a:ext uri="{FF2B5EF4-FFF2-40B4-BE49-F238E27FC236}">
                <a16:creationId xmlns:a16="http://schemas.microsoft.com/office/drawing/2014/main" id="{7F7D81D0-6813-4C7A-AF0F-29796C15F8B3}"/>
              </a:ext>
            </a:extLst>
          </p:cNvPr>
          <p:cNvPicPr>
            <a:picLocks noChangeAspect="1"/>
          </p:cNvPicPr>
          <p:nvPr/>
        </p:nvPicPr>
        <p:blipFill rotWithShape="1">
          <a:blip r:embed="rId2"/>
          <a:srcRect b="67850"/>
          <a:stretch/>
        </p:blipFill>
        <p:spPr>
          <a:xfrm>
            <a:off x="548078" y="2060848"/>
            <a:ext cx="8047844" cy="2204864"/>
          </a:xfrm>
          <a:prstGeom prst="rect">
            <a:avLst/>
          </a:prstGeom>
        </p:spPr>
      </p:pic>
      <p:sp>
        <p:nvSpPr>
          <p:cNvPr id="9" name="コンテンツ プレースホルダ 2">
            <a:extLst>
              <a:ext uri="{FF2B5EF4-FFF2-40B4-BE49-F238E27FC236}">
                <a16:creationId xmlns:a16="http://schemas.microsoft.com/office/drawing/2014/main" id="{719C2F77-B5CC-46CB-A546-0871FC601FF5}"/>
              </a:ext>
            </a:extLst>
          </p:cNvPr>
          <p:cNvSpPr txBox="1">
            <a:spLocks/>
          </p:cNvSpPr>
          <p:nvPr/>
        </p:nvSpPr>
        <p:spPr bwMode="auto">
          <a:xfrm>
            <a:off x="444129" y="4856966"/>
            <a:ext cx="2039639" cy="1092314"/>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eaLnBrk="1" hangingPunct="1">
              <a:buFont typeface="Arial" panose="020B0604020202020204" pitchFamily="34" charset="0"/>
              <a:buNone/>
            </a:pPr>
            <a:r>
              <a:rPr lang="en-US" altLang="ja-JP" sz="2800" b="1" dirty="0">
                <a:solidFill>
                  <a:schemeClr val="bg1"/>
                </a:solidFill>
                <a:latin typeface="+mn-ea"/>
              </a:rPr>
              <a:t>&gt;</a:t>
            </a:r>
          </a:p>
          <a:p>
            <a:pPr marL="0" indent="0" eaLnBrk="1" hangingPunct="1">
              <a:buFont typeface="Arial" panose="020B0604020202020204" pitchFamily="34" charset="0"/>
              <a:buNone/>
            </a:pPr>
            <a:r>
              <a:rPr lang="en-US" altLang="ja-JP" sz="2800" b="1" dirty="0">
                <a:solidFill>
                  <a:schemeClr val="bg1"/>
                </a:solidFill>
                <a:latin typeface="+mn-ea"/>
              </a:rPr>
              <a:t>&gt;&gt;&gt;</a:t>
            </a:r>
          </a:p>
        </p:txBody>
      </p:sp>
      <p:cxnSp>
        <p:nvCxnSpPr>
          <p:cNvPr id="10" name="直線矢印コネクタ 9">
            <a:extLst>
              <a:ext uri="{FF2B5EF4-FFF2-40B4-BE49-F238E27FC236}">
                <a16:creationId xmlns:a16="http://schemas.microsoft.com/office/drawing/2014/main" id="{64E13A3A-0D18-49D9-98D2-A3AA47B5F0EB}"/>
              </a:ext>
            </a:extLst>
          </p:cNvPr>
          <p:cNvCxnSpPr>
            <a:cxnSpLocks/>
          </p:cNvCxnSpPr>
          <p:nvPr/>
        </p:nvCxnSpPr>
        <p:spPr>
          <a:xfrm flipH="1">
            <a:off x="1740755" y="5057547"/>
            <a:ext cx="1103053" cy="996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800948FC-4D48-4CED-A117-BF15D6135CFA}"/>
              </a:ext>
            </a:extLst>
          </p:cNvPr>
          <p:cNvSpPr txBox="1"/>
          <p:nvPr/>
        </p:nvSpPr>
        <p:spPr>
          <a:xfrm>
            <a:off x="3047580" y="4903658"/>
            <a:ext cx="3873176" cy="369332"/>
          </a:xfrm>
          <a:prstGeom prst="rect">
            <a:avLst/>
          </a:prstGeom>
          <a:noFill/>
        </p:spPr>
        <p:txBody>
          <a:bodyPr wrap="none" rtlCol="0">
            <a:spAutoFit/>
          </a:bodyPr>
          <a:lstStyle/>
          <a:p>
            <a:r>
              <a:rPr kumimoji="1" lang="en-US" altLang="ja-JP" dirty="0">
                <a:latin typeface="+mn-ea"/>
                <a:ea typeface="+mn-ea"/>
              </a:rPr>
              <a:t>Windows PowerShell </a:t>
            </a:r>
            <a:r>
              <a:rPr kumimoji="1" lang="ja-JP" altLang="en-US" dirty="0">
                <a:latin typeface="+mn-ea"/>
                <a:ea typeface="+mn-ea"/>
              </a:rPr>
              <a:t>のプロンプト</a:t>
            </a:r>
          </a:p>
        </p:txBody>
      </p:sp>
      <p:sp>
        <p:nvSpPr>
          <p:cNvPr id="16" name="四角形: 角を丸くする 15">
            <a:extLst>
              <a:ext uri="{FF2B5EF4-FFF2-40B4-BE49-F238E27FC236}">
                <a16:creationId xmlns:a16="http://schemas.microsoft.com/office/drawing/2014/main" id="{C929F195-4BCA-4E05-8EFE-B7823DCEDAFA}"/>
              </a:ext>
            </a:extLst>
          </p:cNvPr>
          <p:cNvSpPr/>
          <p:nvPr/>
        </p:nvSpPr>
        <p:spPr>
          <a:xfrm>
            <a:off x="467544" y="4944307"/>
            <a:ext cx="459125" cy="40127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275B4B23-BB7D-441B-9A66-DEB8576ED701}"/>
              </a:ext>
            </a:extLst>
          </p:cNvPr>
          <p:cNvSpPr/>
          <p:nvPr/>
        </p:nvSpPr>
        <p:spPr>
          <a:xfrm>
            <a:off x="467544" y="5445224"/>
            <a:ext cx="1080120" cy="40127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a:extLst>
              <a:ext uri="{FF2B5EF4-FFF2-40B4-BE49-F238E27FC236}">
                <a16:creationId xmlns:a16="http://schemas.microsoft.com/office/drawing/2014/main" id="{ACD9FE9E-AC63-4963-AF1C-24BC7F6830F5}"/>
              </a:ext>
            </a:extLst>
          </p:cNvPr>
          <p:cNvCxnSpPr>
            <a:cxnSpLocks/>
          </p:cNvCxnSpPr>
          <p:nvPr/>
        </p:nvCxnSpPr>
        <p:spPr>
          <a:xfrm flipH="1">
            <a:off x="1740755" y="5566050"/>
            <a:ext cx="1103053" cy="996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D1E60ECC-7659-422C-B4B0-3CC12F1A5EDC}"/>
              </a:ext>
            </a:extLst>
          </p:cNvPr>
          <p:cNvSpPr txBox="1"/>
          <p:nvPr/>
        </p:nvSpPr>
        <p:spPr>
          <a:xfrm>
            <a:off x="3036899" y="5418456"/>
            <a:ext cx="4572000" cy="369332"/>
          </a:xfrm>
          <a:prstGeom prst="rect">
            <a:avLst/>
          </a:prstGeom>
          <a:noFill/>
        </p:spPr>
        <p:txBody>
          <a:bodyPr wrap="square">
            <a:spAutoFit/>
          </a:bodyPr>
          <a:lstStyle/>
          <a:p>
            <a:r>
              <a:rPr kumimoji="1" lang="ja-JP" altLang="en-US" dirty="0">
                <a:latin typeface="+mn-ea"/>
                <a:ea typeface="+mn-ea"/>
              </a:rPr>
              <a:t>対話モードの</a:t>
            </a:r>
            <a:r>
              <a:rPr kumimoji="1" lang="en-US" altLang="ja-JP" dirty="0">
                <a:latin typeface="+mn-ea"/>
                <a:ea typeface="+mn-ea"/>
              </a:rPr>
              <a:t>Python</a:t>
            </a:r>
            <a:r>
              <a:rPr kumimoji="1" lang="ja-JP" altLang="en-US" dirty="0">
                <a:latin typeface="+mn-ea"/>
                <a:ea typeface="+mn-ea"/>
              </a:rPr>
              <a:t>のプロンプト</a:t>
            </a:r>
            <a:endParaRPr lang="ja-JP" altLang="en-US" dirty="0"/>
          </a:p>
        </p:txBody>
      </p:sp>
      <p:sp>
        <p:nvSpPr>
          <p:cNvPr id="22" name="テキスト ボックス 21">
            <a:extLst>
              <a:ext uri="{FF2B5EF4-FFF2-40B4-BE49-F238E27FC236}">
                <a16:creationId xmlns:a16="http://schemas.microsoft.com/office/drawing/2014/main" id="{677717FE-6920-4AA5-87D7-B744168670FB}"/>
              </a:ext>
            </a:extLst>
          </p:cNvPr>
          <p:cNvSpPr txBox="1"/>
          <p:nvPr/>
        </p:nvSpPr>
        <p:spPr>
          <a:xfrm>
            <a:off x="1662547" y="6304238"/>
            <a:ext cx="5946351" cy="369332"/>
          </a:xfrm>
          <a:prstGeom prst="rect">
            <a:avLst/>
          </a:prstGeom>
          <a:noFill/>
        </p:spPr>
        <p:txBody>
          <a:bodyPr wrap="square">
            <a:spAutoFit/>
          </a:bodyPr>
          <a:lstStyle/>
          <a:p>
            <a:r>
              <a:rPr kumimoji="1" lang="en-US" altLang="ja-JP" dirty="0">
                <a:latin typeface="+mn-ea"/>
                <a:ea typeface="+mn-ea"/>
              </a:rPr>
              <a:t>※</a:t>
            </a:r>
            <a:r>
              <a:rPr kumimoji="1" lang="ja-JP" altLang="en-US" dirty="0">
                <a:latin typeface="+mn-ea"/>
                <a:ea typeface="+mn-ea"/>
              </a:rPr>
              <a:t> プロンプト：命令を待っている状態を示す記号</a:t>
            </a:r>
            <a:endParaRPr lang="ja-JP" altLang="en-US" dirty="0"/>
          </a:p>
        </p:txBody>
      </p:sp>
    </p:spTree>
    <p:extLst>
      <p:ext uri="{BB962C8B-B14F-4D97-AF65-F5344CB8AC3E}">
        <p14:creationId xmlns:p14="http://schemas.microsoft.com/office/powerpoint/2010/main" val="331967359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8E34B3-20A6-4096-BCEF-C1C6B24150C6}"/>
              </a:ext>
            </a:extLst>
          </p:cNvPr>
          <p:cNvSpPr>
            <a:spLocks noGrp="1"/>
          </p:cNvSpPr>
          <p:nvPr>
            <p:ph type="title"/>
          </p:nvPr>
        </p:nvSpPr>
        <p:spPr/>
        <p:txBody>
          <a:bodyPr/>
          <a:lstStyle/>
          <a:p>
            <a:r>
              <a:rPr kumimoji="1" lang="ja-JP" altLang="en-US" dirty="0"/>
              <a:t>戻り値</a:t>
            </a:r>
          </a:p>
        </p:txBody>
      </p:sp>
      <p:sp>
        <p:nvSpPr>
          <p:cNvPr id="3" name="コンテンツ プレースホルダー 2">
            <a:extLst>
              <a:ext uri="{FF2B5EF4-FFF2-40B4-BE49-F238E27FC236}">
                <a16:creationId xmlns:a16="http://schemas.microsoft.com/office/drawing/2014/main" id="{D0A5E68A-547D-41FA-A6D7-742B5FC9D96E}"/>
              </a:ext>
            </a:extLst>
          </p:cNvPr>
          <p:cNvSpPr>
            <a:spLocks noGrp="1"/>
          </p:cNvSpPr>
          <p:nvPr>
            <p:ph idx="1"/>
          </p:nvPr>
        </p:nvSpPr>
        <p:spPr/>
        <p:txBody>
          <a:bodyPr/>
          <a:lstStyle/>
          <a:p>
            <a:r>
              <a:rPr kumimoji="1" lang="ja-JP" altLang="en-US" sz="2800" dirty="0"/>
              <a:t>関数で処理した結果の値を、呼び出し元に戻すことができる。</a:t>
            </a:r>
            <a:endParaRPr kumimoji="1" lang="en-US" altLang="ja-JP" sz="2800" dirty="0"/>
          </a:p>
          <a:p>
            <a:r>
              <a:rPr lang="ja-JP" altLang="en-US" sz="2800" dirty="0"/>
              <a:t>戻される値のことを「戻り値」という。</a:t>
            </a:r>
            <a:endParaRPr kumimoji="1" lang="ja-JP" altLang="en-US" sz="2800" dirty="0"/>
          </a:p>
        </p:txBody>
      </p:sp>
      <p:pic>
        <p:nvPicPr>
          <p:cNvPr id="4" name="図 3">
            <a:extLst>
              <a:ext uri="{FF2B5EF4-FFF2-40B4-BE49-F238E27FC236}">
                <a16:creationId xmlns:a16="http://schemas.microsoft.com/office/drawing/2014/main" id="{3FFE136B-C39C-484C-9F7B-CCD61D9FFEB2}"/>
              </a:ext>
            </a:extLst>
          </p:cNvPr>
          <p:cNvPicPr>
            <a:picLocks noChangeAspect="1"/>
          </p:cNvPicPr>
          <p:nvPr/>
        </p:nvPicPr>
        <p:blipFill>
          <a:blip r:embed="rId2"/>
          <a:stretch>
            <a:fillRect/>
          </a:stretch>
        </p:blipFill>
        <p:spPr>
          <a:xfrm>
            <a:off x="1403648" y="3140968"/>
            <a:ext cx="6408712" cy="3191888"/>
          </a:xfrm>
          <a:prstGeom prst="rect">
            <a:avLst/>
          </a:prstGeom>
        </p:spPr>
      </p:pic>
      <p:sp>
        <p:nvSpPr>
          <p:cNvPr id="5" name="スライド番号プレースホルダー 4">
            <a:extLst>
              <a:ext uri="{FF2B5EF4-FFF2-40B4-BE49-F238E27FC236}">
                <a16:creationId xmlns:a16="http://schemas.microsoft.com/office/drawing/2014/main" id="{D78B2783-B75C-45EC-A4DD-7D49652BF56F}"/>
              </a:ext>
            </a:extLst>
          </p:cNvPr>
          <p:cNvSpPr>
            <a:spLocks noGrp="1"/>
          </p:cNvSpPr>
          <p:nvPr>
            <p:ph type="sldNum" sz="quarter" idx="12"/>
          </p:nvPr>
        </p:nvSpPr>
        <p:spPr/>
        <p:txBody>
          <a:bodyPr/>
          <a:lstStyle/>
          <a:p>
            <a:fld id="{F9134F74-3BB4-4ADE-A554-892E3A208E77}" type="slidenum">
              <a:rPr lang="ja-JP" altLang="en-US" smtClean="0"/>
              <a:pPr/>
              <a:t>200</a:t>
            </a:fld>
            <a:endParaRPr lang="ja-JP" altLang="en-US"/>
          </a:p>
        </p:txBody>
      </p:sp>
      <p:pic>
        <p:nvPicPr>
          <p:cNvPr id="9" name="図 8">
            <a:extLst>
              <a:ext uri="{FF2B5EF4-FFF2-40B4-BE49-F238E27FC236}">
                <a16:creationId xmlns:a16="http://schemas.microsoft.com/office/drawing/2014/main" id="{EA5D17B2-FA37-4564-91D6-5BC369BE7E86}"/>
              </a:ext>
            </a:extLst>
          </p:cNvPr>
          <p:cNvPicPr>
            <a:picLocks noChangeAspect="1"/>
          </p:cNvPicPr>
          <p:nvPr/>
        </p:nvPicPr>
        <p:blipFill>
          <a:blip r:embed="rId3"/>
          <a:stretch>
            <a:fillRect/>
          </a:stretch>
        </p:blipFill>
        <p:spPr>
          <a:xfrm>
            <a:off x="5489759" y="4125078"/>
            <a:ext cx="882441" cy="294148"/>
          </a:xfrm>
          <a:prstGeom prst="rect">
            <a:avLst/>
          </a:prstGeom>
        </p:spPr>
      </p:pic>
      <p:sp>
        <p:nvSpPr>
          <p:cNvPr id="6" name="テキスト ボックス 5">
            <a:extLst>
              <a:ext uri="{FF2B5EF4-FFF2-40B4-BE49-F238E27FC236}">
                <a16:creationId xmlns:a16="http://schemas.microsoft.com/office/drawing/2014/main" id="{33374343-8341-490B-ACAF-8199AF24F100}"/>
              </a:ext>
            </a:extLst>
          </p:cNvPr>
          <p:cNvSpPr txBox="1"/>
          <p:nvPr/>
        </p:nvSpPr>
        <p:spPr>
          <a:xfrm>
            <a:off x="1763688" y="4362246"/>
            <a:ext cx="792088" cy="338554"/>
          </a:xfrm>
          <a:prstGeom prst="rect">
            <a:avLst/>
          </a:prstGeom>
          <a:solidFill>
            <a:srgbClr val="EAF6FD"/>
          </a:solidFill>
        </p:spPr>
        <p:txBody>
          <a:bodyPr wrap="square" rtlCol="0">
            <a:spAutoFit/>
          </a:bodyPr>
          <a:lstStyle/>
          <a:p>
            <a:pPr algn="ctr"/>
            <a:r>
              <a:rPr kumimoji="1" lang="ja-JP" altLang="en-US" sz="1600" dirty="0"/>
              <a:t>関数</a:t>
            </a:r>
          </a:p>
        </p:txBody>
      </p:sp>
    </p:spTree>
    <p:extLst>
      <p:ext uri="{BB962C8B-B14F-4D97-AF65-F5344CB8AC3E}">
        <p14:creationId xmlns:p14="http://schemas.microsoft.com/office/powerpoint/2010/main" val="142163385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1B5799-8378-419F-8ADA-DDDFC33A1079}"/>
              </a:ext>
            </a:extLst>
          </p:cNvPr>
          <p:cNvSpPr>
            <a:spLocks noGrp="1"/>
          </p:cNvSpPr>
          <p:nvPr>
            <p:ph type="title"/>
          </p:nvPr>
        </p:nvSpPr>
        <p:spPr/>
        <p:txBody>
          <a:bodyPr/>
          <a:lstStyle/>
          <a:p>
            <a:r>
              <a:rPr kumimoji="1" lang="ja-JP" altLang="en-US" dirty="0"/>
              <a:t>戻り値のある関数</a:t>
            </a:r>
          </a:p>
        </p:txBody>
      </p:sp>
      <p:sp>
        <p:nvSpPr>
          <p:cNvPr id="3" name="コンテンツ プレースホルダー 2">
            <a:extLst>
              <a:ext uri="{FF2B5EF4-FFF2-40B4-BE49-F238E27FC236}">
                <a16:creationId xmlns:a16="http://schemas.microsoft.com/office/drawing/2014/main" id="{358CDFBC-2767-49BD-8100-A2A454D900C8}"/>
              </a:ext>
            </a:extLst>
          </p:cNvPr>
          <p:cNvSpPr>
            <a:spLocks noGrp="1"/>
          </p:cNvSpPr>
          <p:nvPr>
            <p:ph idx="1"/>
          </p:nvPr>
        </p:nvSpPr>
        <p:spPr>
          <a:xfrm>
            <a:off x="457200" y="1214422"/>
            <a:ext cx="8229600" cy="486386"/>
          </a:xfrm>
        </p:spPr>
        <p:txBody>
          <a:bodyPr/>
          <a:lstStyle/>
          <a:p>
            <a:r>
              <a:rPr kumimoji="1" lang="ja-JP" altLang="en-US" dirty="0"/>
              <a:t>値を戻すには、関数の中</a:t>
            </a:r>
            <a:r>
              <a:rPr lang="ja-JP" altLang="en-US" dirty="0"/>
              <a:t>に</a:t>
            </a:r>
            <a:endParaRPr lang="en-US" altLang="ja-JP" dirty="0"/>
          </a:p>
          <a:p>
            <a:endParaRPr kumimoji="1" lang="en-US" altLang="ja-JP" b="1" dirty="0"/>
          </a:p>
          <a:p>
            <a:pPr marL="0" indent="0">
              <a:buNone/>
            </a:pPr>
            <a:r>
              <a:rPr lang="ja-JP" altLang="en-US" b="1" dirty="0"/>
              <a:t> </a:t>
            </a:r>
            <a:r>
              <a:rPr lang="ja-JP" altLang="en-US" dirty="0"/>
              <a:t>と記述する</a:t>
            </a:r>
            <a:endParaRPr lang="en-US" altLang="ja-JP" dirty="0"/>
          </a:p>
        </p:txBody>
      </p:sp>
      <p:sp>
        <p:nvSpPr>
          <p:cNvPr id="4" name="テキスト ボックス 3">
            <a:extLst>
              <a:ext uri="{FF2B5EF4-FFF2-40B4-BE49-F238E27FC236}">
                <a16:creationId xmlns:a16="http://schemas.microsoft.com/office/drawing/2014/main" id="{ACEA5159-4477-464A-A2C0-7AE44D1CBC28}"/>
              </a:ext>
            </a:extLst>
          </p:cNvPr>
          <p:cNvSpPr txBox="1">
            <a:spLocks noChangeArrowheads="1"/>
          </p:cNvSpPr>
          <p:nvPr/>
        </p:nvSpPr>
        <p:spPr bwMode="auto">
          <a:xfrm>
            <a:off x="827584" y="1844824"/>
            <a:ext cx="3391107" cy="461665"/>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latin typeface="Lucida Console" panose="020B0609040504020204" pitchFamily="49" charset="0"/>
                <a:ea typeface="HG丸ｺﾞｼｯｸM-PRO" panose="020F0600000000000000" pitchFamily="50" charset="-128"/>
              </a:rPr>
              <a:t>return </a:t>
            </a:r>
            <a:r>
              <a:rPr lang="ja-JP" altLang="en-US" sz="2400" dirty="0">
                <a:latin typeface="Lucida Console" panose="020B0609040504020204" pitchFamily="49" charset="0"/>
                <a:ea typeface="HG丸ｺﾞｼｯｸM-PRO" panose="020F0600000000000000" pitchFamily="50" charset="-128"/>
              </a:rPr>
              <a:t>値</a:t>
            </a:r>
            <a:endParaRPr lang="en-US" altLang="ja-JP" sz="2400" dirty="0">
              <a:latin typeface="Lucida Console" panose="020B0609040504020204" pitchFamily="49" charset="0"/>
              <a:ea typeface="HG丸ｺﾞｼｯｸM-PRO" panose="020F0600000000000000" pitchFamily="50" charset="-128"/>
            </a:endParaRPr>
          </a:p>
        </p:txBody>
      </p:sp>
      <p:pic>
        <p:nvPicPr>
          <p:cNvPr id="5" name="図 4">
            <a:extLst>
              <a:ext uri="{FF2B5EF4-FFF2-40B4-BE49-F238E27FC236}">
                <a16:creationId xmlns:a16="http://schemas.microsoft.com/office/drawing/2014/main" id="{19957C7E-73A7-4A36-B2BF-C5087820E8A3}"/>
              </a:ext>
            </a:extLst>
          </p:cNvPr>
          <p:cNvPicPr>
            <a:picLocks noChangeAspect="1"/>
          </p:cNvPicPr>
          <p:nvPr/>
        </p:nvPicPr>
        <p:blipFill>
          <a:blip r:embed="rId2"/>
          <a:stretch>
            <a:fillRect/>
          </a:stretch>
        </p:blipFill>
        <p:spPr>
          <a:xfrm>
            <a:off x="2105980" y="3522790"/>
            <a:ext cx="4932040" cy="1918642"/>
          </a:xfrm>
          <a:prstGeom prst="rect">
            <a:avLst/>
          </a:prstGeom>
        </p:spPr>
      </p:pic>
      <p:sp>
        <p:nvSpPr>
          <p:cNvPr id="6" name="スライド番号プレースホルダー 5">
            <a:extLst>
              <a:ext uri="{FF2B5EF4-FFF2-40B4-BE49-F238E27FC236}">
                <a16:creationId xmlns:a16="http://schemas.microsoft.com/office/drawing/2014/main" id="{35BDC031-BF0A-427C-B618-B4075B27077C}"/>
              </a:ext>
            </a:extLst>
          </p:cNvPr>
          <p:cNvSpPr>
            <a:spLocks noGrp="1"/>
          </p:cNvSpPr>
          <p:nvPr>
            <p:ph type="sldNum" sz="quarter" idx="12"/>
          </p:nvPr>
        </p:nvSpPr>
        <p:spPr/>
        <p:txBody>
          <a:bodyPr/>
          <a:lstStyle/>
          <a:p>
            <a:fld id="{F9134F74-3BB4-4ADE-A554-892E3A208E77}" type="slidenum">
              <a:rPr lang="ja-JP" altLang="en-US" smtClean="0"/>
              <a:pPr/>
              <a:t>201</a:t>
            </a:fld>
            <a:endParaRPr lang="ja-JP" altLang="en-US"/>
          </a:p>
        </p:txBody>
      </p:sp>
    </p:spTree>
    <p:extLst>
      <p:ext uri="{BB962C8B-B14F-4D97-AF65-F5344CB8AC3E}">
        <p14:creationId xmlns:p14="http://schemas.microsoft.com/office/powerpoint/2010/main" val="225389698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114471-C23D-4D69-9F83-457A1EBA370D}"/>
              </a:ext>
            </a:extLst>
          </p:cNvPr>
          <p:cNvSpPr>
            <a:spLocks noGrp="1"/>
          </p:cNvSpPr>
          <p:nvPr>
            <p:ph type="title"/>
          </p:nvPr>
        </p:nvSpPr>
        <p:spPr/>
        <p:txBody>
          <a:bodyPr/>
          <a:lstStyle/>
          <a:p>
            <a:r>
              <a:rPr kumimoji="1" lang="ja-JP" altLang="en-US" dirty="0"/>
              <a:t>真偽値を戻り値とする関数</a:t>
            </a:r>
          </a:p>
        </p:txBody>
      </p:sp>
      <p:pic>
        <p:nvPicPr>
          <p:cNvPr id="4" name="図 3">
            <a:extLst>
              <a:ext uri="{FF2B5EF4-FFF2-40B4-BE49-F238E27FC236}">
                <a16:creationId xmlns:a16="http://schemas.microsoft.com/office/drawing/2014/main" id="{14B4E8E1-633C-4EF6-A640-59F795A670B6}"/>
              </a:ext>
            </a:extLst>
          </p:cNvPr>
          <p:cNvPicPr>
            <a:picLocks noChangeAspect="1"/>
          </p:cNvPicPr>
          <p:nvPr/>
        </p:nvPicPr>
        <p:blipFill>
          <a:blip r:embed="rId2"/>
          <a:stretch>
            <a:fillRect/>
          </a:stretch>
        </p:blipFill>
        <p:spPr>
          <a:xfrm>
            <a:off x="4921064" y="2074464"/>
            <a:ext cx="4043424" cy="2218632"/>
          </a:xfrm>
          <a:prstGeom prst="rect">
            <a:avLst/>
          </a:prstGeom>
        </p:spPr>
      </p:pic>
      <p:pic>
        <p:nvPicPr>
          <p:cNvPr id="5" name="図 4">
            <a:extLst>
              <a:ext uri="{FF2B5EF4-FFF2-40B4-BE49-F238E27FC236}">
                <a16:creationId xmlns:a16="http://schemas.microsoft.com/office/drawing/2014/main" id="{0043728B-9BF2-4CC9-BF70-53861B1E9F88}"/>
              </a:ext>
            </a:extLst>
          </p:cNvPr>
          <p:cNvPicPr>
            <a:picLocks noChangeAspect="1"/>
          </p:cNvPicPr>
          <p:nvPr/>
        </p:nvPicPr>
        <p:blipFill>
          <a:blip r:embed="rId3"/>
          <a:stretch>
            <a:fillRect/>
          </a:stretch>
        </p:blipFill>
        <p:spPr>
          <a:xfrm>
            <a:off x="107504" y="2074464"/>
            <a:ext cx="3996458" cy="3082728"/>
          </a:xfrm>
          <a:prstGeom prst="rect">
            <a:avLst/>
          </a:prstGeom>
        </p:spPr>
      </p:pic>
      <p:sp>
        <p:nvSpPr>
          <p:cNvPr id="6" name="矢印: 右 5">
            <a:extLst>
              <a:ext uri="{FF2B5EF4-FFF2-40B4-BE49-F238E27FC236}">
                <a16:creationId xmlns:a16="http://schemas.microsoft.com/office/drawing/2014/main" id="{F282A6AB-5DA5-4790-BEB0-05D208642317}"/>
              </a:ext>
            </a:extLst>
          </p:cNvPr>
          <p:cNvSpPr/>
          <p:nvPr/>
        </p:nvSpPr>
        <p:spPr>
          <a:xfrm>
            <a:off x="4300469" y="3068960"/>
            <a:ext cx="468040" cy="484632"/>
          </a:xfrm>
          <a:prstGeom prst="rightArrow">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B7601065-B6FC-4CDD-AFA0-047D2325F40D}"/>
              </a:ext>
            </a:extLst>
          </p:cNvPr>
          <p:cNvSpPr>
            <a:spLocks noGrp="1"/>
          </p:cNvSpPr>
          <p:nvPr>
            <p:ph type="sldNum" sz="quarter" idx="12"/>
          </p:nvPr>
        </p:nvSpPr>
        <p:spPr/>
        <p:txBody>
          <a:bodyPr/>
          <a:lstStyle/>
          <a:p>
            <a:fld id="{F9134F74-3BB4-4ADE-A554-892E3A208E77}" type="slidenum">
              <a:rPr lang="ja-JP" altLang="en-US" smtClean="0"/>
              <a:pPr/>
              <a:t>202</a:t>
            </a:fld>
            <a:endParaRPr lang="ja-JP" altLang="en-US"/>
          </a:p>
        </p:txBody>
      </p:sp>
    </p:spTree>
    <p:extLst>
      <p:ext uri="{BB962C8B-B14F-4D97-AF65-F5344CB8AC3E}">
        <p14:creationId xmlns:p14="http://schemas.microsoft.com/office/powerpoint/2010/main" val="263818168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908F7F-198A-4D34-8B1D-78B7C6B58AC4}"/>
              </a:ext>
            </a:extLst>
          </p:cNvPr>
          <p:cNvSpPr>
            <a:spLocks noGrp="1"/>
          </p:cNvSpPr>
          <p:nvPr>
            <p:ph type="title"/>
          </p:nvPr>
        </p:nvSpPr>
        <p:spPr/>
        <p:txBody>
          <a:bodyPr/>
          <a:lstStyle/>
          <a:p>
            <a:r>
              <a:rPr kumimoji="1" lang="ja-JP" altLang="en-US" dirty="0"/>
              <a:t>複数の値を戻す</a:t>
            </a:r>
          </a:p>
        </p:txBody>
      </p:sp>
      <p:sp>
        <p:nvSpPr>
          <p:cNvPr id="3" name="コンテンツ プレースホルダー 2">
            <a:extLst>
              <a:ext uri="{FF2B5EF4-FFF2-40B4-BE49-F238E27FC236}">
                <a16:creationId xmlns:a16="http://schemas.microsoft.com/office/drawing/2014/main" id="{CC7CCEA8-1FB2-4664-9590-898680C21565}"/>
              </a:ext>
            </a:extLst>
          </p:cNvPr>
          <p:cNvSpPr>
            <a:spLocks noGrp="1"/>
          </p:cNvSpPr>
          <p:nvPr>
            <p:ph idx="1"/>
          </p:nvPr>
        </p:nvSpPr>
        <p:spPr/>
        <p:txBody>
          <a:bodyPr/>
          <a:lstStyle/>
          <a:p>
            <a:r>
              <a:rPr kumimoji="1" lang="ja-JP" altLang="en-US" sz="2800" dirty="0"/>
              <a:t>複数の値を戻したい場合は、タプルを使用する</a:t>
            </a:r>
          </a:p>
        </p:txBody>
      </p:sp>
      <p:pic>
        <p:nvPicPr>
          <p:cNvPr id="4" name="図 3">
            <a:extLst>
              <a:ext uri="{FF2B5EF4-FFF2-40B4-BE49-F238E27FC236}">
                <a16:creationId xmlns:a16="http://schemas.microsoft.com/office/drawing/2014/main" id="{BF830E9E-2815-4B60-AE72-97121C827E65}"/>
              </a:ext>
            </a:extLst>
          </p:cNvPr>
          <p:cNvPicPr>
            <a:picLocks noChangeAspect="1"/>
          </p:cNvPicPr>
          <p:nvPr/>
        </p:nvPicPr>
        <p:blipFill>
          <a:blip r:embed="rId2"/>
          <a:stretch>
            <a:fillRect/>
          </a:stretch>
        </p:blipFill>
        <p:spPr>
          <a:xfrm>
            <a:off x="1475656" y="2276872"/>
            <a:ext cx="4067944" cy="1763651"/>
          </a:xfrm>
          <a:prstGeom prst="rect">
            <a:avLst/>
          </a:prstGeom>
        </p:spPr>
      </p:pic>
      <p:sp>
        <p:nvSpPr>
          <p:cNvPr id="5" name="スライド番号プレースホルダー 4">
            <a:extLst>
              <a:ext uri="{FF2B5EF4-FFF2-40B4-BE49-F238E27FC236}">
                <a16:creationId xmlns:a16="http://schemas.microsoft.com/office/drawing/2014/main" id="{265BF5A9-9D8E-40DC-9F23-DBE8B81721CE}"/>
              </a:ext>
            </a:extLst>
          </p:cNvPr>
          <p:cNvSpPr>
            <a:spLocks noGrp="1"/>
          </p:cNvSpPr>
          <p:nvPr>
            <p:ph type="sldNum" sz="quarter" idx="12"/>
          </p:nvPr>
        </p:nvSpPr>
        <p:spPr/>
        <p:txBody>
          <a:bodyPr/>
          <a:lstStyle/>
          <a:p>
            <a:fld id="{F9134F74-3BB4-4ADE-A554-892E3A208E77}" type="slidenum">
              <a:rPr lang="ja-JP" altLang="en-US" smtClean="0"/>
              <a:pPr/>
              <a:t>203</a:t>
            </a:fld>
            <a:endParaRPr lang="ja-JP" altLang="en-US"/>
          </a:p>
        </p:txBody>
      </p:sp>
    </p:spTree>
    <p:extLst>
      <p:ext uri="{BB962C8B-B14F-4D97-AF65-F5344CB8AC3E}">
        <p14:creationId xmlns:p14="http://schemas.microsoft.com/office/powerpoint/2010/main" val="401157523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099C7A5-031D-4378-9CFB-A52B9B21B23B}"/>
              </a:ext>
            </a:extLst>
          </p:cNvPr>
          <p:cNvSpPr>
            <a:spLocks noGrp="1"/>
          </p:cNvSpPr>
          <p:nvPr>
            <p:ph type="ctrTitle"/>
          </p:nvPr>
        </p:nvSpPr>
        <p:spPr/>
        <p:txBody>
          <a:bodyPr/>
          <a:lstStyle/>
          <a:p>
            <a:r>
              <a:rPr lang="ja-JP" altLang="en-US" dirty="0"/>
              <a:t>高階関数とラムダ式</a:t>
            </a:r>
            <a:endParaRPr kumimoji="1" lang="ja-JP" altLang="en-US" dirty="0"/>
          </a:p>
        </p:txBody>
      </p:sp>
      <p:sp>
        <p:nvSpPr>
          <p:cNvPr id="5" name="字幕 4">
            <a:extLst>
              <a:ext uri="{FF2B5EF4-FFF2-40B4-BE49-F238E27FC236}">
                <a16:creationId xmlns:a16="http://schemas.microsoft.com/office/drawing/2014/main" id="{CB9C2BA5-D9E9-40CD-A1D6-34304F936242}"/>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70225364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5BD678-0BAA-42A8-81DD-CF3C2A397A71}"/>
              </a:ext>
            </a:extLst>
          </p:cNvPr>
          <p:cNvSpPr>
            <a:spLocks noGrp="1"/>
          </p:cNvSpPr>
          <p:nvPr>
            <p:ph type="title"/>
          </p:nvPr>
        </p:nvSpPr>
        <p:spPr/>
        <p:txBody>
          <a:bodyPr/>
          <a:lstStyle/>
          <a:p>
            <a:r>
              <a:rPr kumimoji="1" lang="ja-JP" altLang="en-US" dirty="0"/>
              <a:t>高階関数</a:t>
            </a:r>
          </a:p>
        </p:txBody>
      </p:sp>
      <p:sp>
        <p:nvSpPr>
          <p:cNvPr id="3" name="コンテンツ プレースホルダー 2">
            <a:extLst>
              <a:ext uri="{FF2B5EF4-FFF2-40B4-BE49-F238E27FC236}">
                <a16:creationId xmlns:a16="http://schemas.microsoft.com/office/drawing/2014/main" id="{7F9CE3FF-6ADB-415E-B451-214B0DFBC394}"/>
              </a:ext>
            </a:extLst>
          </p:cNvPr>
          <p:cNvSpPr>
            <a:spLocks noGrp="1"/>
          </p:cNvSpPr>
          <p:nvPr>
            <p:ph idx="1"/>
          </p:nvPr>
        </p:nvSpPr>
        <p:spPr/>
        <p:txBody>
          <a:bodyPr/>
          <a:lstStyle/>
          <a:p>
            <a:r>
              <a:rPr kumimoji="1" lang="ja-JP" altLang="en-US" sz="2800" dirty="0"/>
              <a:t>関数もオブジェクト</a:t>
            </a:r>
            <a:endParaRPr kumimoji="1" lang="en-US" altLang="ja-JP" sz="2800" dirty="0"/>
          </a:p>
          <a:p>
            <a:r>
              <a:rPr lang="ja-JP" altLang="en-US" sz="2800" b="1" dirty="0"/>
              <a:t>高階関数</a:t>
            </a:r>
            <a:r>
              <a:rPr lang="ja-JP" altLang="en-US" sz="2800" dirty="0"/>
              <a:t>とは、関数を引数で受け取る関数</a:t>
            </a:r>
            <a:endParaRPr kumimoji="1" lang="ja-JP" altLang="en-US" sz="2800" dirty="0"/>
          </a:p>
        </p:txBody>
      </p:sp>
      <p:pic>
        <p:nvPicPr>
          <p:cNvPr id="5" name="図 4">
            <a:extLst>
              <a:ext uri="{FF2B5EF4-FFF2-40B4-BE49-F238E27FC236}">
                <a16:creationId xmlns:a16="http://schemas.microsoft.com/office/drawing/2014/main" id="{E20CC766-E762-4E42-92C5-628A91FC2BC9}"/>
              </a:ext>
            </a:extLst>
          </p:cNvPr>
          <p:cNvPicPr>
            <a:picLocks noChangeAspect="1"/>
          </p:cNvPicPr>
          <p:nvPr/>
        </p:nvPicPr>
        <p:blipFill>
          <a:blip r:embed="rId2"/>
          <a:stretch>
            <a:fillRect/>
          </a:stretch>
        </p:blipFill>
        <p:spPr>
          <a:xfrm>
            <a:off x="683568" y="2794137"/>
            <a:ext cx="5414461" cy="920615"/>
          </a:xfrm>
          <a:prstGeom prst="rect">
            <a:avLst/>
          </a:prstGeom>
        </p:spPr>
      </p:pic>
      <p:sp>
        <p:nvSpPr>
          <p:cNvPr id="6" name="テキスト ボックス 5">
            <a:extLst>
              <a:ext uri="{FF2B5EF4-FFF2-40B4-BE49-F238E27FC236}">
                <a16:creationId xmlns:a16="http://schemas.microsoft.com/office/drawing/2014/main" id="{35408D2C-E07A-4FE4-9196-020E91925EE6}"/>
              </a:ext>
            </a:extLst>
          </p:cNvPr>
          <p:cNvSpPr txBox="1"/>
          <p:nvPr/>
        </p:nvSpPr>
        <p:spPr>
          <a:xfrm>
            <a:off x="5407000" y="2486359"/>
            <a:ext cx="1382110" cy="307777"/>
          </a:xfrm>
          <a:prstGeom prst="rect">
            <a:avLst/>
          </a:prstGeom>
          <a:noFill/>
        </p:spPr>
        <p:txBody>
          <a:bodyPr wrap="none" rtlCol="0">
            <a:spAutoFit/>
          </a:bodyPr>
          <a:lstStyle/>
          <a:p>
            <a:r>
              <a:rPr lang="ja-JP" altLang="en-US" sz="1400" b="1" dirty="0">
                <a:solidFill>
                  <a:srgbClr val="FF0000"/>
                </a:solidFill>
              </a:rPr>
              <a:t>関数を受け取る</a:t>
            </a:r>
            <a:endParaRPr kumimoji="1" lang="ja-JP" altLang="en-US" sz="1400" b="1" dirty="0">
              <a:solidFill>
                <a:srgbClr val="FF0000"/>
              </a:solidFill>
            </a:endParaRPr>
          </a:p>
        </p:txBody>
      </p:sp>
      <p:cxnSp>
        <p:nvCxnSpPr>
          <p:cNvPr id="7" name="直線矢印コネクタ 6">
            <a:extLst>
              <a:ext uri="{FF2B5EF4-FFF2-40B4-BE49-F238E27FC236}">
                <a16:creationId xmlns:a16="http://schemas.microsoft.com/office/drawing/2014/main" id="{BB588019-4763-40D3-B998-8E0E953557CB}"/>
              </a:ext>
            </a:extLst>
          </p:cNvPr>
          <p:cNvCxnSpPr>
            <a:cxnSpLocks/>
          </p:cNvCxnSpPr>
          <p:nvPr/>
        </p:nvCxnSpPr>
        <p:spPr>
          <a:xfrm flipH="1">
            <a:off x="5148064" y="2687793"/>
            <a:ext cx="258936" cy="2126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38D89BE5-7E93-4B0E-B7D3-5C55730457EC}"/>
              </a:ext>
            </a:extLst>
          </p:cNvPr>
          <p:cNvSpPr txBox="1"/>
          <p:nvPr/>
        </p:nvSpPr>
        <p:spPr>
          <a:xfrm>
            <a:off x="4525373" y="3871764"/>
            <a:ext cx="1842171" cy="307777"/>
          </a:xfrm>
          <a:prstGeom prst="rect">
            <a:avLst/>
          </a:prstGeom>
          <a:noFill/>
        </p:spPr>
        <p:txBody>
          <a:bodyPr wrap="none" rtlCol="0">
            <a:spAutoFit/>
          </a:bodyPr>
          <a:lstStyle/>
          <a:p>
            <a:r>
              <a:rPr lang="ja-JP" altLang="en-US" sz="1400" b="1" dirty="0">
                <a:solidFill>
                  <a:srgbClr val="FF0000"/>
                </a:solidFill>
              </a:rPr>
              <a:t>受け取った関数を使う</a:t>
            </a:r>
            <a:endParaRPr kumimoji="1" lang="ja-JP" altLang="en-US" sz="1400" b="1" dirty="0">
              <a:solidFill>
                <a:srgbClr val="FF0000"/>
              </a:solidFill>
            </a:endParaRPr>
          </a:p>
        </p:txBody>
      </p:sp>
      <p:cxnSp>
        <p:nvCxnSpPr>
          <p:cNvPr id="10" name="直線矢印コネクタ 9">
            <a:extLst>
              <a:ext uri="{FF2B5EF4-FFF2-40B4-BE49-F238E27FC236}">
                <a16:creationId xmlns:a16="http://schemas.microsoft.com/office/drawing/2014/main" id="{EBAB8CFB-E5C4-45CE-A28F-BE1591922753}"/>
              </a:ext>
            </a:extLst>
          </p:cNvPr>
          <p:cNvCxnSpPr>
            <a:cxnSpLocks/>
          </p:cNvCxnSpPr>
          <p:nvPr/>
        </p:nvCxnSpPr>
        <p:spPr>
          <a:xfrm flipH="1" flipV="1">
            <a:off x="4403741" y="3607595"/>
            <a:ext cx="106536" cy="3550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図 11">
            <a:extLst>
              <a:ext uri="{FF2B5EF4-FFF2-40B4-BE49-F238E27FC236}">
                <a16:creationId xmlns:a16="http://schemas.microsoft.com/office/drawing/2014/main" id="{E6E00979-27D3-4DAA-A79C-6B3532D27775}"/>
              </a:ext>
            </a:extLst>
          </p:cNvPr>
          <p:cNvPicPr>
            <a:picLocks noChangeAspect="1"/>
          </p:cNvPicPr>
          <p:nvPr/>
        </p:nvPicPr>
        <p:blipFill>
          <a:blip r:embed="rId3"/>
          <a:stretch>
            <a:fillRect/>
          </a:stretch>
        </p:blipFill>
        <p:spPr>
          <a:xfrm>
            <a:off x="683568" y="4303875"/>
            <a:ext cx="5004048" cy="2414453"/>
          </a:xfrm>
          <a:prstGeom prst="rect">
            <a:avLst/>
          </a:prstGeom>
        </p:spPr>
      </p:pic>
      <p:sp>
        <p:nvSpPr>
          <p:cNvPr id="13" name="テキスト ボックス 12">
            <a:extLst>
              <a:ext uri="{FF2B5EF4-FFF2-40B4-BE49-F238E27FC236}">
                <a16:creationId xmlns:a16="http://schemas.microsoft.com/office/drawing/2014/main" id="{7B2AF5E2-FCFF-4EBC-9B7A-65DE54D22832}"/>
              </a:ext>
            </a:extLst>
          </p:cNvPr>
          <p:cNvSpPr txBox="1"/>
          <p:nvPr/>
        </p:nvSpPr>
        <p:spPr>
          <a:xfrm>
            <a:off x="5940152" y="6109555"/>
            <a:ext cx="1850186" cy="307777"/>
          </a:xfrm>
          <a:prstGeom prst="rect">
            <a:avLst/>
          </a:prstGeom>
          <a:noFill/>
        </p:spPr>
        <p:txBody>
          <a:bodyPr wrap="none" rtlCol="0">
            <a:spAutoFit/>
          </a:bodyPr>
          <a:lstStyle/>
          <a:p>
            <a:r>
              <a:rPr lang="ja-JP" altLang="en-US" sz="1400" b="1" dirty="0">
                <a:solidFill>
                  <a:srgbClr val="FF0000"/>
                </a:solidFill>
              </a:rPr>
              <a:t>関数を引数にしている</a:t>
            </a:r>
            <a:endParaRPr kumimoji="1" lang="ja-JP" altLang="en-US" sz="1400" b="1" dirty="0">
              <a:solidFill>
                <a:srgbClr val="FF0000"/>
              </a:solidFill>
            </a:endParaRPr>
          </a:p>
        </p:txBody>
      </p:sp>
      <p:cxnSp>
        <p:nvCxnSpPr>
          <p:cNvPr id="18" name="直線矢印コネクタ 17">
            <a:extLst>
              <a:ext uri="{FF2B5EF4-FFF2-40B4-BE49-F238E27FC236}">
                <a16:creationId xmlns:a16="http://schemas.microsoft.com/office/drawing/2014/main" id="{D52EB25F-FAC2-4B73-8293-3B63072ECD22}"/>
              </a:ext>
            </a:extLst>
          </p:cNvPr>
          <p:cNvCxnSpPr>
            <a:cxnSpLocks/>
          </p:cNvCxnSpPr>
          <p:nvPr/>
        </p:nvCxnSpPr>
        <p:spPr>
          <a:xfrm flipH="1">
            <a:off x="5190976" y="6381328"/>
            <a:ext cx="749176" cy="720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6977BE19-0B28-44B0-BA6C-A9B6FFF4FA92}"/>
              </a:ext>
            </a:extLst>
          </p:cNvPr>
          <p:cNvCxnSpPr>
            <a:cxnSpLocks/>
          </p:cNvCxnSpPr>
          <p:nvPr/>
        </p:nvCxnSpPr>
        <p:spPr>
          <a:xfrm flipH="1">
            <a:off x="5508104" y="6186101"/>
            <a:ext cx="43204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D5913CA8-8E98-4AB0-9A8F-73BD0088FFE4}"/>
              </a:ext>
            </a:extLst>
          </p:cNvPr>
          <p:cNvSpPr>
            <a:spLocks noGrp="1"/>
          </p:cNvSpPr>
          <p:nvPr>
            <p:ph type="sldNum" sz="quarter" idx="12"/>
          </p:nvPr>
        </p:nvSpPr>
        <p:spPr/>
        <p:txBody>
          <a:bodyPr/>
          <a:lstStyle/>
          <a:p>
            <a:fld id="{F9134F74-3BB4-4ADE-A554-892E3A208E77}" type="slidenum">
              <a:rPr lang="ja-JP" altLang="en-US" smtClean="0"/>
              <a:pPr/>
              <a:t>205</a:t>
            </a:fld>
            <a:endParaRPr lang="ja-JP" altLang="en-US"/>
          </a:p>
        </p:txBody>
      </p:sp>
    </p:spTree>
    <p:extLst>
      <p:ext uri="{BB962C8B-B14F-4D97-AF65-F5344CB8AC3E}">
        <p14:creationId xmlns:p14="http://schemas.microsoft.com/office/powerpoint/2010/main" val="5615821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1733F3-E377-47DD-A18F-3525595060EF}"/>
              </a:ext>
            </a:extLst>
          </p:cNvPr>
          <p:cNvSpPr>
            <a:spLocks noGrp="1"/>
          </p:cNvSpPr>
          <p:nvPr>
            <p:ph type="title"/>
          </p:nvPr>
        </p:nvSpPr>
        <p:spPr/>
        <p:txBody>
          <a:bodyPr/>
          <a:lstStyle/>
          <a:p>
            <a:r>
              <a:rPr lang="ja-JP" altLang="en-US" dirty="0"/>
              <a:t>ラムダ式（</a:t>
            </a:r>
            <a:r>
              <a:rPr lang="en-US" altLang="ja-JP" dirty="0"/>
              <a:t>lambda</a:t>
            </a:r>
            <a:r>
              <a:rPr lang="ja-JP" altLang="en-US" dirty="0"/>
              <a:t>式）</a:t>
            </a:r>
            <a:endParaRPr kumimoji="1" lang="ja-JP" altLang="en-US" dirty="0"/>
          </a:p>
        </p:txBody>
      </p:sp>
      <p:sp>
        <p:nvSpPr>
          <p:cNvPr id="3" name="コンテンツ プレースホルダー 2">
            <a:extLst>
              <a:ext uri="{FF2B5EF4-FFF2-40B4-BE49-F238E27FC236}">
                <a16:creationId xmlns:a16="http://schemas.microsoft.com/office/drawing/2014/main" id="{DCF2508C-D9D4-4FE4-9A99-AFCE1B08E8F2}"/>
              </a:ext>
            </a:extLst>
          </p:cNvPr>
          <p:cNvSpPr>
            <a:spLocks noGrp="1"/>
          </p:cNvSpPr>
          <p:nvPr>
            <p:ph idx="1"/>
          </p:nvPr>
        </p:nvSpPr>
        <p:spPr>
          <a:xfrm>
            <a:off x="457200" y="1214422"/>
            <a:ext cx="8229600" cy="735478"/>
          </a:xfrm>
        </p:spPr>
        <p:txBody>
          <a:bodyPr/>
          <a:lstStyle/>
          <a:p>
            <a:r>
              <a:rPr kumimoji="1" lang="ja-JP" altLang="en-US" dirty="0"/>
              <a:t>関数の表記をシンプルにしたもの</a:t>
            </a:r>
          </a:p>
        </p:txBody>
      </p:sp>
      <p:pic>
        <p:nvPicPr>
          <p:cNvPr id="4" name="図 3">
            <a:extLst>
              <a:ext uri="{FF2B5EF4-FFF2-40B4-BE49-F238E27FC236}">
                <a16:creationId xmlns:a16="http://schemas.microsoft.com/office/drawing/2014/main" id="{6CCF18E3-90C4-4D40-966F-F269AF79E590}"/>
              </a:ext>
            </a:extLst>
          </p:cNvPr>
          <p:cNvPicPr>
            <a:picLocks noChangeAspect="1"/>
          </p:cNvPicPr>
          <p:nvPr/>
        </p:nvPicPr>
        <p:blipFill>
          <a:blip r:embed="rId2"/>
          <a:stretch>
            <a:fillRect/>
          </a:stretch>
        </p:blipFill>
        <p:spPr>
          <a:xfrm>
            <a:off x="457200" y="2348880"/>
            <a:ext cx="3740487" cy="561980"/>
          </a:xfrm>
          <a:prstGeom prst="rect">
            <a:avLst/>
          </a:prstGeom>
        </p:spPr>
      </p:pic>
      <p:sp>
        <p:nvSpPr>
          <p:cNvPr id="5" name="テキスト ボックス 4">
            <a:extLst>
              <a:ext uri="{FF2B5EF4-FFF2-40B4-BE49-F238E27FC236}">
                <a16:creationId xmlns:a16="http://schemas.microsoft.com/office/drawing/2014/main" id="{18B18879-38FD-482A-BBB8-55AB1612C20A}"/>
              </a:ext>
            </a:extLst>
          </p:cNvPr>
          <p:cNvSpPr txBox="1"/>
          <p:nvPr/>
        </p:nvSpPr>
        <p:spPr>
          <a:xfrm>
            <a:off x="431086" y="1949900"/>
            <a:ext cx="646331" cy="369332"/>
          </a:xfrm>
          <a:prstGeom prst="rect">
            <a:avLst/>
          </a:prstGeom>
          <a:noFill/>
        </p:spPr>
        <p:txBody>
          <a:bodyPr wrap="none" rtlCol="0">
            <a:spAutoFit/>
          </a:bodyPr>
          <a:lstStyle/>
          <a:p>
            <a:r>
              <a:rPr kumimoji="1" lang="ja-JP" altLang="en-US" dirty="0"/>
              <a:t>構文</a:t>
            </a:r>
          </a:p>
        </p:txBody>
      </p:sp>
      <p:pic>
        <p:nvPicPr>
          <p:cNvPr id="6" name="図 5">
            <a:extLst>
              <a:ext uri="{FF2B5EF4-FFF2-40B4-BE49-F238E27FC236}">
                <a16:creationId xmlns:a16="http://schemas.microsoft.com/office/drawing/2014/main" id="{E5A35C1C-029C-49BF-AEBB-B572F11F1170}"/>
              </a:ext>
            </a:extLst>
          </p:cNvPr>
          <p:cNvPicPr>
            <a:picLocks noChangeAspect="1"/>
          </p:cNvPicPr>
          <p:nvPr/>
        </p:nvPicPr>
        <p:blipFill>
          <a:blip r:embed="rId3"/>
          <a:stretch>
            <a:fillRect/>
          </a:stretch>
        </p:blipFill>
        <p:spPr>
          <a:xfrm>
            <a:off x="2267744" y="3717032"/>
            <a:ext cx="4230251" cy="799532"/>
          </a:xfrm>
          <a:prstGeom prst="rect">
            <a:avLst/>
          </a:prstGeom>
        </p:spPr>
      </p:pic>
      <p:pic>
        <p:nvPicPr>
          <p:cNvPr id="7" name="図 6">
            <a:extLst>
              <a:ext uri="{FF2B5EF4-FFF2-40B4-BE49-F238E27FC236}">
                <a16:creationId xmlns:a16="http://schemas.microsoft.com/office/drawing/2014/main" id="{66CF1B2F-3F8C-4145-8AC1-4A1E57475415}"/>
              </a:ext>
            </a:extLst>
          </p:cNvPr>
          <p:cNvPicPr>
            <a:picLocks noChangeAspect="1"/>
          </p:cNvPicPr>
          <p:nvPr/>
        </p:nvPicPr>
        <p:blipFill>
          <a:blip r:embed="rId4"/>
          <a:stretch>
            <a:fillRect/>
          </a:stretch>
        </p:blipFill>
        <p:spPr>
          <a:xfrm>
            <a:off x="2267745" y="5484310"/>
            <a:ext cx="4392487" cy="504214"/>
          </a:xfrm>
          <a:prstGeom prst="rect">
            <a:avLst/>
          </a:prstGeom>
        </p:spPr>
      </p:pic>
      <p:sp>
        <p:nvSpPr>
          <p:cNvPr id="8" name="テキスト ボックス 7">
            <a:extLst>
              <a:ext uri="{FF2B5EF4-FFF2-40B4-BE49-F238E27FC236}">
                <a16:creationId xmlns:a16="http://schemas.microsoft.com/office/drawing/2014/main" id="{B658DD92-3F19-492E-BAD1-7EE4E5869C87}"/>
              </a:ext>
            </a:extLst>
          </p:cNvPr>
          <p:cNvSpPr txBox="1"/>
          <p:nvPr/>
        </p:nvSpPr>
        <p:spPr>
          <a:xfrm>
            <a:off x="2220262" y="3347700"/>
            <a:ext cx="646331" cy="369332"/>
          </a:xfrm>
          <a:prstGeom prst="rect">
            <a:avLst/>
          </a:prstGeom>
          <a:noFill/>
        </p:spPr>
        <p:txBody>
          <a:bodyPr wrap="none" rtlCol="0">
            <a:spAutoFit/>
          </a:bodyPr>
          <a:lstStyle/>
          <a:p>
            <a:r>
              <a:rPr kumimoji="1" lang="ja-JP" altLang="en-US" dirty="0"/>
              <a:t>関数</a:t>
            </a:r>
            <a:endParaRPr kumimoji="1" lang="en-US" altLang="ja-JP" dirty="0"/>
          </a:p>
        </p:txBody>
      </p:sp>
      <p:sp>
        <p:nvSpPr>
          <p:cNvPr id="9" name="テキスト ボックス 8">
            <a:extLst>
              <a:ext uri="{FF2B5EF4-FFF2-40B4-BE49-F238E27FC236}">
                <a16:creationId xmlns:a16="http://schemas.microsoft.com/office/drawing/2014/main" id="{40564637-257F-40E1-A4BE-59D2FD5ADC82}"/>
              </a:ext>
            </a:extLst>
          </p:cNvPr>
          <p:cNvSpPr txBox="1"/>
          <p:nvPr/>
        </p:nvSpPr>
        <p:spPr>
          <a:xfrm>
            <a:off x="2220262" y="5080727"/>
            <a:ext cx="1040670" cy="369332"/>
          </a:xfrm>
          <a:prstGeom prst="rect">
            <a:avLst/>
          </a:prstGeom>
          <a:noFill/>
        </p:spPr>
        <p:txBody>
          <a:bodyPr wrap="none" rtlCol="0">
            <a:spAutoFit/>
          </a:bodyPr>
          <a:lstStyle/>
          <a:p>
            <a:r>
              <a:rPr lang="ja-JP" altLang="en-US" dirty="0"/>
              <a:t>ラムダ式</a:t>
            </a:r>
            <a:endParaRPr kumimoji="1" lang="en-US" altLang="ja-JP" dirty="0"/>
          </a:p>
        </p:txBody>
      </p:sp>
      <p:sp>
        <p:nvSpPr>
          <p:cNvPr id="10" name="矢印: 右 9">
            <a:extLst>
              <a:ext uri="{FF2B5EF4-FFF2-40B4-BE49-F238E27FC236}">
                <a16:creationId xmlns:a16="http://schemas.microsoft.com/office/drawing/2014/main" id="{EE814947-597A-436E-8BB1-ED110FDD78F3}"/>
              </a:ext>
            </a:extLst>
          </p:cNvPr>
          <p:cNvSpPr/>
          <p:nvPr/>
        </p:nvSpPr>
        <p:spPr>
          <a:xfrm rot="5400000">
            <a:off x="4385499" y="4630076"/>
            <a:ext cx="281569" cy="484632"/>
          </a:xfrm>
          <a:prstGeom prst="rightArrow">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10">
            <a:extLst>
              <a:ext uri="{FF2B5EF4-FFF2-40B4-BE49-F238E27FC236}">
                <a16:creationId xmlns:a16="http://schemas.microsoft.com/office/drawing/2014/main" id="{99326FAE-4CE2-49DE-8153-FDD9A9732EC9}"/>
              </a:ext>
            </a:extLst>
          </p:cNvPr>
          <p:cNvSpPr>
            <a:spLocks noGrp="1"/>
          </p:cNvSpPr>
          <p:nvPr>
            <p:ph type="sldNum" sz="quarter" idx="12"/>
          </p:nvPr>
        </p:nvSpPr>
        <p:spPr/>
        <p:txBody>
          <a:bodyPr/>
          <a:lstStyle/>
          <a:p>
            <a:fld id="{F9134F74-3BB4-4ADE-A554-892E3A208E77}" type="slidenum">
              <a:rPr lang="ja-JP" altLang="en-US" smtClean="0"/>
              <a:pPr/>
              <a:t>206</a:t>
            </a:fld>
            <a:endParaRPr lang="ja-JP" altLang="en-US"/>
          </a:p>
        </p:txBody>
      </p:sp>
    </p:spTree>
    <p:extLst>
      <p:ext uri="{BB962C8B-B14F-4D97-AF65-F5344CB8AC3E}">
        <p14:creationId xmlns:p14="http://schemas.microsoft.com/office/powerpoint/2010/main" val="299374556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92A028-8B90-4DFD-9864-9643BA59C54C}"/>
              </a:ext>
            </a:extLst>
          </p:cNvPr>
          <p:cNvSpPr>
            <a:spLocks noGrp="1"/>
          </p:cNvSpPr>
          <p:nvPr>
            <p:ph type="title"/>
          </p:nvPr>
        </p:nvSpPr>
        <p:spPr/>
        <p:txBody>
          <a:bodyPr/>
          <a:lstStyle/>
          <a:p>
            <a:r>
              <a:rPr kumimoji="1" lang="ja-JP" altLang="en-US" dirty="0"/>
              <a:t>ラムダ式</a:t>
            </a:r>
            <a:r>
              <a:rPr lang="ja-JP" altLang="en-US" dirty="0"/>
              <a:t>（</a:t>
            </a:r>
            <a:r>
              <a:rPr lang="en-US" altLang="ja-JP" dirty="0"/>
              <a:t>lambda</a:t>
            </a:r>
            <a:r>
              <a:rPr lang="ja-JP" altLang="en-US" dirty="0"/>
              <a:t>式）</a:t>
            </a:r>
            <a:endParaRPr kumimoji="1" lang="ja-JP" altLang="en-US" dirty="0"/>
          </a:p>
        </p:txBody>
      </p:sp>
      <p:pic>
        <p:nvPicPr>
          <p:cNvPr id="4" name="図 3">
            <a:extLst>
              <a:ext uri="{FF2B5EF4-FFF2-40B4-BE49-F238E27FC236}">
                <a16:creationId xmlns:a16="http://schemas.microsoft.com/office/drawing/2014/main" id="{880190F6-6C36-49EE-AB6B-50306745EC82}"/>
              </a:ext>
            </a:extLst>
          </p:cNvPr>
          <p:cNvPicPr>
            <a:picLocks noChangeAspect="1"/>
          </p:cNvPicPr>
          <p:nvPr/>
        </p:nvPicPr>
        <p:blipFill>
          <a:blip r:embed="rId2"/>
          <a:stretch>
            <a:fillRect/>
          </a:stretch>
        </p:blipFill>
        <p:spPr>
          <a:xfrm>
            <a:off x="1043608" y="5209480"/>
            <a:ext cx="6582912" cy="1368152"/>
          </a:xfrm>
          <a:prstGeom prst="rect">
            <a:avLst/>
          </a:prstGeom>
        </p:spPr>
      </p:pic>
      <p:pic>
        <p:nvPicPr>
          <p:cNvPr id="7" name="図 6">
            <a:extLst>
              <a:ext uri="{FF2B5EF4-FFF2-40B4-BE49-F238E27FC236}">
                <a16:creationId xmlns:a16="http://schemas.microsoft.com/office/drawing/2014/main" id="{440F2DBF-29C2-4050-AB8B-09B01ADB1C94}"/>
              </a:ext>
            </a:extLst>
          </p:cNvPr>
          <p:cNvPicPr>
            <a:picLocks noChangeAspect="1"/>
          </p:cNvPicPr>
          <p:nvPr/>
        </p:nvPicPr>
        <p:blipFill>
          <a:blip r:embed="rId3"/>
          <a:stretch>
            <a:fillRect/>
          </a:stretch>
        </p:blipFill>
        <p:spPr>
          <a:xfrm>
            <a:off x="1021757" y="1207924"/>
            <a:ext cx="4675919" cy="3170821"/>
          </a:xfrm>
          <a:prstGeom prst="rect">
            <a:avLst/>
          </a:prstGeom>
        </p:spPr>
      </p:pic>
      <p:sp>
        <p:nvSpPr>
          <p:cNvPr id="8" name="矢印: 右 7">
            <a:extLst>
              <a:ext uri="{FF2B5EF4-FFF2-40B4-BE49-F238E27FC236}">
                <a16:creationId xmlns:a16="http://schemas.microsoft.com/office/drawing/2014/main" id="{315DA4AD-6066-4CD7-A945-D5697E6963B9}"/>
              </a:ext>
            </a:extLst>
          </p:cNvPr>
          <p:cNvSpPr/>
          <p:nvPr/>
        </p:nvSpPr>
        <p:spPr>
          <a:xfrm rot="5400000">
            <a:off x="1577187" y="4421058"/>
            <a:ext cx="281569" cy="484632"/>
          </a:xfrm>
          <a:prstGeom prst="rightArrow">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AE5DF098-CE23-47DF-A9FD-3BA1FFFBB8D8}"/>
              </a:ext>
            </a:extLst>
          </p:cNvPr>
          <p:cNvSpPr txBox="1"/>
          <p:nvPr/>
        </p:nvSpPr>
        <p:spPr>
          <a:xfrm>
            <a:off x="2123728" y="4452610"/>
            <a:ext cx="4339650" cy="369332"/>
          </a:xfrm>
          <a:prstGeom prst="rect">
            <a:avLst/>
          </a:prstGeom>
          <a:noFill/>
        </p:spPr>
        <p:txBody>
          <a:bodyPr wrap="none" rtlCol="0">
            <a:spAutoFit/>
          </a:bodyPr>
          <a:lstStyle/>
          <a:p>
            <a:r>
              <a:rPr kumimoji="1" lang="ja-JP" altLang="en-US" dirty="0">
                <a:latin typeface="+mn-ea"/>
                <a:ea typeface="+mn-ea"/>
              </a:rPr>
              <a:t>ラムダ式を使うことで簡潔に記述できる</a:t>
            </a:r>
          </a:p>
        </p:txBody>
      </p:sp>
      <p:sp>
        <p:nvSpPr>
          <p:cNvPr id="3" name="スライド番号プレースホルダー 2">
            <a:extLst>
              <a:ext uri="{FF2B5EF4-FFF2-40B4-BE49-F238E27FC236}">
                <a16:creationId xmlns:a16="http://schemas.microsoft.com/office/drawing/2014/main" id="{7478054F-94B8-490F-96E7-9D073C2BDF3A}"/>
              </a:ext>
            </a:extLst>
          </p:cNvPr>
          <p:cNvSpPr>
            <a:spLocks noGrp="1"/>
          </p:cNvSpPr>
          <p:nvPr>
            <p:ph type="sldNum" sz="quarter" idx="12"/>
          </p:nvPr>
        </p:nvSpPr>
        <p:spPr/>
        <p:txBody>
          <a:bodyPr/>
          <a:lstStyle/>
          <a:p>
            <a:fld id="{F9134F74-3BB4-4ADE-A554-892E3A208E77}" type="slidenum">
              <a:rPr lang="ja-JP" altLang="en-US" smtClean="0"/>
              <a:pPr/>
              <a:t>207</a:t>
            </a:fld>
            <a:endParaRPr lang="ja-JP" altLang="en-US"/>
          </a:p>
        </p:txBody>
      </p:sp>
    </p:spTree>
    <p:extLst>
      <p:ext uri="{BB962C8B-B14F-4D97-AF65-F5344CB8AC3E}">
        <p14:creationId xmlns:p14="http://schemas.microsoft.com/office/powerpoint/2010/main" val="297882595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34E00877-0358-45D8-BAB4-C56FD1008E0E}"/>
              </a:ext>
            </a:extLst>
          </p:cNvPr>
          <p:cNvSpPr>
            <a:spLocks noGrp="1"/>
          </p:cNvSpPr>
          <p:nvPr>
            <p:ph type="ctrTitle"/>
          </p:nvPr>
        </p:nvSpPr>
        <p:spPr/>
        <p:txBody>
          <a:bodyPr/>
          <a:lstStyle/>
          <a:p>
            <a:r>
              <a:rPr lang="ja-JP" altLang="en-US" dirty="0"/>
              <a:t>練習問題</a:t>
            </a:r>
          </a:p>
        </p:txBody>
      </p:sp>
      <p:sp>
        <p:nvSpPr>
          <p:cNvPr id="4" name="スライド番号プレースホルダー 3">
            <a:extLst>
              <a:ext uri="{FF2B5EF4-FFF2-40B4-BE49-F238E27FC236}">
                <a16:creationId xmlns:a16="http://schemas.microsoft.com/office/drawing/2014/main" id="{27AAA6F5-DCCC-41C9-864C-25FA8BFB5A9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134F74-3BB4-4ADE-A554-892E3A208E77}" type="slidenum">
              <a:rPr kumimoji="1" lang="ja-JP" altLang="en-US" sz="1200" b="0" i="0" u="none" strike="noStrike" kern="1200" cap="none" spc="0" normalizeH="0" baseline="0" noProof="0" smtClean="0">
                <a:ln>
                  <a:noFill/>
                </a:ln>
                <a:solidFill>
                  <a:srgbClr val="898989"/>
                </a:solidFill>
                <a:effectLst/>
                <a:uLnTx/>
                <a:uFillTx/>
                <a:latin typeface="Lucida Console" panose="020B0609040504020204" pitchFamily="49" charset="0"/>
                <a:ea typeface="HG丸ｺﾞｼｯｸM-PRO" panose="020F06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1" lang="ja-JP" altLang="en-US" sz="1200" b="0" i="0" u="none" strike="noStrike" kern="1200" cap="none" spc="0" normalizeH="0" baseline="0" noProof="0">
              <a:ln>
                <a:noFill/>
              </a:ln>
              <a:solidFill>
                <a:srgbClr val="898989"/>
              </a:solidFill>
              <a:effectLst/>
              <a:uLnTx/>
              <a:uFillTx/>
              <a:latin typeface="Lucida Console" panose="020B0609040504020204" pitchFamily="49" charset="0"/>
              <a:ea typeface="HG丸ｺﾞｼｯｸM-PRO" panose="020F0600000000000000" pitchFamily="50" charset="-128"/>
              <a:cs typeface="+mn-cs"/>
            </a:endParaRPr>
          </a:p>
        </p:txBody>
      </p:sp>
    </p:spTree>
    <p:extLst>
      <p:ext uri="{BB962C8B-B14F-4D97-AF65-F5344CB8AC3E}">
        <p14:creationId xmlns:p14="http://schemas.microsoft.com/office/powerpoint/2010/main" val="11739118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1</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000" dirty="0"/>
              <a:t>次の文章の空欄に入れるべき語句を、選択肢から選んでください。</a:t>
            </a:r>
          </a:p>
          <a:p>
            <a:pPr marL="0" indent="0">
              <a:buNone/>
            </a:pPr>
            <a:endParaRPr kumimoji="1" lang="en-US" altLang="ja-JP" sz="2000" dirty="0"/>
          </a:p>
          <a:p>
            <a:r>
              <a:rPr kumimoji="1" lang="ja-JP" altLang="en-US" sz="2000" dirty="0"/>
              <a:t>関数を呼び出すときに関数に渡す値のことを</a:t>
            </a:r>
            <a:r>
              <a:rPr kumimoji="1" lang="en-US" altLang="ja-JP" sz="2000" dirty="0"/>
              <a:t>[</a:t>
            </a:r>
            <a:r>
              <a:rPr kumimoji="1" lang="ja-JP" altLang="en-US" sz="2000" dirty="0"/>
              <a:t>（</a:t>
            </a:r>
            <a:r>
              <a:rPr kumimoji="1" lang="en-US" altLang="ja-JP" sz="2000" dirty="0"/>
              <a:t>1</a:t>
            </a:r>
            <a:r>
              <a:rPr kumimoji="1" lang="ja-JP" altLang="en-US" sz="2000" dirty="0"/>
              <a:t>）</a:t>
            </a:r>
            <a:r>
              <a:rPr kumimoji="1" lang="en-US" altLang="ja-JP" sz="2000" dirty="0"/>
              <a:t>]</a:t>
            </a:r>
            <a:r>
              <a:rPr kumimoji="1" lang="ja-JP" altLang="en-US" sz="2000" dirty="0"/>
              <a:t>といい、関数か</a:t>
            </a:r>
          </a:p>
          <a:p>
            <a:pPr marL="0" indent="0">
              <a:buNone/>
            </a:pPr>
            <a:r>
              <a:rPr kumimoji="1" lang="ja-JP" altLang="en-US" sz="2000" dirty="0"/>
              <a:t>ら戻される値のことを</a:t>
            </a:r>
            <a:r>
              <a:rPr kumimoji="1" lang="en-US" altLang="ja-JP" sz="2000" dirty="0"/>
              <a:t>[</a:t>
            </a:r>
            <a:r>
              <a:rPr kumimoji="1" lang="ja-JP" altLang="en-US" sz="2000" dirty="0"/>
              <a:t>（</a:t>
            </a:r>
            <a:r>
              <a:rPr kumimoji="1" lang="en-US" altLang="ja-JP" sz="2000" dirty="0"/>
              <a:t>2</a:t>
            </a:r>
            <a:r>
              <a:rPr kumimoji="1" lang="ja-JP" altLang="en-US" sz="2000" dirty="0"/>
              <a:t>）</a:t>
            </a:r>
            <a:r>
              <a:rPr kumimoji="1" lang="en-US" altLang="ja-JP" sz="2000" dirty="0"/>
              <a:t>]</a:t>
            </a:r>
            <a:r>
              <a:rPr kumimoji="1" lang="ja-JP" altLang="en-US" sz="2000" dirty="0"/>
              <a:t>という。</a:t>
            </a:r>
            <a:endParaRPr kumimoji="1" lang="en-US" altLang="ja-JP" sz="2000" dirty="0"/>
          </a:p>
          <a:p>
            <a:r>
              <a:rPr kumimoji="1" lang="ja-JP" altLang="en-US" sz="2000" dirty="0"/>
              <a:t>関数に複数の値を渡すために、</a:t>
            </a:r>
            <a:r>
              <a:rPr kumimoji="1" lang="en-US" altLang="ja-JP" sz="2000" dirty="0"/>
              <a:t>[</a:t>
            </a:r>
            <a:r>
              <a:rPr kumimoji="1" lang="ja-JP" altLang="en-US" sz="2000" dirty="0"/>
              <a:t>（</a:t>
            </a:r>
            <a:r>
              <a:rPr kumimoji="1" lang="en-US" altLang="ja-JP" sz="2000" dirty="0"/>
              <a:t>1</a:t>
            </a:r>
            <a:r>
              <a:rPr kumimoji="1" lang="ja-JP" altLang="en-US" sz="2000" dirty="0"/>
              <a:t>）</a:t>
            </a:r>
            <a:r>
              <a:rPr kumimoji="1" lang="en-US" altLang="ja-JP" sz="2000" dirty="0"/>
              <a:t>]</a:t>
            </a:r>
            <a:r>
              <a:rPr kumimoji="1" lang="ja-JP" altLang="en-US" sz="2000" dirty="0"/>
              <a:t>をカンマ区切りで並べたものを</a:t>
            </a:r>
            <a:r>
              <a:rPr kumimoji="1" lang="en-US" altLang="ja-JP" sz="2000" dirty="0"/>
              <a:t>[</a:t>
            </a:r>
            <a:r>
              <a:rPr kumimoji="1" lang="ja-JP" altLang="en-US" sz="2000" dirty="0"/>
              <a:t>（</a:t>
            </a:r>
            <a:r>
              <a:rPr kumimoji="1" lang="en-US" altLang="ja-JP" sz="2000" dirty="0"/>
              <a:t>3</a:t>
            </a:r>
            <a:r>
              <a:rPr kumimoji="1" lang="ja-JP" altLang="en-US" sz="2000" dirty="0"/>
              <a:t>）</a:t>
            </a:r>
            <a:r>
              <a:rPr kumimoji="1" lang="en-US" altLang="ja-JP" sz="2000" dirty="0"/>
              <a:t>]</a:t>
            </a:r>
            <a:r>
              <a:rPr kumimoji="1" lang="ja-JP" altLang="en-US" sz="2000" dirty="0"/>
              <a:t>と呼ぶ。</a:t>
            </a:r>
            <a:endParaRPr lang="en-US" altLang="ja-JP" sz="2000" dirty="0"/>
          </a:p>
          <a:p>
            <a:r>
              <a:rPr kumimoji="1" lang="en-US" altLang="ja-JP" sz="2000" dirty="0"/>
              <a:t>[</a:t>
            </a:r>
            <a:r>
              <a:rPr kumimoji="1" lang="ja-JP" altLang="en-US" sz="2000" dirty="0"/>
              <a:t>（</a:t>
            </a:r>
            <a:r>
              <a:rPr kumimoji="1" lang="en-US" altLang="ja-JP" sz="2000" dirty="0"/>
              <a:t>1</a:t>
            </a:r>
            <a:r>
              <a:rPr kumimoji="1" lang="ja-JP" altLang="en-US" sz="2000" dirty="0"/>
              <a:t>）</a:t>
            </a:r>
            <a:r>
              <a:rPr lang="en-US" altLang="ja-JP" sz="2000" dirty="0"/>
              <a:t>]</a:t>
            </a:r>
            <a:r>
              <a:rPr kumimoji="1" lang="ja-JP" altLang="en-US" sz="2000" dirty="0"/>
              <a:t>のうち、変数の名前を指定したものを</a:t>
            </a:r>
            <a:r>
              <a:rPr kumimoji="1" lang="en-US" altLang="ja-JP" sz="2000" dirty="0"/>
              <a:t>[</a:t>
            </a:r>
            <a:r>
              <a:rPr kumimoji="1" lang="ja-JP" altLang="en-US" sz="2000" dirty="0"/>
              <a:t>（</a:t>
            </a:r>
            <a:r>
              <a:rPr kumimoji="1" lang="en-US" altLang="ja-JP" sz="2000" dirty="0"/>
              <a:t>4</a:t>
            </a:r>
            <a:r>
              <a:rPr kumimoji="1" lang="ja-JP" altLang="en-US" sz="2000" dirty="0"/>
              <a:t>）</a:t>
            </a:r>
            <a:r>
              <a:rPr kumimoji="1" lang="en-US" altLang="ja-JP" sz="2000" dirty="0"/>
              <a:t>]</a:t>
            </a:r>
            <a:r>
              <a:rPr kumimoji="1" lang="ja-JP" altLang="en-US" sz="2000" dirty="0"/>
              <a:t> 、値が渡されなかった場合に設定されるデフォルト値が決まっているものを</a:t>
            </a:r>
            <a:r>
              <a:rPr kumimoji="1" lang="en-US" altLang="ja-JP" sz="2000" dirty="0"/>
              <a:t>[</a:t>
            </a:r>
            <a:r>
              <a:rPr kumimoji="1" lang="ja-JP" altLang="en-US" sz="2000" dirty="0"/>
              <a:t>（</a:t>
            </a:r>
            <a:r>
              <a:rPr kumimoji="1" lang="en-US" altLang="ja-JP" sz="2000" dirty="0"/>
              <a:t>5</a:t>
            </a:r>
            <a:r>
              <a:rPr kumimoji="1" lang="ja-JP" altLang="en-US" sz="2000" dirty="0"/>
              <a:t>）</a:t>
            </a:r>
            <a:r>
              <a:rPr kumimoji="1" lang="en-US" altLang="ja-JP" sz="2000" dirty="0"/>
              <a:t>]</a:t>
            </a:r>
            <a:r>
              <a:rPr kumimoji="1" lang="ja-JP" altLang="en-US" sz="2000" dirty="0"/>
              <a:t>、個数が決まっていないものを</a:t>
            </a:r>
            <a:r>
              <a:rPr kumimoji="1" lang="en-US" altLang="ja-JP" sz="2000" dirty="0"/>
              <a:t>[</a:t>
            </a:r>
            <a:r>
              <a:rPr kumimoji="1" lang="ja-JP" altLang="en-US" sz="2000" dirty="0"/>
              <a:t>（</a:t>
            </a:r>
            <a:r>
              <a:rPr kumimoji="1" lang="en-US" altLang="ja-JP" sz="2000" dirty="0"/>
              <a:t>6</a:t>
            </a:r>
            <a:r>
              <a:rPr kumimoji="1" lang="ja-JP" altLang="en-US" sz="2000" dirty="0"/>
              <a:t>）</a:t>
            </a:r>
            <a:r>
              <a:rPr kumimoji="1" lang="en-US" altLang="ja-JP" sz="2000" dirty="0"/>
              <a:t>]</a:t>
            </a:r>
            <a:r>
              <a:rPr kumimoji="1" lang="ja-JP" altLang="en-US" sz="2000" dirty="0"/>
              <a:t>という。</a:t>
            </a:r>
          </a:p>
          <a:p>
            <a:pPr marL="0" indent="0">
              <a:buNone/>
            </a:pPr>
            <a:endParaRPr kumimoji="1" lang="en-US" altLang="ja-JP" sz="2000" dirty="0"/>
          </a:p>
          <a:p>
            <a:pPr marL="0" indent="0">
              <a:buNone/>
            </a:pPr>
            <a:r>
              <a:rPr kumimoji="1" lang="en-US" altLang="ja-JP" sz="2000" dirty="0"/>
              <a:t>【</a:t>
            </a:r>
            <a:r>
              <a:rPr kumimoji="1" lang="ja-JP" altLang="en-US" sz="2000" dirty="0"/>
              <a:t>選択肢</a:t>
            </a:r>
            <a:r>
              <a:rPr kumimoji="1" lang="en-US" altLang="ja-JP" sz="2000" dirty="0"/>
              <a:t>】</a:t>
            </a:r>
          </a:p>
          <a:p>
            <a:pPr marL="0" indent="0">
              <a:buNone/>
            </a:pPr>
            <a:r>
              <a:rPr kumimoji="1" lang="ja-JP" altLang="en-US" sz="2000" dirty="0"/>
              <a:t>・戻り値　・可変長引数　・引数　　・キーワード引数</a:t>
            </a:r>
          </a:p>
          <a:p>
            <a:pPr marL="0" indent="0">
              <a:buNone/>
            </a:pPr>
            <a:r>
              <a:rPr kumimoji="1" lang="ja-JP" altLang="en-US" sz="2000" dirty="0"/>
              <a:t>・デフォルト引数　　・引数列</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209</a:t>
            </a:fld>
            <a:endParaRPr lang="ja-JP" altLang="en-US"/>
          </a:p>
        </p:txBody>
      </p:sp>
    </p:spTree>
    <p:extLst>
      <p:ext uri="{BB962C8B-B14F-4D97-AF65-F5344CB8AC3E}">
        <p14:creationId xmlns:p14="http://schemas.microsoft.com/office/powerpoint/2010/main" val="2045089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2179ED-6C99-4530-A79F-5A36D5866999}"/>
              </a:ext>
            </a:extLst>
          </p:cNvPr>
          <p:cNvSpPr>
            <a:spLocks noGrp="1"/>
          </p:cNvSpPr>
          <p:nvPr>
            <p:ph type="title"/>
          </p:nvPr>
        </p:nvSpPr>
        <p:spPr/>
        <p:txBody>
          <a:bodyPr/>
          <a:lstStyle/>
          <a:p>
            <a:r>
              <a:rPr kumimoji="1" lang="ja-JP" altLang="en-US" dirty="0"/>
              <a:t>対話モードを電卓のように使う</a:t>
            </a:r>
          </a:p>
        </p:txBody>
      </p:sp>
      <p:pic>
        <p:nvPicPr>
          <p:cNvPr id="4" name="図 3">
            <a:extLst>
              <a:ext uri="{FF2B5EF4-FFF2-40B4-BE49-F238E27FC236}">
                <a16:creationId xmlns:a16="http://schemas.microsoft.com/office/drawing/2014/main" id="{7F16DE1B-C1C0-4BD4-9641-2190B2841DA1}"/>
              </a:ext>
            </a:extLst>
          </p:cNvPr>
          <p:cNvPicPr>
            <a:picLocks noChangeAspect="1"/>
          </p:cNvPicPr>
          <p:nvPr/>
        </p:nvPicPr>
        <p:blipFill>
          <a:blip r:embed="rId2"/>
          <a:stretch>
            <a:fillRect/>
          </a:stretch>
        </p:blipFill>
        <p:spPr>
          <a:xfrm>
            <a:off x="971600" y="1772816"/>
            <a:ext cx="5496692" cy="1247949"/>
          </a:xfrm>
          <a:prstGeom prst="rect">
            <a:avLst/>
          </a:prstGeom>
        </p:spPr>
      </p:pic>
      <p:sp>
        <p:nvSpPr>
          <p:cNvPr id="5" name="テキスト ボックス 4">
            <a:extLst>
              <a:ext uri="{FF2B5EF4-FFF2-40B4-BE49-F238E27FC236}">
                <a16:creationId xmlns:a16="http://schemas.microsoft.com/office/drawing/2014/main" id="{329B198B-787D-44B0-9BD8-4CCB73808526}"/>
              </a:ext>
            </a:extLst>
          </p:cNvPr>
          <p:cNvSpPr txBox="1"/>
          <p:nvPr/>
        </p:nvSpPr>
        <p:spPr>
          <a:xfrm>
            <a:off x="457200" y="1484784"/>
            <a:ext cx="1082348" cy="307777"/>
          </a:xfrm>
          <a:prstGeom prst="rect">
            <a:avLst/>
          </a:prstGeom>
          <a:noFill/>
        </p:spPr>
        <p:txBody>
          <a:bodyPr wrap="none" rtlCol="0">
            <a:spAutoFit/>
          </a:bodyPr>
          <a:lstStyle/>
          <a:p>
            <a:r>
              <a:rPr kumimoji="1" lang="ja-JP" altLang="en-US" sz="1400" dirty="0">
                <a:latin typeface="+mn-ea"/>
                <a:ea typeface="+mn-ea"/>
              </a:rPr>
              <a:t>プロンプト</a:t>
            </a:r>
          </a:p>
        </p:txBody>
      </p:sp>
      <p:cxnSp>
        <p:nvCxnSpPr>
          <p:cNvPr id="7" name="直線矢印コネクタ 6">
            <a:extLst>
              <a:ext uri="{FF2B5EF4-FFF2-40B4-BE49-F238E27FC236}">
                <a16:creationId xmlns:a16="http://schemas.microsoft.com/office/drawing/2014/main" id="{C35ABBF0-E4BF-4330-A87E-3CCFC4F0C650}"/>
              </a:ext>
            </a:extLst>
          </p:cNvPr>
          <p:cNvCxnSpPr/>
          <p:nvPr/>
        </p:nvCxnSpPr>
        <p:spPr>
          <a:xfrm>
            <a:off x="1187624" y="1792561"/>
            <a:ext cx="216024" cy="3402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四角形: 角を丸くする 7">
            <a:extLst>
              <a:ext uri="{FF2B5EF4-FFF2-40B4-BE49-F238E27FC236}">
                <a16:creationId xmlns:a16="http://schemas.microsoft.com/office/drawing/2014/main" id="{16CA977B-16DC-4C66-91CD-075AB30F1D22}"/>
              </a:ext>
            </a:extLst>
          </p:cNvPr>
          <p:cNvSpPr/>
          <p:nvPr/>
        </p:nvSpPr>
        <p:spPr>
          <a:xfrm>
            <a:off x="1187624" y="2132856"/>
            <a:ext cx="57606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17319EF9-68E0-433D-A244-5147D1CB0500}"/>
              </a:ext>
            </a:extLst>
          </p:cNvPr>
          <p:cNvPicPr>
            <a:picLocks noChangeAspect="1"/>
          </p:cNvPicPr>
          <p:nvPr/>
        </p:nvPicPr>
        <p:blipFill>
          <a:blip r:embed="rId3"/>
          <a:stretch>
            <a:fillRect/>
          </a:stretch>
        </p:blipFill>
        <p:spPr>
          <a:xfrm>
            <a:off x="971600" y="3837236"/>
            <a:ext cx="2181529" cy="1238423"/>
          </a:xfrm>
          <a:prstGeom prst="rect">
            <a:avLst/>
          </a:prstGeom>
        </p:spPr>
      </p:pic>
      <p:sp>
        <p:nvSpPr>
          <p:cNvPr id="10" name="テキスト ボックス 9">
            <a:extLst>
              <a:ext uri="{FF2B5EF4-FFF2-40B4-BE49-F238E27FC236}">
                <a16:creationId xmlns:a16="http://schemas.microsoft.com/office/drawing/2014/main" id="{445A47C2-D78F-4E43-9CA0-58F16E24F7B5}"/>
              </a:ext>
            </a:extLst>
          </p:cNvPr>
          <p:cNvSpPr txBox="1"/>
          <p:nvPr/>
        </p:nvSpPr>
        <p:spPr>
          <a:xfrm>
            <a:off x="825986" y="3709787"/>
            <a:ext cx="723275" cy="307777"/>
          </a:xfrm>
          <a:prstGeom prst="rect">
            <a:avLst/>
          </a:prstGeom>
          <a:noFill/>
        </p:spPr>
        <p:txBody>
          <a:bodyPr wrap="none" rtlCol="0">
            <a:spAutoFit/>
          </a:bodyPr>
          <a:lstStyle/>
          <a:p>
            <a:r>
              <a:rPr kumimoji="1" lang="ja-JP" altLang="en-US" sz="1400" dirty="0">
                <a:latin typeface="+mn-ea"/>
                <a:ea typeface="+mn-ea"/>
              </a:rPr>
              <a:t>掛け算</a:t>
            </a:r>
          </a:p>
        </p:txBody>
      </p:sp>
      <p:pic>
        <p:nvPicPr>
          <p:cNvPr id="11" name="図 10">
            <a:extLst>
              <a:ext uri="{FF2B5EF4-FFF2-40B4-BE49-F238E27FC236}">
                <a16:creationId xmlns:a16="http://schemas.microsoft.com/office/drawing/2014/main" id="{49572C49-FFEC-466D-99A2-1141CEBEFB92}"/>
              </a:ext>
            </a:extLst>
          </p:cNvPr>
          <p:cNvPicPr>
            <a:picLocks noChangeAspect="1"/>
          </p:cNvPicPr>
          <p:nvPr/>
        </p:nvPicPr>
        <p:blipFill>
          <a:blip r:embed="rId4"/>
          <a:stretch>
            <a:fillRect/>
          </a:stretch>
        </p:blipFill>
        <p:spPr>
          <a:xfrm>
            <a:off x="4142485" y="3837236"/>
            <a:ext cx="1867161" cy="1162212"/>
          </a:xfrm>
          <a:prstGeom prst="rect">
            <a:avLst/>
          </a:prstGeom>
        </p:spPr>
      </p:pic>
      <p:sp>
        <p:nvSpPr>
          <p:cNvPr id="12" name="テキスト ボックス 11">
            <a:extLst>
              <a:ext uri="{FF2B5EF4-FFF2-40B4-BE49-F238E27FC236}">
                <a16:creationId xmlns:a16="http://schemas.microsoft.com/office/drawing/2014/main" id="{2C8C2C56-4797-455D-9822-EAA852CEFFF1}"/>
              </a:ext>
            </a:extLst>
          </p:cNvPr>
          <p:cNvSpPr txBox="1"/>
          <p:nvPr/>
        </p:nvSpPr>
        <p:spPr>
          <a:xfrm>
            <a:off x="3995936" y="3639584"/>
            <a:ext cx="723275" cy="307777"/>
          </a:xfrm>
          <a:prstGeom prst="rect">
            <a:avLst/>
          </a:prstGeom>
          <a:noFill/>
        </p:spPr>
        <p:txBody>
          <a:bodyPr wrap="none" rtlCol="0">
            <a:spAutoFit/>
          </a:bodyPr>
          <a:lstStyle/>
          <a:p>
            <a:r>
              <a:rPr kumimoji="1" lang="ja-JP" altLang="en-US" sz="1400" dirty="0">
                <a:latin typeface="+mn-ea"/>
                <a:ea typeface="+mn-ea"/>
              </a:rPr>
              <a:t>割り算</a:t>
            </a:r>
          </a:p>
        </p:txBody>
      </p:sp>
      <p:pic>
        <p:nvPicPr>
          <p:cNvPr id="13" name="図 12">
            <a:extLst>
              <a:ext uri="{FF2B5EF4-FFF2-40B4-BE49-F238E27FC236}">
                <a16:creationId xmlns:a16="http://schemas.microsoft.com/office/drawing/2014/main" id="{46E066C7-45DA-407F-A7ED-D0B87C307213}"/>
              </a:ext>
            </a:extLst>
          </p:cNvPr>
          <p:cNvPicPr>
            <a:picLocks noChangeAspect="1"/>
          </p:cNvPicPr>
          <p:nvPr/>
        </p:nvPicPr>
        <p:blipFill>
          <a:blip r:embed="rId5"/>
          <a:stretch>
            <a:fillRect/>
          </a:stretch>
        </p:blipFill>
        <p:spPr>
          <a:xfrm>
            <a:off x="971600" y="5589240"/>
            <a:ext cx="3458058" cy="1066949"/>
          </a:xfrm>
          <a:prstGeom prst="rect">
            <a:avLst/>
          </a:prstGeom>
        </p:spPr>
      </p:pic>
      <p:sp>
        <p:nvSpPr>
          <p:cNvPr id="14" name="テキスト ボックス 13">
            <a:extLst>
              <a:ext uri="{FF2B5EF4-FFF2-40B4-BE49-F238E27FC236}">
                <a16:creationId xmlns:a16="http://schemas.microsoft.com/office/drawing/2014/main" id="{F07A1E0B-799C-461B-8044-56794BEF765C}"/>
              </a:ext>
            </a:extLst>
          </p:cNvPr>
          <p:cNvSpPr txBox="1"/>
          <p:nvPr/>
        </p:nvSpPr>
        <p:spPr>
          <a:xfrm>
            <a:off x="825986" y="5356648"/>
            <a:ext cx="1620957" cy="307777"/>
          </a:xfrm>
          <a:prstGeom prst="rect">
            <a:avLst/>
          </a:prstGeom>
          <a:noFill/>
        </p:spPr>
        <p:txBody>
          <a:bodyPr wrap="none" rtlCol="0">
            <a:spAutoFit/>
          </a:bodyPr>
          <a:lstStyle/>
          <a:p>
            <a:r>
              <a:rPr kumimoji="1" lang="ja-JP" altLang="en-US" sz="1400" dirty="0">
                <a:latin typeface="+mn-ea"/>
                <a:ea typeface="+mn-ea"/>
              </a:rPr>
              <a:t>括弧を使った計算</a:t>
            </a:r>
          </a:p>
        </p:txBody>
      </p:sp>
      <p:sp>
        <p:nvSpPr>
          <p:cNvPr id="15" name="テキスト ボックス 14">
            <a:extLst>
              <a:ext uri="{FF2B5EF4-FFF2-40B4-BE49-F238E27FC236}">
                <a16:creationId xmlns:a16="http://schemas.microsoft.com/office/drawing/2014/main" id="{934DAFA5-7C13-4107-9545-B59C8CD994D0}"/>
              </a:ext>
            </a:extLst>
          </p:cNvPr>
          <p:cNvSpPr txBox="1"/>
          <p:nvPr/>
        </p:nvSpPr>
        <p:spPr>
          <a:xfrm>
            <a:off x="6246639" y="6122714"/>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16" name="テキスト ボックス 15">
            <a:extLst>
              <a:ext uri="{FF2B5EF4-FFF2-40B4-BE49-F238E27FC236}">
                <a16:creationId xmlns:a16="http://schemas.microsoft.com/office/drawing/2014/main" id="{C158D08C-1CF7-410C-BCF5-96AB9756E459}"/>
              </a:ext>
            </a:extLst>
          </p:cNvPr>
          <p:cNvSpPr txBox="1"/>
          <p:nvPr/>
        </p:nvSpPr>
        <p:spPr>
          <a:xfrm>
            <a:off x="1908547" y="2877937"/>
            <a:ext cx="3057247" cy="307777"/>
          </a:xfrm>
          <a:prstGeom prst="rect">
            <a:avLst/>
          </a:prstGeom>
          <a:noFill/>
        </p:spPr>
        <p:txBody>
          <a:bodyPr wrap="none" rtlCol="0">
            <a:spAutoFit/>
          </a:bodyPr>
          <a:lstStyle/>
          <a:p>
            <a:r>
              <a:rPr kumimoji="1" lang="ja-JP" altLang="en-US" sz="1400" dirty="0">
                <a:latin typeface="+mn-ea"/>
                <a:ea typeface="+mn-ea"/>
              </a:rPr>
              <a:t>「コンソール」に結果が出力される</a:t>
            </a:r>
          </a:p>
        </p:txBody>
      </p:sp>
      <p:cxnSp>
        <p:nvCxnSpPr>
          <p:cNvPr id="17" name="直線矢印コネクタ 16">
            <a:extLst>
              <a:ext uri="{FF2B5EF4-FFF2-40B4-BE49-F238E27FC236}">
                <a16:creationId xmlns:a16="http://schemas.microsoft.com/office/drawing/2014/main" id="{EFF95B25-4050-4037-9D0F-6D50A8D39828}"/>
              </a:ext>
            </a:extLst>
          </p:cNvPr>
          <p:cNvCxnSpPr>
            <a:cxnSpLocks/>
          </p:cNvCxnSpPr>
          <p:nvPr/>
        </p:nvCxnSpPr>
        <p:spPr>
          <a:xfrm flipH="1" flipV="1">
            <a:off x="1619672" y="2669778"/>
            <a:ext cx="442692" cy="2310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CF95F191-4570-45CC-A646-5DC0DD5124ED}"/>
              </a:ext>
            </a:extLst>
          </p:cNvPr>
          <p:cNvSpPr txBox="1"/>
          <p:nvPr/>
        </p:nvSpPr>
        <p:spPr>
          <a:xfrm>
            <a:off x="2339752" y="1330895"/>
            <a:ext cx="2159566" cy="307777"/>
          </a:xfrm>
          <a:prstGeom prst="rect">
            <a:avLst/>
          </a:prstGeom>
          <a:noFill/>
        </p:spPr>
        <p:txBody>
          <a:bodyPr wrap="none" rtlCol="0">
            <a:spAutoFit/>
          </a:bodyPr>
          <a:lstStyle/>
          <a:p>
            <a:r>
              <a:rPr kumimoji="1" lang="ja-JP" altLang="en-US" sz="1400" dirty="0">
                <a:latin typeface="+mn-ea"/>
                <a:ea typeface="+mn-ea"/>
              </a:rPr>
              <a:t>インタラクティブシェル</a:t>
            </a:r>
          </a:p>
        </p:txBody>
      </p:sp>
      <p:cxnSp>
        <p:nvCxnSpPr>
          <p:cNvPr id="21" name="直線矢印コネクタ 20">
            <a:extLst>
              <a:ext uri="{FF2B5EF4-FFF2-40B4-BE49-F238E27FC236}">
                <a16:creationId xmlns:a16="http://schemas.microsoft.com/office/drawing/2014/main" id="{8C714993-EFC1-47BB-8731-AE5D56936C9A}"/>
              </a:ext>
            </a:extLst>
          </p:cNvPr>
          <p:cNvCxnSpPr>
            <a:cxnSpLocks/>
          </p:cNvCxnSpPr>
          <p:nvPr/>
        </p:nvCxnSpPr>
        <p:spPr>
          <a:xfrm flipH="1">
            <a:off x="3153129" y="1638672"/>
            <a:ext cx="1" cy="3604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A166AEE0-9F82-46A2-A412-962C71EEE496}"/>
              </a:ext>
            </a:extLst>
          </p:cNvPr>
          <p:cNvSpPr>
            <a:spLocks noGrp="1"/>
          </p:cNvSpPr>
          <p:nvPr>
            <p:ph type="sldNum" sz="quarter" idx="12"/>
          </p:nvPr>
        </p:nvSpPr>
        <p:spPr/>
        <p:txBody>
          <a:bodyPr/>
          <a:lstStyle/>
          <a:p>
            <a:fld id="{F9134F74-3BB4-4ADE-A554-892E3A208E77}" type="slidenum">
              <a:rPr lang="ja-JP" altLang="en-US" smtClean="0"/>
              <a:pPr/>
              <a:t>21</a:t>
            </a:fld>
            <a:endParaRPr lang="ja-JP" altLang="en-US"/>
          </a:p>
        </p:txBody>
      </p:sp>
    </p:spTree>
    <p:extLst>
      <p:ext uri="{BB962C8B-B14F-4D97-AF65-F5344CB8AC3E}">
        <p14:creationId xmlns:p14="http://schemas.microsoft.com/office/powerpoint/2010/main" val="220588369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1</a:t>
            </a:r>
            <a:r>
              <a:rPr kumimoji="1" lang="ja-JP" altLang="en-US" dirty="0"/>
              <a:t>（解答）</a:t>
            </a:r>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000" dirty="0"/>
              <a:t>次の文章の空欄に入れるべき語句を、選択肢から選んでください。</a:t>
            </a:r>
          </a:p>
          <a:p>
            <a:pPr marL="0" indent="0">
              <a:buNone/>
            </a:pPr>
            <a:endParaRPr kumimoji="1" lang="en-US" altLang="ja-JP" sz="2000" dirty="0"/>
          </a:p>
          <a:p>
            <a:r>
              <a:rPr kumimoji="1" lang="ja-JP" altLang="en-US" sz="2000" dirty="0"/>
              <a:t>関数を呼び出すときに関数に渡す値のことを</a:t>
            </a:r>
            <a:r>
              <a:rPr kumimoji="1" lang="en-US" altLang="ja-JP" sz="2000" dirty="0"/>
              <a:t>[</a:t>
            </a:r>
            <a:r>
              <a:rPr kumimoji="1" lang="ja-JP" altLang="en-US" sz="2000" b="1" dirty="0">
                <a:solidFill>
                  <a:srgbClr val="FF0000"/>
                </a:solidFill>
              </a:rPr>
              <a:t> 引数 </a:t>
            </a:r>
            <a:r>
              <a:rPr kumimoji="1" lang="en-US" altLang="ja-JP" sz="2000" dirty="0"/>
              <a:t>]</a:t>
            </a:r>
            <a:r>
              <a:rPr kumimoji="1" lang="ja-JP" altLang="en-US" sz="2000" dirty="0"/>
              <a:t>といい、関数か</a:t>
            </a:r>
          </a:p>
          <a:p>
            <a:pPr marL="0" indent="0">
              <a:buNone/>
            </a:pPr>
            <a:r>
              <a:rPr kumimoji="1" lang="ja-JP" altLang="en-US" sz="2000" dirty="0"/>
              <a:t>ら戻される値のことを</a:t>
            </a:r>
            <a:r>
              <a:rPr kumimoji="1" lang="en-US" altLang="ja-JP" sz="2000" dirty="0"/>
              <a:t>[</a:t>
            </a:r>
            <a:r>
              <a:rPr kumimoji="1" lang="ja-JP" altLang="en-US" sz="2000" dirty="0"/>
              <a:t> </a:t>
            </a:r>
            <a:r>
              <a:rPr kumimoji="1" lang="ja-JP" altLang="en-US" sz="2000" b="1" dirty="0">
                <a:solidFill>
                  <a:srgbClr val="FF0000"/>
                </a:solidFill>
              </a:rPr>
              <a:t>戻り値 </a:t>
            </a:r>
            <a:r>
              <a:rPr kumimoji="1" lang="en-US" altLang="ja-JP" sz="2000" dirty="0"/>
              <a:t>]</a:t>
            </a:r>
            <a:r>
              <a:rPr kumimoji="1" lang="ja-JP" altLang="en-US" sz="2000" dirty="0"/>
              <a:t>という。</a:t>
            </a:r>
            <a:endParaRPr kumimoji="1" lang="en-US" altLang="ja-JP" sz="2000" dirty="0"/>
          </a:p>
          <a:p>
            <a:r>
              <a:rPr kumimoji="1" lang="ja-JP" altLang="en-US" sz="2000" dirty="0"/>
              <a:t>関数に複数の値を渡すために、</a:t>
            </a:r>
            <a:r>
              <a:rPr kumimoji="1" lang="en-US" altLang="ja-JP" sz="2000" dirty="0"/>
              <a:t>[</a:t>
            </a:r>
            <a:r>
              <a:rPr kumimoji="1" lang="ja-JP" altLang="en-US" sz="2000" dirty="0"/>
              <a:t> </a:t>
            </a:r>
            <a:r>
              <a:rPr kumimoji="1" lang="ja-JP" altLang="en-US" sz="2000" b="1" dirty="0">
                <a:solidFill>
                  <a:srgbClr val="FF0000"/>
                </a:solidFill>
              </a:rPr>
              <a:t>引数 </a:t>
            </a:r>
            <a:r>
              <a:rPr kumimoji="1" lang="en-US" altLang="ja-JP" sz="2000" dirty="0"/>
              <a:t>]</a:t>
            </a:r>
            <a:r>
              <a:rPr kumimoji="1" lang="ja-JP" altLang="en-US" sz="2000" dirty="0"/>
              <a:t>をカンマ区切りで並べたものを</a:t>
            </a:r>
            <a:r>
              <a:rPr kumimoji="1" lang="en-US" altLang="ja-JP" sz="2000" dirty="0"/>
              <a:t>[</a:t>
            </a:r>
            <a:r>
              <a:rPr kumimoji="1" lang="ja-JP" altLang="en-US" sz="2000" dirty="0"/>
              <a:t> </a:t>
            </a:r>
            <a:r>
              <a:rPr kumimoji="1" lang="ja-JP" altLang="en-US" sz="2000" b="1" dirty="0">
                <a:solidFill>
                  <a:srgbClr val="FF0000"/>
                </a:solidFill>
              </a:rPr>
              <a:t>引数列 </a:t>
            </a:r>
            <a:r>
              <a:rPr kumimoji="1" lang="en-US" altLang="ja-JP" sz="2000" dirty="0"/>
              <a:t>]</a:t>
            </a:r>
            <a:r>
              <a:rPr kumimoji="1" lang="ja-JP" altLang="en-US" sz="2000" dirty="0"/>
              <a:t>と呼ぶ。</a:t>
            </a:r>
            <a:endParaRPr lang="en-US" altLang="ja-JP" sz="2000" dirty="0"/>
          </a:p>
          <a:p>
            <a:r>
              <a:rPr kumimoji="1" lang="en-US" altLang="ja-JP" sz="2000" dirty="0"/>
              <a:t>[</a:t>
            </a:r>
            <a:r>
              <a:rPr kumimoji="1" lang="ja-JP" altLang="en-US" sz="2000" dirty="0"/>
              <a:t> </a:t>
            </a:r>
            <a:r>
              <a:rPr kumimoji="1" lang="ja-JP" altLang="en-US" sz="2000" b="1" dirty="0">
                <a:solidFill>
                  <a:srgbClr val="FF0000"/>
                </a:solidFill>
              </a:rPr>
              <a:t>引数 </a:t>
            </a:r>
            <a:r>
              <a:rPr lang="en-US" altLang="ja-JP" sz="2000" dirty="0"/>
              <a:t>]</a:t>
            </a:r>
            <a:r>
              <a:rPr kumimoji="1" lang="ja-JP" altLang="en-US" sz="2000" dirty="0"/>
              <a:t>のうち、変数の名前を指定したものを</a:t>
            </a:r>
            <a:r>
              <a:rPr kumimoji="1" lang="en-US" altLang="ja-JP" sz="2000" dirty="0"/>
              <a:t>[</a:t>
            </a:r>
            <a:r>
              <a:rPr kumimoji="1" lang="ja-JP" altLang="en-US" sz="2000" dirty="0"/>
              <a:t> </a:t>
            </a:r>
            <a:r>
              <a:rPr kumimoji="1" lang="ja-JP" altLang="en-US" sz="2000" b="1" dirty="0">
                <a:solidFill>
                  <a:srgbClr val="FF0000"/>
                </a:solidFill>
              </a:rPr>
              <a:t>キーワード引数 </a:t>
            </a:r>
            <a:r>
              <a:rPr kumimoji="1" lang="en-US" altLang="ja-JP" sz="2000" dirty="0"/>
              <a:t>]</a:t>
            </a:r>
            <a:r>
              <a:rPr kumimoji="1" lang="ja-JP" altLang="en-US" sz="2000" dirty="0"/>
              <a:t> 、値が渡されなかった場合に設定されるデフォルト値が決まっているものを</a:t>
            </a:r>
            <a:r>
              <a:rPr kumimoji="1" lang="en-US" altLang="ja-JP" sz="2000" dirty="0"/>
              <a:t>[</a:t>
            </a:r>
            <a:r>
              <a:rPr kumimoji="1" lang="ja-JP" altLang="en-US" sz="2000" dirty="0"/>
              <a:t> </a:t>
            </a:r>
            <a:r>
              <a:rPr kumimoji="1" lang="ja-JP" altLang="en-US" sz="2000" b="1" dirty="0">
                <a:solidFill>
                  <a:srgbClr val="FF0000"/>
                </a:solidFill>
              </a:rPr>
              <a:t>デフォルト引数 </a:t>
            </a:r>
            <a:r>
              <a:rPr kumimoji="1" lang="en-US" altLang="ja-JP" sz="2000" dirty="0"/>
              <a:t>]</a:t>
            </a:r>
            <a:r>
              <a:rPr kumimoji="1" lang="ja-JP" altLang="en-US" sz="2000" dirty="0"/>
              <a:t>、個数が決まっていないものを</a:t>
            </a:r>
            <a:r>
              <a:rPr kumimoji="1" lang="en-US" altLang="ja-JP" sz="2000" dirty="0"/>
              <a:t>[</a:t>
            </a:r>
            <a:r>
              <a:rPr kumimoji="1" lang="ja-JP" altLang="en-US" sz="2000" dirty="0"/>
              <a:t> </a:t>
            </a:r>
            <a:r>
              <a:rPr kumimoji="1" lang="ja-JP" altLang="en-US" sz="2000" b="1" dirty="0">
                <a:solidFill>
                  <a:srgbClr val="FF0000"/>
                </a:solidFill>
              </a:rPr>
              <a:t>可変長引数 </a:t>
            </a:r>
            <a:r>
              <a:rPr kumimoji="1" lang="en-US" altLang="ja-JP" sz="2000" dirty="0"/>
              <a:t>]</a:t>
            </a:r>
            <a:r>
              <a:rPr kumimoji="1" lang="ja-JP" altLang="en-US" sz="2000" dirty="0"/>
              <a:t>という。</a:t>
            </a:r>
          </a:p>
          <a:p>
            <a:pPr marL="0" indent="0">
              <a:buNone/>
            </a:pPr>
            <a:endParaRPr kumimoji="1" lang="en-US" altLang="ja-JP" sz="2000" dirty="0"/>
          </a:p>
          <a:p>
            <a:pPr marL="0" indent="0">
              <a:buNone/>
            </a:pPr>
            <a:r>
              <a:rPr kumimoji="1" lang="en-US" altLang="ja-JP" sz="2000" dirty="0"/>
              <a:t>【</a:t>
            </a:r>
            <a:r>
              <a:rPr kumimoji="1" lang="ja-JP" altLang="en-US" sz="2000" dirty="0"/>
              <a:t>選択肢</a:t>
            </a:r>
            <a:r>
              <a:rPr kumimoji="1" lang="en-US" altLang="ja-JP" sz="2000" dirty="0"/>
              <a:t>】</a:t>
            </a:r>
          </a:p>
          <a:p>
            <a:pPr marL="0" indent="0">
              <a:buNone/>
            </a:pPr>
            <a:r>
              <a:rPr kumimoji="1" lang="ja-JP" altLang="en-US" sz="2000" dirty="0"/>
              <a:t>・戻り値　・可変長引数　・引数　　・キーワード引数</a:t>
            </a:r>
          </a:p>
          <a:p>
            <a:pPr marL="0" indent="0">
              <a:buNone/>
            </a:pPr>
            <a:r>
              <a:rPr kumimoji="1" lang="ja-JP" altLang="en-US" sz="2000" dirty="0"/>
              <a:t>・デフォルト引数　　・引数列</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210</a:t>
            </a:fld>
            <a:endParaRPr lang="ja-JP" altLang="en-US"/>
          </a:p>
        </p:txBody>
      </p:sp>
    </p:spTree>
    <p:extLst>
      <p:ext uri="{BB962C8B-B14F-4D97-AF65-F5344CB8AC3E}">
        <p14:creationId xmlns:p14="http://schemas.microsoft.com/office/powerpoint/2010/main" val="15360484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2</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251520" y="1214422"/>
            <a:ext cx="9361040" cy="5000660"/>
          </a:xfrm>
        </p:spPr>
        <p:txBody>
          <a:bodyPr/>
          <a:lstStyle/>
          <a:p>
            <a:pPr marL="0" indent="0">
              <a:buNone/>
            </a:pPr>
            <a:r>
              <a:rPr kumimoji="1" lang="ja-JP" altLang="en-US" sz="2400" dirty="0"/>
              <a:t>次のような</a:t>
            </a:r>
            <a:r>
              <a:rPr kumimoji="1" lang="en-US" altLang="ja-JP" sz="2400" dirty="0" err="1"/>
              <a:t>func</a:t>
            </a:r>
            <a:r>
              <a:rPr kumimoji="1" lang="ja-JP" altLang="en-US" sz="2400" dirty="0"/>
              <a:t>関数が定義されています。</a:t>
            </a:r>
            <a:endParaRPr kumimoji="1" lang="en-US" altLang="ja-JP" sz="2400" dirty="0"/>
          </a:p>
          <a:p>
            <a:pPr marL="0" indent="0">
              <a:buNone/>
            </a:pPr>
            <a:endParaRPr lang="en-US" altLang="ja-JP" sz="2400" dirty="0"/>
          </a:p>
          <a:p>
            <a:pPr marL="0" indent="0">
              <a:buNone/>
            </a:pPr>
            <a:endParaRPr lang="en-US" altLang="ja-JP" sz="2400" dirty="0"/>
          </a:p>
          <a:p>
            <a:pPr marL="0" indent="0">
              <a:buNone/>
            </a:pPr>
            <a:endParaRPr kumimoji="1" lang="en-US" altLang="ja-JP" sz="2400" dirty="0"/>
          </a:p>
          <a:p>
            <a:pPr marL="0" indent="0">
              <a:buNone/>
            </a:pPr>
            <a:r>
              <a:rPr kumimoji="1" lang="ja-JP" altLang="en-US" sz="2400" dirty="0"/>
              <a:t>次のうち、</a:t>
            </a:r>
            <a:r>
              <a:rPr kumimoji="1" lang="en-US" altLang="ja-JP" sz="2400" dirty="0" err="1"/>
              <a:t>func</a:t>
            </a:r>
            <a:r>
              <a:rPr kumimoji="1" lang="ja-JP" altLang="en-US" sz="2400" dirty="0"/>
              <a:t>関数を正しく呼び出せるものを選んでください。</a:t>
            </a:r>
          </a:p>
          <a:p>
            <a:pPr marL="0" indent="0">
              <a:buNone/>
            </a:pPr>
            <a:r>
              <a:rPr kumimoji="1" lang="ja-JP" altLang="en-US" sz="2400" dirty="0">
                <a:latin typeface="Lucida Console" panose="020B0609040504020204" pitchFamily="49" charset="0"/>
              </a:rPr>
              <a:t>（</a:t>
            </a:r>
            <a:r>
              <a:rPr kumimoji="1" lang="en-US" altLang="ja-JP" sz="2400" dirty="0">
                <a:latin typeface="Lucida Console" panose="020B0609040504020204" pitchFamily="49" charset="0"/>
              </a:rPr>
              <a:t>1</a:t>
            </a:r>
            <a:r>
              <a:rPr kumimoji="1" lang="ja-JP" altLang="en-US" sz="2400" dirty="0">
                <a:latin typeface="Lucida Console" panose="020B0609040504020204" pitchFamily="49" charset="0"/>
              </a:rPr>
              <a:t>） </a:t>
            </a:r>
            <a:r>
              <a:rPr kumimoji="1" lang="en-US" altLang="ja-JP" sz="2400" dirty="0" err="1">
                <a:latin typeface="Lucida Console" panose="020B0609040504020204" pitchFamily="49" charset="0"/>
              </a:rPr>
              <a:t>func</a:t>
            </a:r>
            <a:r>
              <a:rPr kumimoji="1" lang="en-US" altLang="ja-JP" sz="2400" dirty="0">
                <a:latin typeface="Lucida Console" panose="020B0609040504020204" pitchFamily="49" charset="0"/>
              </a:rPr>
              <a:t>()</a:t>
            </a:r>
          </a:p>
          <a:p>
            <a:pPr marL="0" indent="0">
              <a:buNone/>
            </a:pPr>
            <a:r>
              <a:rPr kumimoji="1" lang="ja-JP" altLang="en-US" sz="2400" dirty="0">
                <a:latin typeface="Lucida Console" panose="020B0609040504020204" pitchFamily="49" charset="0"/>
              </a:rPr>
              <a:t>（</a:t>
            </a:r>
            <a:r>
              <a:rPr kumimoji="1" lang="en-US" altLang="ja-JP" sz="2400" dirty="0">
                <a:latin typeface="Lucida Console" panose="020B0609040504020204" pitchFamily="49" charset="0"/>
              </a:rPr>
              <a:t>2</a:t>
            </a:r>
            <a:r>
              <a:rPr kumimoji="1" lang="ja-JP" altLang="en-US" sz="2400" dirty="0">
                <a:latin typeface="Lucida Console" panose="020B0609040504020204" pitchFamily="49" charset="0"/>
              </a:rPr>
              <a:t>） </a:t>
            </a:r>
            <a:r>
              <a:rPr kumimoji="1" lang="en-US" altLang="ja-JP" sz="2400" dirty="0" err="1">
                <a:latin typeface="Lucida Console" panose="020B0609040504020204" pitchFamily="49" charset="0"/>
              </a:rPr>
              <a:t>func</a:t>
            </a:r>
            <a:r>
              <a:rPr kumimoji="1" lang="en-US" altLang="ja-JP" sz="2400" dirty="0">
                <a:latin typeface="Lucida Console" panose="020B0609040504020204" pitchFamily="49" charset="0"/>
              </a:rPr>
              <a:t>(5)</a:t>
            </a:r>
          </a:p>
          <a:p>
            <a:pPr marL="0" indent="0">
              <a:buNone/>
            </a:pPr>
            <a:r>
              <a:rPr kumimoji="1" lang="ja-JP" altLang="en-US" sz="2400" dirty="0">
                <a:latin typeface="Lucida Console" panose="020B0609040504020204" pitchFamily="49" charset="0"/>
              </a:rPr>
              <a:t>（</a:t>
            </a:r>
            <a:r>
              <a:rPr kumimoji="1" lang="en-US" altLang="ja-JP" sz="2400" dirty="0">
                <a:latin typeface="Lucida Console" panose="020B0609040504020204" pitchFamily="49" charset="0"/>
              </a:rPr>
              <a:t>3</a:t>
            </a:r>
            <a:r>
              <a:rPr kumimoji="1" lang="ja-JP" altLang="en-US" sz="2400" dirty="0">
                <a:latin typeface="Lucida Console" panose="020B0609040504020204" pitchFamily="49" charset="0"/>
              </a:rPr>
              <a:t>） </a:t>
            </a:r>
            <a:r>
              <a:rPr kumimoji="1" lang="en-US" altLang="ja-JP" sz="2400" dirty="0" err="1">
                <a:latin typeface="Lucida Console" panose="020B0609040504020204" pitchFamily="49" charset="0"/>
              </a:rPr>
              <a:t>func</a:t>
            </a:r>
            <a:r>
              <a:rPr kumimoji="1" lang="en-US" altLang="ja-JP" sz="2400" dirty="0">
                <a:latin typeface="Lucida Console" panose="020B0609040504020204" pitchFamily="49" charset="0"/>
              </a:rPr>
              <a:t>(5, 10)</a:t>
            </a:r>
          </a:p>
          <a:p>
            <a:pPr marL="0" indent="0">
              <a:buNone/>
            </a:pPr>
            <a:r>
              <a:rPr kumimoji="1" lang="ja-JP" altLang="en-US" sz="2400" dirty="0">
                <a:latin typeface="Lucida Console" panose="020B0609040504020204" pitchFamily="49" charset="0"/>
              </a:rPr>
              <a:t>（</a:t>
            </a:r>
            <a:r>
              <a:rPr kumimoji="1" lang="en-US" altLang="ja-JP" sz="2400" dirty="0">
                <a:latin typeface="Lucida Console" panose="020B0609040504020204" pitchFamily="49" charset="0"/>
              </a:rPr>
              <a:t>4</a:t>
            </a:r>
            <a:r>
              <a:rPr kumimoji="1" lang="ja-JP" altLang="en-US" sz="2400" dirty="0">
                <a:latin typeface="Lucida Console" panose="020B0609040504020204" pitchFamily="49" charset="0"/>
              </a:rPr>
              <a:t>） </a:t>
            </a:r>
            <a:r>
              <a:rPr kumimoji="1" lang="en-US" altLang="ja-JP" sz="2400" dirty="0" err="1">
                <a:latin typeface="Lucida Console" panose="020B0609040504020204" pitchFamily="49" charset="0"/>
              </a:rPr>
              <a:t>func</a:t>
            </a:r>
            <a:r>
              <a:rPr kumimoji="1" lang="en-US" altLang="ja-JP" sz="2400" dirty="0">
                <a:latin typeface="Lucida Console" panose="020B0609040504020204" pitchFamily="49" charset="0"/>
              </a:rPr>
              <a:t>(a = 5)</a:t>
            </a:r>
          </a:p>
          <a:p>
            <a:pPr marL="0" indent="0">
              <a:buNone/>
            </a:pPr>
            <a:r>
              <a:rPr kumimoji="1" lang="ja-JP" altLang="en-US" sz="2400" dirty="0">
                <a:latin typeface="Lucida Console" panose="020B0609040504020204" pitchFamily="49" charset="0"/>
              </a:rPr>
              <a:t>（</a:t>
            </a:r>
            <a:r>
              <a:rPr kumimoji="1" lang="en-US" altLang="ja-JP" sz="2400" dirty="0">
                <a:latin typeface="Lucida Console" panose="020B0609040504020204" pitchFamily="49" charset="0"/>
              </a:rPr>
              <a:t>5</a:t>
            </a:r>
            <a:r>
              <a:rPr kumimoji="1" lang="ja-JP" altLang="en-US" sz="2400" dirty="0">
                <a:latin typeface="Lucida Console" panose="020B0609040504020204" pitchFamily="49" charset="0"/>
              </a:rPr>
              <a:t>） </a:t>
            </a:r>
            <a:r>
              <a:rPr kumimoji="1" lang="en-US" altLang="ja-JP" sz="2400" dirty="0" err="1">
                <a:latin typeface="Lucida Console" panose="020B0609040504020204" pitchFamily="49" charset="0"/>
              </a:rPr>
              <a:t>func</a:t>
            </a:r>
            <a:r>
              <a:rPr kumimoji="1" lang="en-US" altLang="ja-JP" sz="2400" dirty="0">
                <a:latin typeface="Lucida Console" panose="020B0609040504020204" pitchFamily="49" charset="0"/>
              </a:rPr>
              <a:t>(b = 10)</a:t>
            </a:r>
          </a:p>
          <a:p>
            <a:pPr marL="0" indent="0">
              <a:buNone/>
            </a:pPr>
            <a:r>
              <a:rPr kumimoji="1" lang="ja-JP" altLang="en-US" sz="2400" dirty="0">
                <a:latin typeface="Lucida Console" panose="020B0609040504020204" pitchFamily="49" charset="0"/>
              </a:rPr>
              <a:t>（</a:t>
            </a:r>
            <a:r>
              <a:rPr kumimoji="1" lang="en-US" altLang="ja-JP" sz="2400" dirty="0">
                <a:latin typeface="Lucida Console" panose="020B0609040504020204" pitchFamily="49" charset="0"/>
              </a:rPr>
              <a:t>6</a:t>
            </a:r>
            <a:r>
              <a:rPr kumimoji="1" lang="ja-JP" altLang="en-US" sz="2400" dirty="0">
                <a:latin typeface="Lucida Console" panose="020B0609040504020204" pitchFamily="49" charset="0"/>
              </a:rPr>
              <a:t>） </a:t>
            </a:r>
            <a:r>
              <a:rPr kumimoji="1" lang="en-US" altLang="ja-JP" sz="2400" dirty="0" err="1">
                <a:latin typeface="Lucida Console" panose="020B0609040504020204" pitchFamily="49" charset="0"/>
              </a:rPr>
              <a:t>func</a:t>
            </a:r>
            <a:r>
              <a:rPr kumimoji="1" lang="en-US" altLang="ja-JP" sz="2400" dirty="0">
                <a:latin typeface="Lucida Console" panose="020B0609040504020204" pitchFamily="49" charset="0"/>
              </a:rPr>
              <a:t>(5, b = 10)</a:t>
            </a:r>
          </a:p>
          <a:p>
            <a:pPr marL="0" indent="0">
              <a:buNone/>
            </a:pPr>
            <a:r>
              <a:rPr kumimoji="1" lang="ja-JP" altLang="en-US" sz="2400" dirty="0">
                <a:latin typeface="Lucida Console" panose="020B0609040504020204" pitchFamily="49" charset="0"/>
              </a:rPr>
              <a:t>（</a:t>
            </a:r>
            <a:r>
              <a:rPr kumimoji="1" lang="en-US" altLang="ja-JP" sz="2400" dirty="0">
                <a:latin typeface="Lucida Console" panose="020B0609040504020204" pitchFamily="49" charset="0"/>
              </a:rPr>
              <a:t>7</a:t>
            </a:r>
            <a:r>
              <a:rPr kumimoji="1" lang="ja-JP" altLang="en-US" sz="2400" dirty="0">
                <a:latin typeface="Lucida Console" panose="020B0609040504020204" pitchFamily="49" charset="0"/>
              </a:rPr>
              <a:t>） </a:t>
            </a:r>
            <a:r>
              <a:rPr kumimoji="1" lang="en-US" altLang="ja-JP" sz="2400" dirty="0" err="1">
                <a:latin typeface="Lucida Console" panose="020B0609040504020204" pitchFamily="49" charset="0"/>
              </a:rPr>
              <a:t>func</a:t>
            </a:r>
            <a:r>
              <a:rPr kumimoji="1" lang="en-US" altLang="ja-JP" sz="2400" dirty="0">
                <a:latin typeface="Lucida Console" panose="020B0609040504020204" pitchFamily="49" charset="0"/>
              </a:rPr>
              <a:t>(b = 10, a = 5)</a:t>
            </a:r>
            <a:endParaRPr kumimoji="1" lang="ja-JP" altLang="en-US" sz="2400" dirty="0">
              <a:latin typeface="Lucida Console" panose="020B0609040504020204" pitchFamily="49" charset="0"/>
            </a:endParaRP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211</a:t>
            </a:fld>
            <a:endParaRPr lang="ja-JP" altLang="en-US"/>
          </a:p>
        </p:txBody>
      </p:sp>
      <p:pic>
        <p:nvPicPr>
          <p:cNvPr id="6" name="図 5">
            <a:extLst>
              <a:ext uri="{FF2B5EF4-FFF2-40B4-BE49-F238E27FC236}">
                <a16:creationId xmlns:a16="http://schemas.microsoft.com/office/drawing/2014/main" id="{850D59B4-0F46-43EC-88D0-E3E749BB107E}"/>
              </a:ext>
            </a:extLst>
          </p:cNvPr>
          <p:cNvPicPr>
            <a:picLocks noChangeAspect="1"/>
          </p:cNvPicPr>
          <p:nvPr/>
        </p:nvPicPr>
        <p:blipFill>
          <a:blip r:embed="rId2"/>
          <a:stretch>
            <a:fillRect/>
          </a:stretch>
        </p:blipFill>
        <p:spPr>
          <a:xfrm>
            <a:off x="588799" y="1772816"/>
            <a:ext cx="4003582" cy="982245"/>
          </a:xfrm>
          <a:prstGeom prst="rect">
            <a:avLst/>
          </a:prstGeom>
        </p:spPr>
      </p:pic>
    </p:spTree>
    <p:extLst>
      <p:ext uri="{BB962C8B-B14F-4D97-AF65-F5344CB8AC3E}">
        <p14:creationId xmlns:p14="http://schemas.microsoft.com/office/powerpoint/2010/main" val="329641950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2</a:t>
            </a:r>
            <a:r>
              <a:rPr kumimoji="1" lang="ja-JP" altLang="en-US" dirty="0"/>
              <a:t> （解答）</a:t>
            </a:r>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251520" y="1214422"/>
            <a:ext cx="9361040" cy="5000660"/>
          </a:xfrm>
        </p:spPr>
        <p:txBody>
          <a:bodyPr/>
          <a:lstStyle/>
          <a:p>
            <a:pPr marL="0" indent="0">
              <a:buNone/>
            </a:pPr>
            <a:r>
              <a:rPr kumimoji="1" lang="ja-JP" altLang="en-US" sz="2400" dirty="0"/>
              <a:t>次のような</a:t>
            </a:r>
            <a:r>
              <a:rPr kumimoji="1" lang="en-US" altLang="ja-JP" sz="2400" dirty="0" err="1"/>
              <a:t>func</a:t>
            </a:r>
            <a:r>
              <a:rPr kumimoji="1" lang="ja-JP" altLang="en-US" sz="2400" dirty="0"/>
              <a:t>関数が定義されています。</a:t>
            </a:r>
            <a:endParaRPr kumimoji="1" lang="en-US" altLang="ja-JP" sz="2400" dirty="0"/>
          </a:p>
          <a:p>
            <a:pPr marL="0" indent="0">
              <a:buNone/>
            </a:pPr>
            <a:endParaRPr lang="en-US" altLang="ja-JP" sz="2400" dirty="0"/>
          </a:p>
          <a:p>
            <a:pPr marL="0" indent="0">
              <a:buNone/>
            </a:pPr>
            <a:endParaRPr lang="en-US" altLang="ja-JP" sz="2400" dirty="0"/>
          </a:p>
          <a:p>
            <a:pPr marL="0" indent="0">
              <a:buNone/>
            </a:pPr>
            <a:endParaRPr kumimoji="1" lang="en-US" altLang="ja-JP" sz="2400" dirty="0"/>
          </a:p>
          <a:p>
            <a:pPr marL="0" indent="0">
              <a:buNone/>
            </a:pPr>
            <a:r>
              <a:rPr kumimoji="1" lang="ja-JP" altLang="en-US" sz="2400" dirty="0"/>
              <a:t>次のうち、</a:t>
            </a:r>
            <a:r>
              <a:rPr kumimoji="1" lang="en-US" altLang="ja-JP" sz="2400" dirty="0" err="1"/>
              <a:t>func</a:t>
            </a:r>
            <a:r>
              <a:rPr kumimoji="1" lang="ja-JP" altLang="en-US" sz="2400" dirty="0"/>
              <a:t>関数を正しく呼び出せるものを選んでください。</a:t>
            </a:r>
          </a:p>
          <a:p>
            <a:pPr marL="0" indent="0">
              <a:buNone/>
            </a:pPr>
            <a:r>
              <a:rPr kumimoji="1" lang="ja-JP" altLang="en-US" sz="2400" dirty="0">
                <a:latin typeface="Lucida Console" panose="020B0609040504020204" pitchFamily="49" charset="0"/>
              </a:rPr>
              <a:t>（</a:t>
            </a:r>
            <a:r>
              <a:rPr kumimoji="1" lang="en-US" altLang="ja-JP" sz="2400" dirty="0">
                <a:latin typeface="Lucida Console" panose="020B0609040504020204" pitchFamily="49" charset="0"/>
              </a:rPr>
              <a:t>1</a:t>
            </a:r>
            <a:r>
              <a:rPr kumimoji="1" lang="ja-JP" altLang="en-US" sz="2400" dirty="0">
                <a:latin typeface="Lucida Console" panose="020B0609040504020204" pitchFamily="49" charset="0"/>
              </a:rPr>
              <a:t>） </a:t>
            </a:r>
            <a:r>
              <a:rPr kumimoji="1" lang="en-US" altLang="ja-JP" sz="2400" dirty="0" err="1">
                <a:latin typeface="Lucida Console" panose="020B0609040504020204" pitchFamily="49" charset="0"/>
              </a:rPr>
              <a:t>func</a:t>
            </a:r>
            <a:r>
              <a:rPr kumimoji="1" lang="en-US" altLang="ja-JP" sz="2400" dirty="0">
                <a:latin typeface="Lucida Console" panose="020B0609040504020204" pitchFamily="49" charset="0"/>
              </a:rPr>
              <a:t>()</a:t>
            </a:r>
          </a:p>
          <a:p>
            <a:pPr marL="0" indent="0">
              <a:buNone/>
            </a:pPr>
            <a:r>
              <a:rPr kumimoji="1" lang="ja-JP" altLang="en-US" sz="2400" dirty="0">
                <a:latin typeface="Lucida Console" panose="020B0609040504020204" pitchFamily="49" charset="0"/>
              </a:rPr>
              <a:t>（</a:t>
            </a:r>
            <a:r>
              <a:rPr kumimoji="1" lang="en-US" altLang="ja-JP" sz="2400" dirty="0">
                <a:latin typeface="Lucida Console" panose="020B0609040504020204" pitchFamily="49" charset="0"/>
              </a:rPr>
              <a:t>2</a:t>
            </a:r>
            <a:r>
              <a:rPr kumimoji="1" lang="ja-JP" altLang="en-US" sz="2400" dirty="0">
                <a:latin typeface="Lucida Console" panose="020B0609040504020204" pitchFamily="49" charset="0"/>
              </a:rPr>
              <a:t>） </a:t>
            </a:r>
            <a:r>
              <a:rPr kumimoji="1" lang="en-US" altLang="ja-JP" sz="2400" dirty="0" err="1">
                <a:latin typeface="Lucida Console" panose="020B0609040504020204" pitchFamily="49" charset="0"/>
              </a:rPr>
              <a:t>func</a:t>
            </a:r>
            <a:r>
              <a:rPr kumimoji="1" lang="en-US" altLang="ja-JP" sz="2400" dirty="0">
                <a:latin typeface="Lucida Console" panose="020B0609040504020204" pitchFamily="49" charset="0"/>
              </a:rPr>
              <a:t>(5)</a:t>
            </a:r>
          </a:p>
          <a:p>
            <a:pPr marL="0" indent="0">
              <a:buNone/>
            </a:pPr>
            <a:r>
              <a:rPr kumimoji="1" lang="ja-JP" altLang="en-US" sz="2400" dirty="0">
                <a:latin typeface="Lucida Console" panose="020B0609040504020204" pitchFamily="49" charset="0"/>
              </a:rPr>
              <a:t>（</a:t>
            </a:r>
            <a:r>
              <a:rPr kumimoji="1" lang="en-US" altLang="ja-JP" sz="2400" dirty="0">
                <a:latin typeface="Lucida Console" panose="020B0609040504020204" pitchFamily="49" charset="0"/>
              </a:rPr>
              <a:t>3</a:t>
            </a:r>
            <a:r>
              <a:rPr kumimoji="1" lang="ja-JP" altLang="en-US" sz="2400" dirty="0">
                <a:latin typeface="Lucida Console" panose="020B0609040504020204" pitchFamily="49" charset="0"/>
              </a:rPr>
              <a:t>） </a:t>
            </a:r>
            <a:r>
              <a:rPr kumimoji="1" lang="en-US" altLang="ja-JP" sz="2400" dirty="0" err="1">
                <a:latin typeface="Lucida Console" panose="020B0609040504020204" pitchFamily="49" charset="0"/>
              </a:rPr>
              <a:t>func</a:t>
            </a:r>
            <a:r>
              <a:rPr kumimoji="1" lang="en-US" altLang="ja-JP" sz="2400" dirty="0">
                <a:latin typeface="Lucida Console" panose="020B0609040504020204" pitchFamily="49" charset="0"/>
              </a:rPr>
              <a:t>(5, 10)</a:t>
            </a:r>
          </a:p>
          <a:p>
            <a:pPr marL="0" indent="0">
              <a:buNone/>
            </a:pPr>
            <a:r>
              <a:rPr kumimoji="1" lang="ja-JP" altLang="en-US" sz="2400" dirty="0">
                <a:latin typeface="Lucida Console" panose="020B0609040504020204" pitchFamily="49" charset="0"/>
              </a:rPr>
              <a:t>（</a:t>
            </a:r>
            <a:r>
              <a:rPr kumimoji="1" lang="en-US" altLang="ja-JP" sz="2400" dirty="0">
                <a:latin typeface="Lucida Console" panose="020B0609040504020204" pitchFamily="49" charset="0"/>
              </a:rPr>
              <a:t>4</a:t>
            </a:r>
            <a:r>
              <a:rPr kumimoji="1" lang="ja-JP" altLang="en-US" sz="2400" dirty="0">
                <a:latin typeface="Lucida Console" panose="020B0609040504020204" pitchFamily="49" charset="0"/>
              </a:rPr>
              <a:t>） </a:t>
            </a:r>
            <a:r>
              <a:rPr kumimoji="1" lang="en-US" altLang="ja-JP" sz="2400" dirty="0" err="1">
                <a:latin typeface="Lucida Console" panose="020B0609040504020204" pitchFamily="49" charset="0"/>
              </a:rPr>
              <a:t>func</a:t>
            </a:r>
            <a:r>
              <a:rPr kumimoji="1" lang="en-US" altLang="ja-JP" sz="2400" dirty="0">
                <a:latin typeface="Lucida Console" panose="020B0609040504020204" pitchFamily="49" charset="0"/>
              </a:rPr>
              <a:t>(a = 5)</a:t>
            </a:r>
          </a:p>
          <a:p>
            <a:pPr marL="0" indent="0">
              <a:buNone/>
            </a:pPr>
            <a:r>
              <a:rPr kumimoji="1" lang="ja-JP" altLang="en-US" sz="2400" dirty="0">
                <a:latin typeface="Lucida Console" panose="020B0609040504020204" pitchFamily="49" charset="0"/>
              </a:rPr>
              <a:t>（</a:t>
            </a:r>
            <a:r>
              <a:rPr kumimoji="1" lang="en-US" altLang="ja-JP" sz="2400" dirty="0">
                <a:latin typeface="Lucida Console" panose="020B0609040504020204" pitchFamily="49" charset="0"/>
              </a:rPr>
              <a:t>5</a:t>
            </a:r>
            <a:r>
              <a:rPr kumimoji="1" lang="ja-JP" altLang="en-US" sz="2400" dirty="0">
                <a:latin typeface="Lucida Console" panose="020B0609040504020204" pitchFamily="49" charset="0"/>
              </a:rPr>
              <a:t>） </a:t>
            </a:r>
            <a:r>
              <a:rPr kumimoji="1" lang="en-US" altLang="ja-JP" sz="2400" dirty="0" err="1">
                <a:latin typeface="Lucida Console" panose="020B0609040504020204" pitchFamily="49" charset="0"/>
              </a:rPr>
              <a:t>func</a:t>
            </a:r>
            <a:r>
              <a:rPr kumimoji="1" lang="en-US" altLang="ja-JP" sz="2400" dirty="0">
                <a:latin typeface="Lucida Console" panose="020B0609040504020204" pitchFamily="49" charset="0"/>
              </a:rPr>
              <a:t>(b = 10)</a:t>
            </a:r>
          </a:p>
          <a:p>
            <a:pPr marL="0" indent="0">
              <a:buNone/>
            </a:pPr>
            <a:r>
              <a:rPr kumimoji="1" lang="ja-JP" altLang="en-US" sz="2400" dirty="0">
                <a:latin typeface="Lucida Console" panose="020B0609040504020204" pitchFamily="49" charset="0"/>
              </a:rPr>
              <a:t>（</a:t>
            </a:r>
            <a:r>
              <a:rPr kumimoji="1" lang="en-US" altLang="ja-JP" sz="2400" dirty="0">
                <a:latin typeface="Lucida Console" panose="020B0609040504020204" pitchFamily="49" charset="0"/>
              </a:rPr>
              <a:t>6</a:t>
            </a:r>
            <a:r>
              <a:rPr kumimoji="1" lang="ja-JP" altLang="en-US" sz="2400" dirty="0">
                <a:latin typeface="Lucida Console" panose="020B0609040504020204" pitchFamily="49" charset="0"/>
              </a:rPr>
              <a:t>） </a:t>
            </a:r>
            <a:r>
              <a:rPr kumimoji="1" lang="en-US" altLang="ja-JP" sz="2400" dirty="0" err="1">
                <a:latin typeface="Lucida Console" panose="020B0609040504020204" pitchFamily="49" charset="0"/>
              </a:rPr>
              <a:t>func</a:t>
            </a:r>
            <a:r>
              <a:rPr kumimoji="1" lang="en-US" altLang="ja-JP" sz="2400" dirty="0">
                <a:latin typeface="Lucida Console" panose="020B0609040504020204" pitchFamily="49" charset="0"/>
              </a:rPr>
              <a:t>(5, b = 10)</a:t>
            </a:r>
          </a:p>
          <a:p>
            <a:pPr marL="0" indent="0">
              <a:buNone/>
            </a:pPr>
            <a:r>
              <a:rPr kumimoji="1" lang="ja-JP" altLang="en-US" sz="2400" dirty="0">
                <a:latin typeface="Lucida Console" panose="020B0609040504020204" pitchFamily="49" charset="0"/>
              </a:rPr>
              <a:t>（</a:t>
            </a:r>
            <a:r>
              <a:rPr kumimoji="1" lang="en-US" altLang="ja-JP" sz="2400" dirty="0">
                <a:latin typeface="Lucida Console" panose="020B0609040504020204" pitchFamily="49" charset="0"/>
              </a:rPr>
              <a:t>7</a:t>
            </a:r>
            <a:r>
              <a:rPr kumimoji="1" lang="ja-JP" altLang="en-US" sz="2400" dirty="0">
                <a:latin typeface="Lucida Console" panose="020B0609040504020204" pitchFamily="49" charset="0"/>
              </a:rPr>
              <a:t>） </a:t>
            </a:r>
            <a:r>
              <a:rPr kumimoji="1" lang="en-US" altLang="ja-JP" sz="2400" dirty="0" err="1">
                <a:latin typeface="Lucida Console" panose="020B0609040504020204" pitchFamily="49" charset="0"/>
              </a:rPr>
              <a:t>func</a:t>
            </a:r>
            <a:r>
              <a:rPr kumimoji="1" lang="en-US" altLang="ja-JP" sz="2400" dirty="0">
                <a:latin typeface="Lucida Console" panose="020B0609040504020204" pitchFamily="49" charset="0"/>
              </a:rPr>
              <a:t>(b = 10, a = 5)</a:t>
            </a:r>
            <a:endParaRPr kumimoji="1" lang="ja-JP" altLang="en-US" sz="2400" dirty="0">
              <a:latin typeface="Lucida Console" panose="020B0609040504020204" pitchFamily="49" charset="0"/>
            </a:endParaRP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212</a:t>
            </a:fld>
            <a:endParaRPr lang="ja-JP" altLang="en-US"/>
          </a:p>
        </p:txBody>
      </p:sp>
      <p:pic>
        <p:nvPicPr>
          <p:cNvPr id="6" name="図 5">
            <a:extLst>
              <a:ext uri="{FF2B5EF4-FFF2-40B4-BE49-F238E27FC236}">
                <a16:creationId xmlns:a16="http://schemas.microsoft.com/office/drawing/2014/main" id="{850D59B4-0F46-43EC-88D0-E3E749BB107E}"/>
              </a:ext>
            </a:extLst>
          </p:cNvPr>
          <p:cNvPicPr>
            <a:picLocks noChangeAspect="1"/>
          </p:cNvPicPr>
          <p:nvPr/>
        </p:nvPicPr>
        <p:blipFill>
          <a:blip r:embed="rId2"/>
          <a:stretch>
            <a:fillRect/>
          </a:stretch>
        </p:blipFill>
        <p:spPr>
          <a:xfrm>
            <a:off x="588799" y="1772816"/>
            <a:ext cx="4003582" cy="982245"/>
          </a:xfrm>
          <a:prstGeom prst="rect">
            <a:avLst/>
          </a:prstGeom>
        </p:spPr>
      </p:pic>
      <p:sp>
        <p:nvSpPr>
          <p:cNvPr id="7" name="テキスト ボックス 6">
            <a:extLst>
              <a:ext uri="{FF2B5EF4-FFF2-40B4-BE49-F238E27FC236}">
                <a16:creationId xmlns:a16="http://schemas.microsoft.com/office/drawing/2014/main" id="{DD855944-7D06-4854-AD3A-938C3F0080AE}"/>
              </a:ext>
            </a:extLst>
          </p:cNvPr>
          <p:cNvSpPr txBox="1"/>
          <p:nvPr/>
        </p:nvSpPr>
        <p:spPr>
          <a:xfrm>
            <a:off x="86772" y="3861048"/>
            <a:ext cx="4807008" cy="400110"/>
          </a:xfrm>
          <a:prstGeom prst="rect">
            <a:avLst/>
          </a:prstGeom>
          <a:noFill/>
        </p:spPr>
        <p:txBody>
          <a:bodyPr wrap="square">
            <a:spAutoFit/>
          </a:bodyPr>
          <a:lstStyle/>
          <a:p>
            <a:r>
              <a:rPr kumimoji="1" lang="ja-JP" altLang="en-US" sz="2000" b="1" dirty="0">
                <a:solidFill>
                  <a:srgbClr val="FF0000"/>
                </a:solidFill>
              </a:rPr>
              <a:t>○</a:t>
            </a:r>
            <a:endParaRPr lang="ja-JP" altLang="en-US" sz="2000" dirty="0"/>
          </a:p>
        </p:txBody>
      </p:sp>
      <p:sp>
        <p:nvSpPr>
          <p:cNvPr id="8" name="テキスト ボックス 7">
            <a:extLst>
              <a:ext uri="{FF2B5EF4-FFF2-40B4-BE49-F238E27FC236}">
                <a16:creationId xmlns:a16="http://schemas.microsoft.com/office/drawing/2014/main" id="{7E04B0F2-5E1E-40B6-A618-40F9D779A4AB}"/>
              </a:ext>
            </a:extLst>
          </p:cNvPr>
          <p:cNvSpPr txBox="1"/>
          <p:nvPr/>
        </p:nvSpPr>
        <p:spPr>
          <a:xfrm>
            <a:off x="86772" y="4325034"/>
            <a:ext cx="4807008" cy="400110"/>
          </a:xfrm>
          <a:prstGeom prst="rect">
            <a:avLst/>
          </a:prstGeom>
          <a:noFill/>
        </p:spPr>
        <p:txBody>
          <a:bodyPr wrap="square">
            <a:spAutoFit/>
          </a:bodyPr>
          <a:lstStyle/>
          <a:p>
            <a:r>
              <a:rPr kumimoji="1" lang="ja-JP" altLang="en-US" sz="2000" b="1" dirty="0">
                <a:solidFill>
                  <a:srgbClr val="FF0000"/>
                </a:solidFill>
              </a:rPr>
              <a:t>○</a:t>
            </a:r>
            <a:endParaRPr lang="ja-JP" altLang="en-US" sz="2000" dirty="0"/>
          </a:p>
        </p:txBody>
      </p:sp>
      <p:sp>
        <p:nvSpPr>
          <p:cNvPr id="9" name="テキスト ボックス 8">
            <a:extLst>
              <a:ext uri="{FF2B5EF4-FFF2-40B4-BE49-F238E27FC236}">
                <a16:creationId xmlns:a16="http://schemas.microsoft.com/office/drawing/2014/main" id="{622D67D7-ACB1-469C-B8D3-B1214AF61A84}"/>
              </a:ext>
            </a:extLst>
          </p:cNvPr>
          <p:cNvSpPr txBox="1"/>
          <p:nvPr/>
        </p:nvSpPr>
        <p:spPr>
          <a:xfrm>
            <a:off x="86772" y="4757082"/>
            <a:ext cx="4807008" cy="400110"/>
          </a:xfrm>
          <a:prstGeom prst="rect">
            <a:avLst/>
          </a:prstGeom>
          <a:noFill/>
        </p:spPr>
        <p:txBody>
          <a:bodyPr wrap="square">
            <a:spAutoFit/>
          </a:bodyPr>
          <a:lstStyle/>
          <a:p>
            <a:r>
              <a:rPr kumimoji="1" lang="ja-JP" altLang="en-US" sz="2000" b="1" dirty="0">
                <a:solidFill>
                  <a:srgbClr val="FF0000"/>
                </a:solidFill>
              </a:rPr>
              <a:t>○</a:t>
            </a:r>
            <a:endParaRPr lang="ja-JP" altLang="en-US" sz="2000" dirty="0"/>
          </a:p>
        </p:txBody>
      </p:sp>
      <p:sp>
        <p:nvSpPr>
          <p:cNvPr id="10" name="テキスト ボックス 9">
            <a:extLst>
              <a:ext uri="{FF2B5EF4-FFF2-40B4-BE49-F238E27FC236}">
                <a16:creationId xmlns:a16="http://schemas.microsoft.com/office/drawing/2014/main" id="{3AB7F0AE-2E8D-469E-8D8D-7A5065C72B77}"/>
              </a:ext>
            </a:extLst>
          </p:cNvPr>
          <p:cNvSpPr txBox="1"/>
          <p:nvPr/>
        </p:nvSpPr>
        <p:spPr>
          <a:xfrm>
            <a:off x="86772" y="5633446"/>
            <a:ext cx="4807008" cy="400110"/>
          </a:xfrm>
          <a:prstGeom prst="rect">
            <a:avLst/>
          </a:prstGeom>
          <a:noFill/>
        </p:spPr>
        <p:txBody>
          <a:bodyPr wrap="square">
            <a:spAutoFit/>
          </a:bodyPr>
          <a:lstStyle/>
          <a:p>
            <a:r>
              <a:rPr kumimoji="1" lang="ja-JP" altLang="en-US" sz="2000" b="1" dirty="0">
                <a:solidFill>
                  <a:srgbClr val="FF0000"/>
                </a:solidFill>
              </a:rPr>
              <a:t>○</a:t>
            </a:r>
            <a:endParaRPr lang="ja-JP" altLang="en-US" sz="2000" dirty="0"/>
          </a:p>
        </p:txBody>
      </p:sp>
      <p:sp>
        <p:nvSpPr>
          <p:cNvPr id="11" name="テキスト ボックス 10">
            <a:extLst>
              <a:ext uri="{FF2B5EF4-FFF2-40B4-BE49-F238E27FC236}">
                <a16:creationId xmlns:a16="http://schemas.microsoft.com/office/drawing/2014/main" id="{868FF1CE-1245-48E9-A8DA-3B7CBDCEE929}"/>
              </a:ext>
            </a:extLst>
          </p:cNvPr>
          <p:cNvSpPr txBox="1"/>
          <p:nvPr/>
        </p:nvSpPr>
        <p:spPr>
          <a:xfrm>
            <a:off x="86772" y="6021288"/>
            <a:ext cx="4807008" cy="400110"/>
          </a:xfrm>
          <a:prstGeom prst="rect">
            <a:avLst/>
          </a:prstGeom>
          <a:noFill/>
        </p:spPr>
        <p:txBody>
          <a:bodyPr wrap="square">
            <a:spAutoFit/>
          </a:bodyPr>
          <a:lstStyle/>
          <a:p>
            <a:r>
              <a:rPr kumimoji="1" lang="ja-JP" altLang="en-US" sz="2000" b="1" dirty="0">
                <a:solidFill>
                  <a:srgbClr val="FF0000"/>
                </a:solidFill>
              </a:rPr>
              <a:t>○</a:t>
            </a:r>
            <a:endParaRPr lang="ja-JP" altLang="en-US" sz="2000" dirty="0"/>
          </a:p>
        </p:txBody>
      </p:sp>
    </p:spTree>
    <p:extLst>
      <p:ext uri="{BB962C8B-B14F-4D97-AF65-F5344CB8AC3E}">
        <p14:creationId xmlns:p14="http://schemas.microsoft.com/office/powerpoint/2010/main" val="320355568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3</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000" dirty="0"/>
              <a:t>各問いの条件に合う関数を作成してください。プログラムコードには、その関数を呼び出す命令文を含めてください。関数に戻り値がある場合は、受け取った戻り値を出力するようにしてください。引数の値は自由に決めてかまいません。</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213</a:t>
            </a:fld>
            <a:endParaRPr lang="ja-JP" altLang="en-US"/>
          </a:p>
        </p:txBody>
      </p:sp>
      <p:pic>
        <p:nvPicPr>
          <p:cNvPr id="6" name="図 5">
            <a:extLst>
              <a:ext uri="{FF2B5EF4-FFF2-40B4-BE49-F238E27FC236}">
                <a16:creationId xmlns:a16="http://schemas.microsoft.com/office/drawing/2014/main" id="{C47E109F-86B6-49E7-91D4-04FDCB847F5B}"/>
              </a:ext>
            </a:extLst>
          </p:cNvPr>
          <p:cNvPicPr>
            <a:picLocks noChangeAspect="1"/>
          </p:cNvPicPr>
          <p:nvPr/>
        </p:nvPicPr>
        <p:blipFill>
          <a:blip r:embed="rId2"/>
          <a:stretch>
            <a:fillRect/>
          </a:stretch>
        </p:blipFill>
        <p:spPr>
          <a:xfrm>
            <a:off x="1421904" y="2815252"/>
            <a:ext cx="6300192" cy="3391446"/>
          </a:xfrm>
          <a:prstGeom prst="rect">
            <a:avLst/>
          </a:prstGeom>
        </p:spPr>
      </p:pic>
    </p:spTree>
    <p:extLst>
      <p:ext uri="{BB962C8B-B14F-4D97-AF65-F5344CB8AC3E}">
        <p14:creationId xmlns:p14="http://schemas.microsoft.com/office/powerpoint/2010/main" val="200059463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3-1</a:t>
            </a:r>
            <a:endParaRPr kumimoji="1" lang="ja-JP" altLang="en-US"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214</a:t>
            </a:fld>
            <a:endParaRPr lang="ja-JP" altLang="en-US"/>
          </a:p>
        </p:txBody>
      </p:sp>
      <p:pic>
        <p:nvPicPr>
          <p:cNvPr id="8" name="図 7">
            <a:extLst>
              <a:ext uri="{FF2B5EF4-FFF2-40B4-BE49-F238E27FC236}">
                <a16:creationId xmlns:a16="http://schemas.microsoft.com/office/drawing/2014/main" id="{4E6F65F5-5887-4837-B307-8E2B43C50E59}"/>
              </a:ext>
            </a:extLst>
          </p:cNvPr>
          <p:cNvPicPr>
            <a:picLocks noChangeAspect="1"/>
          </p:cNvPicPr>
          <p:nvPr/>
        </p:nvPicPr>
        <p:blipFill>
          <a:blip r:embed="rId2"/>
          <a:stretch>
            <a:fillRect/>
          </a:stretch>
        </p:blipFill>
        <p:spPr>
          <a:xfrm>
            <a:off x="453835" y="1484784"/>
            <a:ext cx="8388424" cy="2159242"/>
          </a:xfrm>
          <a:prstGeom prst="rect">
            <a:avLst/>
          </a:prstGeom>
        </p:spPr>
      </p:pic>
    </p:spTree>
    <p:extLst>
      <p:ext uri="{BB962C8B-B14F-4D97-AF65-F5344CB8AC3E}">
        <p14:creationId xmlns:p14="http://schemas.microsoft.com/office/powerpoint/2010/main" val="330005363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3-1</a:t>
            </a:r>
            <a:r>
              <a:rPr lang="ja-JP" altLang="en-US" dirty="0"/>
              <a:t>（解答）</a:t>
            </a:r>
            <a:endParaRPr kumimoji="1" lang="ja-JP" altLang="en-US"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215</a:t>
            </a:fld>
            <a:endParaRPr lang="ja-JP" altLang="en-US"/>
          </a:p>
        </p:txBody>
      </p:sp>
      <p:pic>
        <p:nvPicPr>
          <p:cNvPr id="8" name="図 7">
            <a:extLst>
              <a:ext uri="{FF2B5EF4-FFF2-40B4-BE49-F238E27FC236}">
                <a16:creationId xmlns:a16="http://schemas.microsoft.com/office/drawing/2014/main" id="{4E6F65F5-5887-4837-B307-8E2B43C50E59}"/>
              </a:ext>
            </a:extLst>
          </p:cNvPr>
          <p:cNvPicPr>
            <a:picLocks noChangeAspect="1"/>
          </p:cNvPicPr>
          <p:nvPr/>
        </p:nvPicPr>
        <p:blipFill>
          <a:blip r:embed="rId2"/>
          <a:stretch>
            <a:fillRect/>
          </a:stretch>
        </p:blipFill>
        <p:spPr>
          <a:xfrm>
            <a:off x="453835" y="1484784"/>
            <a:ext cx="8388424" cy="2159242"/>
          </a:xfrm>
          <a:prstGeom prst="rect">
            <a:avLst/>
          </a:prstGeom>
        </p:spPr>
      </p:pic>
      <p:sp>
        <p:nvSpPr>
          <p:cNvPr id="6" name="テキスト ボックス 5">
            <a:extLst>
              <a:ext uri="{FF2B5EF4-FFF2-40B4-BE49-F238E27FC236}">
                <a16:creationId xmlns:a16="http://schemas.microsoft.com/office/drawing/2014/main" id="{69A8394F-6C5C-440C-915F-3669DB7C2170}"/>
              </a:ext>
            </a:extLst>
          </p:cNvPr>
          <p:cNvSpPr txBox="1"/>
          <p:nvPr/>
        </p:nvSpPr>
        <p:spPr>
          <a:xfrm>
            <a:off x="539552" y="4023991"/>
            <a:ext cx="6552728" cy="1938992"/>
          </a:xfrm>
          <a:prstGeom prst="rect">
            <a:avLst/>
          </a:prstGeom>
          <a:noFill/>
        </p:spPr>
        <p:txBody>
          <a:bodyPr wrap="square">
            <a:spAutoFit/>
          </a:bodyPr>
          <a:lstStyle/>
          <a:p>
            <a:r>
              <a:rPr lang="ja-JP" altLang="en-US" sz="2400" dirty="0">
                <a:solidFill>
                  <a:srgbClr val="FF0000"/>
                </a:solidFill>
                <a:latin typeface="Lucida Console" panose="020B0609040504020204" pitchFamily="49" charset="0"/>
              </a:rPr>
              <a:t>def print_hello(count):</a:t>
            </a:r>
          </a:p>
          <a:p>
            <a:r>
              <a:rPr lang="ja-JP" altLang="en-US" sz="2400" dirty="0">
                <a:solidFill>
                  <a:srgbClr val="FF0000"/>
                </a:solidFill>
                <a:latin typeface="Lucida Console" panose="020B0609040504020204" pitchFamily="49" charset="0"/>
              </a:rPr>
              <a:t>    for i in range(0, count):</a:t>
            </a:r>
          </a:p>
          <a:p>
            <a:r>
              <a:rPr lang="ja-JP" altLang="en-US" sz="2400" dirty="0">
                <a:solidFill>
                  <a:srgbClr val="FF0000"/>
                </a:solidFill>
                <a:latin typeface="Lucida Console" panose="020B0609040504020204" pitchFamily="49" charset="0"/>
              </a:rPr>
              <a:t>        print('Hello')</a:t>
            </a:r>
          </a:p>
          <a:p>
            <a:endParaRPr lang="en-US" altLang="ja-JP" sz="2400" dirty="0">
              <a:solidFill>
                <a:srgbClr val="FF0000"/>
              </a:solidFill>
              <a:latin typeface="Lucida Console" panose="020B0609040504020204" pitchFamily="49" charset="0"/>
            </a:endParaRPr>
          </a:p>
          <a:p>
            <a:r>
              <a:rPr lang="ja-JP" altLang="en-US" sz="2400" dirty="0">
                <a:solidFill>
                  <a:srgbClr val="FF0000"/>
                </a:solidFill>
                <a:latin typeface="Lucida Console" panose="020B0609040504020204" pitchFamily="49" charset="0"/>
              </a:rPr>
              <a:t>print_hello(3)</a:t>
            </a:r>
          </a:p>
        </p:txBody>
      </p:sp>
    </p:spTree>
    <p:extLst>
      <p:ext uri="{BB962C8B-B14F-4D97-AF65-F5344CB8AC3E}">
        <p14:creationId xmlns:p14="http://schemas.microsoft.com/office/powerpoint/2010/main" val="398783915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3-2</a:t>
            </a:r>
            <a:endParaRPr kumimoji="1" lang="ja-JP" altLang="en-US"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216</a:t>
            </a:fld>
            <a:endParaRPr lang="ja-JP" altLang="en-US"/>
          </a:p>
        </p:txBody>
      </p:sp>
      <p:pic>
        <p:nvPicPr>
          <p:cNvPr id="5" name="図 4">
            <a:extLst>
              <a:ext uri="{FF2B5EF4-FFF2-40B4-BE49-F238E27FC236}">
                <a16:creationId xmlns:a16="http://schemas.microsoft.com/office/drawing/2014/main" id="{8FD6AE72-1A35-4EC8-9250-083FC8821F8C}"/>
              </a:ext>
            </a:extLst>
          </p:cNvPr>
          <p:cNvPicPr>
            <a:picLocks noChangeAspect="1"/>
          </p:cNvPicPr>
          <p:nvPr/>
        </p:nvPicPr>
        <p:blipFill>
          <a:blip r:embed="rId2"/>
          <a:stretch>
            <a:fillRect/>
          </a:stretch>
        </p:blipFill>
        <p:spPr>
          <a:xfrm>
            <a:off x="20547" y="1460024"/>
            <a:ext cx="9144000" cy="1998320"/>
          </a:xfrm>
          <a:prstGeom prst="rect">
            <a:avLst/>
          </a:prstGeom>
        </p:spPr>
      </p:pic>
    </p:spTree>
    <p:extLst>
      <p:ext uri="{BB962C8B-B14F-4D97-AF65-F5344CB8AC3E}">
        <p14:creationId xmlns:p14="http://schemas.microsoft.com/office/powerpoint/2010/main" val="201005275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3-2</a:t>
            </a:r>
            <a:r>
              <a:rPr lang="ja-JP" altLang="en-US" dirty="0"/>
              <a:t> （解答）</a:t>
            </a:r>
            <a:endParaRPr kumimoji="1" lang="ja-JP" altLang="en-US"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217</a:t>
            </a:fld>
            <a:endParaRPr lang="ja-JP" altLang="en-US"/>
          </a:p>
        </p:txBody>
      </p:sp>
      <p:pic>
        <p:nvPicPr>
          <p:cNvPr id="5" name="図 4">
            <a:extLst>
              <a:ext uri="{FF2B5EF4-FFF2-40B4-BE49-F238E27FC236}">
                <a16:creationId xmlns:a16="http://schemas.microsoft.com/office/drawing/2014/main" id="{8FD6AE72-1A35-4EC8-9250-083FC8821F8C}"/>
              </a:ext>
            </a:extLst>
          </p:cNvPr>
          <p:cNvPicPr>
            <a:picLocks noChangeAspect="1"/>
          </p:cNvPicPr>
          <p:nvPr/>
        </p:nvPicPr>
        <p:blipFill>
          <a:blip r:embed="rId2"/>
          <a:stretch>
            <a:fillRect/>
          </a:stretch>
        </p:blipFill>
        <p:spPr>
          <a:xfrm>
            <a:off x="20547" y="1460024"/>
            <a:ext cx="9144000" cy="1998320"/>
          </a:xfrm>
          <a:prstGeom prst="rect">
            <a:avLst/>
          </a:prstGeom>
        </p:spPr>
      </p:pic>
      <p:sp>
        <p:nvSpPr>
          <p:cNvPr id="6" name="テキスト ボックス 5">
            <a:extLst>
              <a:ext uri="{FF2B5EF4-FFF2-40B4-BE49-F238E27FC236}">
                <a16:creationId xmlns:a16="http://schemas.microsoft.com/office/drawing/2014/main" id="{8517CC4C-D2EF-496B-B72E-72226F755FE5}"/>
              </a:ext>
            </a:extLst>
          </p:cNvPr>
          <p:cNvSpPr txBox="1"/>
          <p:nvPr/>
        </p:nvSpPr>
        <p:spPr>
          <a:xfrm>
            <a:off x="539552" y="4023991"/>
            <a:ext cx="8147248" cy="1569660"/>
          </a:xfrm>
          <a:prstGeom prst="rect">
            <a:avLst/>
          </a:prstGeom>
          <a:noFill/>
        </p:spPr>
        <p:txBody>
          <a:bodyPr wrap="square">
            <a:spAutoFit/>
          </a:bodyPr>
          <a:lstStyle/>
          <a:p>
            <a:r>
              <a:rPr lang="en-US" altLang="ja-JP" sz="2400" dirty="0">
                <a:solidFill>
                  <a:srgbClr val="FF0000"/>
                </a:solidFill>
                <a:latin typeface="Lucida Console" panose="020B0609040504020204" pitchFamily="49" charset="0"/>
              </a:rPr>
              <a:t>def </a:t>
            </a:r>
            <a:r>
              <a:rPr lang="en-US" altLang="ja-JP" sz="2400" dirty="0" err="1">
                <a:solidFill>
                  <a:srgbClr val="FF0000"/>
                </a:solidFill>
                <a:latin typeface="Lucida Console" panose="020B0609040504020204" pitchFamily="49" charset="0"/>
              </a:rPr>
              <a:t>get_rectangle_area</a:t>
            </a:r>
            <a:r>
              <a:rPr lang="en-US" altLang="ja-JP" sz="2400" dirty="0">
                <a:solidFill>
                  <a:srgbClr val="FF0000"/>
                </a:solidFill>
                <a:latin typeface="Lucida Console" panose="020B0609040504020204" pitchFamily="49" charset="0"/>
              </a:rPr>
              <a:t>(width, height):</a:t>
            </a:r>
          </a:p>
          <a:p>
            <a:r>
              <a:rPr lang="ja-JP" altLang="en-US" sz="2400" dirty="0">
                <a:solidFill>
                  <a:srgbClr val="FF0000"/>
                </a:solidFill>
                <a:latin typeface="Lucida Console" panose="020B0609040504020204" pitchFamily="49" charset="0"/>
              </a:rPr>
              <a:t>    </a:t>
            </a:r>
            <a:r>
              <a:rPr lang="en-US" altLang="ja-JP" sz="2400" dirty="0">
                <a:solidFill>
                  <a:srgbClr val="FF0000"/>
                </a:solidFill>
                <a:latin typeface="Lucida Console" panose="020B0609040504020204" pitchFamily="49" charset="0"/>
              </a:rPr>
              <a:t>return width * height</a:t>
            </a:r>
          </a:p>
          <a:p>
            <a:endParaRPr lang="en-US" altLang="ja-JP" sz="2400" dirty="0">
              <a:solidFill>
                <a:srgbClr val="FF0000"/>
              </a:solidFill>
              <a:latin typeface="Lucida Console" panose="020B0609040504020204" pitchFamily="49" charset="0"/>
            </a:endParaRPr>
          </a:p>
          <a:p>
            <a:r>
              <a:rPr lang="en-US" altLang="ja-JP" sz="2400" dirty="0">
                <a:solidFill>
                  <a:srgbClr val="FF0000"/>
                </a:solidFill>
                <a:latin typeface="Lucida Console" panose="020B0609040504020204" pitchFamily="49" charset="0"/>
              </a:rPr>
              <a:t>print(</a:t>
            </a:r>
            <a:r>
              <a:rPr lang="en-US" altLang="ja-JP" sz="2400" dirty="0" err="1">
                <a:solidFill>
                  <a:srgbClr val="FF0000"/>
                </a:solidFill>
                <a:latin typeface="Lucida Console" panose="020B0609040504020204" pitchFamily="49" charset="0"/>
              </a:rPr>
              <a:t>get_rectangle_area</a:t>
            </a:r>
            <a:r>
              <a:rPr lang="en-US" altLang="ja-JP" sz="2400" dirty="0">
                <a:solidFill>
                  <a:srgbClr val="FF0000"/>
                </a:solidFill>
                <a:latin typeface="Lucida Console" panose="020B0609040504020204" pitchFamily="49" charset="0"/>
              </a:rPr>
              <a:t>(10, 5))</a:t>
            </a:r>
            <a:endParaRPr lang="ja-JP" altLang="en-US" sz="2400" dirty="0">
              <a:solidFill>
                <a:srgbClr val="FF0000"/>
              </a:solidFill>
              <a:latin typeface="Lucida Console" panose="020B0609040504020204" pitchFamily="49" charset="0"/>
            </a:endParaRPr>
          </a:p>
        </p:txBody>
      </p:sp>
    </p:spTree>
    <p:extLst>
      <p:ext uri="{BB962C8B-B14F-4D97-AF65-F5344CB8AC3E}">
        <p14:creationId xmlns:p14="http://schemas.microsoft.com/office/powerpoint/2010/main" val="198117110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3-3</a:t>
            </a:r>
            <a:endParaRPr kumimoji="1" lang="ja-JP" altLang="en-US"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218</a:t>
            </a:fld>
            <a:endParaRPr lang="ja-JP" altLang="en-US"/>
          </a:p>
        </p:txBody>
      </p:sp>
      <p:pic>
        <p:nvPicPr>
          <p:cNvPr id="6" name="図 5">
            <a:extLst>
              <a:ext uri="{FF2B5EF4-FFF2-40B4-BE49-F238E27FC236}">
                <a16:creationId xmlns:a16="http://schemas.microsoft.com/office/drawing/2014/main" id="{386CBAEF-1A3E-46A9-A717-B1ADF6222CDF}"/>
              </a:ext>
            </a:extLst>
          </p:cNvPr>
          <p:cNvPicPr>
            <a:picLocks noChangeAspect="1"/>
          </p:cNvPicPr>
          <p:nvPr/>
        </p:nvPicPr>
        <p:blipFill>
          <a:blip r:embed="rId2"/>
          <a:stretch>
            <a:fillRect/>
          </a:stretch>
        </p:blipFill>
        <p:spPr>
          <a:xfrm>
            <a:off x="279011" y="1412776"/>
            <a:ext cx="8532440" cy="2597514"/>
          </a:xfrm>
          <a:prstGeom prst="rect">
            <a:avLst/>
          </a:prstGeom>
        </p:spPr>
      </p:pic>
    </p:spTree>
    <p:extLst>
      <p:ext uri="{BB962C8B-B14F-4D97-AF65-F5344CB8AC3E}">
        <p14:creationId xmlns:p14="http://schemas.microsoft.com/office/powerpoint/2010/main" val="210738491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3-3</a:t>
            </a:r>
            <a:r>
              <a:rPr lang="ja-JP" altLang="en-US" dirty="0"/>
              <a:t> （解答）</a:t>
            </a:r>
            <a:endParaRPr kumimoji="1" lang="ja-JP" altLang="en-US"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219</a:t>
            </a:fld>
            <a:endParaRPr lang="ja-JP" altLang="en-US"/>
          </a:p>
        </p:txBody>
      </p:sp>
      <p:pic>
        <p:nvPicPr>
          <p:cNvPr id="6" name="図 5">
            <a:extLst>
              <a:ext uri="{FF2B5EF4-FFF2-40B4-BE49-F238E27FC236}">
                <a16:creationId xmlns:a16="http://schemas.microsoft.com/office/drawing/2014/main" id="{386CBAEF-1A3E-46A9-A717-B1ADF6222CDF}"/>
              </a:ext>
            </a:extLst>
          </p:cNvPr>
          <p:cNvPicPr>
            <a:picLocks noChangeAspect="1"/>
          </p:cNvPicPr>
          <p:nvPr/>
        </p:nvPicPr>
        <p:blipFill>
          <a:blip r:embed="rId2"/>
          <a:stretch>
            <a:fillRect/>
          </a:stretch>
        </p:blipFill>
        <p:spPr>
          <a:xfrm>
            <a:off x="279011" y="1412776"/>
            <a:ext cx="8532440" cy="2597514"/>
          </a:xfrm>
          <a:prstGeom prst="rect">
            <a:avLst/>
          </a:prstGeom>
        </p:spPr>
      </p:pic>
      <p:sp>
        <p:nvSpPr>
          <p:cNvPr id="5" name="テキスト ボックス 4">
            <a:extLst>
              <a:ext uri="{FF2B5EF4-FFF2-40B4-BE49-F238E27FC236}">
                <a16:creationId xmlns:a16="http://schemas.microsoft.com/office/drawing/2014/main" id="{E68638B2-086B-4E1E-AC59-A033D3D883DF}"/>
              </a:ext>
            </a:extLst>
          </p:cNvPr>
          <p:cNvSpPr txBox="1"/>
          <p:nvPr/>
        </p:nvSpPr>
        <p:spPr>
          <a:xfrm>
            <a:off x="539552" y="4221088"/>
            <a:ext cx="8147248" cy="1938992"/>
          </a:xfrm>
          <a:prstGeom prst="rect">
            <a:avLst/>
          </a:prstGeom>
          <a:noFill/>
        </p:spPr>
        <p:txBody>
          <a:bodyPr wrap="square">
            <a:spAutoFit/>
          </a:bodyPr>
          <a:lstStyle/>
          <a:p>
            <a:r>
              <a:rPr lang="en-US" altLang="ja-JP" sz="2400" dirty="0">
                <a:solidFill>
                  <a:srgbClr val="FF0000"/>
                </a:solidFill>
                <a:latin typeface="Lucida Console" panose="020B0609040504020204" pitchFamily="49" charset="0"/>
              </a:rPr>
              <a:t>def </a:t>
            </a:r>
            <a:r>
              <a:rPr lang="en-US" altLang="ja-JP" sz="2400" dirty="0" err="1">
                <a:solidFill>
                  <a:srgbClr val="FF0000"/>
                </a:solidFill>
                <a:latin typeface="Lucida Console" panose="020B0609040504020204" pitchFamily="49" charset="0"/>
              </a:rPr>
              <a:t>get_message</a:t>
            </a:r>
            <a:r>
              <a:rPr lang="en-US" altLang="ja-JP" sz="2400" dirty="0">
                <a:solidFill>
                  <a:srgbClr val="FF0000"/>
                </a:solidFill>
                <a:latin typeface="Lucida Console" panose="020B0609040504020204" pitchFamily="49" charset="0"/>
              </a:rPr>
              <a:t>(name='</a:t>
            </a:r>
            <a:r>
              <a:rPr lang="ja-JP" altLang="en-US" sz="2400" dirty="0">
                <a:solidFill>
                  <a:srgbClr val="FF0000"/>
                </a:solidFill>
                <a:latin typeface="Lucida Console" panose="020B0609040504020204" pitchFamily="49" charset="0"/>
              </a:rPr>
              <a:t>名無し</a:t>
            </a:r>
            <a:r>
              <a:rPr lang="en-US" altLang="ja-JP" sz="2400" dirty="0">
                <a:solidFill>
                  <a:srgbClr val="FF0000"/>
                </a:solidFill>
                <a:latin typeface="Lucida Console" panose="020B0609040504020204" pitchFamily="49" charset="0"/>
              </a:rPr>
              <a:t>'):</a:t>
            </a:r>
          </a:p>
          <a:p>
            <a:r>
              <a:rPr lang="ja-JP" altLang="en-US" sz="2400" dirty="0">
                <a:solidFill>
                  <a:srgbClr val="FF0000"/>
                </a:solidFill>
                <a:latin typeface="Lucida Console" panose="020B0609040504020204" pitchFamily="49" charset="0"/>
              </a:rPr>
              <a:t>    </a:t>
            </a:r>
            <a:r>
              <a:rPr lang="en-US" altLang="ja-JP" sz="2400" dirty="0">
                <a:solidFill>
                  <a:srgbClr val="FF0000"/>
                </a:solidFill>
                <a:latin typeface="Lucida Console" panose="020B0609040504020204" pitchFamily="49" charset="0"/>
              </a:rPr>
              <a:t>return f'</a:t>
            </a:r>
            <a:r>
              <a:rPr lang="ja-JP" altLang="en-US" sz="2400" dirty="0">
                <a:solidFill>
                  <a:srgbClr val="FF0000"/>
                </a:solidFill>
                <a:latin typeface="Lucida Console" panose="020B0609040504020204" pitchFamily="49" charset="0"/>
              </a:rPr>
              <a:t>こんにちは</a:t>
            </a:r>
            <a:r>
              <a:rPr lang="en-US" altLang="ja-JP" sz="2400" dirty="0">
                <a:solidFill>
                  <a:srgbClr val="FF0000"/>
                </a:solidFill>
                <a:latin typeface="Lucida Console" panose="020B0609040504020204" pitchFamily="49" charset="0"/>
              </a:rPr>
              <a:t>{name}</a:t>
            </a:r>
            <a:r>
              <a:rPr lang="ja-JP" altLang="en-US" sz="2400" dirty="0">
                <a:solidFill>
                  <a:srgbClr val="FF0000"/>
                </a:solidFill>
                <a:latin typeface="Lucida Console" panose="020B0609040504020204" pitchFamily="49" charset="0"/>
              </a:rPr>
              <a:t>さん</a:t>
            </a:r>
            <a:r>
              <a:rPr lang="en-US" altLang="ja-JP" sz="2400" dirty="0">
                <a:solidFill>
                  <a:srgbClr val="FF0000"/>
                </a:solidFill>
                <a:latin typeface="Lucida Console" panose="020B0609040504020204" pitchFamily="49" charset="0"/>
              </a:rPr>
              <a:t>'</a:t>
            </a:r>
          </a:p>
          <a:p>
            <a:endParaRPr lang="en-US" altLang="ja-JP" sz="2400" dirty="0">
              <a:solidFill>
                <a:srgbClr val="FF0000"/>
              </a:solidFill>
              <a:latin typeface="Lucida Console" panose="020B0609040504020204" pitchFamily="49" charset="0"/>
            </a:endParaRPr>
          </a:p>
          <a:p>
            <a:r>
              <a:rPr lang="en-US" altLang="ja-JP" sz="2400" dirty="0">
                <a:solidFill>
                  <a:srgbClr val="FF0000"/>
                </a:solidFill>
                <a:latin typeface="Lucida Console" panose="020B0609040504020204" pitchFamily="49" charset="0"/>
              </a:rPr>
              <a:t>print(</a:t>
            </a:r>
            <a:r>
              <a:rPr lang="en-US" altLang="ja-JP" sz="2400" dirty="0" err="1">
                <a:solidFill>
                  <a:srgbClr val="FF0000"/>
                </a:solidFill>
                <a:latin typeface="Lucida Console" panose="020B0609040504020204" pitchFamily="49" charset="0"/>
              </a:rPr>
              <a:t>get_message</a:t>
            </a:r>
            <a:r>
              <a:rPr lang="en-US" altLang="ja-JP" sz="2400" dirty="0">
                <a:solidFill>
                  <a:srgbClr val="FF0000"/>
                </a:solidFill>
                <a:latin typeface="Lucida Console" panose="020B0609040504020204" pitchFamily="49" charset="0"/>
              </a:rPr>
              <a:t>())</a:t>
            </a:r>
          </a:p>
          <a:p>
            <a:r>
              <a:rPr lang="en-US" altLang="ja-JP" sz="2400" dirty="0">
                <a:solidFill>
                  <a:srgbClr val="FF0000"/>
                </a:solidFill>
                <a:latin typeface="Lucida Console" panose="020B0609040504020204" pitchFamily="49" charset="0"/>
              </a:rPr>
              <a:t>print(</a:t>
            </a:r>
            <a:r>
              <a:rPr lang="en-US" altLang="ja-JP" sz="2400" dirty="0" err="1">
                <a:solidFill>
                  <a:srgbClr val="FF0000"/>
                </a:solidFill>
                <a:latin typeface="Lucida Console" panose="020B0609040504020204" pitchFamily="49" charset="0"/>
              </a:rPr>
              <a:t>get_message</a:t>
            </a:r>
            <a:r>
              <a:rPr lang="en-US" altLang="ja-JP" sz="2400" dirty="0">
                <a:solidFill>
                  <a:srgbClr val="FF0000"/>
                </a:solidFill>
                <a:latin typeface="Lucida Console" panose="020B0609040504020204" pitchFamily="49" charset="0"/>
              </a:rPr>
              <a:t>('</a:t>
            </a:r>
            <a:r>
              <a:rPr lang="ja-JP" altLang="en-US" sz="2400" dirty="0">
                <a:solidFill>
                  <a:srgbClr val="FF0000"/>
                </a:solidFill>
                <a:latin typeface="Lucida Console" panose="020B0609040504020204" pitchFamily="49" charset="0"/>
              </a:rPr>
              <a:t>山田</a:t>
            </a:r>
            <a:r>
              <a:rPr lang="en-US" altLang="ja-JP" sz="2400" dirty="0">
                <a:solidFill>
                  <a:srgbClr val="FF0000"/>
                </a:solidFill>
                <a:latin typeface="Lucida Console" panose="020B0609040504020204" pitchFamily="49" charset="0"/>
              </a:rPr>
              <a:t>'))</a:t>
            </a:r>
            <a:endParaRPr lang="ja-JP" altLang="en-US" sz="2400" dirty="0">
              <a:solidFill>
                <a:srgbClr val="FF0000"/>
              </a:solidFill>
              <a:latin typeface="Lucida Console" panose="020B0609040504020204" pitchFamily="49" charset="0"/>
            </a:endParaRPr>
          </a:p>
        </p:txBody>
      </p:sp>
    </p:spTree>
    <p:extLst>
      <p:ext uri="{BB962C8B-B14F-4D97-AF65-F5344CB8AC3E}">
        <p14:creationId xmlns:p14="http://schemas.microsoft.com/office/powerpoint/2010/main" val="3042473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p:txBody>
          <a:bodyPr/>
          <a:lstStyle/>
          <a:p>
            <a:pPr eaLnBrk="1" hangingPunct="1"/>
            <a:r>
              <a:rPr lang="ja-JP" altLang="en-US" dirty="0"/>
              <a:t>文字列を扱う</a:t>
            </a:r>
          </a:p>
        </p:txBody>
      </p:sp>
      <p:sp>
        <p:nvSpPr>
          <p:cNvPr id="7" name="コンテンツ プレースホルダ 2">
            <a:extLst>
              <a:ext uri="{FF2B5EF4-FFF2-40B4-BE49-F238E27FC236}">
                <a16:creationId xmlns:a16="http://schemas.microsoft.com/office/drawing/2014/main" id="{51876C74-68FC-4746-A5E2-6A9BAFAF4381}"/>
              </a:ext>
            </a:extLst>
          </p:cNvPr>
          <p:cNvSpPr>
            <a:spLocks noGrp="1"/>
          </p:cNvSpPr>
          <p:nvPr>
            <p:ph idx="1"/>
          </p:nvPr>
        </p:nvSpPr>
        <p:spPr>
          <a:xfrm>
            <a:off x="539552" y="2852936"/>
            <a:ext cx="8329613" cy="1428750"/>
          </a:xfrm>
        </p:spPr>
        <p:txBody>
          <a:bodyPr/>
          <a:lstStyle/>
          <a:p>
            <a:pPr marL="0" indent="0" eaLnBrk="1" hangingPunct="1">
              <a:buNone/>
            </a:pPr>
            <a:r>
              <a:rPr lang="en-US" altLang="ja-JP" sz="2400" dirty="0">
                <a:latin typeface="Lucida Console" panose="020B0609040504020204" pitchFamily="49" charset="0"/>
                <a:ea typeface="HG丸ｺﾞｼｯｸM-PRO" panose="020F0600000000000000" pitchFamily="50" charset="-128"/>
              </a:rPr>
              <a:t>print('</a:t>
            </a:r>
            <a:r>
              <a:rPr lang="ja-JP" altLang="en-US" sz="2400" dirty="0">
                <a:latin typeface="Lucida Console" panose="020B0609040504020204" pitchFamily="49" charset="0"/>
                <a:ea typeface="HG丸ｺﾞｼｯｸM-PRO" panose="020F0600000000000000" pitchFamily="50" charset="-128"/>
              </a:rPr>
              <a:t>出力する内容</a:t>
            </a:r>
            <a:r>
              <a:rPr lang="en-US" altLang="ja-JP" sz="2400" dirty="0">
                <a:latin typeface="Lucida Console" panose="020B0609040504020204" pitchFamily="49" charset="0"/>
                <a:ea typeface="HG丸ｺﾞｼｯｸM-PRO" panose="020F0600000000000000" pitchFamily="50" charset="-128"/>
              </a:rPr>
              <a:t>')</a:t>
            </a:r>
          </a:p>
          <a:p>
            <a:pPr marL="0" indent="0" eaLnBrk="1" hangingPunct="1">
              <a:buNone/>
            </a:pPr>
            <a:r>
              <a:rPr lang="ja-JP" altLang="en-US" sz="2400" dirty="0"/>
              <a:t>として、文字列を出力できる。</a:t>
            </a:r>
            <a:endParaRPr lang="en-US" altLang="ja-JP" sz="2400" dirty="0"/>
          </a:p>
          <a:p>
            <a:pPr marL="0" indent="0" eaLnBrk="1" hangingPunct="1">
              <a:buNone/>
            </a:pPr>
            <a:endParaRPr lang="en-US" altLang="ja-JP" sz="2400" dirty="0"/>
          </a:p>
          <a:p>
            <a:pPr marL="0" indent="0" eaLnBrk="1" hangingPunct="1">
              <a:buNone/>
            </a:pPr>
            <a:r>
              <a:rPr lang="ja-JP" altLang="en-US" sz="2400" dirty="0"/>
              <a:t>文字列の前後をシングルクォーテーション（</a:t>
            </a:r>
            <a:r>
              <a:rPr lang="en-US" altLang="ja-JP" sz="2400" dirty="0"/>
              <a:t>'</a:t>
            </a:r>
            <a:r>
              <a:rPr lang="ja-JP" altLang="en-US" sz="2400" dirty="0"/>
              <a:t>）、または、ダブルクォーテーション（</a:t>
            </a:r>
            <a:r>
              <a:rPr lang="en-US" altLang="ja-JP" sz="2400" dirty="0">
                <a:latin typeface="Lucida Console" panose="020B0609040504020204" pitchFamily="49" charset="0"/>
                <a:ea typeface="HG丸ｺﾞｼｯｸM-PRO" panose="020F0600000000000000" pitchFamily="50" charset="-128"/>
              </a:rPr>
              <a:t>"</a:t>
            </a:r>
            <a:r>
              <a:rPr lang="ja-JP" altLang="en-US" sz="2400" dirty="0"/>
              <a:t>）で囲む</a:t>
            </a:r>
            <a:endParaRPr lang="en-US" altLang="ja-JP" sz="2400" dirty="0"/>
          </a:p>
        </p:txBody>
      </p:sp>
      <p:pic>
        <p:nvPicPr>
          <p:cNvPr id="4" name="図 3">
            <a:extLst>
              <a:ext uri="{FF2B5EF4-FFF2-40B4-BE49-F238E27FC236}">
                <a16:creationId xmlns:a16="http://schemas.microsoft.com/office/drawing/2014/main" id="{509B3864-6FCE-491A-A6D7-621B85880A43}"/>
              </a:ext>
            </a:extLst>
          </p:cNvPr>
          <p:cNvPicPr>
            <a:picLocks noChangeAspect="1"/>
          </p:cNvPicPr>
          <p:nvPr/>
        </p:nvPicPr>
        <p:blipFill>
          <a:blip r:embed="rId3"/>
          <a:stretch>
            <a:fillRect/>
          </a:stretch>
        </p:blipFill>
        <p:spPr>
          <a:xfrm>
            <a:off x="436040" y="1268760"/>
            <a:ext cx="4439270" cy="1086002"/>
          </a:xfrm>
          <a:prstGeom prst="rect">
            <a:avLst/>
          </a:prstGeom>
        </p:spPr>
      </p:pic>
      <p:sp>
        <p:nvSpPr>
          <p:cNvPr id="8" name="テキスト ボックス 7">
            <a:extLst>
              <a:ext uri="{FF2B5EF4-FFF2-40B4-BE49-F238E27FC236}">
                <a16:creationId xmlns:a16="http://schemas.microsoft.com/office/drawing/2014/main" id="{5ABEB810-3885-4976-981F-B21AA08FF8E1}"/>
              </a:ext>
            </a:extLst>
          </p:cNvPr>
          <p:cNvSpPr txBox="1"/>
          <p:nvPr/>
        </p:nvSpPr>
        <p:spPr>
          <a:xfrm>
            <a:off x="6246639" y="6122714"/>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2" name="スライド番号プレースホルダー 1">
            <a:extLst>
              <a:ext uri="{FF2B5EF4-FFF2-40B4-BE49-F238E27FC236}">
                <a16:creationId xmlns:a16="http://schemas.microsoft.com/office/drawing/2014/main" id="{DB5177B3-5466-4E63-B237-58AAD289425F}"/>
              </a:ext>
            </a:extLst>
          </p:cNvPr>
          <p:cNvSpPr>
            <a:spLocks noGrp="1"/>
          </p:cNvSpPr>
          <p:nvPr>
            <p:ph type="sldNum" sz="quarter" idx="12"/>
          </p:nvPr>
        </p:nvSpPr>
        <p:spPr/>
        <p:txBody>
          <a:bodyPr/>
          <a:lstStyle/>
          <a:p>
            <a:fld id="{F9134F74-3BB4-4ADE-A554-892E3A208E77}" type="slidenum">
              <a:rPr lang="ja-JP" altLang="en-US" smtClean="0"/>
              <a:pPr/>
              <a:t>22</a:t>
            </a:fld>
            <a:endParaRPr lang="ja-JP" altLang="en-US"/>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3-4</a:t>
            </a:r>
            <a:endParaRPr kumimoji="1" lang="ja-JP" altLang="en-US"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220</a:t>
            </a:fld>
            <a:endParaRPr lang="ja-JP" altLang="en-US"/>
          </a:p>
        </p:txBody>
      </p:sp>
      <p:pic>
        <p:nvPicPr>
          <p:cNvPr id="5" name="図 4">
            <a:extLst>
              <a:ext uri="{FF2B5EF4-FFF2-40B4-BE49-F238E27FC236}">
                <a16:creationId xmlns:a16="http://schemas.microsoft.com/office/drawing/2014/main" id="{20DAD51B-A246-488F-B48D-E7609B04FFA7}"/>
              </a:ext>
            </a:extLst>
          </p:cNvPr>
          <p:cNvPicPr>
            <a:picLocks noChangeAspect="1"/>
          </p:cNvPicPr>
          <p:nvPr/>
        </p:nvPicPr>
        <p:blipFill>
          <a:blip r:embed="rId2"/>
          <a:stretch>
            <a:fillRect/>
          </a:stretch>
        </p:blipFill>
        <p:spPr>
          <a:xfrm>
            <a:off x="0" y="1412776"/>
            <a:ext cx="9144000" cy="2321221"/>
          </a:xfrm>
          <a:prstGeom prst="rect">
            <a:avLst/>
          </a:prstGeom>
        </p:spPr>
      </p:pic>
    </p:spTree>
    <p:extLst>
      <p:ext uri="{BB962C8B-B14F-4D97-AF65-F5344CB8AC3E}">
        <p14:creationId xmlns:p14="http://schemas.microsoft.com/office/powerpoint/2010/main" val="274760471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3-4</a:t>
            </a:r>
            <a:r>
              <a:rPr lang="ja-JP" altLang="en-US" dirty="0"/>
              <a:t> （解答）</a:t>
            </a:r>
            <a:endParaRPr kumimoji="1" lang="ja-JP" altLang="en-US"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221</a:t>
            </a:fld>
            <a:endParaRPr lang="ja-JP" altLang="en-US"/>
          </a:p>
        </p:txBody>
      </p:sp>
      <p:pic>
        <p:nvPicPr>
          <p:cNvPr id="5" name="図 4">
            <a:extLst>
              <a:ext uri="{FF2B5EF4-FFF2-40B4-BE49-F238E27FC236}">
                <a16:creationId xmlns:a16="http://schemas.microsoft.com/office/drawing/2014/main" id="{20DAD51B-A246-488F-B48D-E7609B04FFA7}"/>
              </a:ext>
            </a:extLst>
          </p:cNvPr>
          <p:cNvPicPr>
            <a:picLocks noChangeAspect="1"/>
          </p:cNvPicPr>
          <p:nvPr/>
        </p:nvPicPr>
        <p:blipFill>
          <a:blip r:embed="rId2"/>
          <a:stretch>
            <a:fillRect/>
          </a:stretch>
        </p:blipFill>
        <p:spPr>
          <a:xfrm>
            <a:off x="0" y="1412776"/>
            <a:ext cx="9144000" cy="2321221"/>
          </a:xfrm>
          <a:prstGeom prst="rect">
            <a:avLst/>
          </a:prstGeom>
        </p:spPr>
      </p:pic>
      <p:sp>
        <p:nvSpPr>
          <p:cNvPr id="6" name="テキスト ボックス 5">
            <a:extLst>
              <a:ext uri="{FF2B5EF4-FFF2-40B4-BE49-F238E27FC236}">
                <a16:creationId xmlns:a16="http://schemas.microsoft.com/office/drawing/2014/main" id="{BAE713DC-5FFB-4E80-B396-0BBCC83DF3A1}"/>
              </a:ext>
            </a:extLst>
          </p:cNvPr>
          <p:cNvSpPr txBox="1"/>
          <p:nvPr/>
        </p:nvSpPr>
        <p:spPr>
          <a:xfrm>
            <a:off x="539552" y="3789040"/>
            <a:ext cx="8147248" cy="2677656"/>
          </a:xfrm>
          <a:prstGeom prst="rect">
            <a:avLst/>
          </a:prstGeom>
          <a:noFill/>
        </p:spPr>
        <p:txBody>
          <a:bodyPr wrap="square">
            <a:spAutoFit/>
          </a:bodyPr>
          <a:lstStyle/>
          <a:p>
            <a:r>
              <a:rPr lang="en-US" altLang="ja-JP" sz="2400" dirty="0">
                <a:solidFill>
                  <a:srgbClr val="FF0000"/>
                </a:solidFill>
                <a:latin typeface="Lucida Console" panose="020B0609040504020204" pitchFamily="49" charset="0"/>
              </a:rPr>
              <a:t>def </a:t>
            </a:r>
            <a:r>
              <a:rPr lang="en-US" altLang="ja-JP" sz="2400" dirty="0" err="1">
                <a:solidFill>
                  <a:srgbClr val="FF0000"/>
                </a:solidFill>
                <a:latin typeface="Lucida Console" panose="020B0609040504020204" pitchFamily="49" charset="0"/>
              </a:rPr>
              <a:t>get_absolute_value</a:t>
            </a:r>
            <a:r>
              <a:rPr lang="en-US" altLang="ja-JP" sz="2400" dirty="0">
                <a:solidFill>
                  <a:srgbClr val="FF0000"/>
                </a:solidFill>
                <a:latin typeface="Lucida Console" panose="020B0609040504020204" pitchFamily="49" charset="0"/>
              </a:rPr>
              <a:t>(value):</a:t>
            </a:r>
          </a:p>
          <a:p>
            <a:r>
              <a:rPr lang="ja-JP" altLang="en-US" sz="2400" dirty="0">
                <a:solidFill>
                  <a:srgbClr val="FF0000"/>
                </a:solidFill>
                <a:latin typeface="Lucida Console" panose="020B0609040504020204" pitchFamily="49" charset="0"/>
              </a:rPr>
              <a:t>    </a:t>
            </a:r>
            <a:r>
              <a:rPr lang="en-US" altLang="ja-JP" sz="2400" dirty="0">
                <a:solidFill>
                  <a:srgbClr val="FF0000"/>
                </a:solidFill>
                <a:latin typeface="Lucida Console" panose="020B0609040504020204" pitchFamily="49" charset="0"/>
              </a:rPr>
              <a:t>if value &lt; 0:</a:t>
            </a:r>
          </a:p>
          <a:p>
            <a:r>
              <a:rPr lang="ja-JP" altLang="en-US" sz="2400" dirty="0">
                <a:solidFill>
                  <a:srgbClr val="FF0000"/>
                </a:solidFill>
                <a:latin typeface="Lucida Console" panose="020B0609040504020204" pitchFamily="49" charset="0"/>
              </a:rPr>
              <a:t>        </a:t>
            </a:r>
            <a:r>
              <a:rPr lang="en-US" altLang="ja-JP" sz="2400" dirty="0">
                <a:solidFill>
                  <a:srgbClr val="FF0000"/>
                </a:solidFill>
                <a:latin typeface="Lucida Console" panose="020B0609040504020204" pitchFamily="49" charset="0"/>
              </a:rPr>
              <a:t>return -value</a:t>
            </a:r>
          </a:p>
          <a:p>
            <a:r>
              <a:rPr lang="ja-JP" altLang="en-US" sz="2400" dirty="0">
                <a:solidFill>
                  <a:srgbClr val="FF0000"/>
                </a:solidFill>
                <a:latin typeface="Lucida Console" panose="020B0609040504020204" pitchFamily="49" charset="0"/>
              </a:rPr>
              <a:t>    </a:t>
            </a:r>
            <a:r>
              <a:rPr lang="en-US" altLang="ja-JP" sz="2400" dirty="0">
                <a:solidFill>
                  <a:srgbClr val="FF0000"/>
                </a:solidFill>
                <a:latin typeface="Lucida Console" panose="020B0609040504020204" pitchFamily="49" charset="0"/>
              </a:rPr>
              <a:t>return value</a:t>
            </a:r>
          </a:p>
          <a:p>
            <a:endParaRPr lang="en-US" altLang="ja-JP" sz="2400" dirty="0">
              <a:solidFill>
                <a:srgbClr val="FF0000"/>
              </a:solidFill>
              <a:latin typeface="Lucida Console" panose="020B0609040504020204" pitchFamily="49" charset="0"/>
            </a:endParaRPr>
          </a:p>
          <a:p>
            <a:r>
              <a:rPr lang="en-US" altLang="ja-JP" sz="2400" dirty="0">
                <a:solidFill>
                  <a:srgbClr val="FF0000"/>
                </a:solidFill>
                <a:latin typeface="Lucida Console" panose="020B0609040504020204" pitchFamily="49" charset="0"/>
              </a:rPr>
              <a:t>print(</a:t>
            </a:r>
            <a:r>
              <a:rPr lang="en-US" altLang="ja-JP" sz="2400" dirty="0" err="1">
                <a:solidFill>
                  <a:srgbClr val="FF0000"/>
                </a:solidFill>
                <a:latin typeface="Lucida Console" panose="020B0609040504020204" pitchFamily="49" charset="0"/>
              </a:rPr>
              <a:t>get_absolute_value</a:t>
            </a:r>
            <a:r>
              <a:rPr lang="en-US" altLang="ja-JP" sz="2400" dirty="0">
                <a:solidFill>
                  <a:srgbClr val="FF0000"/>
                </a:solidFill>
                <a:latin typeface="Lucida Console" panose="020B0609040504020204" pitchFamily="49" charset="0"/>
              </a:rPr>
              <a:t>(5.2))</a:t>
            </a:r>
          </a:p>
          <a:p>
            <a:r>
              <a:rPr lang="en-US" altLang="ja-JP" sz="2400" dirty="0">
                <a:solidFill>
                  <a:srgbClr val="FF0000"/>
                </a:solidFill>
                <a:latin typeface="Lucida Console" panose="020B0609040504020204" pitchFamily="49" charset="0"/>
              </a:rPr>
              <a:t>print(</a:t>
            </a:r>
            <a:r>
              <a:rPr lang="en-US" altLang="ja-JP" sz="2400" dirty="0" err="1">
                <a:solidFill>
                  <a:srgbClr val="FF0000"/>
                </a:solidFill>
                <a:latin typeface="Lucida Console" panose="020B0609040504020204" pitchFamily="49" charset="0"/>
              </a:rPr>
              <a:t>get_absolute_value</a:t>
            </a:r>
            <a:r>
              <a:rPr lang="en-US" altLang="ja-JP" sz="2400" dirty="0">
                <a:solidFill>
                  <a:srgbClr val="FF0000"/>
                </a:solidFill>
                <a:latin typeface="Lucida Console" panose="020B0609040504020204" pitchFamily="49" charset="0"/>
              </a:rPr>
              <a:t>(-3.3))</a:t>
            </a:r>
            <a:endParaRPr lang="ja-JP" altLang="en-US" sz="2400" dirty="0">
              <a:solidFill>
                <a:srgbClr val="FF0000"/>
              </a:solidFill>
              <a:latin typeface="Lucida Console" panose="020B0609040504020204" pitchFamily="49" charset="0"/>
            </a:endParaRPr>
          </a:p>
        </p:txBody>
      </p:sp>
    </p:spTree>
    <p:extLst>
      <p:ext uri="{BB962C8B-B14F-4D97-AF65-F5344CB8AC3E}">
        <p14:creationId xmlns:p14="http://schemas.microsoft.com/office/powerpoint/2010/main" val="244668512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3-5</a:t>
            </a:r>
            <a:endParaRPr kumimoji="1" lang="ja-JP" altLang="en-US"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222</a:t>
            </a:fld>
            <a:endParaRPr lang="ja-JP" altLang="en-US"/>
          </a:p>
        </p:txBody>
      </p:sp>
      <p:pic>
        <p:nvPicPr>
          <p:cNvPr id="6" name="図 5">
            <a:extLst>
              <a:ext uri="{FF2B5EF4-FFF2-40B4-BE49-F238E27FC236}">
                <a16:creationId xmlns:a16="http://schemas.microsoft.com/office/drawing/2014/main" id="{7D0A01BE-11C2-4A29-B54A-30EC3A913BB3}"/>
              </a:ext>
            </a:extLst>
          </p:cNvPr>
          <p:cNvPicPr>
            <a:picLocks noChangeAspect="1"/>
          </p:cNvPicPr>
          <p:nvPr/>
        </p:nvPicPr>
        <p:blipFill>
          <a:blip r:embed="rId2"/>
          <a:stretch>
            <a:fillRect/>
          </a:stretch>
        </p:blipFill>
        <p:spPr>
          <a:xfrm>
            <a:off x="0" y="1412776"/>
            <a:ext cx="9144000" cy="2417677"/>
          </a:xfrm>
          <a:prstGeom prst="rect">
            <a:avLst/>
          </a:prstGeom>
        </p:spPr>
      </p:pic>
    </p:spTree>
    <p:extLst>
      <p:ext uri="{BB962C8B-B14F-4D97-AF65-F5344CB8AC3E}">
        <p14:creationId xmlns:p14="http://schemas.microsoft.com/office/powerpoint/2010/main" val="409216951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3-5</a:t>
            </a:r>
            <a:r>
              <a:rPr lang="ja-JP" altLang="en-US" dirty="0"/>
              <a:t> （解答）</a:t>
            </a:r>
            <a:endParaRPr kumimoji="1" lang="ja-JP" altLang="en-US"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223</a:t>
            </a:fld>
            <a:endParaRPr lang="ja-JP" altLang="en-US"/>
          </a:p>
        </p:txBody>
      </p:sp>
      <p:sp>
        <p:nvSpPr>
          <p:cNvPr id="6" name="テキスト ボックス 5">
            <a:extLst>
              <a:ext uri="{FF2B5EF4-FFF2-40B4-BE49-F238E27FC236}">
                <a16:creationId xmlns:a16="http://schemas.microsoft.com/office/drawing/2014/main" id="{BAE713DC-5FFB-4E80-B396-0BBCC83DF3A1}"/>
              </a:ext>
            </a:extLst>
          </p:cNvPr>
          <p:cNvSpPr txBox="1"/>
          <p:nvPr/>
        </p:nvSpPr>
        <p:spPr>
          <a:xfrm>
            <a:off x="539552" y="4437112"/>
            <a:ext cx="8147248" cy="1569660"/>
          </a:xfrm>
          <a:prstGeom prst="rect">
            <a:avLst/>
          </a:prstGeom>
          <a:noFill/>
        </p:spPr>
        <p:txBody>
          <a:bodyPr wrap="square">
            <a:spAutoFit/>
          </a:bodyPr>
          <a:lstStyle/>
          <a:p>
            <a:r>
              <a:rPr lang="en-US" altLang="ja-JP" sz="2400" dirty="0">
                <a:solidFill>
                  <a:srgbClr val="FF0000"/>
                </a:solidFill>
                <a:latin typeface="Lucida Console" panose="020B0609040504020204" pitchFamily="49" charset="0"/>
              </a:rPr>
              <a:t>def </a:t>
            </a:r>
            <a:r>
              <a:rPr lang="en-US" altLang="ja-JP" sz="2400" dirty="0" err="1">
                <a:solidFill>
                  <a:srgbClr val="FF0000"/>
                </a:solidFill>
                <a:latin typeface="Lucida Console" panose="020B0609040504020204" pitchFamily="49" charset="0"/>
              </a:rPr>
              <a:t>get_tail</a:t>
            </a:r>
            <a:r>
              <a:rPr lang="en-US" altLang="ja-JP" sz="2400" dirty="0">
                <a:solidFill>
                  <a:srgbClr val="FF0000"/>
                </a:solidFill>
                <a:latin typeface="Lucida Console" panose="020B0609040504020204" pitchFamily="49" charset="0"/>
              </a:rPr>
              <a:t>(*</a:t>
            </a:r>
            <a:r>
              <a:rPr lang="en-US" altLang="ja-JP" sz="2400" dirty="0" err="1">
                <a:solidFill>
                  <a:srgbClr val="FF0000"/>
                </a:solidFill>
                <a:latin typeface="Lucida Console" panose="020B0609040504020204" pitchFamily="49" charset="0"/>
              </a:rPr>
              <a:t>args</a:t>
            </a:r>
            <a:r>
              <a:rPr lang="en-US" altLang="ja-JP" sz="2400" dirty="0">
                <a:solidFill>
                  <a:srgbClr val="FF0000"/>
                </a:solidFill>
                <a:latin typeface="Lucida Console" panose="020B0609040504020204" pitchFamily="49" charset="0"/>
              </a:rPr>
              <a:t>):</a:t>
            </a:r>
          </a:p>
          <a:p>
            <a:r>
              <a:rPr lang="en-US" altLang="ja-JP" sz="2400" dirty="0">
                <a:solidFill>
                  <a:srgbClr val="FF0000"/>
                </a:solidFill>
                <a:latin typeface="Lucida Console" panose="020B0609040504020204" pitchFamily="49" charset="0"/>
              </a:rPr>
              <a:t>    return </a:t>
            </a:r>
            <a:r>
              <a:rPr lang="en-US" altLang="ja-JP" sz="2400" dirty="0" err="1">
                <a:solidFill>
                  <a:srgbClr val="FF0000"/>
                </a:solidFill>
                <a:latin typeface="Lucida Console" panose="020B0609040504020204" pitchFamily="49" charset="0"/>
              </a:rPr>
              <a:t>args</a:t>
            </a:r>
            <a:r>
              <a:rPr lang="en-US" altLang="ja-JP" sz="2400" dirty="0">
                <a:solidFill>
                  <a:srgbClr val="FF0000"/>
                </a:solidFill>
                <a:latin typeface="Lucida Console" panose="020B0609040504020204" pitchFamily="49" charset="0"/>
              </a:rPr>
              <a:t>[-1]</a:t>
            </a:r>
          </a:p>
          <a:p>
            <a:endParaRPr lang="en-US" altLang="ja-JP" sz="2400" dirty="0">
              <a:solidFill>
                <a:srgbClr val="FF0000"/>
              </a:solidFill>
              <a:latin typeface="Lucida Console" panose="020B0609040504020204" pitchFamily="49" charset="0"/>
            </a:endParaRPr>
          </a:p>
          <a:p>
            <a:r>
              <a:rPr lang="en-US" altLang="ja-JP" sz="2400" dirty="0">
                <a:solidFill>
                  <a:srgbClr val="FF0000"/>
                </a:solidFill>
                <a:latin typeface="Lucida Console" panose="020B0609040504020204" pitchFamily="49" charset="0"/>
              </a:rPr>
              <a:t>print(</a:t>
            </a:r>
            <a:r>
              <a:rPr lang="en-US" altLang="ja-JP" sz="2400" dirty="0" err="1">
                <a:solidFill>
                  <a:srgbClr val="FF0000"/>
                </a:solidFill>
                <a:latin typeface="Lucida Console" panose="020B0609040504020204" pitchFamily="49" charset="0"/>
              </a:rPr>
              <a:t>get_tail</a:t>
            </a:r>
            <a:r>
              <a:rPr lang="en-US" altLang="ja-JP" sz="2400" dirty="0">
                <a:solidFill>
                  <a:srgbClr val="FF0000"/>
                </a:solidFill>
                <a:latin typeface="Lucida Console" panose="020B0609040504020204" pitchFamily="49" charset="0"/>
              </a:rPr>
              <a:t>(3, 5, 9, 2))</a:t>
            </a:r>
            <a:endParaRPr lang="ja-JP" altLang="en-US" sz="2400" dirty="0">
              <a:solidFill>
                <a:srgbClr val="FF0000"/>
              </a:solidFill>
              <a:latin typeface="Lucida Console" panose="020B0609040504020204" pitchFamily="49" charset="0"/>
            </a:endParaRPr>
          </a:p>
        </p:txBody>
      </p:sp>
      <p:pic>
        <p:nvPicPr>
          <p:cNvPr id="8" name="図 7">
            <a:extLst>
              <a:ext uri="{FF2B5EF4-FFF2-40B4-BE49-F238E27FC236}">
                <a16:creationId xmlns:a16="http://schemas.microsoft.com/office/drawing/2014/main" id="{1C67B0F8-4B7E-433B-8E83-27013EA72B96}"/>
              </a:ext>
            </a:extLst>
          </p:cNvPr>
          <p:cNvPicPr>
            <a:picLocks noChangeAspect="1"/>
          </p:cNvPicPr>
          <p:nvPr/>
        </p:nvPicPr>
        <p:blipFill>
          <a:blip r:embed="rId2"/>
          <a:stretch>
            <a:fillRect/>
          </a:stretch>
        </p:blipFill>
        <p:spPr>
          <a:xfrm>
            <a:off x="0" y="1412776"/>
            <a:ext cx="9144000" cy="2417677"/>
          </a:xfrm>
          <a:prstGeom prst="rect">
            <a:avLst/>
          </a:prstGeom>
        </p:spPr>
      </p:pic>
    </p:spTree>
    <p:extLst>
      <p:ext uri="{BB962C8B-B14F-4D97-AF65-F5344CB8AC3E}">
        <p14:creationId xmlns:p14="http://schemas.microsoft.com/office/powerpoint/2010/main" val="392305496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556F42-2F9A-4054-95C2-A6605D53680E}"/>
              </a:ext>
            </a:extLst>
          </p:cNvPr>
          <p:cNvSpPr>
            <a:spLocks noGrp="1"/>
          </p:cNvSpPr>
          <p:nvPr>
            <p:ph type="ctrTitle"/>
          </p:nvPr>
        </p:nvSpPr>
        <p:spPr/>
        <p:txBody>
          <a:bodyPr/>
          <a:lstStyle/>
          <a:p>
            <a:r>
              <a:rPr kumimoji="1" lang="ja-JP" altLang="en-US" dirty="0"/>
              <a:t>第</a:t>
            </a:r>
            <a:r>
              <a:rPr kumimoji="1" lang="en-US" altLang="ja-JP" dirty="0"/>
              <a:t>6</a:t>
            </a:r>
            <a:r>
              <a:rPr kumimoji="1" lang="ja-JP" altLang="en-US" dirty="0"/>
              <a:t>章 クラスの基本</a:t>
            </a:r>
          </a:p>
        </p:txBody>
      </p:sp>
      <p:sp>
        <p:nvSpPr>
          <p:cNvPr id="4" name="四角形: 角を丸くする 3">
            <a:extLst>
              <a:ext uri="{FF2B5EF4-FFF2-40B4-BE49-F238E27FC236}">
                <a16:creationId xmlns:a16="http://schemas.microsoft.com/office/drawing/2014/main" id="{FFA61F1A-F6C7-4D9D-AAD7-7C12A86DEB6B}"/>
              </a:ext>
            </a:extLst>
          </p:cNvPr>
          <p:cNvSpPr/>
          <p:nvPr/>
        </p:nvSpPr>
        <p:spPr>
          <a:xfrm>
            <a:off x="395536" y="1601505"/>
            <a:ext cx="8280920" cy="41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DC7B17C1-FD1D-482D-9018-D2B7400A21D7}"/>
              </a:ext>
            </a:extLst>
          </p:cNvPr>
          <p:cNvSpPr/>
          <p:nvPr/>
        </p:nvSpPr>
        <p:spPr>
          <a:xfrm>
            <a:off x="431540" y="3645024"/>
            <a:ext cx="8280920" cy="41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6665164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4F9EE3E-EE9F-49A5-B297-C5EF9B5581F2}"/>
              </a:ext>
            </a:extLst>
          </p:cNvPr>
          <p:cNvSpPr>
            <a:spLocks noGrp="1"/>
          </p:cNvSpPr>
          <p:nvPr>
            <p:ph type="ctrTitle"/>
          </p:nvPr>
        </p:nvSpPr>
        <p:spPr/>
        <p:txBody>
          <a:bodyPr/>
          <a:lstStyle/>
          <a:p>
            <a:r>
              <a:rPr kumimoji="1" lang="ja-JP" altLang="en-US" dirty="0"/>
              <a:t>新しいクラスを作る</a:t>
            </a:r>
          </a:p>
        </p:txBody>
      </p:sp>
      <p:sp>
        <p:nvSpPr>
          <p:cNvPr id="5" name="字幕 4">
            <a:extLst>
              <a:ext uri="{FF2B5EF4-FFF2-40B4-BE49-F238E27FC236}">
                <a16:creationId xmlns:a16="http://schemas.microsoft.com/office/drawing/2014/main" id="{8EE3CC21-6D75-4436-A520-679C4EAA6BF4}"/>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73219389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B7F667-684D-4FFF-8213-475C8FE15425}"/>
              </a:ext>
            </a:extLst>
          </p:cNvPr>
          <p:cNvSpPr>
            <a:spLocks noGrp="1"/>
          </p:cNvSpPr>
          <p:nvPr>
            <p:ph type="title"/>
          </p:nvPr>
        </p:nvSpPr>
        <p:spPr/>
        <p:txBody>
          <a:bodyPr/>
          <a:lstStyle/>
          <a:p>
            <a:r>
              <a:rPr kumimoji="1" lang="ja-JP" altLang="en-US" dirty="0"/>
              <a:t>クラスとは</a:t>
            </a:r>
          </a:p>
        </p:txBody>
      </p:sp>
      <p:sp>
        <p:nvSpPr>
          <p:cNvPr id="3" name="コンテンツ プレースホルダー 2">
            <a:extLst>
              <a:ext uri="{FF2B5EF4-FFF2-40B4-BE49-F238E27FC236}">
                <a16:creationId xmlns:a16="http://schemas.microsoft.com/office/drawing/2014/main" id="{F3E8F95A-E13A-4DB9-BA0A-1F3B538326B8}"/>
              </a:ext>
            </a:extLst>
          </p:cNvPr>
          <p:cNvSpPr>
            <a:spLocks noGrp="1"/>
          </p:cNvSpPr>
          <p:nvPr>
            <p:ph idx="1"/>
          </p:nvPr>
        </p:nvSpPr>
        <p:spPr>
          <a:xfrm>
            <a:off x="457200" y="1214422"/>
            <a:ext cx="8229600" cy="1350482"/>
          </a:xfrm>
        </p:spPr>
        <p:txBody>
          <a:bodyPr/>
          <a:lstStyle/>
          <a:p>
            <a:r>
              <a:rPr kumimoji="1" lang="ja-JP" altLang="en-US" dirty="0"/>
              <a:t>クラスとは、オブジェクトの種類のこと</a:t>
            </a:r>
            <a:endParaRPr kumimoji="1" lang="en-US" altLang="ja-JP" dirty="0"/>
          </a:p>
          <a:p>
            <a:pPr marL="0" indent="0">
              <a:buNone/>
            </a:pPr>
            <a:r>
              <a:rPr lang="en-US" altLang="ja-JP" dirty="0"/>
              <a:t>	</a:t>
            </a:r>
            <a:r>
              <a:rPr lang="ja-JP" altLang="en-US" sz="2800" dirty="0"/>
              <a:t>例： </a:t>
            </a:r>
            <a:r>
              <a:rPr lang="en-US" altLang="ja-JP" sz="2800" dirty="0"/>
              <a:t>str</a:t>
            </a:r>
            <a:r>
              <a:rPr lang="ja-JP" altLang="en-US" sz="2800" dirty="0"/>
              <a:t>クラス、</a:t>
            </a:r>
            <a:r>
              <a:rPr lang="en-US" altLang="ja-JP" sz="2800" dirty="0"/>
              <a:t>list</a:t>
            </a:r>
            <a:r>
              <a:rPr lang="ja-JP" altLang="en-US" sz="2800" dirty="0"/>
              <a:t>クラス、</a:t>
            </a:r>
            <a:r>
              <a:rPr lang="en-US" altLang="ja-JP" sz="2800" dirty="0" err="1"/>
              <a:t>dict</a:t>
            </a:r>
            <a:r>
              <a:rPr lang="ja-JP" altLang="en-US" sz="2800" dirty="0"/>
              <a:t>クラス</a:t>
            </a:r>
            <a:endParaRPr lang="en-US" altLang="ja-JP" sz="2800" dirty="0"/>
          </a:p>
          <a:p>
            <a:pPr marL="0" indent="0">
              <a:buNone/>
            </a:pPr>
            <a:endParaRPr kumimoji="1" lang="ja-JP" altLang="en-US" dirty="0"/>
          </a:p>
        </p:txBody>
      </p:sp>
      <p:sp>
        <p:nvSpPr>
          <p:cNvPr id="4" name="テキスト ボックス 3">
            <a:extLst>
              <a:ext uri="{FF2B5EF4-FFF2-40B4-BE49-F238E27FC236}">
                <a16:creationId xmlns:a16="http://schemas.microsoft.com/office/drawing/2014/main" id="{6B2387BC-60CE-4F43-9D0B-BE53C707C2D7}"/>
              </a:ext>
            </a:extLst>
          </p:cNvPr>
          <p:cNvSpPr txBox="1"/>
          <p:nvPr/>
        </p:nvSpPr>
        <p:spPr>
          <a:xfrm>
            <a:off x="1043608" y="2860178"/>
            <a:ext cx="7520007" cy="954107"/>
          </a:xfrm>
          <a:prstGeom prst="rect">
            <a:avLst/>
          </a:prstGeom>
          <a:noFill/>
        </p:spPr>
        <p:txBody>
          <a:bodyPr wrap="none" rtlCol="0">
            <a:spAutoFit/>
          </a:bodyPr>
          <a:lstStyle/>
          <a:p>
            <a:r>
              <a:rPr kumimoji="1" lang="ja-JP" altLang="en-US" sz="2800" dirty="0">
                <a:latin typeface="+mn-ea"/>
                <a:ea typeface="+mn-ea"/>
              </a:rPr>
              <a:t>クラスはオブジェクトが</a:t>
            </a:r>
            <a:r>
              <a:rPr kumimoji="1" lang="ja-JP" altLang="en-US" sz="2400" dirty="0">
                <a:latin typeface="+mn-ea"/>
                <a:ea typeface="+mn-ea"/>
              </a:rPr>
              <a:t>どのような情報</a:t>
            </a:r>
            <a:r>
              <a:rPr lang="ja-JP" altLang="en-US" sz="2400" dirty="0">
                <a:latin typeface="+mn-ea"/>
                <a:ea typeface="+mn-ea"/>
              </a:rPr>
              <a:t>を持つか</a:t>
            </a:r>
            <a:endParaRPr lang="en-US" altLang="ja-JP" sz="2400" dirty="0">
              <a:latin typeface="+mn-ea"/>
              <a:ea typeface="+mn-ea"/>
            </a:endParaRPr>
          </a:p>
          <a:p>
            <a:r>
              <a:rPr kumimoji="1" lang="ja-JP" altLang="en-US" sz="2800" dirty="0">
                <a:latin typeface="+mn-ea"/>
                <a:ea typeface="+mn-ea"/>
              </a:rPr>
              <a:t>どのような機能を持つかを定義する</a:t>
            </a:r>
          </a:p>
        </p:txBody>
      </p:sp>
      <p:sp>
        <p:nvSpPr>
          <p:cNvPr id="5" name="テキスト ボックス 4">
            <a:extLst>
              <a:ext uri="{FF2B5EF4-FFF2-40B4-BE49-F238E27FC236}">
                <a16:creationId xmlns:a16="http://schemas.microsoft.com/office/drawing/2014/main" id="{25CCD485-EFA3-4E9F-BC74-8227633ECA5A}"/>
              </a:ext>
            </a:extLst>
          </p:cNvPr>
          <p:cNvSpPr txBox="1"/>
          <p:nvPr/>
        </p:nvSpPr>
        <p:spPr>
          <a:xfrm>
            <a:off x="6302118" y="4328727"/>
            <a:ext cx="2375971" cy="461665"/>
          </a:xfrm>
          <a:prstGeom prst="rect">
            <a:avLst/>
          </a:prstGeom>
          <a:noFill/>
        </p:spPr>
        <p:txBody>
          <a:bodyPr wrap="none" rtlCol="0">
            <a:spAutoFit/>
          </a:bodyPr>
          <a:lstStyle/>
          <a:p>
            <a:r>
              <a:rPr lang="ja-JP" altLang="en-US" sz="2400" dirty="0"/>
              <a:t>インスタンス変数</a:t>
            </a:r>
            <a:endParaRPr lang="en-US" altLang="ja-JP" sz="2400" dirty="0"/>
          </a:p>
        </p:txBody>
      </p:sp>
      <p:cxnSp>
        <p:nvCxnSpPr>
          <p:cNvPr id="7" name="直線コネクタ 6">
            <a:extLst>
              <a:ext uri="{FF2B5EF4-FFF2-40B4-BE49-F238E27FC236}">
                <a16:creationId xmlns:a16="http://schemas.microsoft.com/office/drawing/2014/main" id="{DF9F6DA8-EFB3-4164-9612-FC50A69293B5}"/>
              </a:ext>
            </a:extLst>
          </p:cNvPr>
          <p:cNvCxnSpPr>
            <a:cxnSpLocks/>
          </p:cNvCxnSpPr>
          <p:nvPr/>
        </p:nvCxnSpPr>
        <p:spPr>
          <a:xfrm flipH="1">
            <a:off x="5076056" y="3284984"/>
            <a:ext cx="31683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DD58CA4F-9C3A-481F-80E8-79B5341297A2}"/>
              </a:ext>
            </a:extLst>
          </p:cNvPr>
          <p:cNvCxnSpPr>
            <a:cxnSpLocks/>
          </p:cNvCxnSpPr>
          <p:nvPr/>
        </p:nvCxnSpPr>
        <p:spPr>
          <a:xfrm flipH="1">
            <a:off x="1115616" y="3717032"/>
            <a:ext cx="38223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636FDE25-5FB3-46C0-8B5D-56B83CD1F369}"/>
              </a:ext>
            </a:extLst>
          </p:cNvPr>
          <p:cNvSpPr/>
          <p:nvPr/>
        </p:nvSpPr>
        <p:spPr>
          <a:xfrm>
            <a:off x="1181733" y="4180438"/>
            <a:ext cx="1249060" cy="523220"/>
          </a:xfrm>
          <a:prstGeom prst="rect">
            <a:avLst/>
          </a:prstGeom>
        </p:spPr>
        <p:txBody>
          <a:bodyPr wrap="none">
            <a:spAutoFit/>
          </a:bodyPr>
          <a:lstStyle/>
          <a:p>
            <a:r>
              <a:rPr lang="ja-JP" altLang="en-US" sz="2800" dirty="0"/>
              <a:t>メソッド</a:t>
            </a:r>
          </a:p>
        </p:txBody>
      </p:sp>
      <p:cxnSp>
        <p:nvCxnSpPr>
          <p:cNvPr id="13" name="直線矢印コネクタ 12">
            <a:extLst>
              <a:ext uri="{FF2B5EF4-FFF2-40B4-BE49-F238E27FC236}">
                <a16:creationId xmlns:a16="http://schemas.microsoft.com/office/drawing/2014/main" id="{7B0D3739-A8CD-4579-A6B2-B4CC02D3D784}"/>
              </a:ext>
            </a:extLst>
          </p:cNvPr>
          <p:cNvCxnSpPr>
            <a:cxnSpLocks/>
          </p:cNvCxnSpPr>
          <p:nvPr/>
        </p:nvCxnSpPr>
        <p:spPr>
          <a:xfrm flipV="1">
            <a:off x="1907704" y="3814285"/>
            <a:ext cx="216024" cy="4193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9AAB97D9-3C91-49C2-A328-119BDD88A2AF}"/>
              </a:ext>
            </a:extLst>
          </p:cNvPr>
          <p:cNvCxnSpPr>
            <a:cxnSpLocks/>
          </p:cNvCxnSpPr>
          <p:nvPr/>
        </p:nvCxnSpPr>
        <p:spPr>
          <a:xfrm flipH="1" flipV="1">
            <a:off x="7020272" y="3428524"/>
            <a:ext cx="144016" cy="8286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a:extLst>
              <a:ext uri="{FF2B5EF4-FFF2-40B4-BE49-F238E27FC236}">
                <a16:creationId xmlns:a16="http://schemas.microsoft.com/office/drawing/2014/main" id="{BE87F485-5442-4186-AD0D-C43A3C3B2B6D}"/>
              </a:ext>
            </a:extLst>
          </p:cNvPr>
          <p:cNvSpPr>
            <a:spLocks noGrp="1"/>
          </p:cNvSpPr>
          <p:nvPr>
            <p:ph type="sldNum" sz="quarter" idx="12"/>
          </p:nvPr>
        </p:nvSpPr>
        <p:spPr/>
        <p:txBody>
          <a:bodyPr/>
          <a:lstStyle/>
          <a:p>
            <a:fld id="{F9134F74-3BB4-4ADE-A554-892E3A208E77}" type="slidenum">
              <a:rPr lang="ja-JP" altLang="en-US" smtClean="0"/>
              <a:pPr/>
              <a:t>226</a:t>
            </a:fld>
            <a:endParaRPr lang="ja-JP" altLang="en-US"/>
          </a:p>
        </p:txBody>
      </p:sp>
    </p:spTree>
    <p:extLst>
      <p:ext uri="{BB962C8B-B14F-4D97-AF65-F5344CB8AC3E}">
        <p14:creationId xmlns:p14="http://schemas.microsoft.com/office/powerpoint/2010/main" val="384600814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C1A57A-6B40-481A-83D8-77F33C611A33}"/>
              </a:ext>
            </a:extLst>
          </p:cNvPr>
          <p:cNvSpPr>
            <a:spLocks noGrp="1"/>
          </p:cNvSpPr>
          <p:nvPr>
            <p:ph type="title"/>
          </p:nvPr>
        </p:nvSpPr>
        <p:spPr/>
        <p:txBody>
          <a:bodyPr>
            <a:normAutofit fontScale="90000"/>
          </a:bodyPr>
          <a:lstStyle/>
          <a:p>
            <a:r>
              <a:rPr kumimoji="1" lang="ja-JP" altLang="en-US" dirty="0"/>
              <a:t>これから扱うクラスとインスタンスの例</a:t>
            </a:r>
          </a:p>
        </p:txBody>
      </p:sp>
      <p:sp>
        <p:nvSpPr>
          <p:cNvPr id="3" name="コンテンツ プレースホルダー 2">
            <a:extLst>
              <a:ext uri="{FF2B5EF4-FFF2-40B4-BE49-F238E27FC236}">
                <a16:creationId xmlns:a16="http://schemas.microsoft.com/office/drawing/2014/main" id="{AD7E40E0-8296-4C43-8713-0ED906E66EAF}"/>
              </a:ext>
            </a:extLst>
          </p:cNvPr>
          <p:cNvSpPr>
            <a:spLocks noGrp="1"/>
          </p:cNvSpPr>
          <p:nvPr>
            <p:ph idx="1"/>
          </p:nvPr>
        </p:nvSpPr>
        <p:spPr>
          <a:xfrm>
            <a:off x="241176" y="1967632"/>
            <a:ext cx="1522512" cy="558394"/>
          </a:xfrm>
        </p:spPr>
        <p:txBody>
          <a:bodyPr/>
          <a:lstStyle/>
          <a:p>
            <a:pPr marL="0" indent="0">
              <a:buNone/>
            </a:pPr>
            <a:r>
              <a:rPr kumimoji="1" lang="ja-JP" altLang="en-US" dirty="0"/>
              <a:t>クラス</a:t>
            </a:r>
            <a:endParaRPr kumimoji="1" lang="en-US" altLang="ja-JP" dirty="0"/>
          </a:p>
        </p:txBody>
      </p:sp>
      <p:sp>
        <p:nvSpPr>
          <p:cNvPr id="4" name="スライド番号プレースホルダー 3">
            <a:extLst>
              <a:ext uri="{FF2B5EF4-FFF2-40B4-BE49-F238E27FC236}">
                <a16:creationId xmlns:a16="http://schemas.microsoft.com/office/drawing/2014/main" id="{80EC6FEA-37EF-48E2-8A05-2B502ED1B94F}"/>
              </a:ext>
            </a:extLst>
          </p:cNvPr>
          <p:cNvSpPr>
            <a:spLocks noGrp="1"/>
          </p:cNvSpPr>
          <p:nvPr>
            <p:ph type="sldNum" sz="quarter" idx="12"/>
          </p:nvPr>
        </p:nvSpPr>
        <p:spPr/>
        <p:txBody>
          <a:bodyPr/>
          <a:lstStyle/>
          <a:p>
            <a:fld id="{F9134F74-3BB4-4ADE-A554-892E3A208E77}" type="slidenum">
              <a:rPr lang="ja-JP" altLang="en-US" smtClean="0"/>
              <a:pPr/>
              <a:t>227</a:t>
            </a:fld>
            <a:endParaRPr lang="ja-JP" altLang="en-US"/>
          </a:p>
        </p:txBody>
      </p:sp>
      <p:graphicFrame>
        <p:nvGraphicFramePr>
          <p:cNvPr id="5" name="表 5">
            <a:extLst>
              <a:ext uri="{FF2B5EF4-FFF2-40B4-BE49-F238E27FC236}">
                <a16:creationId xmlns:a16="http://schemas.microsoft.com/office/drawing/2014/main" id="{A4BF8B02-9365-4626-8E4A-BE99D3DACDF7}"/>
              </a:ext>
            </a:extLst>
          </p:cNvPr>
          <p:cNvGraphicFramePr>
            <a:graphicFrameLocks noGrp="1"/>
          </p:cNvGraphicFramePr>
          <p:nvPr>
            <p:extLst>
              <p:ext uri="{D42A27DB-BD31-4B8C-83A1-F6EECF244321}">
                <p14:modId xmlns:p14="http://schemas.microsoft.com/office/powerpoint/2010/main" val="2721153710"/>
              </p:ext>
            </p:extLst>
          </p:nvPr>
        </p:nvGraphicFramePr>
        <p:xfrm>
          <a:off x="251520" y="2583304"/>
          <a:ext cx="2304256" cy="1112520"/>
        </p:xfrm>
        <a:graphic>
          <a:graphicData uri="http://schemas.openxmlformats.org/drawingml/2006/table">
            <a:tbl>
              <a:tblPr firstRow="1" bandRow="1">
                <a:tableStyleId>{5C22544A-7EE6-4342-B048-85BDC9FD1C3A}</a:tableStyleId>
              </a:tblPr>
              <a:tblGrid>
                <a:gridCol w="2304256">
                  <a:extLst>
                    <a:ext uri="{9D8B030D-6E8A-4147-A177-3AD203B41FA5}">
                      <a16:colId xmlns:a16="http://schemas.microsoft.com/office/drawing/2014/main" val="930012498"/>
                    </a:ext>
                  </a:extLst>
                </a:gridCol>
              </a:tblGrid>
              <a:tr h="370840">
                <a:tc>
                  <a:txBody>
                    <a:bodyPr/>
                    <a:lstStyle/>
                    <a:p>
                      <a:pPr marL="0" indent="0">
                        <a:buNone/>
                      </a:pPr>
                      <a:r>
                        <a:rPr lang="ja-JP" altLang="en-US" dirty="0"/>
                        <a:t> 学生証</a:t>
                      </a:r>
                      <a:endParaRPr lang="en-US" altLang="ja-JP" dirty="0"/>
                    </a:p>
                  </a:txBody>
                  <a:tcPr>
                    <a:solidFill>
                      <a:srgbClr val="FF0000"/>
                    </a:solidFill>
                  </a:tcPr>
                </a:tc>
                <a:extLst>
                  <a:ext uri="{0D108BD9-81ED-4DB2-BD59-A6C34878D82A}">
                    <a16:rowId xmlns:a16="http://schemas.microsoft.com/office/drawing/2014/main" val="892688802"/>
                  </a:ext>
                </a:extLst>
              </a:tr>
              <a:tr h="370840">
                <a:tc>
                  <a:txBody>
                    <a:bodyPr/>
                    <a:lstStyle/>
                    <a:p>
                      <a:pPr marL="0" indent="0">
                        <a:buNone/>
                      </a:pPr>
                      <a:r>
                        <a:rPr lang="ja-JP" altLang="en-US" dirty="0"/>
                        <a:t>学籍番号</a:t>
                      </a:r>
                      <a:endParaRPr lang="en-US" altLang="ja-JP" dirty="0"/>
                    </a:p>
                  </a:txBody>
                  <a:tcPr>
                    <a:solidFill>
                      <a:schemeClr val="accent1">
                        <a:lumMod val="20000"/>
                        <a:lumOff val="80000"/>
                      </a:schemeClr>
                    </a:solidFill>
                  </a:tcPr>
                </a:tc>
                <a:extLst>
                  <a:ext uri="{0D108BD9-81ED-4DB2-BD59-A6C34878D82A}">
                    <a16:rowId xmlns:a16="http://schemas.microsoft.com/office/drawing/2014/main" val="2673719998"/>
                  </a:ext>
                </a:extLst>
              </a:tr>
              <a:tr h="370840">
                <a:tc>
                  <a:txBody>
                    <a:bodyPr/>
                    <a:lstStyle/>
                    <a:p>
                      <a:pPr marL="0" indent="0">
                        <a:buNone/>
                      </a:pPr>
                      <a:r>
                        <a:rPr kumimoji="1" lang="ja-JP" altLang="en-US" dirty="0"/>
                        <a:t>名前</a:t>
                      </a:r>
                      <a:endParaRPr kumimoji="1" lang="en-US" altLang="ja-JP" dirty="0"/>
                    </a:p>
                  </a:txBody>
                  <a:tcPr>
                    <a:solidFill>
                      <a:schemeClr val="accent1">
                        <a:lumMod val="20000"/>
                        <a:lumOff val="80000"/>
                      </a:schemeClr>
                    </a:solidFill>
                  </a:tcPr>
                </a:tc>
                <a:extLst>
                  <a:ext uri="{0D108BD9-81ED-4DB2-BD59-A6C34878D82A}">
                    <a16:rowId xmlns:a16="http://schemas.microsoft.com/office/drawing/2014/main" val="3057799246"/>
                  </a:ext>
                </a:extLst>
              </a:tr>
            </a:tbl>
          </a:graphicData>
        </a:graphic>
      </p:graphicFrame>
      <p:sp>
        <p:nvSpPr>
          <p:cNvPr id="8" name="コンテンツ プレースホルダー 2">
            <a:extLst>
              <a:ext uri="{FF2B5EF4-FFF2-40B4-BE49-F238E27FC236}">
                <a16:creationId xmlns:a16="http://schemas.microsoft.com/office/drawing/2014/main" id="{EED5A52A-943C-4B72-9FBC-F9EECACBF866}"/>
              </a:ext>
            </a:extLst>
          </p:cNvPr>
          <p:cNvSpPr txBox="1">
            <a:spLocks/>
          </p:cNvSpPr>
          <p:nvPr/>
        </p:nvSpPr>
        <p:spPr bwMode="auto">
          <a:xfrm>
            <a:off x="3923928" y="1949956"/>
            <a:ext cx="2736304" cy="55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dirty="0"/>
              <a:t>インスタンス</a:t>
            </a:r>
            <a:endParaRPr lang="en-US" altLang="ja-JP" dirty="0"/>
          </a:p>
        </p:txBody>
      </p:sp>
      <p:sp>
        <p:nvSpPr>
          <p:cNvPr id="11" name="右中かっこ 10">
            <a:extLst>
              <a:ext uri="{FF2B5EF4-FFF2-40B4-BE49-F238E27FC236}">
                <a16:creationId xmlns:a16="http://schemas.microsoft.com/office/drawing/2014/main" id="{812F0FCB-0415-47A4-8942-388B6AF03950}"/>
              </a:ext>
            </a:extLst>
          </p:cNvPr>
          <p:cNvSpPr/>
          <p:nvPr/>
        </p:nvSpPr>
        <p:spPr>
          <a:xfrm>
            <a:off x="1619672" y="3015352"/>
            <a:ext cx="216024" cy="576064"/>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6F02FDD9-18C9-4305-8D9F-8829554B816A}"/>
              </a:ext>
            </a:extLst>
          </p:cNvPr>
          <p:cNvSpPr txBox="1"/>
          <p:nvPr/>
        </p:nvSpPr>
        <p:spPr>
          <a:xfrm>
            <a:off x="1952168" y="2980218"/>
            <a:ext cx="1827744" cy="646331"/>
          </a:xfrm>
          <a:prstGeom prst="rect">
            <a:avLst/>
          </a:prstGeom>
          <a:solidFill>
            <a:schemeClr val="bg1"/>
          </a:solidFill>
          <a:ln>
            <a:solidFill>
              <a:schemeClr val="tx1"/>
            </a:solidFill>
          </a:ln>
        </p:spPr>
        <p:txBody>
          <a:bodyPr wrap="none" rtlCol="0">
            <a:spAutoFit/>
          </a:bodyPr>
          <a:lstStyle/>
          <a:p>
            <a:r>
              <a:rPr lang="ja-JP" altLang="en-US" dirty="0"/>
              <a:t>属性</a:t>
            </a:r>
            <a:endParaRPr lang="en-US" altLang="ja-JP" dirty="0"/>
          </a:p>
          <a:p>
            <a:r>
              <a:rPr kumimoji="1" lang="ja-JP" altLang="en-US" dirty="0"/>
              <a:t>インスタンス変数</a:t>
            </a:r>
          </a:p>
        </p:txBody>
      </p:sp>
      <p:graphicFrame>
        <p:nvGraphicFramePr>
          <p:cNvPr id="10" name="表 9">
            <a:extLst>
              <a:ext uri="{FF2B5EF4-FFF2-40B4-BE49-F238E27FC236}">
                <a16:creationId xmlns:a16="http://schemas.microsoft.com/office/drawing/2014/main" id="{8EDD76BD-ACFE-4681-B1F9-CB2162565CCF}"/>
              </a:ext>
            </a:extLst>
          </p:cNvPr>
          <p:cNvGraphicFramePr>
            <a:graphicFrameLocks noGrp="1"/>
          </p:cNvGraphicFramePr>
          <p:nvPr>
            <p:extLst>
              <p:ext uri="{D42A27DB-BD31-4B8C-83A1-F6EECF244321}">
                <p14:modId xmlns:p14="http://schemas.microsoft.com/office/powerpoint/2010/main" val="1224073081"/>
              </p:ext>
            </p:extLst>
          </p:nvPr>
        </p:nvGraphicFramePr>
        <p:xfrm>
          <a:off x="4139952" y="2687320"/>
          <a:ext cx="2304256" cy="1112520"/>
        </p:xfrm>
        <a:graphic>
          <a:graphicData uri="http://schemas.openxmlformats.org/drawingml/2006/table">
            <a:tbl>
              <a:tblPr firstRow="1" bandRow="1">
                <a:tableStyleId>{5C22544A-7EE6-4342-B048-85BDC9FD1C3A}</a:tableStyleId>
              </a:tblPr>
              <a:tblGrid>
                <a:gridCol w="2304256">
                  <a:extLst>
                    <a:ext uri="{9D8B030D-6E8A-4147-A177-3AD203B41FA5}">
                      <a16:colId xmlns:a16="http://schemas.microsoft.com/office/drawing/2014/main" val="370134631"/>
                    </a:ext>
                  </a:extLst>
                </a:gridCol>
              </a:tblGrid>
              <a:tr h="370840">
                <a:tc>
                  <a:txBody>
                    <a:bodyPr/>
                    <a:lstStyle/>
                    <a:p>
                      <a:pPr marL="0" indent="0">
                        <a:buNone/>
                      </a:pPr>
                      <a:r>
                        <a:rPr lang="ja-JP" altLang="en-US" dirty="0"/>
                        <a:t> 学生証 </a:t>
                      </a:r>
                      <a:r>
                        <a:rPr lang="en-US" altLang="ja-JP" dirty="0"/>
                        <a:t>a</a:t>
                      </a:r>
                    </a:p>
                  </a:txBody>
                  <a:tcPr>
                    <a:solidFill>
                      <a:schemeClr val="accent1"/>
                    </a:solidFill>
                  </a:tcPr>
                </a:tc>
                <a:extLst>
                  <a:ext uri="{0D108BD9-81ED-4DB2-BD59-A6C34878D82A}">
                    <a16:rowId xmlns:a16="http://schemas.microsoft.com/office/drawing/2014/main" val="2196912624"/>
                  </a:ext>
                </a:extLst>
              </a:tr>
              <a:tr h="370840">
                <a:tc>
                  <a:txBody>
                    <a:bodyPr/>
                    <a:lstStyle/>
                    <a:p>
                      <a:pPr marL="0" indent="0">
                        <a:buNone/>
                      </a:pPr>
                      <a:r>
                        <a:rPr lang="ja-JP" altLang="en-US" dirty="0"/>
                        <a:t>学籍番号</a:t>
                      </a:r>
                      <a:r>
                        <a:rPr lang="en-US" altLang="ja-JP" dirty="0"/>
                        <a:t>=1234</a:t>
                      </a:r>
                    </a:p>
                  </a:txBody>
                  <a:tcPr>
                    <a:solidFill>
                      <a:schemeClr val="accent1">
                        <a:lumMod val="20000"/>
                        <a:lumOff val="80000"/>
                      </a:schemeClr>
                    </a:solidFill>
                  </a:tcPr>
                </a:tc>
                <a:extLst>
                  <a:ext uri="{0D108BD9-81ED-4DB2-BD59-A6C34878D82A}">
                    <a16:rowId xmlns:a16="http://schemas.microsoft.com/office/drawing/2014/main" val="748448917"/>
                  </a:ext>
                </a:extLst>
              </a:tr>
              <a:tr h="370840">
                <a:tc>
                  <a:txBody>
                    <a:bodyPr/>
                    <a:lstStyle/>
                    <a:p>
                      <a:pPr marL="0" indent="0">
                        <a:buNone/>
                      </a:pPr>
                      <a:r>
                        <a:rPr kumimoji="1" lang="ja-JP" altLang="en-US" dirty="0"/>
                        <a:t>名前</a:t>
                      </a:r>
                      <a:r>
                        <a:rPr kumimoji="1" lang="en-US" altLang="ja-JP" dirty="0"/>
                        <a:t>='</a:t>
                      </a:r>
                      <a:r>
                        <a:rPr kumimoji="1" lang="ja-JP" altLang="en-US" dirty="0"/>
                        <a:t>鈴木太郎</a:t>
                      </a:r>
                      <a:r>
                        <a:rPr kumimoji="1" lang="en-US" altLang="ja-JP" dirty="0"/>
                        <a:t>'</a:t>
                      </a:r>
                    </a:p>
                  </a:txBody>
                  <a:tcPr>
                    <a:solidFill>
                      <a:schemeClr val="accent1">
                        <a:lumMod val="20000"/>
                        <a:lumOff val="80000"/>
                      </a:schemeClr>
                    </a:solidFill>
                  </a:tcPr>
                </a:tc>
                <a:extLst>
                  <a:ext uri="{0D108BD9-81ED-4DB2-BD59-A6C34878D82A}">
                    <a16:rowId xmlns:a16="http://schemas.microsoft.com/office/drawing/2014/main" val="2126499041"/>
                  </a:ext>
                </a:extLst>
              </a:tr>
            </a:tbl>
          </a:graphicData>
        </a:graphic>
      </p:graphicFrame>
      <p:graphicFrame>
        <p:nvGraphicFramePr>
          <p:cNvPr id="17" name="表 16">
            <a:extLst>
              <a:ext uri="{FF2B5EF4-FFF2-40B4-BE49-F238E27FC236}">
                <a16:creationId xmlns:a16="http://schemas.microsoft.com/office/drawing/2014/main" id="{596D6AC7-D3AB-4996-B898-87AFD45E94B7}"/>
              </a:ext>
            </a:extLst>
          </p:cNvPr>
          <p:cNvGraphicFramePr>
            <a:graphicFrameLocks noGrp="1"/>
          </p:cNvGraphicFramePr>
          <p:nvPr>
            <p:extLst>
              <p:ext uri="{D42A27DB-BD31-4B8C-83A1-F6EECF244321}">
                <p14:modId xmlns:p14="http://schemas.microsoft.com/office/powerpoint/2010/main" val="2979735712"/>
              </p:ext>
            </p:extLst>
          </p:nvPr>
        </p:nvGraphicFramePr>
        <p:xfrm>
          <a:off x="6084168" y="3161864"/>
          <a:ext cx="2304256" cy="1112520"/>
        </p:xfrm>
        <a:graphic>
          <a:graphicData uri="http://schemas.openxmlformats.org/drawingml/2006/table">
            <a:tbl>
              <a:tblPr firstRow="1" bandRow="1">
                <a:tableStyleId>{5C22544A-7EE6-4342-B048-85BDC9FD1C3A}</a:tableStyleId>
              </a:tblPr>
              <a:tblGrid>
                <a:gridCol w="2304256">
                  <a:extLst>
                    <a:ext uri="{9D8B030D-6E8A-4147-A177-3AD203B41FA5}">
                      <a16:colId xmlns:a16="http://schemas.microsoft.com/office/drawing/2014/main" val="370134631"/>
                    </a:ext>
                  </a:extLst>
                </a:gridCol>
              </a:tblGrid>
              <a:tr h="370840">
                <a:tc>
                  <a:txBody>
                    <a:bodyPr/>
                    <a:lstStyle/>
                    <a:p>
                      <a:pPr marL="0" indent="0">
                        <a:buNone/>
                      </a:pPr>
                      <a:r>
                        <a:rPr lang="ja-JP" altLang="en-US" dirty="0"/>
                        <a:t> 学生証 </a:t>
                      </a:r>
                      <a:r>
                        <a:rPr lang="en-US" altLang="ja-JP" dirty="0"/>
                        <a:t>b</a:t>
                      </a:r>
                    </a:p>
                  </a:txBody>
                  <a:tcPr>
                    <a:solidFill>
                      <a:schemeClr val="accent1"/>
                    </a:solidFill>
                  </a:tcPr>
                </a:tc>
                <a:extLst>
                  <a:ext uri="{0D108BD9-81ED-4DB2-BD59-A6C34878D82A}">
                    <a16:rowId xmlns:a16="http://schemas.microsoft.com/office/drawing/2014/main" val="2196912624"/>
                  </a:ext>
                </a:extLst>
              </a:tr>
              <a:tr h="370840">
                <a:tc>
                  <a:txBody>
                    <a:bodyPr/>
                    <a:lstStyle/>
                    <a:p>
                      <a:pPr marL="0" indent="0">
                        <a:buNone/>
                      </a:pPr>
                      <a:r>
                        <a:rPr lang="ja-JP" altLang="en-US" dirty="0"/>
                        <a:t>学籍番号</a:t>
                      </a:r>
                      <a:r>
                        <a:rPr lang="en-US" altLang="ja-JP" dirty="0"/>
                        <a:t>=1235</a:t>
                      </a:r>
                    </a:p>
                  </a:txBody>
                  <a:tcPr>
                    <a:solidFill>
                      <a:schemeClr val="accent1">
                        <a:lumMod val="20000"/>
                        <a:lumOff val="80000"/>
                      </a:schemeClr>
                    </a:solidFill>
                  </a:tcPr>
                </a:tc>
                <a:extLst>
                  <a:ext uri="{0D108BD9-81ED-4DB2-BD59-A6C34878D82A}">
                    <a16:rowId xmlns:a16="http://schemas.microsoft.com/office/drawing/2014/main" val="748448917"/>
                  </a:ext>
                </a:extLst>
              </a:tr>
              <a:tr h="370840">
                <a:tc>
                  <a:txBody>
                    <a:bodyPr/>
                    <a:lstStyle/>
                    <a:p>
                      <a:pPr marL="0" indent="0">
                        <a:buNone/>
                      </a:pPr>
                      <a:r>
                        <a:rPr kumimoji="1" lang="ja-JP" altLang="en-US" dirty="0"/>
                        <a:t>名前</a:t>
                      </a:r>
                      <a:r>
                        <a:rPr kumimoji="1" lang="en-US" altLang="ja-JP" dirty="0"/>
                        <a:t>='</a:t>
                      </a:r>
                      <a:r>
                        <a:rPr kumimoji="1" lang="ja-JP" altLang="en-US" dirty="0"/>
                        <a:t>佐藤花子</a:t>
                      </a:r>
                      <a:r>
                        <a:rPr kumimoji="1" lang="en-US" altLang="ja-JP" dirty="0"/>
                        <a:t>'</a:t>
                      </a:r>
                    </a:p>
                  </a:txBody>
                  <a:tcPr>
                    <a:solidFill>
                      <a:schemeClr val="accent1">
                        <a:lumMod val="20000"/>
                        <a:lumOff val="80000"/>
                      </a:schemeClr>
                    </a:solidFill>
                  </a:tcPr>
                </a:tc>
                <a:extLst>
                  <a:ext uri="{0D108BD9-81ED-4DB2-BD59-A6C34878D82A}">
                    <a16:rowId xmlns:a16="http://schemas.microsoft.com/office/drawing/2014/main" val="2126499041"/>
                  </a:ext>
                </a:extLst>
              </a:tr>
            </a:tbl>
          </a:graphicData>
        </a:graphic>
      </p:graphicFrame>
    </p:spTree>
    <p:extLst>
      <p:ext uri="{BB962C8B-B14F-4D97-AF65-F5344CB8AC3E}">
        <p14:creationId xmlns:p14="http://schemas.microsoft.com/office/powerpoint/2010/main" val="400632706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846241-62EF-42BB-87E2-278181C342C4}"/>
              </a:ext>
            </a:extLst>
          </p:cNvPr>
          <p:cNvSpPr>
            <a:spLocks noGrp="1"/>
          </p:cNvSpPr>
          <p:nvPr>
            <p:ph type="title"/>
          </p:nvPr>
        </p:nvSpPr>
        <p:spPr/>
        <p:txBody>
          <a:bodyPr/>
          <a:lstStyle/>
          <a:p>
            <a:r>
              <a:rPr kumimoji="1" lang="ja-JP" altLang="en-US" dirty="0"/>
              <a:t>クラスの定義</a:t>
            </a:r>
          </a:p>
        </p:txBody>
      </p:sp>
      <p:pic>
        <p:nvPicPr>
          <p:cNvPr id="4" name="図 3">
            <a:extLst>
              <a:ext uri="{FF2B5EF4-FFF2-40B4-BE49-F238E27FC236}">
                <a16:creationId xmlns:a16="http://schemas.microsoft.com/office/drawing/2014/main" id="{F3D47CEC-F736-4053-821E-BF310E30FE2F}"/>
              </a:ext>
            </a:extLst>
          </p:cNvPr>
          <p:cNvPicPr>
            <a:picLocks noChangeAspect="1"/>
          </p:cNvPicPr>
          <p:nvPr/>
        </p:nvPicPr>
        <p:blipFill>
          <a:blip r:embed="rId2"/>
          <a:stretch>
            <a:fillRect/>
          </a:stretch>
        </p:blipFill>
        <p:spPr>
          <a:xfrm>
            <a:off x="611560" y="1556792"/>
            <a:ext cx="2664296" cy="655549"/>
          </a:xfrm>
          <a:prstGeom prst="rect">
            <a:avLst/>
          </a:prstGeom>
        </p:spPr>
      </p:pic>
      <p:sp>
        <p:nvSpPr>
          <p:cNvPr id="5" name="テキスト ボックス 4">
            <a:extLst>
              <a:ext uri="{FF2B5EF4-FFF2-40B4-BE49-F238E27FC236}">
                <a16:creationId xmlns:a16="http://schemas.microsoft.com/office/drawing/2014/main" id="{2DADF3A0-508C-4BA4-B854-D3DB76EA6813}"/>
              </a:ext>
            </a:extLst>
          </p:cNvPr>
          <p:cNvSpPr txBox="1"/>
          <p:nvPr/>
        </p:nvSpPr>
        <p:spPr>
          <a:xfrm>
            <a:off x="457200" y="1187460"/>
            <a:ext cx="646331" cy="369332"/>
          </a:xfrm>
          <a:prstGeom prst="rect">
            <a:avLst/>
          </a:prstGeom>
          <a:noFill/>
        </p:spPr>
        <p:txBody>
          <a:bodyPr wrap="none" rtlCol="0">
            <a:spAutoFit/>
          </a:bodyPr>
          <a:lstStyle/>
          <a:p>
            <a:r>
              <a:rPr kumimoji="1" lang="ja-JP" altLang="en-US" dirty="0"/>
              <a:t>構文</a:t>
            </a:r>
          </a:p>
        </p:txBody>
      </p:sp>
      <p:pic>
        <p:nvPicPr>
          <p:cNvPr id="6" name="図 5">
            <a:extLst>
              <a:ext uri="{FF2B5EF4-FFF2-40B4-BE49-F238E27FC236}">
                <a16:creationId xmlns:a16="http://schemas.microsoft.com/office/drawing/2014/main" id="{FF8E6AD2-03B9-468E-92BD-38C075F5F6CA}"/>
              </a:ext>
            </a:extLst>
          </p:cNvPr>
          <p:cNvPicPr>
            <a:picLocks noChangeAspect="1"/>
          </p:cNvPicPr>
          <p:nvPr/>
        </p:nvPicPr>
        <p:blipFill>
          <a:blip r:embed="rId3"/>
          <a:stretch>
            <a:fillRect/>
          </a:stretch>
        </p:blipFill>
        <p:spPr>
          <a:xfrm>
            <a:off x="585864" y="2581673"/>
            <a:ext cx="5832648" cy="1065845"/>
          </a:xfrm>
          <a:prstGeom prst="rect">
            <a:avLst/>
          </a:prstGeom>
        </p:spPr>
      </p:pic>
      <p:pic>
        <p:nvPicPr>
          <p:cNvPr id="7" name="図 6">
            <a:extLst>
              <a:ext uri="{FF2B5EF4-FFF2-40B4-BE49-F238E27FC236}">
                <a16:creationId xmlns:a16="http://schemas.microsoft.com/office/drawing/2014/main" id="{B2BC028C-CB83-4A1B-B4AC-2CCA41725C0B}"/>
              </a:ext>
            </a:extLst>
          </p:cNvPr>
          <p:cNvPicPr>
            <a:picLocks noChangeAspect="1"/>
          </p:cNvPicPr>
          <p:nvPr/>
        </p:nvPicPr>
        <p:blipFill>
          <a:blip r:embed="rId4"/>
          <a:stretch>
            <a:fillRect/>
          </a:stretch>
        </p:blipFill>
        <p:spPr>
          <a:xfrm>
            <a:off x="1876373" y="4054893"/>
            <a:ext cx="5724128" cy="2666582"/>
          </a:xfrm>
          <a:prstGeom prst="rect">
            <a:avLst/>
          </a:prstGeom>
        </p:spPr>
      </p:pic>
      <p:sp>
        <p:nvSpPr>
          <p:cNvPr id="8" name="テキスト ボックス 7">
            <a:extLst>
              <a:ext uri="{FF2B5EF4-FFF2-40B4-BE49-F238E27FC236}">
                <a16:creationId xmlns:a16="http://schemas.microsoft.com/office/drawing/2014/main" id="{5826B043-FF67-4AE3-8506-30D2D583558F}"/>
              </a:ext>
            </a:extLst>
          </p:cNvPr>
          <p:cNvSpPr txBox="1"/>
          <p:nvPr/>
        </p:nvSpPr>
        <p:spPr>
          <a:xfrm>
            <a:off x="1300309" y="4054893"/>
            <a:ext cx="2364750" cy="276999"/>
          </a:xfrm>
          <a:prstGeom prst="rect">
            <a:avLst/>
          </a:prstGeom>
          <a:noFill/>
        </p:spPr>
        <p:txBody>
          <a:bodyPr wrap="none" rtlCol="0">
            <a:spAutoFit/>
          </a:bodyPr>
          <a:lstStyle/>
          <a:p>
            <a:r>
              <a:rPr kumimoji="1" lang="ja-JP" altLang="en-US" sz="1200" dirty="0"/>
              <a:t>インスタンスが生成されるイメージ</a:t>
            </a:r>
          </a:p>
        </p:txBody>
      </p:sp>
      <p:sp>
        <p:nvSpPr>
          <p:cNvPr id="3" name="スライド番号プレースホルダー 2">
            <a:extLst>
              <a:ext uri="{FF2B5EF4-FFF2-40B4-BE49-F238E27FC236}">
                <a16:creationId xmlns:a16="http://schemas.microsoft.com/office/drawing/2014/main" id="{0BB99AB8-B393-4CC6-AE57-E40D58E40B70}"/>
              </a:ext>
            </a:extLst>
          </p:cNvPr>
          <p:cNvSpPr>
            <a:spLocks noGrp="1"/>
          </p:cNvSpPr>
          <p:nvPr>
            <p:ph type="sldNum" sz="quarter" idx="12"/>
          </p:nvPr>
        </p:nvSpPr>
        <p:spPr/>
        <p:txBody>
          <a:bodyPr/>
          <a:lstStyle/>
          <a:p>
            <a:fld id="{F9134F74-3BB4-4ADE-A554-892E3A208E77}" type="slidenum">
              <a:rPr lang="ja-JP" altLang="en-US" smtClean="0"/>
              <a:pPr/>
              <a:t>228</a:t>
            </a:fld>
            <a:endParaRPr lang="ja-JP" altLang="en-US"/>
          </a:p>
        </p:txBody>
      </p:sp>
      <p:sp>
        <p:nvSpPr>
          <p:cNvPr id="9" name="テキスト ボックス 8">
            <a:extLst>
              <a:ext uri="{FF2B5EF4-FFF2-40B4-BE49-F238E27FC236}">
                <a16:creationId xmlns:a16="http://schemas.microsoft.com/office/drawing/2014/main" id="{036203EA-6B43-4FB8-96A8-343F8874A50A}"/>
              </a:ext>
            </a:extLst>
          </p:cNvPr>
          <p:cNvSpPr txBox="1"/>
          <p:nvPr/>
        </p:nvSpPr>
        <p:spPr>
          <a:xfrm>
            <a:off x="6559691" y="3275111"/>
            <a:ext cx="2173993" cy="307777"/>
          </a:xfrm>
          <a:prstGeom prst="rect">
            <a:avLst/>
          </a:prstGeom>
          <a:noFill/>
        </p:spPr>
        <p:txBody>
          <a:bodyPr wrap="none" rtlCol="0">
            <a:spAutoFit/>
          </a:bodyPr>
          <a:lstStyle/>
          <a:p>
            <a:r>
              <a:rPr kumimoji="1" lang="en-US" altLang="ja-JP" sz="1400" dirty="0"/>
              <a:t>※</a:t>
            </a:r>
            <a:r>
              <a:rPr kumimoji="1" lang="ja-JP" altLang="en-US" sz="1400" dirty="0"/>
              <a:t> </a:t>
            </a:r>
            <a:r>
              <a:rPr kumimoji="1" lang="en-US" altLang="ja-JP" sz="1400" dirty="0"/>
              <a:t>pass </a:t>
            </a:r>
            <a:r>
              <a:rPr kumimoji="1" lang="ja-JP" altLang="en-US" sz="1400" dirty="0"/>
              <a:t>は何もしない命令</a:t>
            </a:r>
          </a:p>
        </p:txBody>
      </p:sp>
    </p:spTree>
    <p:extLst>
      <p:ext uri="{BB962C8B-B14F-4D97-AF65-F5344CB8AC3E}">
        <p14:creationId xmlns:p14="http://schemas.microsoft.com/office/powerpoint/2010/main" val="338258596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4D1241-EC2A-447F-A222-37536C8B20BD}"/>
              </a:ext>
            </a:extLst>
          </p:cNvPr>
          <p:cNvSpPr>
            <a:spLocks noGrp="1"/>
          </p:cNvSpPr>
          <p:nvPr>
            <p:ph type="title"/>
          </p:nvPr>
        </p:nvSpPr>
        <p:spPr/>
        <p:txBody>
          <a:bodyPr/>
          <a:lstStyle/>
          <a:p>
            <a:r>
              <a:rPr kumimoji="1" lang="ja-JP" altLang="en-US" dirty="0"/>
              <a:t>初期化メソッド</a:t>
            </a:r>
          </a:p>
        </p:txBody>
      </p:sp>
      <p:sp>
        <p:nvSpPr>
          <p:cNvPr id="3" name="コンテンツ プレースホルダー 2">
            <a:extLst>
              <a:ext uri="{FF2B5EF4-FFF2-40B4-BE49-F238E27FC236}">
                <a16:creationId xmlns:a16="http://schemas.microsoft.com/office/drawing/2014/main" id="{FEA155B5-BF46-4152-82BF-EBBA98D8D59C}"/>
              </a:ext>
            </a:extLst>
          </p:cNvPr>
          <p:cNvSpPr>
            <a:spLocks noGrp="1"/>
          </p:cNvSpPr>
          <p:nvPr>
            <p:ph idx="1"/>
          </p:nvPr>
        </p:nvSpPr>
        <p:spPr/>
        <p:txBody>
          <a:bodyPr/>
          <a:lstStyle/>
          <a:p>
            <a:r>
              <a:rPr kumimoji="1" lang="ja-JP" altLang="en-US" sz="2400" dirty="0"/>
              <a:t>初期化メソッド</a:t>
            </a:r>
            <a:endParaRPr kumimoji="1" lang="en-US" altLang="ja-JP" sz="2400" dirty="0"/>
          </a:p>
          <a:p>
            <a:pPr marL="457200" lvl="1" indent="0">
              <a:buNone/>
            </a:pPr>
            <a:r>
              <a:rPr lang="ja-JP" altLang="en-US" sz="2000" dirty="0"/>
              <a:t> インスタンスが生成されるときに自動的に実行されるメソッド</a:t>
            </a:r>
            <a:br>
              <a:rPr lang="en-US" altLang="ja-JP" sz="2000" dirty="0"/>
            </a:br>
            <a:r>
              <a:rPr lang="ja-JP" altLang="en-US" sz="2000" dirty="0"/>
              <a:t>（これまでに学習した関数のようなもの）</a:t>
            </a:r>
            <a:endParaRPr kumimoji="1" lang="ja-JP" altLang="en-US" sz="2000" dirty="0"/>
          </a:p>
        </p:txBody>
      </p:sp>
      <p:pic>
        <p:nvPicPr>
          <p:cNvPr id="4" name="図 3">
            <a:extLst>
              <a:ext uri="{FF2B5EF4-FFF2-40B4-BE49-F238E27FC236}">
                <a16:creationId xmlns:a16="http://schemas.microsoft.com/office/drawing/2014/main" id="{D80EA158-FB93-47A0-9847-CF55E3BCBBF8}"/>
              </a:ext>
            </a:extLst>
          </p:cNvPr>
          <p:cNvPicPr>
            <a:picLocks noChangeAspect="1"/>
          </p:cNvPicPr>
          <p:nvPr/>
        </p:nvPicPr>
        <p:blipFill>
          <a:blip r:embed="rId2"/>
          <a:stretch>
            <a:fillRect/>
          </a:stretch>
        </p:blipFill>
        <p:spPr>
          <a:xfrm>
            <a:off x="755576" y="2996952"/>
            <a:ext cx="2577232" cy="803103"/>
          </a:xfrm>
          <a:prstGeom prst="rect">
            <a:avLst/>
          </a:prstGeom>
        </p:spPr>
      </p:pic>
      <p:sp>
        <p:nvSpPr>
          <p:cNvPr id="5" name="テキスト ボックス 4">
            <a:extLst>
              <a:ext uri="{FF2B5EF4-FFF2-40B4-BE49-F238E27FC236}">
                <a16:creationId xmlns:a16="http://schemas.microsoft.com/office/drawing/2014/main" id="{477CE428-448A-4EE8-A348-548EF82A8EC0}"/>
              </a:ext>
            </a:extLst>
          </p:cNvPr>
          <p:cNvSpPr txBox="1"/>
          <p:nvPr/>
        </p:nvSpPr>
        <p:spPr>
          <a:xfrm>
            <a:off x="539552" y="2525964"/>
            <a:ext cx="646331" cy="369332"/>
          </a:xfrm>
          <a:prstGeom prst="rect">
            <a:avLst/>
          </a:prstGeom>
          <a:noFill/>
        </p:spPr>
        <p:txBody>
          <a:bodyPr wrap="none" rtlCol="0">
            <a:spAutoFit/>
          </a:bodyPr>
          <a:lstStyle/>
          <a:p>
            <a:r>
              <a:rPr kumimoji="1" lang="ja-JP" altLang="en-US" dirty="0"/>
              <a:t>構文</a:t>
            </a:r>
          </a:p>
        </p:txBody>
      </p:sp>
      <p:pic>
        <p:nvPicPr>
          <p:cNvPr id="6" name="図 5">
            <a:extLst>
              <a:ext uri="{FF2B5EF4-FFF2-40B4-BE49-F238E27FC236}">
                <a16:creationId xmlns:a16="http://schemas.microsoft.com/office/drawing/2014/main" id="{59FB3654-1781-4648-B759-EB136720A0B7}"/>
              </a:ext>
            </a:extLst>
          </p:cNvPr>
          <p:cNvPicPr>
            <a:picLocks noChangeAspect="1"/>
          </p:cNvPicPr>
          <p:nvPr/>
        </p:nvPicPr>
        <p:blipFill>
          <a:blip r:embed="rId3"/>
          <a:stretch>
            <a:fillRect/>
          </a:stretch>
        </p:blipFill>
        <p:spPr>
          <a:xfrm>
            <a:off x="755575" y="4437112"/>
            <a:ext cx="5186525" cy="1080120"/>
          </a:xfrm>
          <a:prstGeom prst="rect">
            <a:avLst/>
          </a:prstGeom>
        </p:spPr>
      </p:pic>
      <p:sp>
        <p:nvSpPr>
          <p:cNvPr id="7" name="スライド番号プレースホルダー 6">
            <a:extLst>
              <a:ext uri="{FF2B5EF4-FFF2-40B4-BE49-F238E27FC236}">
                <a16:creationId xmlns:a16="http://schemas.microsoft.com/office/drawing/2014/main" id="{A279C4AA-D967-4221-8073-A829CACE82EB}"/>
              </a:ext>
            </a:extLst>
          </p:cNvPr>
          <p:cNvSpPr>
            <a:spLocks noGrp="1"/>
          </p:cNvSpPr>
          <p:nvPr>
            <p:ph type="sldNum" sz="quarter" idx="12"/>
          </p:nvPr>
        </p:nvSpPr>
        <p:spPr/>
        <p:txBody>
          <a:bodyPr/>
          <a:lstStyle/>
          <a:p>
            <a:fld id="{F9134F74-3BB4-4ADE-A554-892E3A208E77}" type="slidenum">
              <a:rPr lang="ja-JP" altLang="en-US" smtClean="0"/>
              <a:pPr/>
              <a:t>229</a:t>
            </a:fld>
            <a:endParaRPr lang="ja-JP" altLang="en-US"/>
          </a:p>
        </p:txBody>
      </p:sp>
    </p:spTree>
    <p:extLst>
      <p:ext uri="{BB962C8B-B14F-4D97-AF65-F5344CB8AC3E}">
        <p14:creationId xmlns:p14="http://schemas.microsoft.com/office/powerpoint/2010/main" val="444860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15FCB4-F5C8-4BE5-83D4-D58B63085A3A}"/>
              </a:ext>
            </a:extLst>
          </p:cNvPr>
          <p:cNvSpPr>
            <a:spLocks noGrp="1"/>
          </p:cNvSpPr>
          <p:nvPr>
            <p:ph type="title"/>
          </p:nvPr>
        </p:nvSpPr>
        <p:spPr/>
        <p:txBody>
          <a:bodyPr/>
          <a:lstStyle/>
          <a:p>
            <a:r>
              <a:rPr kumimoji="1" lang="en-US" altLang="ja-JP" dirty="0"/>
              <a:t>print</a:t>
            </a:r>
            <a:r>
              <a:rPr kumimoji="1" lang="ja-JP" altLang="en-US" dirty="0"/>
              <a:t>関数</a:t>
            </a:r>
          </a:p>
        </p:txBody>
      </p:sp>
      <p:sp>
        <p:nvSpPr>
          <p:cNvPr id="4" name="スライド番号プレースホルダー 3">
            <a:extLst>
              <a:ext uri="{FF2B5EF4-FFF2-40B4-BE49-F238E27FC236}">
                <a16:creationId xmlns:a16="http://schemas.microsoft.com/office/drawing/2014/main" id="{0A8A725C-E01C-4774-86B1-499DF1AD2755}"/>
              </a:ext>
            </a:extLst>
          </p:cNvPr>
          <p:cNvSpPr>
            <a:spLocks noGrp="1"/>
          </p:cNvSpPr>
          <p:nvPr>
            <p:ph type="sldNum" sz="quarter" idx="12"/>
          </p:nvPr>
        </p:nvSpPr>
        <p:spPr/>
        <p:txBody>
          <a:bodyPr/>
          <a:lstStyle/>
          <a:p>
            <a:fld id="{F9134F74-3BB4-4ADE-A554-892E3A208E77}" type="slidenum">
              <a:rPr lang="ja-JP" altLang="en-US" smtClean="0"/>
              <a:pPr/>
              <a:t>23</a:t>
            </a:fld>
            <a:endParaRPr lang="ja-JP" altLang="en-US"/>
          </a:p>
        </p:txBody>
      </p:sp>
      <p:pic>
        <p:nvPicPr>
          <p:cNvPr id="7" name="図 6">
            <a:extLst>
              <a:ext uri="{FF2B5EF4-FFF2-40B4-BE49-F238E27FC236}">
                <a16:creationId xmlns:a16="http://schemas.microsoft.com/office/drawing/2014/main" id="{67C6E6CC-A7E2-4763-AAF8-2A256909F1F2}"/>
              </a:ext>
            </a:extLst>
          </p:cNvPr>
          <p:cNvPicPr>
            <a:picLocks noChangeAspect="1"/>
          </p:cNvPicPr>
          <p:nvPr/>
        </p:nvPicPr>
        <p:blipFill>
          <a:blip r:embed="rId2"/>
          <a:stretch>
            <a:fillRect/>
          </a:stretch>
        </p:blipFill>
        <p:spPr>
          <a:xfrm>
            <a:off x="539552" y="1572957"/>
            <a:ext cx="3528392" cy="572425"/>
          </a:xfrm>
          <a:prstGeom prst="rect">
            <a:avLst/>
          </a:prstGeom>
        </p:spPr>
      </p:pic>
      <p:sp>
        <p:nvSpPr>
          <p:cNvPr id="9" name="テキスト ボックス 8">
            <a:extLst>
              <a:ext uri="{FF2B5EF4-FFF2-40B4-BE49-F238E27FC236}">
                <a16:creationId xmlns:a16="http://schemas.microsoft.com/office/drawing/2014/main" id="{42B2F2B7-4231-46C9-B705-21765F800F31}"/>
              </a:ext>
            </a:extLst>
          </p:cNvPr>
          <p:cNvSpPr txBox="1"/>
          <p:nvPr/>
        </p:nvSpPr>
        <p:spPr>
          <a:xfrm>
            <a:off x="539552" y="2542609"/>
            <a:ext cx="800219" cy="461665"/>
          </a:xfrm>
          <a:prstGeom prst="rect">
            <a:avLst/>
          </a:prstGeom>
          <a:noFill/>
        </p:spPr>
        <p:txBody>
          <a:bodyPr wrap="none" rtlCol="0">
            <a:spAutoFit/>
          </a:bodyPr>
          <a:lstStyle/>
          <a:p>
            <a:r>
              <a:rPr kumimoji="1" lang="ja-JP" altLang="en-US" sz="2400" dirty="0">
                <a:latin typeface="+mn-ea"/>
                <a:ea typeface="+mn-ea"/>
              </a:rPr>
              <a:t>関数</a:t>
            </a:r>
          </a:p>
        </p:txBody>
      </p:sp>
      <p:cxnSp>
        <p:nvCxnSpPr>
          <p:cNvPr id="10" name="直線矢印コネクタ 9">
            <a:extLst>
              <a:ext uri="{FF2B5EF4-FFF2-40B4-BE49-F238E27FC236}">
                <a16:creationId xmlns:a16="http://schemas.microsoft.com/office/drawing/2014/main" id="{3913F68E-DDD1-475D-9EA1-148B1F23B80D}"/>
              </a:ext>
            </a:extLst>
          </p:cNvPr>
          <p:cNvCxnSpPr>
            <a:cxnSpLocks/>
          </p:cNvCxnSpPr>
          <p:nvPr/>
        </p:nvCxnSpPr>
        <p:spPr>
          <a:xfrm flipV="1">
            <a:off x="950639" y="2139075"/>
            <a:ext cx="186928" cy="3995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CEA137CD-A588-46A9-8BA4-140258944393}"/>
              </a:ext>
            </a:extLst>
          </p:cNvPr>
          <p:cNvCxnSpPr/>
          <p:nvPr/>
        </p:nvCxnSpPr>
        <p:spPr>
          <a:xfrm>
            <a:off x="567050" y="2060848"/>
            <a:ext cx="134065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A3B0DB44-9926-43AF-82FA-42E3791A99AA}"/>
              </a:ext>
            </a:extLst>
          </p:cNvPr>
          <p:cNvCxnSpPr>
            <a:cxnSpLocks/>
          </p:cNvCxnSpPr>
          <p:nvPr/>
        </p:nvCxnSpPr>
        <p:spPr>
          <a:xfrm flipH="1" flipV="1">
            <a:off x="2694648" y="2067068"/>
            <a:ext cx="221168" cy="3357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2B15DDA-76B6-4795-8D76-6A24C52AED78}"/>
              </a:ext>
            </a:extLst>
          </p:cNvPr>
          <p:cNvCxnSpPr>
            <a:cxnSpLocks/>
          </p:cNvCxnSpPr>
          <p:nvPr/>
        </p:nvCxnSpPr>
        <p:spPr>
          <a:xfrm>
            <a:off x="2124131" y="2060848"/>
            <a:ext cx="165578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7928E031-E6F8-4D00-9D1A-CE70A49B3527}"/>
              </a:ext>
            </a:extLst>
          </p:cNvPr>
          <p:cNvSpPr txBox="1"/>
          <p:nvPr/>
        </p:nvSpPr>
        <p:spPr>
          <a:xfrm>
            <a:off x="2772552" y="2487398"/>
            <a:ext cx="800219" cy="461665"/>
          </a:xfrm>
          <a:prstGeom prst="rect">
            <a:avLst/>
          </a:prstGeom>
          <a:noFill/>
        </p:spPr>
        <p:txBody>
          <a:bodyPr wrap="none" rtlCol="0">
            <a:spAutoFit/>
          </a:bodyPr>
          <a:lstStyle/>
          <a:p>
            <a:r>
              <a:rPr lang="ja-JP" altLang="en-US" sz="2400" dirty="0">
                <a:latin typeface="+mn-ea"/>
                <a:ea typeface="+mn-ea"/>
              </a:rPr>
              <a:t>引数</a:t>
            </a:r>
            <a:endParaRPr kumimoji="1" lang="ja-JP" altLang="en-US" sz="2400" dirty="0">
              <a:latin typeface="+mn-ea"/>
              <a:ea typeface="+mn-ea"/>
            </a:endParaRPr>
          </a:p>
        </p:txBody>
      </p:sp>
      <p:sp>
        <p:nvSpPr>
          <p:cNvPr id="19" name="テキスト ボックス 18">
            <a:extLst>
              <a:ext uri="{FF2B5EF4-FFF2-40B4-BE49-F238E27FC236}">
                <a16:creationId xmlns:a16="http://schemas.microsoft.com/office/drawing/2014/main" id="{6C5CA8EE-38A6-49AF-9D79-A9EFCD79E3A1}"/>
              </a:ext>
            </a:extLst>
          </p:cNvPr>
          <p:cNvSpPr txBox="1"/>
          <p:nvPr/>
        </p:nvSpPr>
        <p:spPr>
          <a:xfrm>
            <a:off x="567050" y="3429000"/>
            <a:ext cx="7560840" cy="3354765"/>
          </a:xfrm>
          <a:prstGeom prst="rect">
            <a:avLst/>
          </a:prstGeom>
          <a:noFill/>
        </p:spPr>
        <p:txBody>
          <a:bodyPr wrap="square" rtlCol="0">
            <a:spAutoFit/>
          </a:bodyPr>
          <a:lstStyle/>
          <a:p>
            <a:r>
              <a:rPr kumimoji="1" lang="en-US" altLang="ja-JP" sz="2800" b="1" dirty="0">
                <a:solidFill>
                  <a:srgbClr val="FF0000"/>
                </a:solidFill>
                <a:latin typeface="+mn-ea"/>
                <a:ea typeface="+mn-ea"/>
              </a:rPr>
              <a:t>print </a:t>
            </a:r>
            <a:r>
              <a:rPr kumimoji="1" lang="ja-JP" altLang="en-US" sz="2800" dirty="0">
                <a:solidFill>
                  <a:srgbClr val="FF0000"/>
                </a:solidFill>
                <a:latin typeface="+mn-ea"/>
                <a:ea typeface="+mn-ea"/>
              </a:rPr>
              <a:t>関数</a:t>
            </a:r>
            <a:r>
              <a:rPr kumimoji="1" lang="ja-JP" altLang="en-US" sz="2800" dirty="0">
                <a:latin typeface="+mn-ea"/>
                <a:ea typeface="+mn-ea"/>
              </a:rPr>
              <a:t>は、</a:t>
            </a:r>
            <a:r>
              <a:rPr kumimoji="1" lang="ja-JP" altLang="en-US" sz="2800" dirty="0">
                <a:solidFill>
                  <a:srgbClr val="FF0000"/>
                </a:solidFill>
                <a:latin typeface="+mn-ea"/>
                <a:ea typeface="+mn-ea"/>
              </a:rPr>
              <a:t>引数</a:t>
            </a:r>
            <a:r>
              <a:rPr kumimoji="1" lang="ja-JP" altLang="en-US" sz="2800" dirty="0">
                <a:latin typeface="+mn-ea"/>
                <a:ea typeface="+mn-ea"/>
              </a:rPr>
              <a:t>で与えられたものを</a:t>
            </a:r>
            <a:endParaRPr kumimoji="1" lang="en-US" altLang="ja-JP" sz="2800" dirty="0">
              <a:latin typeface="+mn-ea"/>
              <a:ea typeface="+mn-ea"/>
            </a:endParaRPr>
          </a:p>
          <a:p>
            <a:r>
              <a:rPr kumimoji="1" lang="ja-JP" altLang="en-US" sz="2800" dirty="0">
                <a:solidFill>
                  <a:srgbClr val="FF0000"/>
                </a:solidFill>
                <a:latin typeface="+mn-ea"/>
                <a:ea typeface="+mn-ea"/>
              </a:rPr>
              <a:t>標準出力</a:t>
            </a:r>
            <a:r>
              <a:rPr kumimoji="1" lang="ja-JP" altLang="en-US" sz="2800" dirty="0">
                <a:latin typeface="+mn-ea"/>
                <a:ea typeface="+mn-ea"/>
              </a:rPr>
              <a:t>に</a:t>
            </a:r>
            <a:r>
              <a:rPr kumimoji="1" lang="ja-JP" altLang="en-US" sz="2800" dirty="0">
                <a:solidFill>
                  <a:srgbClr val="FF0000"/>
                </a:solidFill>
                <a:latin typeface="+mn-ea"/>
                <a:ea typeface="+mn-ea"/>
              </a:rPr>
              <a:t>出力</a:t>
            </a:r>
            <a:r>
              <a:rPr kumimoji="1" lang="ja-JP" altLang="en-US" sz="2800" dirty="0">
                <a:latin typeface="+mn-ea"/>
                <a:ea typeface="+mn-ea"/>
              </a:rPr>
              <a:t>する働きをする組み込み関数</a:t>
            </a:r>
            <a:endParaRPr kumimoji="1" lang="en-US" altLang="ja-JP" sz="2800" dirty="0">
              <a:latin typeface="+mn-ea"/>
              <a:ea typeface="+mn-ea"/>
            </a:endParaRPr>
          </a:p>
          <a:p>
            <a:endParaRPr lang="en-US" altLang="ja-JP" sz="2800" dirty="0">
              <a:latin typeface="+mn-ea"/>
              <a:ea typeface="+mn-ea"/>
            </a:endParaRPr>
          </a:p>
          <a:p>
            <a:endParaRPr kumimoji="1" lang="en-US" altLang="ja-JP" sz="2800" dirty="0">
              <a:latin typeface="+mn-ea"/>
              <a:ea typeface="+mn-ea"/>
            </a:endParaRPr>
          </a:p>
          <a:p>
            <a:r>
              <a:rPr lang="en-US" altLang="ja-JP" sz="2000" dirty="0">
                <a:latin typeface="+mn-ea"/>
                <a:ea typeface="+mn-ea"/>
              </a:rPr>
              <a:t>※</a:t>
            </a:r>
            <a:r>
              <a:rPr lang="ja-JP" altLang="en-US" sz="2000" dirty="0">
                <a:latin typeface="+mn-ea"/>
                <a:ea typeface="+mn-ea"/>
              </a:rPr>
              <a:t> </a:t>
            </a:r>
            <a:r>
              <a:rPr lang="en-US" altLang="ja-JP" sz="2000" dirty="0">
                <a:latin typeface="+mn-ea"/>
                <a:ea typeface="+mn-ea"/>
              </a:rPr>
              <a:t>print </a:t>
            </a:r>
            <a:r>
              <a:rPr lang="ja-JP" altLang="en-US" sz="2000" dirty="0">
                <a:latin typeface="+mn-ea"/>
                <a:ea typeface="+mn-ea"/>
              </a:rPr>
              <a:t>関数のように、はじめから使える関数を</a:t>
            </a:r>
            <a:r>
              <a:rPr lang="ja-JP" altLang="en-US" sz="2000" dirty="0">
                <a:solidFill>
                  <a:srgbClr val="FF0000"/>
                </a:solidFill>
                <a:latin typeface="+mn-ea"/>
                <a:ea typeface="+mn-ea"/>
              </a:rPr>
              <a:t>組み込み関数</a:t>
            </a:r>
            <a:r>
              <a:rPr lang="ja-JP" altLang="en-US" sz="2000" dirty="0">
                <a:latin typeface="+mn-ea"/>
                <a:ea typeface="+mn-ea"/>
              </a:rPr>
              <a:t>という（自分で作った関数は</a:t>
            </a:r>
            <a:r>
              <a:rPr lang="ja-JP" altLang="en-US" sz="2000" dirty="0">
                <a:solidFill>
                  <a:srgbClr val="FF0000"/>
                </a:solidFill>
                <a:latin typeface="+mn-ea"/>
                <a:ea typeface="+mn-ea"/>
              </a:rPr>
              <a:t>ユーザ定義関数</a:t>
            </a:r>
            <a:r>
              <a:rPr lang="ja-JP" altLang="en-US" sz="2000" dirty="0">
                <a:latin typeface="+mn-ea"/>
                <a:ea typeface="+mn-ea"/>
              </a:rPr>
              <a:t>）</a:t>
            </a:r>
            <a:endParaRPr lang="en-US" altLang="ja-JP" sz="2000" dirty="0">
              <a:latin typeface="+mn-ea"/>
              <a:ea typeface="+mn-ea"/>
            </a:endParaRPr>
          </a:p>
          <a:p>
            <a:endParaRPr lang="en-US" altLang="ja-JP" sz="2000" dirty="0">
              <a:latin typeface="+mn-ea"/>
              <a:ea typeface="+mn-ea"/>
            </a:endParaRPr>
          </a:p>
          <a:p>
            <a:r>
              <a:rPr lang="en-US" altLang="ja-JP" sz="2000" dirty="0">
                <a:latin typeface="+mn-ea"/>
                <a:ea typeface="+mn-ea"/>
              </a:rPr>
              <a:t>※</a:t>
            </a:r>
            <a:r>
              <a:rPr lang="ja-JP" altLang="en-US" sz="2000" dirty="0">
                <a:latin typeface="+mn-ea"/>
                <a:ea typeface="+mn-ea"/>
              </a:rPr>
              <a:t> 標準出力はプログラム実行環境によって異なる</a:t>
            </a:r>
            <a:endParaRPr lang="en-US" altLang="ja-JP" sz="2000" dirty="0">
              <a:latin typeface="+mn-ea"/>
              <a:ea typeface="+mn-ea"/>
            </a:endParaRPr>
          </a:p>
          <a:p>
            <a:endParaRPr kumimoji="1" lang="ja-JP" altLang="en-US" sz="2000" dirty="0">
              <a:latin typeface="+mn-ea"/>
              <a:ea typeface="+mn-ea"/>
            </a:endParaRPr>
          </a:p>
        </p:txBody>
      </p:sp>
      <p:sp>
        <p:nvSpPr>
          <p:cNvPr id="20" name="矢印: 右 19">
            <a:extLst>
              <a:ext uri="{FF2B5EF4-FFF2-40B4-BE49-F238E27FC236}">
                <a16:creationId xmlns:a16="http://schemas.microsoft.com/office/drawing/2014/main" id="{EFCD63A6-6755-4B29-926F-2DDF294177CD}"/>
              </a:ext>
            </a:extLst>
          </p:cNvPr>
          <p:cNvSpPr/>
          <p:nvPr/>
        </p:nvSpPr>
        <p:spPr>
          <a:xfrm>
            <a:off x="4499992" y="1700808"/>
            <a:ext cx="837001"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28A4701B-AFFD-4A5C-B2D5-793D564A1956}"/>
              </a:ext>
            </a:extLst>
          </p:cNvPr>
          <p:cNvSpPr txBox="1"/>
          <p:nvPr/>
        </p:nvSpPr>
        <p:spPr>
          <a:xfrm>
            <a:off x="6732240" y="2428073"/>
            <a:ext cx="1107996" cy="369332"/>
          </a:xfrm>
          <a:prstGeom prst="rect">
            <a:avLst/>
          </a:prstGeom>
          <a:noFill/>
        </p:spPr>
        <p:txBody>
          <a:bodyPr wrap="none" rtlCol="0">
            <a:spAutoFit/>
          </a:bodyPr>
          <a:lstStyle/>
          <a:p>
            <a:r>
              <a:rPr kumimoji="1" lang="ja-JP" altLang="en-US" dirty="0"/>
              <a:t>標準出力</a:t>
            </a:r>
          </a:p>
        </p:txBody>
      </p:sp>
      <p:pic>
        <p:nvPicPr>
          <p:cNvPr id="25" name="図 24">
            <a:extLst>
              <a:ext uri="{FF2B5EF4-FFF2-40B4-BE49-F238E27FC236}">
                <a16:creationId xmlns:a16="http://schemas.microsoft.com/office/drawing/2014/main" id="{D75B8220-D289-41D7-8038-D3D651F28BB7}"/>
              </a:ext>
            </a:extLst>
          </p:cNvPr>
          <p:cNvPicPr>
            <a:picLocks noChangeAspect="1"/>
          </p:cNvPicPr>
          <p:nvPr/>
        </p:nvPicPr>
        <p:blipFill>
          <a:blip r:embed="rId3"/>
          <a:stretch>
            <a:fillRect/>
          </a:stretch>
        </p:blipFill>
        <p:spPr>
          <a:xfrm>
            <a:off x="5508104" y="1583778"/>
            <a:ext cx="3083251" cy="621086"/>
          </a:xfrm>
          <a:prstGeom prst="rect">
            <a:avLst/>
          </a:prstGeom>
        </p:spPr>
      </p:pic>
      <p:cxnSp>
        <p:nvCxnSpPr>
          <p:cNvPr id="26" name="直線矢印コネクタ 25">
            <a:extLst>
              <a:ext uri="{FF2B5EF4-FFF2-40B4-BE49-F238E27FC236}">
                <a16:creationId xmlns:a16="http://schemas.microsoft.com/office/drawing/2014/main" id="{7F416D25-8CDE-4510-9512-2C0CDA53EE10}"/>
              </a:ext>
            </a:extLst>
          </p:cNvPr>
          <p:cNvCxnSpPr>
            <a:cxnSpLocks/>
          </p:cNvCxnSpPr>
          <p:nvPr/>
        </p:nvCxnSpPr>
        <p:spPr>
          <a:xfrm flipH="1" flipV="1">
            <a:off x="6732240" y="2060848"/>
            <a:ext cx="327529" cy="2866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25581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1FB08D-D812-4745-81D4-28F68B0E1522}"/>
              </a:ext>
            </a:extLst>
          </p:cNvPr>
          <p:cNvSpPr>
            <a:spLocks noGrp="1"/>
          </p:cNvSpPr>
          <p:nvPr>
            <p:ph type="title"/>
          </p:nvPr>
        </p:nvSpPr>
        <p:spPr/>
        <p:txBody>
          <a:bodyPr/>
          <a:lstStyle/>
          <a:p>
            <a:r>
              <a:rPr kumimoji="1" lang="ja-JP" altLang="en-US" dirty="0"/>
              <a:t>インスタンス変数</a:t>
            </a:r>
          </a:p>
        </p:txBody>
      </p:sp>
      <p:pic>
        <p:nvPicPr>
          <p:cNvPr id="4" name="図 3">
            <a:extLst>
              <a:ext uri="{FF2B5EF4-FFF2-40B4-BE49-F238E27FC236}">
                <a16:creationId xmlns:a16="http://schemas.microsoft.com/office/drawing/2014/main" id="{2569CB6B-19F8-4CBB-9319-5E5849359E30}"/>
              </a:ext>
            </a:extLst>
          </p:cNvPr>
          <p:cNvPicPr>
            <a:picLocks noChangeAspect="1"/>
          </p:cNvPicPr>
          <p:nvPr/>
        </p:nvPicPr>
        <p:blipFill>
          <a:blip r:embed="rId2"/>
          <a:stretch>
            <a:fillRect/>
          </a:stretch>
        </p:blipFill>
        <p:spPr>
          <a:xfrm>
            <a:off x="899592" y="2276872"/>
            <a:ext cx="4427984" cy="2016078"/>
          </a:xfrm>
          <a:prstGeom prst="rect">
            <a:avLst/>
          </a:prstGeom>
        </p:spPr>
      </p:pic>
      <p:pic>
        <p:nvPicPr>
          <p:cNvPr id="5" name="図 4">
            <a:extLst>
              <a:ext uri="{FF2B5EF4-FFF2-40B4-BE49-F238E27FC236}">
                <a16:creationId xmlns:a16="http://schemas.microsoft.com/office/drawing/2014/main" id="{83D10288-93CD-46D4-8A1C-C12DE8B9489A}"/>
              </a:ext>
            </a:extLst>
          </p:cNvPr>
          <p:cNvPicPr>
            <a:picLocks noChangeAspect="1"/>
          </p:cNvPicPr>
          <p:nvPr/>
        </p:nvPicPr>
        <p:blipFill>
          <a:blip r:embed="rId3"/>
          <a:stretch>
            <a:fillRect/>
          </a:stretch>
        </p:blipFill>
        <p:spPr>
          <a:xfrm>
            <a:off x="2267744" y="4653136"/>
            <a:ext cx="5472608" cy="2080045"/>
          </a:xfrm>
          <a:prstGeom prst="rect">
            <a:avLst/>
          </a:prstGeom>
        </p:spPr>
      </p:pic>
      <p:sp>
        <p:nvSpPr>
          <p:cNvPr id="6" name="コンテンツ プレースホルダー 2">
            <a:extLst>
              <a:ext uri="{FF2B5EF4-FFF2-40B4-BE49-F238E27FC236}">
                <a16:creationId xmlns:a16="http://schemas.microsoft.com/office/drawing/2014/main" id="{4056C199-426E-4991-AAFE-677420DD0260}"/>
              </a:ext>
            </a:extLst>
          </p:cNvPr>
          <p:cNvSpPr>
            <a:spLocks noGrp="1"/>
          </p:cNvSpPr>
          <p:nvPr>
            <p:ph idx="1"/>
          </p:nvPr>
        </p:nvSpPr>
        <p:spPr>
          <a:xfrm>
            <a:off x="457200" y="1214422"/>
            <a:ext cx="8229600" cy="846426"/>
          </a:xfrm>
        </p:spPr>
        <p:txBody>
          <a:bodyPr/>
          <a:lstStyle/>
          <a:p>
            <a:r>
              <a:rPr kumimoji="1" lang="ja-JP" altLang="en-US" sz="2400" dirty="0"/>
              <a:t>インスタンス変数</a:t>
            </a:r>
            <a:endParaRPr kumimoji="1" lang="en-US" altLang="ja-JP" sz="2400" dirty="0"/>
          </a:p>
          <a:p>
            <a:pPr marL="457200" lvl="1" indent="0">
              <a:buNone/>
            </a:pPr>
            <a:r>
              <a:rPr lang="ja-JP" altLang="en-US" sz="2000" dirty="0"/>
              <a:t> 個々のインスタンスごとの値を持つ変数</a:t>
            </a:r>
            <a:endParaRPr kumimoji="1" lang="ja-JP" altLang="en-US" sz="2000" dirty="0"/>
          </a:p>
        </p:txBody>
      </p:sp>
      <p:cxnSp>
        <p:nvCxnSpPr>
          <p:cNvPr id="7" name="直線矢印コネクタ 6">
            <a:extLst>
              <a:ext uri="{FF2B5EF4-FFF2-40B4-BE49-F238E27FC236}">
                <a16:creationId xmlns:a16="http://schemas.microsoft.com/office/drawing/2014/main" id="{425102C1-93A7-4C8C-94A8-B8D91D8D30D2}"/>
              </a:ext>
            </a:extLst>
          </p:cNvPr>
          <p:cNvCxnSpPr>
            <a:cxnSpLocks/>
          </p:cNvCxnSpPr>
          <p:nvPr/>
        </p:nvCxnSpPr>
        <p:spPr>
          <a:xfrm flipH="1">
            <a:off x="3491880" y="3212976"/>
            <a:ext cx="720080"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22E03024-501B-4EE9-A996-FA130D3824F3}"/>
              </a:ext>
            </a:extLst>
          </p:cNvPr>
          <p:cNvCxnSpPr>
            <a:cxnSpLocks/>
          </p:cNvCxnSpPr>
          <p:nvPr/>
        </p:nvCxnSpPr>
        <p:spPr>
          <a:xfrm flipH="1">
            <a:off x="3923928" y="3365376"/>
            <a:ext cx="440432" cy="636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7D78D62B-A8BE-4746-B371-D4576B087844}"/>
              </a:ext>
            </a:extLst>
          </p:cNvPr>
          <p:cNvSpPr txBox="1"/>
          <p:nvPr/>
        </p:nvSpPr>
        <p:spPr>
          <a:xfrm>
            <a:off x="4364360" y="3158307"/>
            <a:ext cx="1649811" cy="338554"/>
          </a:xfrm>
          <a:prstGeom prst="rect">
            <a:avLst/>
          </a:prstGeom>
          <a:noFill/>
        </p:spPr>
        <p:txBody>
          <a:bodyPr wrap="none" rtlCol="0">
            <a:spAutoFit/>
          </a:bodyPr>
          <a:lstStyle/>
          <a:p>
            <a:r>
              <a:rPr kumimoji="1" lang="ja-JP" altLang="en-US" sz="1600" dirty="0">
                <a:solidFill>
                  <a:srgbClr val="FF0000"/>
                </a:solidFill>
              </a:rPr>
              <a:t>インスタンス変数</a:t>
            </a:r>
          </a:p>
        </p:txBody>
      </p:sp>
      <p:sp>
        <p:nvSpPr>
          <p:cNvPr id="3" name="スライド番号プレースホルダー 2">
            <a:extLst>
              <a:ext uri="{FF2B5EF4-FFF2-40B4-BE49-F238E27FC236}">
                <a16:creationId xmlns:a16="http://schemas.microsoft.com/office/drawing/2014/main" id="{5F8596A5-1232-4942-85B0-2B11662ACDA2}"/>
              </a:ext>
            </a:extLst>
          </p:cNvPr>
          <p:cNvSpPr>
            <a:spLocks noGrp="1"/>
          </p:cNvSpPr>
          <p:nvPr>
            <p:ph type="sldNum" sz="quarter" idx="12"/>
          </p:nvPr>
        </p:nvSpPr>
        <p:spPr/>
        <p:txBody>
          <a:bodyPr/>
          <a:lstStyle/>
          <a:p>
            <a:fld id="{F9134F74-3BB4-4ADE-A554-892E3A208E77}" type="slidenum">
              <a:rPr lang="ja-JP" altLang="en-US" smtClean="0"/>
              <a:pPr/>
              <a:t>230</a:t>
            </a:fld>
            <a:endParaRPr lang="ja-JP" altLang="en-US"/>
          </a:p>
        </p:txBody>
      </p:sp>
    </p:spTree>
    <p:extLst>
      <p:ext uri="{BB962C8B-B14F-4D97-AF65-F5344CB8AC3E}">
        <p14:creationId xmlns:p14="http://schemas.microsoft.com/office/powerpoint/2010/main" val="239342008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E64FB5-3012-456B-A25E-B1D9D7D2E566}"/>
              </a:ext>
            </a:extLst>
          </p:cNvPr>
          <p:cNvSpPr>
            <a:spLocks noGrp="1"/>
          </p:cNvSpPr>
          <p:nvPr>
            <p:ph type="title"/>
          </p:nvPr>
        </p:nvSpPr>
        <p:spPr/>
        <p:txBody>
          <a:bodyPr>
            <a:normAutofit/>
          </a:bodyPr>
          <a:lstStyle/>
          <a:p>
            <a:r>
              <a:rPr kumimoji="1" lang="ja-JP" altLang="en-US" dirty="0"/>
              <a:t>インスタンス変数の参照</a:t>
            </a:r>
          </a:p>
        </p:txBody>
      </p:sp>
      <p:pic>
        <p:nvPicPr>
          <p:cNvPr id="5" name="図 4">
            <a:extLst>
              <a:ext uri="{FF2B5EF4-FFF2-40B4-BE49-F238E27FC236}">
                <a16:creationId xmlns:a16="http://schemas.microsoft.com/office/drawing/2014/main" id="{48CF41C0-D289-413B-BE94-E612CA62E1E8}"/>
              </a:ext>
            </a:extLst>
          </p:cNvPr>
          <p:cNvPicPr>
            <a:picLocks noChangeAspect="1"/>
          </p:cNvPicPr>
          <p:nvPr/>
        </p:nvPicPr>
        <p:blipFill>
          <a:blip r:embed="rId2"/>
          <a:stretch>
            <a:fillRect/>
          </a:stretch>
        </p:blipFill>
        <p:spPr>
          <a:xfrm>
            <a:off x="457200" y="1340768"/>
            <a:ext cx="5391672" cy="2841939"/>
          </a:xfrm>
          <a:prstGeom prst="rect">
            <a:avLst/>
          </a:prstGeom>
        </p:spPr>
      </p:pic>
      <p:pic>
        <p:nvPicPr>
          <p:cNvPr id="6" name="図 5">
            <a:extLst>
              <a:ext uri="{FF2B5EF4-FFF2-40B4-BE49-F238E27FC236}">
                <a16:creationId xmlns:a16="http://schemas.microsoft.com/office/drawing/2014/main" id="{055C4842-2619-40A6-9E02-6DEC7D737008}"/>
              </a:ext>
            </a:extLst>
          </p:cNvPr>
          <p:cNvPicPr>
            <a:picLocks noChangeAspect="1"/>
          </p:cNvPicPr>
          <p:nvPr/>
        </p:nvPicPr>
        <p:blipFill>
          <a:blip r:embed="rId3"/>
          <a:stretch>
            <a:fillRect/>
          </a:stretch>
        </p:blipFill>
        <p:spPr>
          <a:xfrm>
            <a:off x="2051720" y="4581128"/>
            <a:ext cx="5724128" cy="2168938"/>
          </a:xfrm>
          <a:prstGeom prst="rect">
            <a:avLst/>
          </a:prstGeom>
        </p:spPr>
      </p:pic>
      <p:sp>
        <p:nvSpPr>
          <p:cNvPr id="3" name="スライド番号プレースホルダー 2">
            <a:extLst>
              <a:ext uri="{FF2B5EF4-FFF2-40B4-BE49-F238E27FC236}">
                <a16:creationId xmlns:a16="http://schemas.microsoft.com/office/drawing/2014/main" id="{54E4452F-B215-47F9-B9F7-679C7E88AF73}"/>
              </a:ext>
            </a:extLst>
          </p:cNvPr>
          <p:cNvSpPr>
            <a:spLocks noGrp="1"/>
          </p:cNvSpPr>
          <p:nvPr>
            <p:ph type="sldNum" sz="quarter" idx="12"/>
          </p:nvPr>
        </p:nvSpPr>
        <p:spPr/>
        <p:txBody>
          <a:bodyPr/>
          <a:lstStyle/>
          <a:p>
            <a:fld id="{F9134F74-3BB4-4ADE-A554-892E3A208E77}" type="slidenum">
              <a:rPr lang="ja-JP" altLang="en-US" smtClean="0"/>
              <a:pPr/>
              <a:t>231</a:t>
            </a:fld>
            <a:endParaRPr lang="ja-JP" altLang="en-US"/>
          </a:p>
        </p:txBody>
      </p:sp>
    </p:spTree>
    <p:extLst>
      <p:ext uri="{BB962C8B-B14F-4D97-AF65-F5344CB8AC3E}">
        <p14:creationId xmlns:p14="http://schemas.microsoft.com/office/powerpoint/2010/main" val="264120766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52D57D-0923-43BB-85CF-D4D36886012D}"/>
              </a:ext>
            </a:extLst>
          </p:cNvPr>
          <p:cNvSpPr>
            <a:spLocks noGrp="1"/>
          </p:cNvSpPr>
          <p:nvPr>
            <p:ph type="title"/>
          </p:nvPr>
        </p:nvSpPr>
        <p:spPr/>
        <p:txBody>
          <a:bodyPr/>
          <a:lstStyle/>
          <a:p>
            <a:r>
              <a:rPr kumimoji="1" lang="ja-JP" altLang="en-US" dirty="0"/>
              <a:t>初期化メソッドの引数</a:t>
            </a:r>
          </a:p>
        </p:txBody>
      </p:sp>
      <p:pic>
        <p:nvPicPr>
          <p:cNvPr id="4" name="図 3">
            <a:extLst>
              <a:ext uri="{FF2B5EF4-FFF2-40B4-BE49-F238E27FC236}">
                <a16:creationId xmlns:a16="http://schemas.microsoft.com/office/drawing/2014/main" id="{A57E8857-D213-44AD-A783-059CAF921927}"/>
              </a:ext>
            </a:extLst>
          </p:cNvPr>
          <p:cNvPicPr>
            <a:picLocks noChangeAspect="1"/>
          </p:cNvPicPr>
          <p:nvPr/>
        </p:nvPicPr>
        <p:blipFill>
          <a:blip r:embed="rId2"/>
          <a:stretch>
            <a:fillRect/>
          </a:stretch>
        </p:blipFill>
        <p:spPr>
          <a:xfrm>
            <a:off x="971600" y="1374191"/>
            <a:ext cx="7380312" cy="2025274"/>
          </a:xfrm>
          <a:prstGeom prst="rect">
            <a:avLst/>
          </a:prstGeom>
        </p:spPr>
      </p:pic>
      <p:sp>
        <p:nvSpPr>
          <p:cNvPr id="3" name="スライド番号プレースホルダー 2">
            <a:extLst>
              <a:ext uri="{FF2B5EF4-FFF2-40B4-BE49-F238E27FC236}">
                <a16:creationId xmlns:a16="http://schemas.microsoft.com/office/drawing/2014/main" id="{4E1A98AB-FB54-4323-AADC-3105A377B246}"/>
              </a:ext>
            </a:extLst>
          </p:cNvPr>
          <p:cNvSpPr>
            <a:spLocks noGrp="1"/>
          </p:cNvSpPr>
          <p:nvPr>
            <p:ph type="sldNum" sz="quarter" idx="12"/>
          </p:nvPr>
        </p:nvSpPr>
        <p:spPr/>
        <p:txBody>
          <a:bodyPr/>
          <a:lstStyle/>
          <a:p>
            <a:fld id="{F9134F74-3BB4-4ADE-A554-892E3A208E77}" type="slidenum">
              <a:rPr lang="ja-JP" altLang="en-US" smtClean="0"/>
              <a:pPr/>
              <a:t>232</a:t>
            </a:fld>
            <a:endParaRPr lang="ja-JP" altLang="en-US"/>
          </a:p>
        </p:txBody>
      </p:sp>
    </p:spTree>
    <p:extLst>
      <p:ext uri="{BB962C8B-B14F-4D97-AF65-F5344CB8AC3E}">
        <p14:creationId xmlns:p14="http://schemas.microsoft.com/office/powerpoint/2010/main" val="377560144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8A9EF8-5AB0-4BC5-9BA7-491F134EBE08}"/>
              </a:ext>
            </a:extLst>
          </p:cNvPr>
          <p:cNvSpPr>
            <a:spLocks noGrp="1"/>
          </p:cNvSpPr>
          <p:nvPr>
            <p:ph type="title"/>
          </p:nvPr>
        </p:nvSpPr>
        <p:spPr/>
        <p:txBody>
          <a:bodyPr/>
          <a:lstStyle/>
          <a:p>
            <a:r>
              <a:rPr kumimoji="1" lang="ja-JP" altLang="en-US" dirty="0"/>
              <a:t>クラス変数とインスタンス変数</a:t>
            </a:r>
          </a:p>
        </p:txBody>
      </p:sp>
      <p:pic>
        <p:nvPicPr>
          <p:cNvPr id="4" name="図 3">
            <a:extLst>
              <a:ext uri="{FF2B5EF4-FFF2-40B4-BE49-F238E27FC236}">
                <a16:creationId xmlns:a16="http://schemas.microsoft.com/office/drawing/2014/main" id="{1B8144ED-42B6-468A-AA3C-562FCFE95C1C}"/>
              </a:ext>
            </a:extLst>
          </p:cNvPr>
          <p:cNvPicPr>
            <a:picLocks noChangeAspect="1"/>
          </p:cNvPicPr>
          <p:nvPr/>
        </p:nvPicPr>
        <p:blipFill>
          <a:blip r:embed="rId2"/>
          <a:stretch>
            <a:fillRect/>
          </a:stretch>
        </p:blipFill>
        <p:spPr>
          <a:xfrm>
            <a:off x="971600" y="1484784"/>
            <a:ext cx="7452320" cy="4248460"/>
          </a:xfrm>
          <a:prstGeom prst="rect">
            <a:avLst/>
          </a:prstGeom>
        </p:spPr>
      </p:pic>
      <p:sp>
        <p:nvSpPr>
          <p:cNvPr id="3" name="スライド番号プレースホルダー 2">
            <a:extLst>
              <a:ext uri="{FF2B5EF4-FFF2-40B4-BE49-F238E27FC236}">
                <a16:creationId xmlns:a16="http://schemas.microsoft.com/office/drawing/2014/main" id="{F002FDFD-8B30-4FB4-9D79-2A1DCF36DBA9}"/>
              </a:ext>
            </a:extLst>
          </p:cNvPr>
          <p:cNvSpPr>
            <a:spLocks noGrp="1"/>
          </p:cNvSpPr>
          <p:nvPr>
            <p:ph type="sldNum" sz="quarter" idx="12"/>
          </p:nvPr>
        </p:nvSpPr>
        <p:spPr/>
        <p:txBody>
          <a:bodyPr/>
          <a:lstStyle/>
          <a:p>
            <a:fld id="{F9134F74-3BB4-4ADE-A554-892E3A208E77}" type="slidenum">
              <a:rPr lang="ja-JP" altLang="en-US" smtClean="0"/>
              <a:pPr/>
              <a:t>233</a:t>
            </a:fld>
            <a:endParaRPr lang="ja-JP" altLang="en-US"/>
          </a:p>
        </p:txBody>
      </p:sp>
    </p:spTree>
    <p:extLst>
      <p:ext uri="{BB962C8B-B14F-4D97-AF65-F5344CB8AC3E}">
        <p14:creationId xmlns:p14="http://schemas.microsoft.com/office/powerpoint/2010/main" val="294681603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2D105F-950A-4E19-B6C1-9B273F979714}"/>
              </a:ext>
            </a:extLst>
          </p:cNvPr>
          <p:cNvSpPr>
            <a:spLocks noGrp="1"/>
          </p:cNvSpPr>
          <p:nvPr>
            <p:ph type="ctrTitle"/>
          </p:nvPr>
        </p:nvSpPr>
        <p:spPr/>
        <p:txBody>
          <a:bodyPr/>
          <a:lstStyle/>
          <a:p>
            <a:r>
              <a:rPr kumimoji="1" lang="ja-JP" altLang="en-US" dirty="0"/>
              <a:t>メソッドの定義</a:t>
            </a:r>
          </a:p>
        </p:txBody>
      </p:sp>
      <p:sp>
        <p:nvSpPr>
          <p:cNvPr id="3" name="字幕 2">
            <a:extLst>
              <a:ext uri="{FF2B5EF4-FFF2-40B4-BE49-F238E27FC236}">
                <a16:creationId xmlns:a16="http://schemas.microsoft.com/office/drawing/2014/main" id="{E12AE430-47BC-4434-8E58-AD1B9A371B11}"/>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2884956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C1A57A-6B40-481A-83D8-77F33C611A33}"/>
              </a:ext>
            </a:extLst>
          </p:cNvPr>
          <p:cNvSpPr>
            <a:spLocks noGrp="1"/>
          </p:cNvSpPr>
          <p:nvPr>
            <p:ph type="title"/>
          </p:nvPr>
        </p:nvSpPr>
        <p:spPr/>
        <p:txBody>
          <a:bodyPr>
            <a:normAutofit fontScale="90000"/>
          </a:bodyPr>
          <a:lstStyle/>
          <a:p>
            <a:r>
              <a:rPr kumimoji="1" lang="ja-JP" altLang="en-US" dirty="0"/>
              <a:t>これから扱うクラスとインスタンスの例</a:t>
            </a:r>
          </a:p>
        </p:txBody>
      </p:sp>
      <p:sp>
        <p:nvSpPr>
          <p:cNvPr id="3" name="コンテンツ プレースホルダー 2">
            <a:extLst>
              <a:ext uri="{FF2B5EF4-FFF2-40B4-BE49-F238E27FC236}">
                <a16:creationId xmlns:a16="http://schemas.microsoft.com/office/drawing/2014/main" id="{AD7E40E0-8296-4C43-8713-0ED906E66EAF}"/>
              </a:ext>
            </a:extLst>
          </p:cNvPr>
          <p:cNvSpPr>
            <a:spLocks noGrp="1"/>
          </p:cNvSpPr>
          <p:nvPr>
            <p:ph idx="1"/>
          </p:nvPr>
        </p:nvSpPr>
        <p:spPr>
          <a:xfrm>
            <a:off x="241176" y="1967632"/>
            <a:ext cx="1522512" cy="558394"/>
          </a:xfrm>
        </p:spPr>
        <p:txBody>
          <a:bodyPr/>
          <a:lstStyle/>
          <a:p>
            <a:pPr marL="0" indent="0">
              <a:buNone/>
            </a:pPr>
            <a:r>
              <a:rPr kumimoji="1" lang="ja-JP" altLang="en-US" dirty="0"/>
              <a:t>クラス</a:t>
            </a:r>
            <a:endParaRPr kumimoji="1" lang="en-US" altLang="ja-JP" dirty="0"/>
          </a:p>
        </p:txBody>
      </p:sp>
      <p:sp>
        <p:nvSpPr>
          <p:cNvPr id="4" name="スライド番号プレースホルダー 3">
            <a:extLst>
              <a:ext uri="{FF2B5EF4-FFF2-40B4-BE49-F238E27FC236}">
                <a16:creationId xmlns:a16="http://schemas.microsoft.com/office/drawing/2014/main" id="{80EC6FEA-37EF-48E2-8A05-2B502ED1B94F}"/>
              </a:ext>
            </a:extLst>
          </p:cNvPr>
          <p:cNvSpPr>
            <a:spLocks noGrp="1"/>
          </p:cNvSpPr>
          <p:nvPr>
            <p:ph type="sldNum" sz="quarter" idx="12"/>
          </p:nvPr>
        </p:nvSpPr>
        <p:spPr/>
        <p:txBody>
          <a:bodyPr/>
          <a:lstStyle/>
          <a:p>
            <a:fld id="{F9134F74-3BB4-4ADE-A554-892E3A208E77}" type="slidenum">
              <a:rPr lang="ja-JP" altLang="en-US" smtClean="0"/>
              <a:pPr/>
              <a:t>235</a:t>
            </a:fld>
            <a:endParaRPr lang="ja-JP" altLang="en-US"/>
          </a:p>
        </p:txBody>
      </p:sp>
      <p:graphicFrame>
        <p:nvGraphicFramePr>
          <p:cNvPr id="5" name="表 5">
            <a:extLst>
              <a:ext uri="{FF2B5EF4-FFF2-40B4-BE49-F238E27FC236}">
                <a16:creationId xmlns:a16="http://schemas.microsoft.com/office/drawing/2014/main" id="{A4BF8B02-9365-4626-8E4A-BE99D3DACDF7}"/>
              </a:ext>
            </a:extLst>
          </p:cNvPr>
          <p:cNvGraphicFramePr>
            <a:graphicFrameLocks noGrp="1"/>
          </p:cNvGraphicFramePr>
          <p:nvPr/>
        </p:nvGraphicFramePr>
        <p:xfrm>
          <a:off x="251520" y="2583304"/>
          <a:ext cx="2304256" cy="1483360"/>
        </p:xfrm>
        <a:graphic>
          <a:graphicData uri="http://schemas.openxmlformats.org/drawingml/2006/table">
            <a:tbl>
              <a:tblPr firstRow="1" bandRow="1">
                <a:tableStyleId>{5C22544A-7EE6-4342-B048-85BDC9FD1C3A}</a:tableStyleId>
              </a:tblPr>
              <a:tblGrid>
                <a:gridCol w="2304256">
                  <a:extLst>
                    <a:ext uri="{9D8B030D-6E8A-4147-A177-3AD203B41FA5}">
                      <a16:colId xmlns:a16="http://schemas.microsoft.com/office/drawing/2014/main" val="930012498"/>
                    </a:ext>
                  </a:extLst>
                </a:gridCol>
              </a:tblGrid>
              <a:tr h="370840">
                <a:tc>
                  <a:txBody>
                    <a:bodyPr/>
                    <a:lstStyle/>
                    <a:p>
                      <a:pPr marL="0" indent="0">
                        <a:buNone/>
                      </a:pPr>
                      <a:r>
                        <a:rPr lang="ja-JP" altLang="en-US" dirty="0"/>
                        <a:t> 学生証</a:t>
                      </a:r>
                      <a:endParaRPr lang="en-US" altLang="ja-JP" dirty="0"/>
                    </a:p>
                  </a:txBody>
                  <a:tcPr>
                    <a:solidFill>
                      <a:srgbClr val="FF0000"/>
                    </a:solidFill>
                  </a:tcPr>
                </a:tc>
                <a:extLst>
                  <a:ext uri="{0D108BD9-81ED-4DB2-BD59-A6C34878D82A}">
                    <a16:rowId xmlns:a16="http://schemas.microsoft.com/office/drawing/2014/main" val="892688802"/>
                  </a:ext>
                </a:extLst>
              </a:tr>
              <a:tr h="370840">
                <a:tc>
                  <a:txBody>
                    <a:bodyPr/>
                    <a:lstStyle/>
                    <a:p>
                      <a:pPr marL="0" indent="0">
                        <a:buNone/>
                      </a:pPr>
                      <a:r>
                        <a:rPr lang="ja-JP" altLang="en-US" dirty="0"/>
                        <a:t>学籍番号</a:t>
                      </a:r>
                      <a:endParaRPr lang="en-US" altLang="ja-JP" dirty="0"/>
                    </a:p>
                  </a:txBody>
                  <a:tcPr>
                    <a:solidFill>
                      <a:schemeClr val="accent1">
                        <a:lumMod val="20000"/>
                        <a:lumOff val="80000"/>
                      </a:schemeClr>
                    </a:solidFill>
                  </a:tcPr>
                </a:tc>
                <a:extLst>
                  <a:ext uri="{0D108BD9-81ED-4DB2-BD59-A6C34878D82A}">
                    <a16:rowId xmlns:a16="http://schemas.microsoft.com/office/drawing/2014/main" val="2673719998"/>
                  </a:ext>
                </a:extLst>
              </a:tr>
              <a:tr h="370840">
                <a:tc>
                  <a:txBody>
                    <a:bodyPr/>
                    <a:lstStyle/>
                    <a:p>
                      <a:pPr marL="0" indent="0">
                        <a:buNone/>
                      </a:pPr>
                      <a:r>
                        <a:rPr kumimoji="1" lang="ja-JP" altLang="en-US" dirty="0"/>
                        <a:t>名前</a:t>
                      </a:r>
                      <a:endParaRPr kumimoji="1" lang="en-US" altLang="ja-JP" dirty="0"/>
                    </a:p>
                  </a:txBody>
                  <a:tcPr>
                    <a:solidFill>
                      <a:schemeClr val="accent1">
                        <a:lumMod val="20000"/>
                        <a:lumOff val="80000"/>
                      </a:schemeClr>
                    </a:solidFill>
                  </a:tcPr>
                </a:tc>
                <a:extLst>
                  <a:ext uri="{0D108BD9-81ED-4DB2-BD59-A6C34878D82A}">
                    <a16:rowId xmlns:a16="http://schemas.microsoft.com/office/drawing/2014/main" val="3057799246"/>
                  </a:ext>
                </a:extLst>
              </a:tr>
              <a:tr h="370840">
                <a:tc>
                  <a:txBody>
                    <a:bodyPr/>
                    <a:lstStyle/>
                    <a:p>
                      <a:pPr marL="0" indent="0">
                        <a:buNone/>
                      </a:pPr>
                      <a:r>
                        <a:rPr kumimoji="1" lang="ja-JP" altLang="en-US" dirty="0"/>
                        <a:t>情報出力</a:t>
                      </a:r>
                      <a:endParaRPr kumimoji="1" lang="en-US" altLang="ja-JP" dirty="0"/>
                    </a:p>
                  </a:txBody>
                  <a:tcPr>
                    <a:solidFill>
                      <a:schemeClr val="accent6">
                        <a:lumMod val="20000"/>
                        <a:lumOff val="80000"/>
                      </a:schemeClr>
                    </a:solidFill>
                  </a:tcPr>
                </a:tc>
                <a:extLst>
                  <a:ext uri="{0D108BD9-81ED-4DB2-BD59-A6C34878D82A}">
                    <a16:rowId xmlns:a16="http://schemas.microsoft.com/office/drawing/2014/main" val="477105086"/>
                  </a:ext>
                </a:extLst>
              </a:tr>
            </a:tbl>
          </a:graphicData>
        </a:graphic>
      </p:graphicFrame>
      <p:sp>
        <p:nvSpPr>
          <p:cNvPr id="8" name="コンテンツ プレースホルダー 2">
            <a:extLst>
              <a:ext uri="{FF2B5EF4-FFF2-40B4-BE49-F238E27FC236}">
                <a16:creationId xmlns:a16="http://schemas.microsoft.com/office/drawing/2014/main" id="{EED5A52A-943C-4B72-9FBC-F9EECACBF866}"/>
              </a:ext>
            </a:extLst>
          </p:cNvPr>
          <p:cNvSpPr txBox="1">
            <a:spLocks/>
          </p:cNvSpPr>
          <p:nvPr/>
        </p:nvSpPr>
        <p:spPr bwMode="auto">
          <a:xfrm>
            <a:off x="3923928" y="1949956"/>
            <a:ext cx="2736304" cy="55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dirty="0"/>
              <a:t>インスタンス</a:t>
            </a:r>
            <a:endParaRPr lang="en-US" altLang="ja-JP" dirty="0"/>
          </a:p>
        </p:txBody>
      </p:sp>
      <p:sp>
        <p:nvSpPr>
          <p:cNvPr id="11" name="右中かっこ 10">
            <a:extLst>
              <a:ext uri="{FF2B5EF4-FFF2-40B4-BE49-F238E27FC236}">
                <a16:creationId xmlns:a16="http://schemas.microsoft.com/office/drawing/2014/main" id="{812F0FCB-0415-47A4-8942-388B6AF03950}"/>
              </a:ext>
            </a:extLst>
          </p:cNvPr>
          <p:cNvSpPr/>
          <p:nvPr/>
        </p:nvSpPr>
        <p:spPr>
          <a:xfrm>
            <a:off x="1619672" y="3015352"/>
            <a:ext cx="216024" cy="576064"/>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6F02FDD9-18C9-4305-8D9F-8829554B816A}"/>
              </a:ext>
            </a:extLst>
          </p:cNvPr>
          <p:cNvSpPr txBox="1"/>
          <p:nvPr/>
        </p:nvSpPr>
        <p:spPr>
          <a:xfrm>
            <a:off x="1952168" y="2980218"/>
            <a:ext cx="1827744" cy="646331"/>
          </a:xfrm>
          <a:prstGeom prst="rect">
            <a:avLst/>
          </a:prstGeom>
          <a:solidFill>
            <a:schemeClr val="bg1"/>
          </a:solidFill>
          <a:ln>
            <a:solidFill>
              <a:schemeClr val="tx1"/>
            </a:solidFill>
          </a:ln>
        </p:spPr>
        <p:txBody>
          <a:bodyPr wrap="none" rtlCol="0">
            <a:spAutoFit/>
          </a:bodyPr>
          <a:lstStyle/>
          <a:p>
            <a:r>
              <a:rPr lang="ja-JP" altLang="en-US" dirty="0"/>
              <a:t>属性</a:t>
            </a:r>
            <a:endParaRPr lang="en-US" altLang="ja-JP" dirty="0"/>
          </a:p>
          <a:p>
            <a:r>
              <a:rPr kumimoji="1" lang="ja-JP" altLang="en-US" dirty="0"/>
              <a:t>インスタンス変数</a:t>
            </a:r>
          </a:p>
        </p:txBody>
      </p:sp>
      <p:sp>
        <p:nvSpPr>
          <p:cNvPr id="14" name="テキスト ボックス 13">
            <a:extLst>
              <a:ext uri="{FF2B5EF4-FFF2-40B4-BE49-F238E27FC236}">
                <a16:creationId xmlns:a16="http://schemas.microsoft.com/office/drawing/2014/main" id="{AE1E59E1-1A2B-4EA9-8F67-751F7D58B4A8}"/>
              </a:ext>
            </a:extLst>
          </p:cNvPr>
          <p:cNvSpPr txBox="1"/>
          <p:nvPr/>
        </p:nvSpPr>
        <p:spPr>
          <a:xfrm>
            <a:off x="1964557" y="3735432"/>
            <a:ext cx="870751" cy="646331"/>
          </a:xfrm>
          <a:prstGeom prst="rect">
            <a:avLst/>
          </a:prstGeom>
          <a:solidFill>
            <a:schemeClr val="bg1"/>
          </a:solidFill>
          <a:ln>
            <a:solidFill>
              <a:schemeClr val="tx1"/>
            </a:solidFill>
          </a:ln>
        </p:spPr>
        <p:txBody>
          <a:bodyPr wrap="none" rtlCol="0">
            <a:spAutoFit/>
          </a:bodyPr>
          <a:lstStyle/>
          <a:p>
            <a:r>
              <a:rPr lang="ja-JP" altLang="en-US" dirty="0"/>
              <a:t>機能</a:t>
            </a:r>
            <a:endParaRPr lang="en-US" altLang="ja-JP" dirty="0"/>
          </a:p>
          <a:p>
            <a:r>
              <a:rPr kumimoji="1" lang="ja-JP" altLang="en-US" dirty="0"/>
              <a:t>メソッド</a:t>
            </a:r>
          </a:p>
        </p:txBody>
      </p:sp>
      <p:cxnSp>
        <p:nvCxnSpPr>
          <p:cNvPr id="7" name="直線矢印コネクタ 6">
            <a:extLst>
              <a:ext uri="{FF2B5EF4-FFF2-40B4-BE49-F238E27FC236}">
                <a16:creationId xmlns:a16="http://schemas.microsoft.com/office/drawing/2014/main" id="{34B93DCE-0B4D-467E-B75F-CA8D290BFF97}"/>
              </a:ext>
            </a:extLst>
          </p:cNvPr>
          <p:cNvCxnSpPr/>
          <p:nvPr/>
        </p:nvCxnSpPr>
        <p:spPr>
          <a:xfrm flipH="1">
            <a:off x="1619672" y="3894281"/>
            <a:ext cx="21602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表 9">
            <a:extLst>
              <a:ext uri="{FF2B5EF4-FFF2-40B4-BE49-F238E27FC236}">
                <a16:creationId xmlns:a16="http://schemas.microsoft.com/office/drawing/2014/main" id="{8EDD76BD-ACFE-4681-B1F9-CB2162565CCF}"/>
              </a:ext>
            </a:extLst>
          </p:cNvPr>
          <p:cNvGraphicFramePr>
            <a:graphicFrameLocks noGrp="1"/>
          </p:cNvGraphicFramePr>
          <p:nvPr/>
        </p:nvGraphicFramePr>
        <p:xfrm>
          <a:off x="4139952" y="2687320"/>
          <a:ext cx="2304256" cy="1483360"/>
        </p:xfrm>
        <a:graphic>
          <a:graphicData uri="http://schemas.openxmlformats.org/drawingml/2006/table">
            <a:tbl>
              <a:tblPr firstRow="1" bandRow="1">
                <a:tableStyleId>{5C22544A-7EE6-4342-B048-85BDC9FD1C3A}</a:tableStyleId>
              </a:tblPr>
              <a:tblGrid>
                <a:gridCol w="2304256">
                  <a:extLst>
                    <a:ext uri="{9D8B030D-6E8A-4147-A177-3AD203B41FA5}">
                      <a16:colId xmlns:a16="http://schemas.microsoft.com/office/drawing/2014/main" val="370134631"/>
                    </a:ext>
                  </a:extLst>
                </a:gridCol>
              </a:tblGrid>
              <a:tr h="370840">
                <a:tc>
                  <a:txBody>
                    <a:bodyPr/>
                    <a:lstStyle/>
                    <a:p>
                      <a:pPr marL="0" indent="0">
                        <a:buNone/>
                      </a:pPr>
                      <a:r>
                        <a:rPr lang="ja-JP" altLang="en-US" dirty="0"/>
                        <a:t> 学生証 </a:t>
                      </a:r>
                      <a:r>
                        <a:rPr lang="en-US" altLang="ja-JP" dirty="0"/>
                        <a:t>a</a:t>
                      </a:r>
                    </a:p>
                  </a:txBody>
                  <a:tcPr>
                    <a:solidFill>
                      <a:schemeClr val="accent1"/>
                    </a:solidFill>
                  </a:tcPr>
                </a:tc>
                <a:extLst>
                  <a:ext uri="{0D108BD9-81ED-4DB2-BD59-A6C34878D82A}">
                    <a16:rowId xmlns:a16="http://schemas.microsoft.com/office/drawing/2014/main" val="2196912624"/>
                  </a:ext>
                </a:extLst>
              </a:tr>
              <a:tr h="370840">
                <a:tc>
                  <a:txBody>
                    <a:bodyPr/>
                    <a:lstStyle/>
                    <a:p>
                      <a:pPr marL="0" indent="0">
                        <a:buNone/>
                      </a:pPr>
                      <a:r>
                        <a:rPr lang="ja-JP" altLang="en-US" dirty="0"/>
                        <a:t>学籍番号</a:t>
                      </a:r>
                      <a:r>
                        <a:rPr lang="en-US" altLang="ja-JP" dirty="0"/>
                        <a:t>=1234</a:t>
                      </a:r>
                    </a:p>
                  </a:txBody>
                  <a:tcPr>
                    <a:solidFill>
                      <a:schemeClr val="accent1">
                        <a:lumMod val="20000"/>
                        <a:lumOff val="80000"/>
                      </a:schemeClr>
                    </a:solidFill>
                  </a:tcPr>
                </a:tc>
                <a:extLst>
                  <a:ext uri="{0D108BD9-81ED-4DB2-BD59-A6C34878D82A}">
                    <a16:rowId xmlns:a16="http://schemas.microsoft.com/office/drawing/2014/main" val="748448917"/>
                  </a:ext>
                </a:extLst>
              </a:tr>
              <a:tr h="370840">
                <a:tc>
                  <a:txBody>
                    <a:bodyPr/>
                    <a:lstStyle/>
                    <a:p>
                      <a:pPr marL="0" indent="0">
                        <a:buNone/>
                      </a:pPr>
                      <a:r>
                        <a:rPr kumimoji="1" lang="ja-JP" altLang="en-US" dirty="0"/>
                        <a:t>名前</a:t>
                      </a:r>
                      <a:r>
                        <a:rPr kumimoji="1" lang="en-US" altLang="ja-JP" dirty="0"/>
                        <a:t>='</a:t>
                      </a:r>
                      <a:r>
                        <a:rPr kumimoji="1" lang="ja-JP" altLang="en-US" dirty="0"/>
                        <a:t>鈴木太郎</a:t>
                      </a:r>
                      <a:r>
                        <a:rPr kumimoji="1" lang="en-US" altLang="ja-JP" dirty="0"/>
                        <a:t>'</a:t>
                      </a:r>
                    </a:p>
                  </a:txBody>
                  <a:tcPr>
                    <a:solidFill>
                      <a:schemeClr val="accent1">
                        <a:lumMod val="20000"/>
                        <a:lumOff val="80000"/>
                      </a:schemeClr>
                    </a:solidFill>
                  </a:tcPr>
                </a:tc>
                <a:extLst>
                  <a:ext uri="{0D108BD9-81ED-4DB2-BD59-A6C34878D82A}">
                    <a16:rowId xmlns:a16="http://schemas.microsoft.com/office/drawing/2014/main" val="2126499041"/>
                  </a:ext>
                </a:extLst>
              </a:tr>
              <a:tr h="370840">
                <a:tc>
                  <a:txBody>
                    <a:bodyPr/>
                    <a:lstStyle/>
                    <a:p>
                      <a:pPr marL="0" indent="0">
                        <a:buNone/>
                      </a:pPr>
                      <a:r>
                        <a:rPr kumimoji="1" lang="ja-JP" altLang="en-US" dirty="0"/>
                        <a:t>情報出力</a:t>
                      </a:r>
                      <a:endParaRPr kumimoji="1" lang="en-US" altLang="ja-JP" dirty="0"/>
                    </a:p>
                  </a:txBody>
                  <a:tcPr>
                    <a:solidFill>
                      <a:schemeClr val="accent6">
                        <a:lumMod val="20000"/>
                        <a:lumOff val="80000"/>
                      </a:schemeClr>
                    </a:solidFill>
                  </a:tcPr>
                </a:tc>
                <a:extLst>
                  <a:ext uri="{0D108BD9-81ED-4DB2-BD59-A6C34878D82A}">
                    <a16:rowId xmlns:a16="http://schemas.microsoft.com/office/drawing/2014/main" val="48634356"/>
                  </a:ext>
                </a:extLst>
              </a:tr>
            </a:tbl>
          </a:graphicData>
        </a:graphic>
      </p:graphicFrame>
      <p:graphicFrame>
        <p:nvGraphicFramePr>
          <p:cNvPr id="17" name="表 16">
            <a:extLst>
              <a:ext uri="{FF2B5EF4-FFF2-40B4-BE49-F238E27FC236}">
                <a16:creationId xmlns:a16="http://schemas.microsoft.com/office/drawing/2014/main" id="{596D6AC7-D3AB-4996-B898-87AFD45E94B7}"/>
              </a:ext>
            </a:extLst>
          </p:cNvPr>
          <p:cNvGraphicFramePr>
            <a:graphicFrameLocks noGrp="1"/>
          </p:cNvGraphicFramePr>
          <p:nvPr/>
        </p:nvGraphicFramePr>
        <p:xfrm>
          <a:off x="6084168" y="3161864"/>
          <a:ext cx="2304256" cy="1483360"/>
        </p:xfrm>
        <a:graphic>
          <a:graphicData uri="http://schemas.openxmlformats.org/drawingml/2006/table">
            <a:tbl>
              <a:tblPr firstRow="1" bandRow="1">
                <a:tableStyleId>{5C22544A-7EE6-4342-B048-85BDC9FD1C3A}</a:tableStyleId>
              </a:tblPr>
              <a:tblGrid>
                <a:gridCol w="2304256">
                  <a:extLst>
                    <a:ext uri="{9D8B030D-6E8A-4147-A177-3AD203B41FA5}">
                      <a16:colId xmlns:a16="http://schemas.microsoft.com/office/drawing/2014/main" val="370134631"/>
                    </a:ext>
                  </a:extLst>
                </a:gridCol>
              </a:tblGrid>
              <a:tr h="370840">
                <a:tc>
                  <a:txBody>
                    <a:bodyPr/>
                    <a:lstStyle/>
                    <a:p>
                      <a:pPr marL="0" indent="0">
                        <a:buNone/>
                      </a:pPr>
                      <a:r>
                        <a:rPr lang="ja-JP" altLang="en-US" dirty="0"/>
                        <a:t> 学生証 </a:t>
                      </a:r>
                      <a:r>
                        <a:rPr lang="en-US" altLang="ja-JP" dirty="0"/>
                        <a:t>b</a:t>
                      </a:r>
                    </a:p>
                  </a:txBody>
                  <a:tcPr>
                    <a:solidFill>
                      <a:schemeClr val="accent1"/>
                    </a:solidFill>
                  </a:tcPr>
                </a:tc>
                <a:extLst>
                  <a:ext uri="{0D108BD9-81ED-4DB2-BD59-A6C34878D82A}">
                    <a16:rowId xmlns:a16="http://schemas.microsoft.com/office/drawing/2014/main" val="2196912624"/>
                  </a:ext>
                </a:extLst>
              </a:tr>
              <a:tr h="370840">
                <a:tc>
                  <a:txBody>
                    <a:bodyPr/>
                    <a:lstStyle/>
                    <a:p>
                      <a:pPr marL="0" indent="0">
                        <a:buNone/>
                      </a:pPr>
                      <a:r>
                        <a:rPr lang="ja-JP" altLang="en-US" dirty="0"/>
                        <a:t>学籍番号</a:t>
                      </a:r>
                      <a:r>
                        <a:rPr lang="en-US" altLang="ja-JP" dirty="0"/>
                        <a:t>=1235</a:t>
                      </a:r>
                    </a:p>
                  </a:txBody>
                  <a:tcPr>
                    <a:solidFill>
                      <a:schemeClr val="accent1">
                        <a:lumMod val="20000"/>
                        <a:lumOff val="80000"/>
                      </a:schemeClr>
                    </a:solidFill>
                  </a:tcPr>
                </a:tc>
                <a:extLst>
                  <a:ext uri="{0D108BD9-81ED-4DB2-BD59-A6C34878D82A}">
                    <a16:rowId xmlns:a16="http://schemas.microsoft.com/office/drawing/2014/main" val="748448917"/>
                  </a:ext>
                </a:extLst>
              </a:tr>
              <a:tr h="370840">
                <a:tc>
                  <a:txBody>
                    <a:bodyPr/>
                    <a:lstStyle/>
                    <a:p>
                      <a:pPr marL="0" indent="0">
                        <a:buNone/>
                      </a:pPr>
                      <a:r>
                        <a:rPr kumimoji="1" lang="ja-JP" altLang="en-US" dirty="0"/>
                        <a:t>名前</a:t>
                      </a:r>
                      <a:r>
                        <a:rPr kumimoji="1" lang="en-US" altLang="ja-JP" dirty="0"/>
                        <a:t>='</a:t>
                      </a:r>
                      <a:r>
                        <a:rPr kumimoji="1" lang="ja-JP" altLang="en-US" dirty="0"/>
                        <a:t>佐藤花子</a:t>
                      </a:r>
                      <a:r>
                        <a:rPr kumimoji="1" lang="en-US" altLang="ja-JP" dirty="0"/>
                        <a:t>'</a:t>
                      </a:r>
                    </a:p>
                  </a:txBody>
                  <a:tcPr>
                    <a:solidFill>
                      <a:schemeClr val="accent1">
                        <a:lumMod val="20000"/>
                        <a:lumOff val="80000"/>
                      </a:schemeClr>
                    </a:solidFill>
                  </a:tcPr>
                </a:tc>
                <a:extLst>
                  <a:ext uri="{0D108BD9-81ED-4DB2-BD59-A6C34878D82A}">
                    <a16:rowId xmlns:a16="http://schemas.microsoft.com/office/drawing/2014/main" val="2126499041"/>
                  </a:ext>
                </a:extLst>
              </a:tr>
              <a:tr h="370840">
                <a:tc>
                  <a:txBody>
                    <a:bodyPr/>
                    <a:lstStyle/>
                    <a:p>
                      <a:pPr marL="0" indent="0">
                        <a:buNone/>
                      </a:pPr>
                      <a:r>
                        <a:rPr kumimoji="1" lang="ja-JP" altLang="en-US" dirty="0"/>
                        <a:t>情報出力</a:t>
                      </a:r>
                      <a:endParaRPr kumimoji="1" lang="en-US" altLang="ja-JP" dirty="0"/>
                    </a:p>
                  </a:txBody>
                  <a:tcPr>
                    <a:solidFill>
                      <a:schemeClr val="accent6">
                        <a:lumMod val="20000"/>
                        <a:lumOff val="80000"/>
                      </a:schemeClr>
                    </a:solidFill>
                  </a:tcPr>
                </a:tc>
                <a:extLst>
                  <a:ext uri="{0D108BD9-81ED-4DB2-BD59-A6C34878D82A}">
                    <a16:rowId xmlns:a16="http://schemas.microsoft.com/office/drawing/2014/main" val="48634356"/>
                  </a:ext>
                </a:extLst>
              </a:tr>
            </a:tbl>
          </a:graphicData>
        </a:graphic>
      </p:graphicFrame>
    </p:spTree>
    <p:extLst>
      <p:ext uri="{BB962C8B-B14F-4D97-AF65-F5344CB8AC3E}">
        <p14:creationId xmlns:p14="http://schemas.microsoft.com/office/powerpoint/2010/main" val="353650870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CA3DA0-9E52-43A7-AB20-18C1CC2B4A78}"/>
              </a:ext>
            </a:extLst>
          </p:cNvPr>
          <p:cNvSpPr>
            <a:spLocks noGrp="1"/>
          </p:cNvSpPr>
          <p:nvPr>
            <p:ph type="title"/>
          </p:nvPr>
        </p:nvSpPr>
        <p:spPr/>
        <p:txBody>
          <a:bodyPr/>
          <a:lstStyle/>
          <a:p>
            <a:r>
              <a:rPr kumimoji="1" lang="ja-JP" altLang="en-US" dirty="0"/>
              <a:t>メソッド</a:t>
            </a:r>
          </a:p>
        </p:txBody>
      </p:sp>
      <p:sp>
        <p:nvSpPr>
          <p:cNvPr id="3" name="コンテンツ プレースホルダー 2">
            <a:extLst>
              <a:ext uri="{FF2B5EF4-FFF2-40B4-BE49-F238E27FC236}">
                <a16:creationId xmlns:a16="http://schemas.microsoft.com/office/drawing/2014/main" id="{8B9E624B-FAE8-4FB4-AB84-37064A41B1EA}"/>
              </a:ext>
            </a:extLst>
          </p:cNvPr>
          <p:cNvSpPr>
            <a:spLocks noGrp="1"/>
          </p:cNvSpPr>
          <p:nvPr>
            <p:ph idx="1"/>
          </p:nvPr>
        </p:nvSpPr>
        <p:spPr>
          <a:xfrm>
            <a:off x="457200" y="1214422"/>
            <a:ext cx="8291264" cy="1062450"/>
          </a:xfrm>
        </p:spPr>
        <p:txBody>
          <a:bodyPr/>
          <a:lstStyle/>
          <a:p>
            <a:r>
              <a:rPr kumimoji="1" lang="ja-JP" altLang="en-US" sz="2800" dirty="0"/>
              <a:t>メソッドとは</a:t>
            </a:r>
            <a:endParaRPr kumimoji="1" lang="en-US" altLang="ja-JP" sz="2800" dirty="0"/>
          </a:p>
          <a:p>
            <a:pPr marL="457200" lvl="1" indent="0">
              <a:buNone/>
            </a:pPr>
            <a:r>
              <a:rPr lang="ja-JP" altLang="en-US" sz="2000" dirty="0"/>
              <a:t>インスタンスが行う命令文をまとめたもの（関数のようなもの）</a:t>
            </a:r>
            <a:endParaRPr lang="en-US" altLang="ja-JP" sz="2000" dirty="0"/>
          </a:p>
          <a:p>
            <a:pPr marL="457200" lvl="1" indent="0">
              <a:buNone/>
            </a:pPr>
            <a:r>
              <a:rPr lang="ja-JP" altLang="en-US" sz="2000" dirty="0"/>
              <a:t>第一引数は自分自身を表す </a:t>
            </a:r>
            <a:r>
              <a:rPr lang="en-US" altLang="ja-JP" sz="2000" dirty="0"/>
              <a:t>self</a:t>
            </a:r>
            <a:endParaRPr kumimoji="1" lang="ja-JP" altLang="en-US" sz="2000" dirty="0"/>
          </a:p>
        </p:txBody>
      </p:sp>
      <p:pic>
        <p:nvPicPr>
          <p:cNvPr id="4" name="図 3">
            <a:extLst>
              <a:ext uri="{FF2B5EF4-FFF2-40B4-BE49-F238E27FC236}">
                <a16:creationId xmlns:a16="http://schemas.microsoft.com/office/drawing/2014/main" id="{EACAF12E-8EC8-4E89-B5D2-5F6EC7612284}"/>
              </a:ext>
            </a:extLst>
          </p:cNvPr>
          <p:cNvPicPr>
            <a:picLocks noChangeAspect="1"/>
          </p:cNvPicPr>
          <p:nvPr/>
        </p:nvPicPr>
        <p:blipFill>
          <a:blip r:embed="rId2"/>
          <a:stretch>
            <a:fillRect/>
          </a:stretch>
        </p:blipFill>
        <p:spPr>
          <a:xfrm>
            <a:off x="457200" y="2924944"/>
            <a:ext cx="3871053" cy="793512"/>
          </a:xfrm>
          <a:prstGeom prst="rect">
            <a:avLst/>
          </a:prstGeom>
        </p:spPr>
      </p:pic>
      <p:sp>
        <p:nvSpPr>
          <p:cNvPr id="5" name="テキスト ボックス 4">
            <a:extLst>
              <a:ext uri="{FF2B5EF4-FFF2-40B4-BE49-F238E27FC236}">
                <a16:creationId xmlns:a16="http://schemas.microsoft.com/office/drawing/2014/main" id="{EC61AB6E-0F92-4762-A4A5-36ABADB208E4}"/>
              </a:ext>
            </a:extLst>
          </p:cNvPr>
          <p:cNvSpPr txBox="1"/>
          <p:nvPr/>
        </p:nvSpPr>
        <p:spPr>
          <a:xfrm>
            <a:off x="457200" y="2551955"/>
            <a:ext cx="646331" cy="369332"/>
          </a:xfrm>
          <a:prstGeom prst="rect">
            <a:avLst/>
          </a:prstGeom>
          <a:noFill/>
        </p:spPr>
        <p:txBody>
          <a:bodyPr wrap="none" rtlCol="0">
            <a:spAutoFit/>
          </a:bodyPr>
          <a:lstStyle/>
          <a:p>
            <a:r>
              <a:rPr kumimoji="1" lang="ja-JP" altLang="en-US" dirty="0"/>
              <a:t>構文</a:t>
            </a:r>
          </a:p>
        </p:txBody>
      </p:sp>
      <p:pic>
        <p:nvPicPr>
          <p:cNvPr id="6" name="図 5">
            <a:extLst>
              <a:ext uri="{FF2B5EF4-FFF2-40B4-BE49-F238E27FC236}">
                <a16:creationId xmlns:a16="http://schemas.microsoft.com/office/drawing/2014/main" id="{98CC0755-B1F5-46C6-A081-306FB398AA48}"/>
              </a:ext>
            </a:extLst>
          </p:cNvPr>
          <p:cNvPicPr>
            <a:picLocks noChangeAspect="1"/>
          </p:cNvPicPr>
          <p:nvPr/>
        </p:nvPicPr>
        <p:blipFill>
          <a:blip r:embed="rId3"/>
          <a:stretch>
            <a:fillRect/>
          </a:stretch>
        </p:blipFill>
        <p:spPr>
          <a:xfrm>
            <a:off x="4624899" y="2921287"/>
            <a:ext cx="4270721" cy="3212348"/>
          </a:xfrm>
          <a:prstGeom prst="rect">
            <a:avLst/>
          </a:prstGeom>
        </p:spPr>
      </p:pic>
      <p:pic>
        <p:nvPicPr>
          <p:cNvPr id="7" name="図 6">
            <a:extLst>
              <a:ext uri="{FF2B5EF4-FFF2-40B4-BE49-F238E27FC236}">
                <a16:creationId xmlns:a16="http://schemas.microsoft.com/office/drawing/2014/main" id="{1D6BCE20-8F30-4013-AFB6-1E42C1B01BDB}"/>
              </a:ext>
            </a:extLst>
          </p:cNvPr>
          <p:cNvPicPr>
            <a:picLocks noChangeAspect="1"/>
          </p:cNvPicPr>
          <p:nvPr/>
        </p:nvPicPr>
        <p:blipFill>
          <a:blip r:embed="rId4"/>
          <a:stretch>
            <a:fillRect/>
          </a:stretch>
        </p:blipFill>
        <p:spPr>
          <a:xfrm>
            <a:off x="457200" y="4509120"/>
            <a:ext cx="3923694" cy="1751852"/>
          </a:xfrm>
          <a:prstGeom prst="rect">
            <a:avLst/>
          </a:prstGeom>
        </p:spPr>
      </p:pic>
      <p:sp>
        <p:nvSpPr>
          <p:cNvPr id="8" name="スライド番号プレースホルダー 7">
            <a:extLst>
              <a:ext uri="{FF2B5EF4-FFF2-40B4-BE49-F238E27FC236}">
                <a16:creationId xmlns:a16="http://schemas.microsoft.com/office/drawing/2014/main" id="{4C95BB1C-08C8-4D4F-AC5A-4478C9D31392}"/>
              </a:ext>
            </a:extLst>
          </p:cNvPr>
          <p:cNvSpPr>
            <a:spLocks noGrp="1"/>
          </p:cNvSpPr>
          <p:nvPr>
            <p:ph type="sldNum" sz="quarter" idx="12"/>
          </p:nvPr>
        </p:nvSpPr>
        <p:spPr/>
        <p:txBody>
          <a:bodyPr/>
          <a:lstStyle/>
          <a:p>
            <a:fld id="{F9134F74-3BB4-4ADE-A554-892E3A208E77}" type="slidenum">
              <a:rPr lang="ja-JP" altLang="en-US" smtClean="0"/>
              <a:pPr/>
              <a:t>236</a:t>
            </a:fld>
            <a:endParaRPr lang="ja-JP" altLang="en-US"/>
          </a:p>
        </p:txBody>
      </p:sp>
    </p:spTree>
    <p:extLst>
      <p:ext uri="{BB962C8B-B14F-4D97-AF65-F5344CB8AC3E}">
        <p14:creationId xmlns:p14="http://schemas.microsoft.com/office/powerpoint/2010/main" val="240963511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887FCC-E616-4EDA-94F8-95DB33529F62}"/>
              </a:ext>
            </a:extLst>
          </p:cNvPr>
          <p:cNvSpPr>
            <a:spLocks noGrp="1"/>
          </p:cNvSpPr>
          <p:nvPr>
            <p:ph type="title"/>
          </p:nvPr>
        </p:nvSpPr>
        <p:spPr/>
        <p:txBody>
          <a:bodyPr/>
          <a:lstStyle/>
          <a:p>
            <a:r>
              <a:rPr kumimoji="1" lang="ja-JP" altLang="en-US" dirty="0"/>
              <a:t>クラスメソッド</a:t>
            </a:r>
          </a:p>
        </p:txBody>
      </p:sp>
      <p:pic>
        <p:nvPicPr>
          <p:cNvPr id="4" name="図 3">
            <a:extLst>
              <a:ext uri="{FF2B5EF4-FFF2-40B4-BE49-F238E27FC236}">
                <a16:creationId xmlns:a16="http://schemas.microsoft.com/office/drawing/2014/main" id="{496EBE98-0696-4EC8-9108-ACF64838E20F}"/>
              </a:ext>
            </a:extLst>
          </p:cNvPr>
          <p:cNvPicPr>
            <a:picLocks noChangeAspect="1"/>
          </p:cNvPicPr>
          <p:nvPr/>
        </p:nvPicPr>
        <p:blipFill>
          <a:blip r:embed="rId2"/>
          <a:stretch>
            <a:fillRect/>
          </a:stretch>
        </p:blipFill>
        <p:spPr>
          <a:xfrm>
            <a:off x="971600" y="3284984"/>
            <a:ext cx="6516216" cy="1577298"/>
          </a:xfrm>
          <a:prstGeom prst="rect">
            <a:avLst/>
          </a:prstGeom>
        </p:spPr>
      </p:pic>
      <p:sp>
        <p:nvSpPr>
          <p:cNvPr id="5" name="コンテンツ プレースホルダー 2">
            <a:extLst>
              <a:ext uri="{FF2B5EF4-FFF2-40B4-BE49-F238E27FC236}">
                <a16:creationId xmlns:a16="http://schemas.microsoft.com/office/drawing/2014/main" id="{2048CE89-D00C-4BAB-96FA-44389F4009C6}"/>
              </a:ext>
            </a:extLst>
          </p:cNvPr>
          <p:cNvSpPr>
            <a:spLocks noGrp="1"/>
          </p:cNvSpPr>
          <p:nvPr>
            <p:ph idx="1"/>
          </p:nvPr>
        </p:nvSpPr>
        <p:spPr>
          <a:xfrm>
            <a:off x="457200" y="1214422"/>
            <a:ext cx="8291264" cy="1062450"/>
          </a:xfrm>
        </p:spPr>
        <p:txBody>
          <a:bodyPr/>
          <a:lstStyle/>
          <a:p>
            <a:r>
              <a:rPr kumimoji="1" lang="ja-JP" altLang="en-US" sz="2800" dirty="0"/>
              <a:t>クラスメソッドとは</a:t>
            </a:r>
            <a:endParaRPr kumimoji="1" lang="en-US" altLang="ja-JP" sz="2800" dirty="0"/>
          </a:p>
          <a:p>
            <a:pPr marL="457200" lvl="1" indent="0">
              <a:buNone/>
            </a:pPr>
            <a:r>
              <a:rPr lang="ja-JP" altLang="en-US" sz="2000" dirty="0"/>
              <a:t>インスタンスを生成しなくても</a:t>
            </a:r>
            <a:endParaRPr lang="en-US" altLang="ja-JP" sz="2000" dirty="0"/>
          </a:p>
          <a:p>
            <a:pPr marL="457200" lvl="1" indent="0">
              <a:buNone/>
            </a:pPr>
            <a:r>
              <a:rPr lang="ja-JP" altLang="en-US" sz="2000" b="1" dirty="0"/>
              <a:t>クラス名</a:t>
            </a:r>
            <a:r>
              <a:rPr lang="en-US" altLang="ja-JP" sz="2000" b="1" dirty="0"/>
              <a:t>.</a:t>
            </a:r>
            <a:r>
              <a:rPr lang="ja-JP" altLang="en-US" sz="2000" b="1" dirty="0"/>
              <a:t>メソッド名</a:t>
            </a:r>
            <a:r>
              <a:rPr lang="en-US" altLang="ja-JP" sz="2000" b="1" dirty="0"/>
              <a:t>() </a:t>
            </a:r>
            <a:r>
              <a:rPr lang="ja-JP" altLang="en-US" sz="2000" dirty="0"/>
              <a:t>で実行できるメソッド</a:t>
            </a:r>
            <a:endParaRPr lang="en-US" altLang="ja-JP" sz="2000" dirty="0"/>
          </a:p>
          <a:p>
            <a:pPr marL="457200" lvl="1" indent="0">
              <a:buNone/>
            </a:pPr>
            <a:r>
              <a:rPr lang="ja-JP" altLang="en-US" sz="2000" dirty="0"/>
              <a:t>第一引数は自分のクラスを表す </a:t>
            </a:r>
            <a:r>
              <a:rPr lang="en-US" altLang="ja-JP" sz="2000" dirty="0" err="1"/>
              <a:t>cls</a:t>
            </a:r>
            <a:endParaRPr kumimoji="1" lang="ja-JP" altLang="en-US" sz="2000" dirty="0"/>
          </a:p>
          <a:p>
            <a:pPr marL="457200" lvl="1" indent="0">
              <a:buNone/>
            </a:pPr>
            <a:endParaRPr kumimoji="1" lang="ja-JP" altLang="en-US" sz="2000" dirty="0"/>
          </a:p>
        </p:txBody>
      </p:sp>
      <p:sp>
        <p:nvSpPr>
          <p:cNvPr id="3" name="スライド番号プレースホルダー 2">
            <a:extLst>
              <a:ext uri="{FF2B5EF4-FFF2-40B4-BE49-F238E27FC236}">
                <a16:creationId xmlns:a16="http://schemas.microsoft.com/office/drawing/2014/main" id="{0C4423A7-C16E-4DCA-AFB6-89A24CC20146}"/>
              </a:ext>
            </a:extLst>
          </p:cNvPr>
          <p:cNvSpPr>
            <a:spLocks noGrp="1"/>
          </p:cNvSpPr>
          <p:nvPr>
            <p:ph type="sldNum" sz="quarter" idx="12"/>
          </p:nvPr>
        </p:nvSpPr>
        <p:spPr/>
        <p:txBody>
          <a:bodyPr/>
          <a:lstStyle/>
          <a:p>
            <a:fld id="{F9134F74-3BB4-4ADE-A554-892E3A208E77}" type="slidenum">
              <a:rPr lang="ja-JP" altLang="en-US" smtClean="0"/>
              <a:pPr/>
              <a:t>237</a:t>
            </a:fld>
            <a:endParaRPr lang="ja-JP" altLang="en-US"/>
          </a:p>
        </p:txBody>
      </p:sp>
    </p:spTree>
    <p:extLst>
      <p:ext uri="{BB962C8B-B14F-4D97-AF65-F5344CB8AC3E}">
        <p14:creationId xmlns:p14="http://schemas.microsoft.com/office/powerpoint/2010/main" val="185917938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DDCA1E-61C5-4770-AB5D-8E8125E0C957}"/>
              </a:ext>
            </a:extLst>
          </p:cNvPr>
          <p:cNvSpPr>
            <a:spLocks noGrp="1"/>
          </p:cNvSpPr>
          <p:nvPr>
            <p:ph type="title"/>
          </p:nvPr>
        </p:nvSpPr>
        <p:spPr/>
        <p:txBody>
          <a:bodyPr>
            <a:noAutofit/>
          </a:bodyPr>
          <a:lstStyle/>
          <a:p>
            <a:r>
              <a:rPr kumimoji="1" lang="ja-JP" altLang="en-US" sz="2800" dirty="0"/>
              <a:t>オリジナルのクラスを</a:t>
            </a:r>
            <a:r>
              <a:rPr lang="ja-JP" altLang="en-US" sz="2800" dirty="0"/>
              <a:t>モジュールとして利用する</a:t>
            </a:r>
            <a:endParaRPr kumimoji="1" lang="ja-JP" altLang="en-US" sz="2800" dirty="0"/>
          </a:p>
        </p:txBody>
      </p:sp>
      <p:pic>
        <p:nvPicPr>
          <p:cNvPr id="4" name="図 3">
            <a:extLst>
              <a:ext uri="{FF2B5EF4-FFF2-40B4-BE49-F238E27FC236}">
                <a16:creationId xmlns:a16="http://schemas.microsoft.com/office/drawing/2014/main" id="{295FA198-D735-4BF2-87EF-A1D1D7688F52}"/>
              </a:ext>
            </a:extLst>
          </p:cNvPr>
          <p:cNvPicPr>
            <a:picLocks noChangeAspect="1"/>
          </p:cNvPicPr>
          <p:nvPr/>
        </p:nvPicPr>
        <p:blipFill>
          <a:blip r:embed="rId2"/>
          <a:stretch>
            <a:fillRect/>
          </a:stretch>
        </p:blipFill>
        <p:spPr>
          <a:xfrm>
            <a:off x="5394448" y="2924944"/>
            <a:ext cx="3479693" cy="1835132"/>
          </a:xfrm>
          <a:prstGeom prst="rect">
            <a:avLst/>
          </a:prstGeom>
        </p:spPr>
      </p:pic>
      <p:sp>
        <p:nvSpPr>
          <p:cNvPr id="5" name="テキスト ボックス 4">
            <a:extLst>
              <a:ext uri="{FF2B5EF4-FFF2-40B4-BE49-F238E27FC236}">
                <a16:creationId xmlns:a16="http://schemas.microsoft.com/office/drawing/2014/main" id="{9266CE04-179A-4BE7-BA7B-94B6C9D47306}"/>
              </a:ext>
            </a:extLst>
          </p:cNvPr>
          <p:cNvSpPr txBox="1"/>
          <p:nvPr/>
        </p:nvSpPr>
        <p:spPr>
          <a:xfrm>
            <a:off x="5388042" y="2474358"/>
            <a:ext cx="1826141" cy="369332"/>
          </a:xfrm>
          <a:prstGeom prst="rect">
            <a:avLst/>
          </a:prstGeom>
          <a:noFill/>
        </p:spPr>
        <p:txBody>
          <a:bodyPr wrap="none" rtlCol="0">
            <a:spAutoFit/>
          </a:bodyPr>
          <a:lstStyle/>
          <a:p>
            <a:r>
              <a:rPr kumimoji="1" lang="en-US" altLang="ja-JP" dirty="0"/>
              <a:t>student_card.py</a:t>
            </a:r>
            <a:endParaRPr kumimoji="1" lang="ja-JP" altLang="en-US" dirty="0"/>
          </a:p>
        </p:txBody>
      </p:sp>
      <p:pic>
        <p:nvPicPr>
          <p:cNvPr id="6" name="図 5">
            <a:extLst>
              <a:ext uri="{FF2B5EF4-FFF2-40B4-BE49-F238E27FC236}">
                <a16:creationId xmlns:a16="http://schemas.microsoft.com/office/drawing/2014/main" id="{FA5753F9-AA6F-4573-93FD-53BDD0B7B017}"/>
              </a:ext>
            </a:extLst>
          </p:cNvPr>
          <p:cNvPicPr>
            <a:picLocks noChangeAspect="1"/>
          </p:cNvPicPr>
          <p:nvPr/>
        </p:nvPicPr>
        <p:blipFill>
          <a:blip r:embed="rId3"/>
          <a:stretch>
            <a:fillRect/>
          </a:stretch>
        </p:blipFill>
        <p:spPr>
          <a:xfrm>
            <a:off x="204737" y="2962902"/>
            <a:ext cx="4644008" cy="1274245"/>
          </a:xfrm>
          <a:prstGeom prst="rect">
            <a:avLst/>
          </a:prstGeom>
        </p:spPr>
      </p:pic>
      <p:sp>
        <p:nvSpPr>
          <p:cNvPr id="7" name="四角形: 角を丸くする 6">
            <a:extLst>
              <a:ext uri="{FF2B5EF4-FFF2-40B4-BE49-F238E27FC236}">
                <a16:creationId xmlns:a16="http://schemas.microsoft.com/office/drawing/2014/main" id="{175F54A4-5B72-47D2-92EC-ED27231E4C9C}"/>
              </a:ext>
            </a:extLst>
          </p:cNvPr>
          <p:cNvSpPr/>
          <p:nvPr/>
        </p:nvSpPr>
        <p:spPr>
          <a:xfrm>
            <a:off x="5316034" y="2474358"/>
            <a:ext cx="2016224" cy="3693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a:extLst>
              <a:ext uri="{FF2B5EF4-FFF2-40B4-BE49-F238E27FC236}">
                <a16:creationId xmlns:a16="http://schemas.microsoft.com/office/drawing/2014/main" id="{D355C5AC-6E74-4948-A7AC-E8E38D7D889F}"/>
              </a:ext>
            </a:extLst>
          </p:cNvPr>
          <p:cNvCxnSpPr>
            <a:cxnSpLocks/>
          </p:cNvCxnSpPr>
          <p:nvPr/>
        </p:nvCxnSpPr>
        <p:spPr>
          <a:xfrm flipH="1">
            <a:off x="1477390" y="2673796"/>
            <a:ext cx="3814690" cy="0"/>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CE4AE064-B340-4FEC-8FA7-BB13E7D7E2DE}"/>
              </a:ext>
            </a:extLst>
          </p:cNvPr>
          <p:cNvCxnSpPr/>
          <p:nvPr/>
        </p:nvCxnSpPr>
        <p:spPr>
          <a:xfrm>
            <a:off x="1475656" y="2666992"/>
            <a:ext cx="0"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四角形: 角を丸くする 11">
            <a:extLst>
              <a:ext uri="{FF2B5EF4-FFF2-40B4-BE49-F238E27FC236}">
                <a16:creationId xmlns:a16="http://schemas.microsoft.com/office/drawing/2014/main" id="{3107F469-1353-4A67-9A96-9C74B35F9251}"/>
              </a:ext>
            </a:extLst>
          </p:cNvPr>
          <p:cNvSpPr/>
          <p:nvPr/>
        </p:nvSpPr>
        <p:spPr>
          <a:xfrm>
            <a:off x="851538" y="3048952"/>
            <a:ext cx="1656184" cy="3693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C08D968C-3327-4E5C-B619-6C3ADC3DE158}"/>
              </a:ext>
            </a:extLst>
          </p:cNvPr>
          <p:cNvSpPr txBox="1"/>
          <p:nvPr/>
        </p:nvSpPr>
        <p:spPr>
          <a:xfrm>
            <a:off x="923546" y="2274013"/>
            <a:ext cx="2749471" cy="369332"/>
          </a:xfrm>
          <a:prstGeom prst="rect">
            <a:avLst/>
          </a:prstGeom>
          <a:noFill/>
        </p:spPr>
        <p:txBody>
          <a:bodyPr wrap="none" rtlCol="0">
            <a:spAutoFit/>
          </a:bodyPr>
          <a:lstStyle/>
          <a:p>
            <a:r>
              <a:rPr lang="ja-JP" altLang="en-US" dirty="0">
                <a:solidFill>
                  <a:schemeClr val="accent1">
                    <a:lumMod val="75000"/>
                  </a:schemeClr>
                </a:solidFill>
              </a:rPr>
              <a:t>拡張子を除いたファイル名</a:t>
            </a:r>
            <a:endParaRPr kumimoji="1" lang="ja-JP" altLang="en-US" dirty="0">
              <a:solidFill>
                <a:schemeClr val="accent1">
                  <a:lumMod val="75000"/>
                </a:schemeClr>
              </a:solidFill>
            </a:endParaRPr>
          </a:p>
        </p:txBody>
      </p:sp>
      <p:sp>
        <p:nvSpPr>
          <p:cNvPr id="14" name="四角形: 角を丸くする 13">
            <a:extLst>
              <a:ext uri="{FF2B5EF4-FFF2-40B4-BE49-F238E27FC236}">
                <a16:creationId xmlns:a16="http://schemas.microsoft.com/office/drawing/2014/main" id="{4FD4FC1D-6115-4A70-A9DC-968CCD30BA45}"/>
              </a:ext>
            </a:extLst>
          </p:cNvPr>
          <p:cNvSpPr/>
          <p:nvPr/>
        </p:nvSpPr>
        <p:spPr>
          <a:xfrm>
            <a:off x="3346013" y="3048952"/>
            <a:ext cx="1502732" cy="3693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953ABCAA-27E6-47DF-9DFB-605F83480372}"/>
              </a:ext>
            </a:extLst>
          </p:cNvPr>
          <p:cNvSpPr/>
          <p:nvPr/>
        </p:nvSpPr>
        <p:spPr>
          <a:xfrm>
            <a:off x="5999602" y="2926759"/>
            <a:ext cx="1476672" cy="267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90940487-B44E-4208-BDBB-C7B3F32CC600}"/>
              </a:ext>
            </a:extLst>
          </p:cNvPr>
          <p:cNvSpPr txBox="1"/>
          <p:nvPr/>
        </p:nvSpPr>
        <p:spPr>
          <a:xfrm>
            <a:off x="3538748" y="2674703"/>
            <a:ext cx="995785" cy="369332"/>
          </a:xfrm>
          <a:prstGeom prst="rect">
            <a:avLst/>
          </a:prstGeom>
          <a:noFill/>
        </p:spPr>
        <p:txBody>
          <a:bodyPr wrap="none" rtlCol="0">
            <a:spAutoFit/>
          </a:bodyPr>
          <a:lstStyle/>
          <a:p>
            <a:r>
              <a:rPr lang="ja-JP" altLang="en-US" dirty="0">
                <a:solidFill>
                  <a:srgbClr val="FF0000"/>
                </a:solidFill>
              </a:rPr>
              <a:t>クラス名</a:t>
            </a:r>
            <a:endParaRPr kumimoji="1" lang="ja-JP" altLang="en-US" dirty="0">
              <a:solidFill>
                <a:srgbClr val="FF0000"/>
              </a:solidFill>
            </a:endParaRPr>
          </a:p>
        </p:txBody>
      </p:sp>
      <p:sp>
        <p:nvSpPr>
          <p:cNvPr id="17" name="正方形/長方形 16">
            <a:extLst>
              <a:ext uri="{FF2B5EF4-FFF2-40B4-BE49-F238E27FC236}">
                <a16:creationId xmlns:a16="http://schemas.microsoft.com/office/drawing/2014/main" id="{91AA16AC-107A-44AD-B1B7-9281D414E7FB}"/>
              </a:ext>
            </a:extLst>
          </p:cNvPr>
          <p:cNvSpPr/>
          <p:nvPr/>
        </p:nvSpPr>
        <p:spPr>
          <a:xfrm>
            <a:off x="-180528" y="1270817"/>
            <a:ext cx="7314823" cy="400110"/>
          </a:xfrm>
          <a:prstGeom prst="rect">
            <a:avLst/>
          </a:prstGeom>
        </p:spPr>
        <p:txBody>
          <a:bodyPr wrap="none">
            <a:spAutoFit/>
          </a:bodyPr>
          <a:lstStyle/>
          <a:p>
            <a:pPr lvl="1"/>
            <a:r>
              <a:rPr lang="ja-JP" altLang="en-US" sz="2000" dirty="0">
                <a:latin typeface="+mn-ea"/>
                <a:ea typeface="+mn-ea"/>
              </a:rPr>
              <a:t>クラスを定義したファイルをモジュールとして利用できる</a:t>
            </a:r>
            <a:endParaRPr lang="en-US" altLang="ja-JP" sz="2000" dirty="0">
              <a:latin typeface="+mn-ea"/>
              <a:ea typeface="+mn-ea"/>
            </a:endParaRPr>
          </a:p>
        </p:txBody>
      </p:sp>
      <p:sp>
        <p:nvSpPr>
          <p:cNvPr id="3" name="スライド番号プレースホルダー 2">
            <a:extLst>
              <a:ext uri="{FF2B5EF4-FFF2-40B4-BE49-F238E27FC236}">
                <a16:creationId xmlns:a16="http://schemas.microsoft.com/office/drawing/2014/main" id="{A6BDC949-03ED-4797-96A8-F490030EC416}"/>
              </a:ext>
            </a:extLst>
          </p:cNvPr>
          <p:cNvSpPr>
            <a:spLocks noGrp="1"/>
          </p:cNvSpPr>
          <p:nvPr>
            <p:ph type="sldNum" sz="quarter" idx="12"/>
          </p:nvPr>
        </p:nvSpPr>
        <p:spPr/>
        <p:txBody>
          <a:bodyPr/>
          <a:lstStyle/>
          <a:p>
            <a:fld id="{F9134F74-3BB4-4ADE-A554-892E3A208E77}" type="slidenum">
              <a:rPr lang="ja-JP" altLang="en-US" smtClean="0"/>
              <a:pPr/>
              <a:t>238</a:t>
            </a:fld>
            <a:endParaRPr lang="ja-JP" altLang="en-US"/>
          </a:p>
        </p:txBody>
      </p:sp>
    </p:spTree>
    <p:extLst>
      <p:ext uri="{BB962C8B-B14F-4D97-AF65-F5344CB8AC3E}">
        <p14:creationId xmlns:p14="http://schemas.microsoft.com/office/powerpoint/2010/main" val="370538865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0AB7114E-0900-4559-BD4D-660F7CFAFFB8}"/>
              </a:ext>
            </a:extLst>
          </p:cNvPr>
          <p:cNvSpPr>
            <a:spLocks noGrp="1"/>
          </p:cNvSpPr>
          <p:nvPr>
            <p:ph type="title"/>
          </p:nvPr>
        </p:nvSpPr>
        <p:spPr>
          <a:xfrm>
            <a:off x="457200" y="425252"/>
            <a:ext cx="8229600" cy="574855"/>
          </a:xfrm>
        </p:spPr>
        <p:txBody>
          <a:bodyPr>
            <a:normAutofit fontScale="90000"/>
          </a:bodyPr>
          <a:lstStyle/>
          <a:p>
            <a:r>
              <a:rPr lang="en-US" altLang="ja-JP" sz="3200" dirty="0">
                <a:latin typeface="Lucida Console" panose="020B0609040504020204" pitchFamily="49" charset="0"/>
              </a:rPr>
              <a:t>__name__</a:t>
            </a:r>
            <a:r>
              <a:rPr lang="ja-JP" altLang="en-US" sz="3200" dirty="0"/>
              <a:t>変数</a:t>
            </a:r>
            <a:endParaRPr kumimoji="1" lang="ja-JP" altLang="en-US" sz="3200" dirty="0"/>
          </a:p>
        </p:txBody>
      </p:sp>
      <p:pic>
        <p:nvPicPr>
          <p:cNvPr id="5" name="図 4">
            <a:extLst>
              <a:ext uri="{FF2B5EF4-FFF2-40B4-BE49-F238E27FC236}">
                <a16:creationId xmlns:a16="http://schemas.microsoft.com/office/drawing/2014/main" id="{F179990A-7227-46A8-87B9-ECF805CC32C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68560" y="0"/>
            <a:ext cx="5503989" cy="425253"/>
          </a:xfrm>
          <a:prstGeom prst="rect">
            <a:avLst/>
          </a:prstGeom>
        </p:spPr>
      </p:pic>
      <p:pic>
        <p:nvPicPr>
          <p:cNvPr id="6" name="図 5">
            <a:extLst>
              <a:ext uri="{FF2B5EF4-FFF2-40B4-BE49-F238E27FC236}">
                <a16:creationId xmlns:a16="http://schemas.microsoft.com/office/drawing/2014/main" id="{ADE4E35A-D883-4DAE-917F-0DDCBB2BEEFA}"/>
              </a:ext>
            </a:extLst>
          </p:cNvPr>
          <p:cNvPicPr>
            <a:picLocks noChangeAspect="1"/>
          </p:cNvPicPr>
          <p:nvPr/>
        </p:nvPicPr>
        <p:blipFill>
          <a:blip r:embed="rId4"/>
          <a:stretch>
            <a:fillRect/>
          </a:stretch>
        </p:blipFill>
        <p:spPr>
          <a:xfrm>
            <a:off x="300890" y="2105955"/>
            <a:ext cx="3635627" cy="1539008"/>
          </a:xfrm>
          <a:prstGeom prst="rect">
            <a:avLst/>
          </a:prstGeom>
        </p:spPr>
      </p:pic>
      <p:pic>
        <p:nvPicPr>
          <p:cNvPr id="7" name="図 6">
            <a:extLst>
              <a:ext uri="{FF2B5EF4-FFF2-40B4-BE49-F238E27FC236}">
                <a16:creationId xmlns:a16="http://schemas.microsoft.com/office/drawing/2014/main" id="{E849F041-DA09-4550-A64E-E3A113433C93}"/>
              </a:ext>
            </a:extLst>
          </p:cNvPr>
          <p:cNvPicPr>
            <a:picLocks noChangeAspect="1"/>
          </p:cNvPicPr>
          <p:nvPr/>
        </p:nvPicPr>
        <p:blipFill>
          <a:blip r:embed="rId5"/>
          <a:stretch>
            <a:fillRect/>
          </a:stretch>
        </p:blipFill>
        <p:spPr>
          <a:xfrm>
            <a:off x="4841831" y="2105955"/>
            <a:ext cx="4010380" cy="2061465"/>
          </a:xfrm>
          <a:prstGeom prst="rect">
            <a:avLst/>
          </a:prstGeom>
        </p:spPr>
      </p:pic>
      <p:sp>
        <p:nvSpPr>
          <p:cNvPr id="8" name="矢印: 右 7">
            <a:extLst>
              <a:ext uri="{FF2B5EF4-FFF2-40B4-BE49-F238E27FC236}">
                <a16:creationId xmlns:a16="http://schemas.microsoft.com/office/drawing/2014/main" id="{476E83D2-059D-47DA-BE84-0DEDEFB4100F}"/>
              </a:ext>
            </a:extLst>
          </p:cNvPr>
          <p:cNvSpPr/>
          <p:nvPr/>
        </p:nvSpPr>
        <p:spPr>
          <a:xfrm>
            <a:off x="4248389" y="2564904"/>
            <a:ext cx="281569" cy="484632"/>
          </a:xfrm>
          <a:prstGeom prst="rightArrow">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CF6F84C1-172E-41C1-AB70-59252BE1A0B7}"/>
              </a:ext>
            </a:extLst>
          </p:cNvPr>
          <p:cNvSpPr/>
          <p:nvPr/>
        </p:nvSpPr>
        <p:spPr>
          <a:xfrm>
            <a:off x="300890" y="3089407"/>
            <a:ext cx="3046974" cy="5803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02AD0683-CDEA-4F47-83F2-A1080B9EA0AA}"/>
              </a:ext>
            </a:extLst>
          </p:cNvPr>
          <p:cNvSpPr txBox="1"/>
          <p:nvPr/>
        </p:nvSpPr>
        <p:spPr>
          <a:xfrm>
            <a:off x="264950" y="4018756"/>
            <a:ext cx="3190990" cy="923330"/>
          </a:xfrm>
          <a:prstGeom prst="rect">
            <a:avLst/>
          </a:prstGeom>
          <a:noFill/>
        </p:spPr>
        <p:txBody>
          <a:bodyPr wrap="square" rtlCol="0">
            <a:spAutoFit/>
          </a:bodyPr>
          <a:lstStyle/>
          <a:p>
            <a:r>
              <a:rPr lang="ja-JP" altLang="en-US" dirty="0"/>
              <a:t>このファイルをインポートすると実行されてしまう</a:t>
            </a:r>
            <a:endParaRPr lang="en-US" altLang="ja-JP" dirty="0"/>
          </a:p>
          <a:p>
            <a:endParaRPr kumimoji="1" lang="ja-JP" altLang="en-US" dirty="0"/>
          </a:p>
        </p:txBody>
      </p:sp>
      <p:cxnSp>
        <p:nvCxnSpPr>
          <p:cNvPr id="11" name="直線矢印コネクタ 10">
            <a:extLst>
              <a:ext uri="{FF2B5EF4-FFF2-40B4-BE49-F238E27FC236}">
                <a16:creationId xmlns:a16="http://schemas.microsoft.com/office/drawing/2014/main" id="{382DE123-1749-4535-BAF8-AD2F4235424A}"/>
              </a:ext>
            </a:extLst>
          </p:cNvPr>
          <p:cNvCxnSpPr>
            <a:cxnSpLocks/>
          </p:cNvCxnSpPr>
          <p:nvPr/>
        </p:nvCxnSpPr>
        <p:spPr>
          <a:xfrm flipV="1">
            <a:off x="1187624" y="3715278"/>
            <a:ext cx="0" cy="257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8A18F799-27FA-4BA2-9CAC-FD1DDAD4F266}"/>
              </a:ext>
            </a:extLst>
          </p:cNvPr>
          <p:cNvSpPr txBox="1"/>
          <p:nvPr/>
        </p:nvSpPr>
        <p:spPr>
          <a:xfrm>
            <a:off x="4788024" y="4362178"/>
            <a:ext cx="4010380" cy="369332"/>
          </a:xfrm>
          <a:prstGeom prst="rect">
            <a:avLst/>
          </a:prstGeom>
          <a:noFill/>
        </p:spPr>
        <p:txBody>
          <a:bodyPr wrap="square" rtlCol="0">
            <a:spAutoFit/>
          </a:bodyPr>
          <a:lstStyle/>
          <a:p>
            <a:r>
              <a:rPr lang="ja-JP" altLang="en-US" dirty="0"/>
              <a:t>インポート時には実行されなくなる</a:t>
            </a:r>
            <a:endParaRPr kumimoji="1" lang="ja-JP" altLang="en-US" dirty="0"/>
          </a:p>
        </p:txBody>
      </p:sp>
      <p:sp>
        <p:nvSpPr>
          <p:cNvPr id="14" name="四角形: 角を丸くする 13">
            <a:extLst>
              <a:ext uri="{FF2B5EF4-FFF2-40B4-BE49-F238E27FC236}">
                <a16:creationId xmlns:a16="http://schemas.microsoft.com/office/drawing/2014/main" id="{855B331D-8F77-408A-86DD-33602CC17521}"/>
              </a:ext>
            </a:extLst>
          </p:cNvPr>
          <p:cNvSpPr/>
          <p:nvPr/>
        </p:nvSpPr>
        <p:spPr>
          <a:xfrm>
            <a:off x="4841830" y="3138827"/>
            <a:ext cx="3844969" cy="9382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1402C9B7-4086-4E91-90D7-E38980616DAC}"/>
              </a:ext>
            </a:extLst>
          </p:cNvPr>
          <p:cNvSpPr/>
          <p:nvPr/>
        </p:nvSpPr>
        <p:spPr>
          <a:xfrm>
            <a:off x="661500" y="5270552"/>
            <a:ext cx="8136904" cy="923330"/>
          </a:xfrm>
          <a:prstGeom prst="rect">
            <a:avLst/>
          </a:prstGeom>
        </p:spPr>
        <p:txBody>
          <a:bodyPr wrap="square">
            <a:spAutoFit/>
          </a:bodyPr>
          <a:lstStyle/>
          <a:p>
            <a:r>
              <a:rPr lang="ja-JP" altLang="en-US" b="1" dirty="0">
                <a:latin typeface="+mn-ea"/>
                <a:ea typeface="+mn-ea"/>
              </a:rPr>
              <a:t>__name__</a:t>
            </a:r>
            <a:r>
              <a:rPr lang="ja-JP" altLang="en-US" dirty="0">
                <a:latin typeface="+mn-ea"/>
                <a:ea typeface="+mn-ea"/>
              </a:rPr>
              <a:t>変数の値</a:t>
            </a:r>
            <a:endParaRPr lang="en-US" altLang="ja-JP" dirty="0">
              <a:latin typeface="+mn-ea"/>
              <a:ea typeface="+mn-ea"/>
            </a:endParaRPr>
          </a:p>
          <a:p>
            <a:r>
              <a:rPr lang="ja-JP" altLang="en-US" dirty="0">
                <a:latin typeface="+mn-ea"/>
                <a:ea typeface="+mn-ea"/>
              </a:rPr>
              <a:t>・ プログラムコードが直接実行されたとき → </a:t>
            </a:r>
            <a:r>
              <a:rPr lang="ja-JP" altLang="en-US" b="1" dirty="0">
                <a:latin typeface="+mn-ea"/>
                <a:ea typeface="+mn-ea"/>
              </a:rPr>
              <a:t>'__main__'</a:t>
            </a:r>
          </a:p>
          <a:p>
            <a:r>
              <a:rPr lang="ja-JP" altLang="en-US" dirty="0">
                <a:latin typeface="+mn-ea"/>
                <a:ea typeface="+mn-ea"/>
              </a:rPr>
              <a:t>・ インポートされたとき → モジュール名 （この場合は'</a:t>
            </a:r>
            <a:r>
              <a:rPr lang="en-US" altLang="ja-JP" dirty="0">
                <a:latin typeface="+mn-ea"/>
                <a:ea typeface="+mn-ea"/>
              </a:rPr>
              <a:t>name</a:t>
            </a:r>
            <a:r>
              <a:rPr lang="ja-JP" altLang="en-US" dirty="0">
                <a:latin typeface="+mn-ea"/>
                <a:ea typeface="+mn-ea"/>
              </a:rPr>
              <a:t>_card'）</a:t>
            </a:r>
          </a:p>
        </p:txBody>
      </p:sp>
      <p:sp>
        <p:nvSpPr>
          <p:cNvPr id="16" name="テキスト ボックス 15">
            <a:extLst>
              <a:ext uri="{FF2B5EF4-FFF2-40B4-BE49-F238E27FC236}">
                <a16:creationId xmlns:a16="http://schemas.microsoft.com/office/drawing/2014/main" id="{4FF7C4A1-C5CC-4CB7-9FA2-863D8E3458CF}"/>
              </a:ext>
            </a:extLst>
          </p:cNvPr>
          <p:cNvSpPr txBox="1"/>
          <p:nvPr/>
        </p:nvSpPr>
        <p:spPr>
          <a:xfrm>
            <a:off x="251520" y="1711834"/>
            <a:ext cx="1710725" cy="369332"/>
          </a:xfrm>
          <a:prstGeom prst="rect">
            <a:avLst/>
          </a:prstGeom>
          <a:noFill/>
        </p:spPr>
        <p:txBody>
          <a:bodyPr wrap="none" rtlCol="0">
            <a:spAutoFit/>
          </a:bodyPr>
          <a:lstStyle/>
          <a:p>
            <a:r>
              <a:rPr kumimoji="1" lang="en-US" altLang="ja-JP" dirty="0"/>
              <a:t>name_card.py</a:t>
            </a:r>
            <a:endParaRPr kumimoji="1" lang="ja-JP" altLang="en-US" dirty="0"/>
          </a:p>
        </p:txBody>
      </p:sp>
      <p:sp>
        <p:nvSpPr>
          <p:cNvPr id="17" name="テキスト ボックス 16">
            <a:extLst>
              <a:ext uri="{FF2B5EF4-FFF2-40B4-BE49-F238E27FC236}">
                <a16:creationId xmlns:a16="http://schemas.microsoft.com/office/drawing/2014/main" id="{F4891127-81FE-4C16-9A09-2B752C485B0E}"/>
              </a:ext>
            </a:extLst>
          </p:cNvPr>
          <p:cNvSpPr txBox="1"/>
          <p:nvPr/>
        </p:nvSpPr>
        <p:spPr>
          <a:xfrm>
            <a:off x="4860032" y="1691516"/>
            <a:ext cx="1710725" cy="369332"/>
          </a:xfrm>
          <a:prstGeom prst="rect">
            <a:avLst/>
          </a:prstGeom>
          <a:noFill/>
        </p:spPr>
        <p:txBody>
          <a:bodyPr wrap="none" rtlCol="0">
            <a:spAutoFit/>
          </a:bodyPr>
          <a:lstStyle/>
          <a:p>
            <a:r>
              <a:rPr kumimoji="1" lang="en-US" altLang="ja-JP" dirty="0"/>
              <a:t>name_card.py</a:t>
            </a:r>
            <a:endParaRPr kumimoji="1" lang="ja-JP" altLang="en-US" dirty="0"/>
          </a:p>
        </p:txBody>
      </p:sp>
      <p:sp>
        <p:nvSpPr>
          <p:cNvPr id="2" name="スライド番号プレースホルダー 1">
            <a:extLst>
              <a:ext uri="{FF2B5EF4-FFF2-40B4-BE49-F238E27FC236}">
                <a16:creationId xmlns:a16="http://schemas.microsoft.com/office/drawing/2014/main" id="{2B8E8AA0-840C-4522-B8D4-19237ABD3F9D}"/>
              </a:ext>
            </a:extLst>
          </p:cNvPr>
          <p:cNvSpPr>
            <a:spLocks noGrp="1"/>
          </p:cNvSpPr>
          <p:nvPr>
            <p:ph type="sldNum" sz="quarter" idx="12"/>
          </p:nvPr>
        </p:nvSpPr>
        <p:spPr/>
        <p:txBody>
          <a:bodyPr/>
          <a:lstStyle/>
          <a:p>
            <a:fld id="{F9134F74-3BB4-4ADE-A554-892E3A208E77}" type="slidenum">
              <a:rPr lang="ja-JP" altLang="en-US" smtClean="0"/>
              <a:pPr/>
              <a:t>239</a:t>
            </a:fld>
            <a:endParaRPr lang="ja-JP" altLang="en-US"/>
          </a:p>
        </p:txBody>
      </p:sp>
    </p:spTree>
    <p:extLst>
      <p:ext uri="{BB962C8B-B14F-4D97-AF65-F5344CB8AC3E}">
        <p14:creationId xmlns:p14="http://schemas.microsoft.com/office/powerpoint/2010/main" val="2110483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5E18EB-82FF-4605-B49A-E2DE11A64098}"/>
              </a:ext>
            </a:extLst>
          </p:cNvPr>
          <p:cNvSpPr>
            <a:spLocks noGrp="1"/>
          </p:cNvSpPr>
          <p:nvPr>
            <p:ph type="title"/>
          </p:nvPr>
        </p:nvSpPr>
        <p:spPr/>
        <p:txBody>
          <a:bodyPr/>
          <a:lstStyle/>
          <a:p>
            <a:r>
              <a:rPr kumimoji="1" lang="ja-JP" altLang="en-US" dirty="0"/>
              <a:t>プログラムコードのルール</a:t>
            </a:r>
          </a:p>
        </p:txBody>
      </p:sp>
      <p:sp>
        <p:nvSpPr>
          <p:cNvPr id="3" name="コンテンツ プレースホルダー 2">
            <a:extLst>
              <a:ext uri="{FF2B5EF4-FFF2-40B4-BE49-F238E27FC236}">
                <a16:creationId xmlns:a16="http://schemas.microsoft.com/office/drawing/2014/main" id="{A674F8E7-B3A6-4C93-9C4F-0FDD99E70A81}"/>
              </a:ext>
            </a:extLst>
          </p:cNvPr>
          <p:cNvSpPr>
            <a:spLocks noGrp="1"/>
          </p:cNvSpPr>
          <p:nvPr>
            <p:ph idx="1"/>
          </p:nvPr>
        </p:nvSpPr>
        <p:spPr/>
        <p:txBody>
          <a:bodyPr/>
          <a:lstStyle/>
          <a:p>
            <a:r>
              <a:rPr kumimoji="1" lang="ja-JP" altLang="en-US" sz="2400" dirty="0"/>
              <a:t>半角英数字と半角記号を使用して記述する（クオーテーションで囲んだ文字列は例外）</a:t>
            </a:r>
            <a:endParaRPr kumimoji="1" lang="en-US" altLang="ja-JP" sz="2400" dirty="0"/>
          </a:p>
          <a:p>
            <a:endParaRPr kumimoji="1" lang="ja-JP" altLang="en-US" sz="2400" dirty="0"/>
          </a:p>
          <a:p>
            <a:r>
              <a:rPr kumimoji="1" lang="ja-JP" altLang="en-US" sz="2400" dirty="0"/>
              <a:t>大文字と小文字は区別される</a:t>
            </a:r>
            <a:endParaRPr kumimoji="1" lang="en-US" altLang="ja-JP" sz="2400" dirty="0"/>
          </a:p>
          <a:p>
            <a:pPr marL="0" indent="0">
              <a:buNone/>
            </a:pPr>
            <a:r>
              <a:rPr lang="en-US" altLang="ja-JP" sz="2400" dirty="0"/>
              <a:t>	</a:t>
            </a:r>
            <a:r>
              <a:rPr lang="ja-JP" altLang="en-US" sz="2400" dirty="0">
                <a:solidFill>
                  <a:srgbClr val="FF0000"/>
                </a:solidFill>
              </a:rPr>
              <a:t>○</a:t>
            </a:r>
            <a:r>
              <a:rPr lang="ja-JP" altLang="en-US" sz="2400" dirty="0"/>
              <a:t> </a:t>
            </a:r>
            <a:r>
              <a:rPr lang="en-US" altLang="ja-JP" sz="2400" dirty="0">
                <a:latin typeface="Lucida Console" panose="020B0609040504020204" pitchFamily="49" charset="0"/>
              </a:rPr>
              <a:t>print('Hello')</a:t>
            </a:r>
          </a:p>
          <a:p>
            <a:pPr marL="0" indent="0">
              <a:buNone/>
            </a:pPr>
            <a:r>
              <a:rPr kumimoji="1" lang="en-US" altLang="ja-JP" sz="2400" dirty="0"/>
              <a:t>	</a:t>
            </a:r>
            <a:r>
              <a:rPr kumimoji="1" lang="en-US" altLang="ja-JP" sz="2400" dirty="0">
                <a:solidFill>
                  <a:srgbClr val="FF0000"/>
                </a:solidFill>
              </a:rPr>
              <a:t>×</a:t>
            </a:r>
            <a:r>
              <a:rPr kumimoji="1" lang="ja-JP" altLang="en-US" sz="2400" dirty="0"/>
              <a:t> </a:t>
            </a:r>
            <a:r>
              <a:rPr kumimoji="1" lang="en-US" altLang="ja-JP" sz="2400" dirty="0">
                <a:latin typeface="Lucida Console" panose="020B0609040504020204" pitchFamily="49" charset="0"/>
              </a:rPr>
              <a:t>Print('Hello')</a:t>
            </a:r>
          </a:p>
          <a:p>
            <a:endParaRPr lang="en-US" altLang="ja-JP" sz="2400" dirty="0"/>
          </a:p>
          <a:p>
            <a:r>
              <a:rPr kumimoji="1" lang="ja-JP" altLang="en-US" sz="2400" dirty="0"/>
              <a:t>単語や数字、記号の前後には、半角の空白文字を入れても入れなくてもよい</a:t>
            </a:r>
            <a:endParaRPr kumimoji="1" lang="en-US" altLang="ja-JP" sz="2400" dirty="0"/>
          </a:p>
          <a:p>
            <a:pPr marL="0" indent="0">
              <a:buNone/>
            </a:pPr>
            <a:r>
              <a:rPr lang="en-US" altLang="ja-JP" sz="2400" dirty="0"/>
              <a:t>	</a:t>
            </a:r>
            <a:r>
              <a:rPr lang="ja-JP" altLang="en-US" sz="2400" dirty="0">
                <a:solidFill>
                  <a:srgbClr val="FF0000"/>
                </a:solidFill>
              </a:rPr>
              <a:t>○</a:t>
            </a:r>
            <a:r>
              <a:rPr lang="ja-JP" altLang="en-US" sz="2400" dirty="0"/>
              <a:t> </a:t>
            </a:r>
            <a:r>
              <a:rPr lang="en-US" altLang="ja-JP" sz="2400" dirty="0"/>
              <a:t> </a:t>
            </a:r>
            <a:r>
              <a:rPr lang="en-US" altLang="ja-JP" sz="2400" dirty="0">
                <a:latin typeface="Lucida Console" panose="020B0609040504020204" pitchFamily="49" charset="0"/>
              </a:rPr>
              <a:t>3+4</a:t>
            </a:r>
          </a:p>
          <a:p>
            <a:pPr marL="0" indent="0">
              <a:buNone/>
            </a:pPr>
            <a:r>
              <a:rPr lang="en-US" altLang="ja-JP" sz="2400" dirty="0">
                <a:solidFill>
                  <a:srgbClr val="FF0000"/>
                </a:solidFill>
              </a:rPr>
              <a:t>	</a:t>
            </a:r>
            <a:r>
              <a:rPr kumimoji="1" lang="ja-JP" altLang="en-US" sz="2400" dirty="0">
                <a:solidFill>
                  <a:srgbClr val="FF0000"/>
                </a:solidFill>
              </a:rPr>
              <a:t>○ </a:t>
            </a:r>
            <a:r>
              <a:rPr kumimoji="1" lang="en-US" altLang="ja-JP" sz="2400" dirty="0">
                <a:solidFill>
                  <a:srgbClr val="FF0000"/>
                </a:solidFill>
              </a:rPr>
              <a:t> </a:t>
            </a:r>
            <a:r>
              <a:rPr kumimoji="1" lang="en-US" altLang="ja-JP" sz="2400" dirty="0">
                <a:latin typeface="Lucida Console" panose="020B0609040504020204" pitchFamily="49" charset="0"/>
              </a:rPr>
              <a:t>3 + 4</a:t>
            </a:r>
          </a:p>
          <a:p>
            <a:endParaRPr kumimoji="1" lang="ja-JP" altLang="en-US" sz="2400" dirty="0"/>
          </a:p>
        </p:txBody>
      </p:sp>
      <p:sp>
        <p:nvSpPr>
          <p:cNvPr id="4" name="スライド番号プレースホルダー 3">
            <a:extLst>
              <a:ext uri="{FF2B5EF4-FFF2-40B4-BE49-F238E27FC236}">
                <a16:creationId xmlns:a16="http://schemas.microsoft.com/office/drawing/2014/main" id="{1A6E9069-E8B5-4456-9FCF-2D6A9A843338}"/>
              </a:ext>
            </a:extLst>
          </p:cNvPr>
          <p:cNvSpPr>
            <a:spLocks noGrp="1"/>
          </p:cNvSpPr>
          <p:nvPr>
            <p:ph type="sldNum" sz="quarter" idx="12"/>
          </p:nvPr>
        </p:nvSpPr>
        <p:spPr/>
        <p:txBody>
          <a:bodyPr/>
          <a:lstStyle/>
          <a:p>
            <a:fld id="{F9134F74-3BB4-4ADE-A554-892E3A208E77}" type="slidenum">
              <a:rPr lang="ja-JP" altLang="en-US" smtClean="0"/>
              <a:pPr/>
              <a:t>24</a:t>
            </a:fld>
            <a:endParaRPr lang="ja-JP" altLang="en-US"/>
          </a:p>
        </p:txBody>
      </p:sp>
    </p:spTree>
    <p:extLst>
      <p:ext uri="{BB962C8B-B14F-4D97-AF65-F5344CB8AC3E}">
        <p14:creationId xmlns:p14="http://schemas.microsoft.com/office/powerpoint/2010/main" val="75464499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2D105F-950A-4E19-B6C1-9B273F979714}"/>
              </a:ext>
            </a:extLst>
          </p:cNvPr>
          <p:cNvSpPr>
            <a:spLocks noGrp="1"/>
          </p:cNvSpPr>
          <p:nvPr>
            <p:ph type="ctrTitle"/>
          </p:nvPr>
        </p:nvSpPr>
        <p:spPr/>
        <p:txBody>
          <a:bodyPr/>
          <a:lstStyle/>
          <a:p>
            <a:r>
              <a:rPr kumimoji="1" lang="ja-JP" altLang="en-US" dirty="0"/>
              <a:t>継承</a:t>
            </a:r>
          </a:p>
        </p:txBody>
      </p:sp>
      <p:sp>
        <p:nvSpPr>
          <p:cNvPr id="3" name="字幕 2">
            <a:extLst>
              <a:ext uri="{FF2B5EF4-FFF2-40B4-BE49-F238E27FC236}">
                <a16:creationId xmlns:a16="http://schemas.microsoft.com/office/drawing/2014/main" id="{E12AE430-47BC-4434-8E58-AD1B9A371B11}"/>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406958574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9CD784-0D44-4AF2-8136-09D930E1605A}"/>
              </a:ext>
            </a:extLst>
          </p:cNvPr>
          <p:cNvSpPr>
            <a:spLocks noGrp="1"/>
          </p:cNvSpPr>
          <p:nvPr>
            <p:ph type="title"/>
          </p:nvPr>
        </p:nvSpPr>
        <p:spPr/>
        <p:txBody>
          <a:bodyPr/>
          <a:lstStyle/>
          <a:p>
            <a:r>
              <a:rPr kumimoji="1" lang="ja-JP" altLang="en-US" dirty="0"/>
              <a:t>継承</a:t>
            </a:r>
          </a:p>
        </p:txBody>
      </p:sp>
      <p:sp>
        <p:nvSpPr>
          <p:cNvPr id="3" name="コンテンツ プレースホルダー 2">
            <a:extLst>
              <a:ext uri="{FF2B5EF4-FFF2-40B4-BE49-F238E27FC236}">
                <a16:creationId xmlns:a16="http://schemas.microsoft.com/office/drawing/2014/main" id="{152BF11D-1B20-418B-A50D-E7777C88F42E}"/>
              </a:ext>
            </a:extLst>
          </p:cNvPr>
          <p:cNvSpPr>
            <a:spLocks noGrp="1"/>
          </p:cNvSpPr>
          <p:nvPr>
            <p:ph idx="1"/>
          </p:nvPr>
        </p:nvSpPr>
        <p:spPr>
          <a:xfrm>
            <a:off x="457200" y="1214422"/>
            <a:ext cx="8229600" cy="1062450"/>
          </a:xfrm>
        </p:spPr>
        <p:txBody>
          <a:bodyPr/>
          <a:lstStyle/>
          <a:p>
            <a:r>
              <a:rPr kumimoji="1" lang="ja-JP" altLang="en-US" sz="2800" dirty="0"/>
              <a:t>継承とは</a:t>
            </a:r>
            <a:endParaRPr kumimoji="1" lang="en-US" altLang="ja-JP" sz="2800" dirty="0"/>
          </a:p>
          <a:p>
            <a:pPr marL="457200" lvl="1" indent="0">
              <a:buNone/>
            </a:pPr>
            <a:r>
              <a:rPr lang="ja-JP" altLang="en-US" sz="2400" dirty="0"/>
              <a:t> 既存のクラスの機能を再利用し、それを拡張することで新しいクラスを作成すること</a:t>
            </a:r>
            <a:endParaRPr kumimoji="1" lang="ja-JP" altLang="en-US" sz="2800" dirty="0"/>
          </a:p>
        </p:txBody>
      </p:sp>
      <p:pic>
        <p:nvPicPr>
          <p:cNvPr id="4" name="図 3">
            <a:extLst>
              <a:ext uri="{FF2B5EF4-FFF2-40B4-BE49-F238E27FC236}">
                <a16:creationId xmlns:a16="http://schemas.microsoft.com/office/drawing/2014/main" id="{3E708FC2-DDBA-48C1-B0AB-20B98C4AF9C3}"/>
              </a:ext>
            </a:extLst>
          </p:cNvPr>
          <p:cNvPicPr>
            <a:picLocks noChangeAspect="1"/>
          </p:cNvPicPr>
          <p:nvPr/>
        </p:nvPicPr>
        <p:blipFill>
          <a:blip r:embed="rId2"/>
          <a:stretch>
            <a:fillRect/>
          </a:stretch>
        </p:blipFill>
        <p:spPr>
          <a:xfrm>
            <a:off x="827584" y="2852936"/>
            <a:ext cx="7452320" cy="3692162"/>
          </a:xfrm>
          <a:prstGeom prst="rect">
            <a:avLst/>
          </a:prstGeom>
        </p:spPr>
      </p:pic>
      <p:sp>
        <p:nvSpPr>
          <p:cNvPr id="5" name="スライド番号プレースホルダー 4">
            <a:extLst>
              <a:ext uri="{FF2B5EF4-FFF2-40B4-BE49-F238E27FC236}">
                <a16:creationId xmlns:a16="http://schemas.microsoft.com/office/drawing/2014/main" id="{2C28CCD1-84E6-4DD2-A4A2-29287584EBDB}"/>
              </a:ext>
            </a:extLst>
          </p:cNvPr>
          <p:cNvSpPr>
            <a:spLocks noGrp="1"/>
          </p:cNvSpPr>
          <p:nvPr>
            <p:ph type="sldNum" sz="quarter" idx="12"/>
          </p:nvPr>
        </p:nvSpPr>
        <p:spPr/>
        <p:txBody>
          <a:bodyPr/>
          <a:lstStyle/>
          <a:p>
            <a:fld id="{F9134F74-3BB4-4ADE-A554-892E3A208E77}" type="slidenum">
              <a:rPr lang="ja-JP" altLang="en-US" smtClean="0"/>
              <a:pPr/>
              <a:t>241</a:t>
            </a:fld>
            <a:endParaRPr lang="ja-JP" altLang="en-US"/>
          </a:p>
        </p:txBody>
      </p:sp>
    </p:spTree>
    <p:extLst>
      <p:ext uri="{BB962C8B-B14F-4D97-AF65-F5344CB8AC3E}">
        <p14:creationId xmlns:p14="http://schemas.microsoft.com/office/powerpoint/2010/main" val="8995055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23B6B8-E8FA-4B31-BE42-19FB820A34F4}"/>
              </a:ext>
            </a:extLst>
          </p:cNvPr>
          <p:cNvSpPr>
            <a:spLocks noGrp="1"/>
          </p:cNvSpPr>
          <p:nvPr>
            <p:ph type="title"/>
          </p:nvPr>
        </p:nvSpPr>
        <p:spPr/>
        <p:txBody>
          <a:bodyPr/>
          <a:lstStyle/>
          <a:p>
            <a:r>
              <a:rPr kumimoji="1" lang="en-US" altLang="ja-JP" dirty="0"/>
              <a:t>Python</a:t>
            </a:r>
            <a:r>
              <a:rPr kumimoji="1" lang="ja-JP" altLang="en-US" dirty="0"/>
              <a:t> の継承</a:t>
            </a:r>
          </a:p>
        </p:txBody>
      </p:sp>
      <p:pic>
        <p:nvPicPr>
          <p:cNvPr id="4" name="図 3">
            <a:extLst>
              <a:ext uri="{FF2B5EF4-FFF2-40B4-BE49-F238E27FC236}">
                <a16:creationId xmlns:a16="http://schemas.microsoft.com/office/drawing/2014/main" id="{1866D68C-E826-4AA2-AB58-70A0B332DC37}"/>
              </a:ext>
            </a:extLst>
          </p:cNvPr>
          <p:cNvPicPr>
            <a:picLocks noChangeAspect="1"/>
          </p:cNvPicPr>
          <p:nvPr/>
        </p:nvPicPr>
        <p:blipFill>
          <a:blip r:embed="rId2"/>
          <a:stretch>
            <a:fillRect/>
          </a:stretch>
        </p:blipFill>
        <p:spPr>
          <a:xfrm>
            <a:off x="539552" y="2852936"/>
            <a:ext cx="6300192" cy="3204260"/>
          </a:xfrm>
          <a:prstGeom prst="rect">
            <a:avLst/>
          </a:prstGeom>
        </p:spPr>
      </p:pic>
      <p:sp>
        <p:nvSpPr>
          <p:cNvPr id="5" name="コンテンツ プレースホルダー 2">
            <a:extLst>
              <a:ext uri="{FF2B5EF4-FFF2-40B4-BE49-F238E27FC236}">
                <a16:creationId xmlns:a16="http://schemas.microsoft.com/office/drawing/2014/main" id="{891E0DCE-37AA-4244-84F3-CC0FD4D6AAA9}"/>
              </a:ext>
            </a:extLst>
          </p:cNvPr>
          <p:cNvSpPr>
            <a:spLocks noGrp="1"/>
          </p:cNvSpPr>
          <p:nvPr>
            <p:ph idx="1"/>
          </p:nvPr>
        </p:nvSpPr>
        <p:spPr>
          <a:xfrm>
            <a:off x="457200" y="1214422"/>
            <a:ext cx="8229600" cy="1062450"/>
          </a:xfrm>
        </p:spPr>
        <p:txBody>
          <a:bodyPr/>
          <a:lstStyle/>
          <a:p>
            <a:r>
              <a:rPr lang="ja-JP" altLang="en-US" sz="2400" dirty="0"/>
              <a:t>全てのクラスが</a:t>
            </a:r>
            <a:r>
              <a:rPr lang="en-US" altLang="ja-JP" sz="2400" dirty="0"/>
              <a:t>Object</a:t>
            </a:r>
            <a:r>
              <a:rPr lang="ja-JP" altLang="en-US" sz="2400" dirty="0"/>
              <a:t>クラスを直接または間接的に継承する</a:t>
            </a:r>
            <a:endParaRPr lang="en-US" altLang="ja-JP" sz="2400" dirty="0"/>
          </a:p>
          <a:p>
            <a:r>
              <a:rPr kumimoji="1" lang="en-US" altLang="ja-JP" sz="2400" dirty="0"/>
              <a:t>1</a:t>
            </a:r>
            <a:r>
              <a:rPr kumimoji="1" lang="ja-JP" altLang="en-US" sz="2400" dirty="0" err="1"/>
              <a:t>つの</a:t>
            </a:r>
            <a:r>
              <a:rPr kumimoji="1" lang="ja-JP" altLang="en-US" sz="2400" dirty="0"/>
              <a:t>クラスが</a:t>
            </a:r>
            <a:r>
              <a:rPr kumimoji="1" lang="en-US" altLang="ja-JP" sz="2400" dirty="0"/>
              <a:t>2</a:t>
            </a:r>
            <a:r>
              <a:rPr kumimoji="1" lang="ja-JP" altLang="en-US" sz="2400" dirty="0" err="1"/>
              <a:t>つの</a:t>
            </a:r>
            <a:r>
              <a:rPr kumimoji="1" lang="ja-JP" altLang="en-US" sz="2400" dirty="0"/>
              <a:t>クラスを継承できる</a:t>
            </a:r>
            <a:r>
              <a:rPr kumimoji="1" lang="ja-JP" altLang="en-US" sz="2400" b="1" dirty="0"/>
              <a:t>（多重継承）</a:t>
            </a:r>
            <a:endParaRPr kumimoji="1" lang="en-US" altLang="ja-JP" sz="2400" b="1" dirty="0"/>
          </a:p>
        </p:txBody>
      </p:sp>
      <p:sp>
        <p:nvSpPr>
          <p:cNvPr id="7" name="正方形/長方形 6">
            <a:extLst>
              <a:ext uri="{FF2B5EF4-FFF2-40B4-BE49-F238E27FC236}">
                <a16:creationId xmlns:a16="http://schemas.microsoft.com/office/drawing/2014/main" id="{E50D2A53-3344-4A58-8B53-6B094D0A3B4C}"/>
              </a:ext>
            </a:extLst>
          </p:cNvPr>
          <p:cNvSpPr/>
          <p:nvPr/>
        </p:nvSpPr>
        <p:spPr>
          <a:xfrm>
            <a:off x="7164288" y="3789040"/>
            <a:ext cx="1008112"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F382299-3A75-4D89-995F-6C6A9635A926}"/>
              </a:ext>
            </a:extLst>
          </p:cNvPr>
          <p:cNvSpPr/>
          <p:nvPr/>
        </p:nvSpPr>
        <p:spPr>
          <a:xfrm>
            <a:off x="7164288" y="4725144"/>
            <a:ext cx="1008112"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a:extLst>
              <a:ext uri="{FF2B5EF4-FFF2-40B4-BE49-F238E27FC236}">
                <a16:creationId xmlns:a16="http://schemas.microsoft.com/office/drawing/2014/main" id="{BF1B4BEA-5C15-4459-9ADA-21B0A7093FB8}"/>
              </a:ext>
            </a:extLst>
          </p:cNvPr>
          <p:cNvCxnSpPr>
            <a:stCxn id="8" idx="0"/>
            <a:endCxn id="7" idx="2"/>
          </p:cNvCxnSpPr>
          <p:nvPr/>
        </p:nvCxnSpPr>
        <p:spPr>
          <a:xfrm flipV="1">
            <a:off x="7668344" y="4149080"/>
            <a:ext cx="0" cy="5760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75D325F9-6AB0-4749-91F3-2F129D7D1BA6}"/>
              </a:ext>
            </a:extLst>
          </p:cNvPr>
          <p:cNvSpPr txBox="1"/>
          <p:nvPr/>
        </p:nvSpPr>
        <p:spPr>
          <a:xfrm>
            <a:off x="6861475" y="3142709"/>
            <a:ext cx="1877437" cy="646331"/>
          </a:xfrm>
          <a:prstGeom prst="rect">
            <a:avLst/>
          </a:prstGeom>
          <a:noFill/>
        </p:spPr>
        <p:txBody>
          <a:bodyPr wrap="none" rtlCol="0">
            <a:spAutoFit/>
          </a:bodyPr>
          <a:lstStyle/>
          <a:p>
            <a:r>
              <a:rPr kumimoji="1" lang="ja-JP" altLang="en-US" dirty="0"/>
              <a:t>親クラス</a:t>
            </a:r>
            <a:br>
              <a:rPr kumimoji="1" lang="en-US" altLang="ja-JP" dirty="0"/>
            </a:br>
            <a:r>
              <a:rPr kumimoji="1" lang="ja-JP" altLang="en-US" dirty="0"/>
              <a:t>（スーパークラス）</a:t>
            </a:r>
          </a:p>
        </p:txBody>
      </p:sp>
      <p:sp>
        <p:nvSpPr>
          <p:cNvPr id="12" name="テキスト ボックス 11">
            <a:extLst>
              <a:ext uri="{FF2B5EF4-FFF2-40B4-BE49-F238E27FC236}">
                <a16:creationId xmlns:a16="http://schemas.microsoft.com/office/drawing/2014/main" id="{A5F2AEE0-D3EA-434A-8F8F-B725B4ABA197}"/>
              </a:ext>
            </a:extLst>
          </p:cNvPr>
          <p:cNvSpPr txBox="1"/>
          <p:nvPr/>
        </p:nvSpPr>
        <p:spPr>
          <a:xfrm>
            <a:off x="6948264" y="5229200"/>
            <a:ext cx="1430200" cy="646331"/>
          </a:xfrm>
          <a:prstGeom prst="rect">
            <a:avLst/>
          </a:prstGeom>
          <a:noFill/>
        </p:spPr>
        <p:txBody>
          <a:bodyPr wrap="none" rtlCol="0">
            <a:spAutoFit/>
          </a:bodyPr>
          <a:lstStyle/>
          <a:p>
            <a:r>
              <a:rPr lang="ja-JP" altLang="en-US" dirty="0"/>
              <a:t>子</a:t>
            </a:r>
            <a:r>
              <a:rPr kumimoji="1" lang="ja-JP" altLang="en-US" dirty="0"/>
              <a:t>クラス</a:t>
            </a:r>
            <a:br>
              <a:rPr kumimoji="1" lang="en-US" altLang="ja-JP" dirty="0"/>
            </a:br>
            <a:r>
              <a:rPr kumimoji="1" lang="ja-JP" altLang="en-US" dirty="0"/>
              <a:t>（</a:t>
            </a:r>
            <a:r>
              <a:rPr lang="ja-JP" altLang="en-US" dirty="0"/>
              <a:t>サブ</a:t>
            </a:r>
            <a:r>
              <a:rPr kumimoji="1" lang="ja-JP" altLang="en-US" dirty="0"/>
              <a:t>クラス）</a:t>
            </a:r>
          </a:p>
        </p:txBody>
      </p:sp>
      <p:sp>
        <p:nvSpPr>
          <p:cNvPr id="3" name="スライド番号プレースホルダー 2">
            <a:extLst>
              <a:ext uri="{FF2B5EF4-FFF2-40B4-BE49-F238E27FC236}">
                <a16:creationId xmlns:a16="http://schemas.microsoft.com/office/drawing/2014/main" id="{83875E26-5DC8-45B7-B5C6-A03EF8A917D4}"/>
              </a:ext>
            </a:extLst>
          </p:cNvPr>
          <p:cNvSpPr>
            <a:spLocks noGrp="1"/>
          </p:cNvSpPr>
          <p:nvPr>
            <p:ph type="sldNum" sz="quarter" idx="12"/>
          </p:nvPr>
        </p:nvSpPr>
        <p:spPr/>
        <p:txBody>
          <a:bodyPr/>
          <a:lstStyle/>
          <a:p>
            <a:fld id="{F9134F74-3BB4-4ADE-A554-892E3A208E77}" type="slidenum">
              <a:rPr lang="ja-JP" altLang="en-US" smtClean="0"/>
              <a:pPr/>
              <a:t>242</a:t>
            </a:fld>
            <a:endParaRPr lang="ja-JP" altLang="en-US"/>
          </a:p>
        </p:txBody>
      </p:sp>
    </p:spTree>
    <p:extLst>
      <p:ext uri="{BB962C8B-B14F-4D97-AF65-F5344CB8AC3E}">
        <p14:creationId xmlns:p14="http://schemas.microsoft.com/office/powerpoint/2010/main" val="338290398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DC14C2-4EA0-45CA-B392-0D1E185178CE}"/>
              </a:ext>
            </a:extLst>
          </p:cNvPr>
          <p:cNvSpPr>
            <a:spLocks noGrp="1"/>
          </p:cNvSpPr>
          <p:nvPr>
            <p:ph type="title"/>
          </p:nvPr>
        </p:nvSpPr>
        <p:spPr/>
        <p:txBody>
          <a:bodyPr/>
          <a:lstStyle/>
          <a:p>
            <a:r>
              <a:rPr kumimoji="1" lang="ja-JP" altLang="en-US" dirty="0"/>
              <a:t>継承のしかた</a:t>
            </a:r>
          </a:p>
        </p:txBody>
      </p:sp>
      <p:sp>
        <p:nvSpPr>
          <p:cNvPr id="4" name="テキスト ボックス 3">
            <a:extLst>
              <a:ext uri="{FF2B5EF4-FFF2-40B4-BE49-F238E27FC236}">
                <a16:creationId xmlns:a16="http://schemas.microsoft.com/office/drawing/2014/main" id="{D8EE44AB-88E1-4D16-AA77-7F43F0CA55D2}"/>
              </a:ext>
            </a:extLst>
          </p:cNvPr>
          <p:cNvSpPr txBox="1">
            <a:spLocks noChangeArrowheads="1"/>
          </p:cNvSpPr>
          <p:nvPr/>
        </p:nvSpPr>
        <p:spPr bwMode="auto">
          <a:xfrm>
            <a:off x="755576" y="3933056"/>
            <a:ext cx="3391107" cy="19389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latin typeface="Lucida Console" panose="020B0609040504020204" pitchFamily="49" charset="0"/>
                <a:ea typeface="HG丸ｺﾞｼｯｸM-PRO" panose="020F0600000000000000" pitchFamily="50" charset="-128"/>
              </a:rPr>
              <a:t>class A:</a:t>
            </a:r>
          </a:p>
          <a:p>
            <a:pPr eaLnBrk="1" hangingPunct="1"/>
            <a:r>
              <a:rPr lang="en-US" altLang="ja-JP" sz="2400" dirty="0">
                <a:latin typeface="Lucida Console" panose="020B0609040504020204" pitchFamily="49" charset="0"/>
                <a:ea typeface="HG丸ｺﾞｼｯｸM-PRO" panose="020F0600000000000000" pitchFamily="50" charset="-128"/>
              </a:rPr>
              <a:t>   </a:t>
            </a:r>
            <a:r>
              <a:rPr lang="ja-JP" altLang="en-US" sz="2400" dirty="0">
                <a:latin typeface="Lucida Console" panose="020B0609040504020204" pitchFamily="49" charset="0"/>
                <a:ea typeface="HG丸ｺﾞｼｯｸM-PRO" panose="020F0600000000000000" pitchFamily="50" charset="-128"/>
              </a:rPr>
              <a:t>クラスの定義</a:t>
            </a:r>
            <a:endParaRPr lang="en-US" altLang="ja-JP" sz="2400" dirty="0">
              <a:latin typeface="Lucida Console" panose="020B0609040504020204" pitchFamily="49" charset="0"/>
              <a:ea typeface="HG丸ｺﾞｼｯｸM-PRO" panose="020F0600000000000000" pitchFamily="50" charset="-128"/>
            </a:endParaRPr>
          </a:p>
          <a:p>
            <a:pPr eaLnBrk="1" hangingPunct="1"/>
            <a:endParaRPr lang="en-US" altLang="ja-JP" sz="2400" dirty="0">
              <a:latin typeface="Lucida Console" panose="020B0609040504020204" pitchFamily="49" charset="0"/>
              <a:ea typeface="HG丸ｺﾞｼｯｸM-PRO" panose="020F0600000000000000" pitchFamily="50" charset="-128"/>
            </a:endParaRPr>
          </a:p>
          <a:p>
            <a:pPr eaLnBrk="1" hangingPunct="1"/>
            <a:r>
              <a:rPr lang="en-US" altLang="ja-JP" sz="2400" dirty="0" err="1">
                <a:latin typeface="Lucida Console" panose="020B0609040504020204" pitchFamily="49" charset="0"/>
                <a:ea typeface="HG丸ｺﾞｼｯｸM-PRO" panose="020F0600000000000000" pitchFamily="50" charset="-128"/>
              </a:rPr>
              <a:t>calss</a:t>
            </a:r>
            <a:r>
              <a:rPr lang="en-US" altLang="ja-JP" sz="2400" dirty="0">
                <a:latin typeface="Lucida Console" panose="020B0609040504020204" pitchFamily="49" charset="0"/>
                <a:ea typeface="HG丸ｺﾞｼｯｸM-PRO" panose="020F0600000000000000" pitchFamily="50" charset="-128"/>
              </a:rPr>
              <a:t> B(A):</a:t>
            </a:r>
          </a:p>
          <a:p>
            <a:pPr eaLnBrk="1" hangingPunct="1"/>
            <a:r>
              <a:rPr lang="ja-JP" altLang="en-US" sz="2400" dirty="0">
                <a:latin typeface="Lucida Console" panose="020B0609040504020204" pitchFamily="49" charset="0"/>
                <a:ea typeface="HG丸ｺﾞｼｯｸM-PRO" panose="020F0600000000000000" pitchFamily="50" charset="-128"/>
              </a:rPr>
              <a:t>   クラスの定義</a:t>
            </a:r>
            <a:endParaRPr lang="en-US" altLang="ja-JP" sz="2400" dirty="0">
              <a:latin typeface="Lucida Console" panose="020B0609040504020204" pitchFamily="49" charset="0"/>
              <a:ea typeface="HG丸ｺﾞｼｯｸM-PRO" panose="020F0600000000000000" pitchFamily="50" charset="-128"/>
            </a:endParaRPr>
          </a:p>
        </p:txBody>
      </p:sp>
      <p:sp>
        <p:nvSpPr>
          <p:cNvPr id="5" name="正方形/長方形 4">
            <a:extLst>
              <a:ext uri="{FF2B5EF4-FFF2-40B4-BE49-F238E27FC236}">
                <a16:creationId xmlns:a16="http://schemas.microsoft.com/office/drawing/2014/main" id="{613D0D63-D3B5-459F-9E5A-90DA0230A624}"/>
              </a:ext>
            </a:extLst>
          </p:cNvPr>
          <p:cNvSpPr/>
          <p:nvPr/>
        </p:nvSpPr>
        <p:spPr>
          <a:xfrm>
            <a:off x="5652120" y="4221088"/>
            <a:ext cx="1008112"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a:solidFill>
                  <a:schemeClr val="tx1"/>
                </a:solidFill>
              </a:rPr>
              <a:t>A</a:t>
            </a:r>
            <a:endParaRPr kumimoji="1" lang="ja-JP" altLang="en-US" dirty="0">
              <a:solidFill>
                <a:schemeClr val="tx1"/>
              </a:solidFill>
            </a:endParaRPr>
          </a:p>
        </p:txBody>
      </p:sp>
      <p:sp>
        <p:nvSpPr>
          <p:cNvPr id="6" name="正方形/長方形 5">
            <a:extLst>
              <a:ext uri="{FF2B5EF4-FFF2-40B4-BE49-F238E27FC236}">
                <a16:creationId xmlns:a16="http://schemas.microsoft.com/office/drawing/2014/main" id="{AEC25973-423F-426F-8CF3-3367019C3022}"/>
              </a:ext>
            </a:extLst>
          </p:cNvPr>
          <p:cNvSpPr/>
          <p:nvPr/>
        </p:nvSpPr>
        <p:spPr>
          <a:xfrm>
            <a:off x="5652120" y="5157192"/>
            <a:ext cx="1008112"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B</a:t>
            </a:r>
            <a:endParaRPr kumimoji="1" lang="ja-JP" altLang="en-US" dirty="0">
              <a:solidFill>
                <a:schemeClr val="tx1"/>
              </a:solidFill>
            </a:endParaRPr>
          </a:p>
        </p:txBody>
      </p:sp>
      <p:cxnSp>
        <p:nvCxnSpPr>
          <p:cNvPr id="7" name="直線矢印コネクタ 6">
            <a:extLst>
              <a:ext uri="{FF2B5EF4-FFF2-40B4-BE49-F238E27FC236}">
                <a16:creationId xmlns:a16="http://schemas.microsoft.com/office/drawing/2014/main" id="{B943E646-4377-445C-9D66-8FC9C98E1F3A}"/>
              </a:ext>
            </a:extLst>
          </p:cNvPr>
          <p:cNvCxnSpPr>
            <a:stCxn id="6" idx="0"/>
            <a:endCxn id="5" idx="2"/>
          </p:cNvCxnSpPr>
          <p:nvPr/>
        </p:nvCxnSpPr>
        <p:spPr>
          <a:xfrm flipV="1">
            <a:off x="6156176" y="4581128"/>
            <a:ext cx="0" cy="5760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CD066E1B-7878-4560-BD1C-387A66FB4599}"/>
              </a:ext>
            </a:extLst>
          </p:cNvPr>
          <p:cNvSpPr txBox="1"/>
          <p:nvPr/>
        </p:nvSpPr>
        <p:spPr>
          <a:xfrm>
            <a:off x="5364088" y="3790781"/>
            <a:ext cx="995785" cy="646331"/>
          </a:xfrm>
          <a:prstGeom prst="rect">
            <a:avLst/>
          </a:prstGeom>
          <a:noFill/>
        </p:spPr>
        <p:txBody>
          <a:bodyPr wrap="none" rtlCol="0">
            <a:spAutoFit/>
          </a:bodyPr>
          <a:lstStyle/>
          <a:p>
            <a:r>
              <a:rPr kumimoji="1" lang="ja-JP" altLang="en-US" dirty="0"/>
              <a:t>親クラス</a:t>
            </a:r>
            <a:br>
              <a:rPr kumimoji="1" lang="en-US" altLang="ja-JP" dirty="0"/>
            </a:br>
            <a:endParaRPr kumimoji="1" lang="ja-JP" altLang="en-US" dirty="0"/>
          </a:p>
        </p:txBody>
      </p:sp>
      <p:sp>
        <p:nvSpPr>
          <p:cNvPr id="9" name="テキスト ボックス 8">
            <a:extLst>
              <a:ext uri="{FF2B5EF4-FFF2-40B4-BE49-F238E27FC236}">
                <a16:creationId xmlns:a16="http://schemas.microsoft.com/office/drawing/2014/main" id="{B5B1F4B8-BC8D-4C65-B9AD-4EFD5C1F8C40}"/>
              </a:ext>
            </a:extLst>
          </p:cNvPr>
          <p:cNvSpPr txBox="1"/>
          <p:nvPr/>
        </p:nvSpPr>
        <p:spPr>
          <a:xfrm>
            <a:off x="5436096" y="5661248"/>
            <a:ext cx="995785" cy="646331"/>
          </a:xfrm>
          <a:prstGeom prst="rect">
            <a:avLst/>
          </a:prstGeom>
          <a:noFill/>
        </p:spPr>
        <p:txBody>
          <a:bodyPr wrap="none" rtlCol="0">
            <a:spAutoFit/>
          </a:bodyPr>
          <a:lstStyle/>
          <a:p>
            <a:r>
              <a:rPr lang="ja-JP" altLang="en-US" dirty="0"/>
              <a:t>子</a:t>
            </a:r>
            <a:r>
              <a:rPr kumimoji="1" lang="ja-JP" altLang="en-US" dirty="0"/>
              <a:t>クラス</a:t>
            </a:r>
            <a:br>
              <a:rPr kumimoji="1" lang="en-US" altLang="ja-JP" dirty="0"/>
            </a:br>
            <a:endParaRPr kumimoji="1" lang="ja-JP" altLang="en-US" dirty="0"/>
          </a:p>
        </p:txBody>
      </p:sp>
      <p:sp>
        <p:nvSpPr>
          <p:cNvPr id="11" name="四角形: 角を丸くする 10">
            <a:extLst>
              <a:ext uri="{FF2B5EF4-FFF2-40B4-BE49-F238E27FC236}">
                <a16:creationId xmlns:a16="http://schemas.microsoft.com/office/drawing/2014/main" id="{BA7DE563-A803-495D-810A-85D6796A8373}"/>
              </a:ext>
            </a:extLst>
          </p:cNvPr>
          <p:cNvSpPr/>
          <p:nvPr/>
        </p:nvSpPr>
        <p:spPr>
          <a:xfrm>
            <a:off x="1876328" y="5108824"/>
            <a:ext cx="855022" cy="312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1A6A0A75-A1B3-482C-9413-828A58AD6BDD}"/>
              </a:ext>
            </a:extLst>
          </p:cNvPr>
          <p:cNvSpPr txBox="1">
            <a:spLocks noChangeArrowheads="1"/>
          </p:cNvSpPr>
          <p:nvPr/>
        </p:nvSpPr>
        <p:spPr bwMode="auto">
          <a:xfrm>
            <a:off x="755576" y="1760377"/>
            <a:ext cx="4726650"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latin typeface="Lucida Console" panose="020B0609040504020204" pitchFamily="49" charset="0"/>
                <a:ea typeface="HG丸ｺﾞｼｯｸM-PRO" panose="020F0600000000000000" pitchFamily="50" charset="-128"/>
              </a:rPr>
              <a:t>class </a:t>
            </a:r>
            <a:r>
              <a:rPr lang="ja-JP" altLang="en-US" sz="2400" dirty="0">
                <a:latin typeface="Lucida Console" panose="020B0609040504020204" pitchFamily="49" charset="0"/>
                <a:ea typeface="HG丸ｺﾞｼｯｸM-PRO" panose="020F0600000000000000" pitchFamily="50" charset="-128"/>
              </a:rPr>
              <a:t>クラス名</a:t>
            </a:r>
            <a:r>
              <a:rPr lang="en-US" altLang="ja-JP" sz="2400" dirty="0">
                <a:latin typeface="Lucida Console" panose="020B0609040504020204" pitchFamily="49" charset="0"/>
                <a:ea typeface="HG丸ｺﾞｼｯｸM-PRO" panose="020F0600000000000000" pitchFamily="50" charset="-128"/>
              </a:rPr>
              <a:t>(</a:t>
            </a:r>
            <a:r>
              <a:rPr lang="ja-JP" altLang="en-US" sz="2400" dirty="0">
                <a:latin typeface="Lucida Console" panose="020B0609040504020204" pitchFamily="49" charset="0"/>
                <a:ea typeface="HG丸ｺﾞｼｯｸM-PRO" panose="020F0600000000000000" pitchFamily="50" charset="-128"/>
              </a:rPr>
              <a:t>親クラス名</a:t>
            </a:r>
            <a:r>
              <a:rPr lang="en-US" altLang="ja-JP" sz="2400" dirty="0">
                <a:latin typeface="Lucida Console" panose="020B0609040504020204" pitchFamily="49" charset="0"/>
                <a:ea typeface="HG丸ｺﾞｼｯｸM-PRO" panose="020F0600000000000000" pitchFamily="50" charset="-128"/>
              </a:rPr>
              <a:t>):  </a:t>
            </a:r>
            <a:r>
              <a:rPr lang="ja-JP" altLang="en-US" sz="2400" dirty="0">
                <a:latin typeface="Lucida Console" panose="020B0609040504020204" pitchFamily="49" charset="0"/>
                <a:ea typeface="HG丸ｺﾞｼｯｸM-PRO" panose="020F0600000000000000" pitchFamily="50" charset="-128"/>
              </a:rPr>
              <a:t>    </a:t>
            </a:r>
            <a:endParaRPr lang="en-US" altLang="ja-JP" sz="2400" dirty="0">
              <a:latin typeface="Lucida Console" panose="020B0609040504020204" pitchFamily="49" charset="0"/>
              <a:ea typeface="HG丸ｺﾞｼｯｸM-PRO" panose="020F0600000000000000" pitchFamily="50" charset="-128"/>
            </a:endParaRPr>
          </a:p>
          <a:p>
            <a:pPr eaLnBrk="1" hangingPunct="1"/>
            <a:r>
              <a:rPr lang="en-US" altLang="ja-JP" sz="2400" dirty="0">
                <a:latin typeface="Lucida Console" panose="020B0609040504020204" pitchFamily="49" charset="0"/>
                <a:ea typeface="HG丸ｺﾞｼｯｸM-PRO" panose="020F0600000000000000" pitchFamily="50" charset="-128"/>
              </a:rPr>
              <a:t>    </a:t>
            </a:r>
            <a:r>
              <a:rPr lang="ja-JP" altLang="en-US" sz="2400" dirty="0">
                <a:latin typeface="Lucida Console" panose="020B0609040504020204" pitchFamily="49" charset="0"/>
                <a:ea typeface="HG丸ｺﾞｼｯｸM-PRO" panose="020F0600000000000000" pitchFamily="50" charset="-128"/>
              </a:rPr>
              <a:t>クラスの定義</a:t>
            </a:r>
            <a:endParaRPr lang="en-US" altLang="ja-JP" sz="2400" dirty="0">
              <a:latin typeface="Lucida Console" panose="020B0609040504020204" pitchFamily="49" charset="0"/>
              <a:ea typeface="HG丸ｺﾞｼｯｸM-PRO" panose="020F0600000000000000" pitchFamily="50" charset="-128"/>
            </a:endParaRPr>
          </a:p>
        </p:txBody>
      </p:sp>
      <p:sp>
        <p:nvSpPr>
          <p:cNvPr id="13" name="テキスト ボックス 12">
            <a:extLst>
              <a:ext uri="{FF2B5EF4-FFF2-40B4-BE49-F238E27FC236}">
                <a16:creationId xmlns:a16="http://schemas.microsoft.com/office/drawing/2014/main" id="{433B9DB4-8212-46BF-9F82-9DB7637A23D2}"/>
              </a:ext>
            </a:extLst>
          </p:cNvPr>
          <p:cNvSpPr txBox="1"/>
          <p:nvPr/>
        </p:nvSpPr>
        <p:spPr>
          <a:xfrm>
            <a:off x="683568" y="1340768"/>
            <a:ext cx="646331" cy="369332"/>
          </a:xfrm>
          <a:prstGeom prst="rect">
            <a:avLst/>
          </a:prstGeom>
          <a:noFill/>
        </p:spPr>
        <p:txBody>
          <a:bodyPr wrap="none" rtlCol="0">
            <a:spAutoFit/>
          </a:bodyPr>
          <a:lstStyle/>
          <a:p>
            <a:r>
              <a:rPr lang="ja-JP" altLang="en-US" dirty="0"/>
              <a:t>構文</a:t>
            </a:r>
            <a:endParaRPr kumimoji="1" lang="ja-JP" altLang="en-US" dirty="0"/>
          </a:p>
        </p:txBody>
      </p:sp>
      <p:sp>
        <p:nvSpPr>
          <p:cNvPr id="3" name="スライド番号プレースホルダー 2">
            <a:extLst>
              <a:ext uri="{FF2B5EF4-FFF2-40B4-BE49-F238E27FC236}">
                <a16:creationId xmlns:a16="http://schemas.microsoft.com/office/drawing/2014/main" id="{B595E765-4DC9-4D05-B387-2266E74FCEAF}"/>
              </a:ext>
            </a:extLst>
          </p:cNvPr>
          <p:cNvSpPr>
            <a:spLocks noGrp="1"/>
          </p:cNvSpPr>
          <p:nvPr>
            <p:ph type="sldNum" sz="quarter" idx="12"/>
          </p:nvPr>
        </p:nvSpPr>
        <p:spPr/>
        <p:txBody>
          <a:bodyPr/>
          <a:lstStyle/>
          <a:p>
            <a:fld id="{F9134F74-3BB4-4ADE-A554-892E3A208E77}" type="slidenum">
              <a:rPr lang="ja-JP" altLang="en-US" smtClean="0"/>
              <a:pPr/>
              <a:t>243</a:t>
            </a:fld>
            <a:endParaRPr lang="ja-JP" altLang="en-US"/>
          </a:p>
        </p:txBody>
      </p:sp>
    </p:spTree>
    <p:extLst>
      <p:ext uri="{BB962C8B-B14F-4D97-AF65-F5344CB8AC3E}">
        <p14:creationId xmlns:p14="http://schemas.microsoft.com/office/powerpoint/2010/main" val="192828514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3FC73E-3532-4E79-B2E4-9EFBABC712A9}"/>
              </a:ext>
            </a:extLst>
          </p:cNvPr>
          <p:cNvSpPr>
            <a:spLocks noGrp="1"/>
          </p:cNvSpPr>
          <p:nvPr>
            <p:ph type="title"/>
          </p:nvPr>
        </p:nvSpPr>
        <p:spPr/>
        <p:txBody>
          <a:bodyPr>
            <a:normAutofit/>
          </a:bodyPr>
          <a:lstStyle/>
          <a:p>
            <a:r>
              <a:rPr kumimoji="1" lang="ja-JP" altLang="en-US" dirty="0"/>
              <a:t>インスタンス変数とメソッドの継承</a:t>
            </a:r>
          </a:p>
        </p:txBody>
      </p:sp>
      <p:pic>
        <p:nvPicPr>
          <p:cNvPr id="4" name="図 3">
            <a:extLst>
              <a:ext uri="{FF2B5EF4-FFF2-40B4-BE49-F238E27FC236}">
                <a16:creationId xmlns:a16="http://schemas.microsoft.com/office/drawing/2014/main" id="{B020EFD1-F7C5-43CC-80D5-8487461D5B1F}"/>
              </a:ext>
            </a:extLst>
          </p:cNvPr>
          <p:cNvPicPr>
            <a:picLocks noChangeAspect="1"/>
          </p:cNvPicPr>
          <p:nvPr/>
        </p:nvPicPr>
        <p:blipFill>
          <a:blip r:embed="rId2"/>
          <a:stretch>
            <a:fillRect/>
          </a:stretch>
        </p:blipFill>
        <p:spPr>
          <a:xfrm>
            <a:off x="5037818" y="1844824"/>
            <a:ext cx="4146585" cy="3096344"/>
          </a:xfrm>
          <a:prstGeom prst="rect">
            <a:avLst/>
          </a:prstGeom>
        </p:spPr>
      </p:pic>
      <p:pic>
        <p:nvPicPr>
          <p:cNvPr id="5" name="図 4">
            <a:extLst>
              <a:ext uri="{FF2B5EF4-FFF2-40B4-BE49-F238E27FC236}">
                <a16:creationId xmlns:a16="http://schemas.microsoft.com/office/drawing/2014/main" id="{F439F96F-E5B9-4378-BBDF-DFA2D485B626}"/>
              </a:ext>
            </a:extLst>
          </p:cNvPr>
          <p:cNvPicPr>
            <a:picLocks noChangeAspect="1"/>
          </p:cNvPicPr>
          <p:nvPr/>
        </p:nvPicPr>
        <p:blipFill>
          <a:blip r:embed="rId3"/>
          <a:stretch>
            <a:fillRect/>
          </a:stretch>
        </p:blipFill>
        <p:spPr>
          <a:xfrm>
            <a:off x="251521" y="3933056"/>
            <a:ext cx="4788024" cy="1458768"/>
          </a:xfrm>
          <a:prstGeom prst="rect">
            <a:avLst/>
          </a:prstGeom>
        </p:spPr>
      </p:pic>
      <p:pic>
        <p:nvPicPr>
          <p:cNvPr id="6" name="図 5">
            <a:extLst>
              <a:ext uri="{FF2B5EF4-FFF2-40B4-BE49-F238E27FC236}">
                <a16:creationId xmlns:a16="http://schemas.microsoft.com/office/drawing/2014/main" id="{465CC436-6C07-4A6C-8A08-F71453E9568B}"/>
              </a:ext>
            </a:extLst>
          </p:cNvPr>
          <p:cNvPicPr>
            <a:picLocks noChangeAspect="1"/>
          </p:cNvPicPr>
          <p:nvPr/>
        </p:nvPicPr>
        <p:blipFill>
          <a:blip r:embed="rId4"/>
          <a:stretch>
            <a:fillRect/>
          </a:stretch>
        </p:blipFill>
        <p:spPr>
          <a:xfrm>
            <a:off x="251521" y="1687654"/>
            <a:ext cx="3384376" cy="1823705"/>
          </a:xfrm>
          <a:prstGeom prst="rect">
            <a:avLst/>
          </a:prstGeom>
        </p:spPr>
      </p:pic>
      <p:sp>
        <p:nvSpPr>
          <p:cNvPr id="7" name="正方形/長方形 6">
            <a:extLst>
              <a:ext uri="{FF2B5EF4-FFF2-40B4-BE49-F238E27FC236}">
                <a16:creationId xmlns:a16="http://schemas.microsoft.com/office/drawing/2014/main" id="{DAEF14E2-D817-4482-A924-9C1D268B5DFC}"/>
              </a:ext>
            </a:extLst>
          </p:cNvPr>
          <p:cNvSpPr/>
          <p:nvPr/>
        </p:nvSpPr>
        <p:spPr>
          <a:xfrm>
            <a:off x="179512" y="1410655"/>
            <a:ext cx="1276311" cy="276999"/>
          </a:xfrm>
          <a:prstGeom prst="rect">
            <a:avLst/>
          </a:prstGeom>
        </p:spPr>
        <p:txBody>
          <a:bodyPr wrap="none">
            <a:spAutoFit/>
          </a:bodyPr>
          <a:lstStyle/>
          <a:p>
            <a:r>
              <a:rPr lang="ja-JP" altLang="en-US" sz="1200" dirty="0"/>
              <a:t>student_card.py</a:t>
            </a:r>
          </a:p>
        </p:txBody>
      </p:sp>
      <p:sp>
        <p:nvSpPr>
          <p:cNvPr id="3" name="スライド番号プレースホルダー 2">
            <a:extLst>
              <a:ext uri="{FF2B5EF4-FFF2-40B4-BE49-F238E27FC236}">
                <a16:creationId xmlns:a16="http://schemas.microsoft.com/office/drawing/2014/main" id="{0B3484FF-487E-4BDD-A998-BD1440AB691E}"/>
              </a:ext>
            </a:extLst>
          </p:cNvPr>
          <p:cNvSpPr>
            <a:spLocks noGrp="1"/>
          </p:cNvSpPr>
          <p:nvPr>
            <p:ph type="sldNum" sz="quarter" idx="12"/>
          </p:nvPr>
        </p:nvSpPr>
        <p:spPr/>
        <p:txBody>
          <a:bodyPr/>
          <a:lstStyle/>
          <a:p>
            <a:fld id="{F9134F74-3BB4-4ADE-A554-892E3A208E77}" type="slidenum">
              <a:rPr lang="ja-JP" altLang="en-US" smtClean="0"/>
              <a:pPr/>
              <a:t>244</a:t>
            </a:fld>
            <a:endParaRPr lang="ja-JP" altLang="en-US"/>
          </a:p>
        </p:txBody>
      </p:sp>
    </p:spTree>
    <p:extLst>
      <p:ext uri="{BB962C8B-B14F-4D97-AF65-F5344CB8AC3E}">
        <p14:creationId xmlns:p14="http://schemas.microsoft.com/office/powerpoint/2010/main" val="180114761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1EBAAA-4A10-4D93-81C1-388A8575A48E}"/>
              </a:ext>
            </a:extLst>
          </p:cNvPr>
          <p:cNvSpPr>
            <a:spLocks noGrp="1"/>
          </p:cNvSpPr>
          <p:nvPr>
            <p:ph type="title"/>
          </p:nvPr>
        </p:nvSpPr>
        <p:spPr/>
        <p:txBody>
          <a:bodyPr/>
          <a:lstStyle/>
          <a:p>
            <a:r>
              <a:rPr kumimoji="1" lang="ja-JP" altLang="en-US" dirty="0"/>
              <a:t>メソッドのオーバーライド</a:t>
            </a:r>
          </a:p>
        </p:txBody>
      </p:sp>
      <p:sp>
        <p:nvSpPr>
          <p:cNvPr id="3" name="コンテンツ プレースホルダー 2">
            <a:extLst>
              <a:ext uri="{FF2B5EF4-FFF2-40B4-BE49-F238E27FC236}">
                <a16:creationId xmlns:a16="http://schemas.microsoft.com/office/drawing/2014/main" id="{C609F755-C3D5-4B49-8ED2-7425771B4113}"/>
              </a:ext>
            </a:extLst>
          </p:cNvPr>
          <p:cNvSpPr>
            <a:spLocks noGrp="1"/>
          </p:cNvSpPr>
          <p:nvPr>
            <p:ph idx="1"/>
          </p:nvPr>
        </p:nvSpPr>
        <p:spPr>
          <a:xfrm>
            <a:off x="457200" y="1214422"/>
            <a:ext cx="8229600" cy="1566506"/>
          </a:xfrm>
        </p:spPr>
        <p:txBody>
          <a:bodyPr/>
          <a:lstStyle/>
          <a:p>
            <a:r>
              <a:rPr kumimoji="1" lang="ja-JP" altLang="en-US" sz="2400" dirty="0"/>
              <a:t>オーバーライドとは</a:t>
            </a:r>
            <a:endParaRPr lang="en-US" altLang="ja-JP" sz="2400" dirty="0"/>
          </a:p>
          <a:p>
            <a:pPr marL="457200" lvl="1" indent="0">
              <a:buNone/>
            </a:pPr>
            <a:r>
              <a:rPr lang="ja-JP" altLang="en-US" sz="2000" dirty="0"/>
              <a:t>スーパークラスと同じ名前のメソッドをサブクラスで定義すること。スーパークラスのメソッドはサブクラスのメソッドで上書きされる。</a:t>
            </a:r>
            <a:endParaRPr kumimoji="1" lang="ja-JP" altLang="en-US" sz="2000" dirty="0"/>
          </a:p>
        </p:txBody>
      </p:sp>
      <p:pic>
        <p:nvPicPr>
          <p:cNvPr id="4" name="図 3">
            <a:extLst>
              <a:ext uri="{FF2B5EF4-FFF2-40B4-BE49-F238E27FC236}">
                <a16:creationId xmlns:a16="http://schemas.microsoft.com/office/drawing/2014/main" id="{B0302624-665E-491C-BCCF-B86D2EA21688}"/>
              </a:ext>
            </a:extLst>
          </p:cNvPr>
          <p:cNvPicPr>
            <a:picLocks noChangeAspect="1"/>
          </p:cNvPicPr>
          <p:nvPr/>
        </p:nvPicPr>
        <p:blipFill>
          <a:blip r:embed="rId2"/>
          <a:stretch>
            <a:fillRect/>
          </a:stretch>
        </p:blipFill>
        <p:spPr>
          <a:xfrm>
            <a:off x="4283968" y="2420888"/>
            <a:ext cx="5262545" cy="3841340"/>
          </a:xfrm>
          <a:prstGeom prst="rect">
            <a:avLst/>
          </a:prstGeom>
        </p:spPr>
      </p:pic>
      <p:pic>
        <p:nvPicPr>
          <p:cNvPr id="5" name="図 4">
            <a:extLst>
              <a:ext uri="{FF2B5EF4-FFF2-40B4-BE49-F238E27FC236}">
                <a16:creationId xmlns:a16="http://schemas.microsoft.com/office/drawing/2014/main" id="{63EBBF33-D7CC-4806-8F38-40C296309FF8}"/>
              </a:ext>
            </a:extLst>
          </p:cNvPr>
          <p:cNvPicPr>
            <a:picLocks noChangeAspect="1"/>
          </p:cNvPicPr>
          <p:nvPr/>
        </p:nvPicPr>
        <p:blipFill>
          <a:blip r:embed="rId3"/>
          <a:stretch>
            <a:fillRect/>
          </a:stretch>
        </p:blipFill>
        <p:spPr>
          <a:xfrm>
            <a:off x="0" y="3140968"/>
            <a:ext cx="4572000" cy="2350552"/>
          </a:xfrm>
          <a:prstGeom prst="rect">
            <a:avLst/>
          </a:prstGeom>
        </p:spPr>
      </p:pic>
      <p:sp>
        <p:nvSpPr>
          <p:cNvPr id="6" name="四角形: 角を丸くする 5">
            <a:extLst>
              <a:ext uri="{FF2B5EF4-FFF2-40B4-BE49-F238E27FC236}">
                <a16:creationId xmlns:a16="http://schemas.microsoft.com/office/drawing/2014/main" id="{3173FDB5-1FFC-44EE-89BB-7DE73718BD56}"/>
              </a:ext>
            </a:extLst>
          </p:cNvPr>
          <p:cNvSpPr/>
          <p:nvPr/>
        </p:nvSpPr>
        <p:spPr>
          <a:xfrm>
            <a:off x="395535" y="4581128"/>
            <a:ext cx="3672399" cy="9103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6FF3555-6FA7-4401-94F9-611644286C5A}"/>
              </a:ext>
            </a:extLst>
          </p:cNvPr>
          <p:cNvSpPr txBox="1"/>
          <p:nvPr/>
        </p:nvSpPr>
        <p:spPr>
          <a:xfrm>
            <a:off x="323528" y="5874743"/>
            <a:ext cx="3190990" cy="646331"/>
          </a:xfrm>
          <a:prstGeom prst="rect">
            <a:avLst/>
          </a:prstGeom>
          <a:noFill/>
        </p:spPr>
        <p:txBody>
          <a:bodyPr wrap="square" rtlCol="0">
            <a:spAutoFit/>
          </a:bodyPr>
          <a:lstStyle/>
          <a:p>
            <a:r>
              <a:rPr lang="ja-JP" altLang="en-US" dirty="0"/>
              <a:t>親クラスも同じ名前のメソッドを持っている</a:t>
            </a:r>
            <a:endParaRPr kumimoji="1" lang="ja-JP" altLang="en-US" dirty="0"/>
          </a:p>
        </p:txBody>
      </p:sp>
      <p:cxnSp>
        <p:nvCxnSpPr>
          <p:cNvPr id="8" name="直線矢印コネクタ 7">
            <a:extLst>
              <a:ext uri="{FF2B5EF4-FFF2-40B4-BE49-F238E27FC236}">
                <a16:creationId xmlns:a16="http://schemas.microsoft.com/office/drawing/2014/main" id="{43B25EE2-D5D2-49C9-BF81-87CAC388F378}"/>
              </a:ext>
            </a:extLst>
          </p:cNvPr>
          <p:cNvCxnSpPr>
            <a:cxnSpLocks/>
          </p:cNvCxnSpPr>
          <p:nvPr/>
        </p:nvCxnSpPr>
        <p:spPr>
          <a:xfrm flipV="1">
            <a:off x="899592" y="5616791"/>
            <a:ext cx="0" cy="257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スライド番号プレースホルダー 8">
            <a:extLst>
              <a:ext uri="{FF2B5EF4-FFF2-40B4-BE49-F238E27FC236}">
                <a16:creationId xmlns:a16="http://schemas.microsoft.com/office/drawing/2014/main" id="{5127D28C-8305-4245-A550-558993485D20}"/>
              </a:ext>
            </a:extLst>
          </p:cNvPr>
          <p:cNvSpPr>
            <a:spLocks noGrp="1"/>
          </p:cNvSpPr>
          <p:nvPr>
            <p:ph type="sldNum" sz="quarter" idx="12"/>
          </p:nvPr>
        </p:nvSpPr>
        <p:spPr/>
        <p:txBody>
          <a:bodyPr/>
          <a:lstStyle/>
          <a:p>
            <a:fld id="{F9134F74-3BB4-4ADE-A554-892E3A208E77}" type="slidenum">
              <a:rPr lang="ja-JP" altLang="en-US" smtClean="0"/>
              <a:pPr/>
              <a:t>245</a:t>
            </a:fld>
            <a:endParaRPr lang="ja-JP" altLang="en-US"/>
          </a:p>
        </p:txBody>
      </p:sp>
    </p:spTree>
    <p:extLst>
      <p:ext uri="{BB962C8B-B14F-4D97-AF65-F5344CB8AC3E}">
        <p14:creationId xmlns:p14="http://schemas.microsoft.com/office/powerpoint/2010/main" val="26775496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04C01D-373B-466F-BF39-C6FECF2F57DE}"/>
              </a:ext>
            </a:extLst>
          </p:cNvPr>
          <p:cNvSpPr>
            <a:spLocks noGrp="1"/>
          </p:cNvSpPr>
          <p:nvPr>
            <p:ph type="title"/>
          </p:nvPr>
        </p:nvSpPr>
        <p:spPr/>
        <p:txBody>
          <a:bodyPr/>
          <a:lstStyle/>
          <a:p>
            <a:r>
              <a:rPr kumimoji="1" lang="ja-JP" altLang="en-US" dirty="0"/>
              <a:t>親クラスのメソッドの呼び出し</a:t>
            </a:r>
          </a:p>
        </p:txBody>
      </p:sp>
      <p:pic>
        <p:nvPicPr>
          <p:cNvPr id="4" name="図 3">
            <a:extLst>
              <a:ext uri="{FF2B5EF4-FFF2-40B4-BE49-F238E27FC236}">
                <a16:creationId xmlns:a16="http://schemas.microsoft.com/office/drawing/2014/main" id="{3FFF6E7C-4A79-492A-86EC-0A726497522E}"/>
              </a:ext>
            </a:extLst>
          </p:cNvPr>
          <p:cNvPicPr>
            <a:picLocks noChangeAspect="1"/>
          </p:cNvPicPr>
          <p:nvPr/>
        </p:nvPicPr>
        <p:blipFill>
          <a:blip r:embed="rId2"/>
          <a:stretch>
            <a:fillRect/>
          </a:stretch>
        </p:blipFill>
        <p:spPr>
          <a:xfrm>
            <a:off x="1331640" y="2886222"/>
            <a:ext cx="6135722" cy="2798647"/>
          </a:xfrm>
          <a:prstGeom prst="rect">
            <a:avLst/>
          </a:prstGeom>
        </p:spPr>
      </p:pic>
      <p:sp>
        <p:nvSpPr>
          <p:cNvPr id="5" name="正方形/長方形 4">
            <a:extLst>
              <a:ext uri="{FF2B5EF4-FFF2-40B4-BE49-F238E27FC236}">
                <a16:creationId xmlns:a16="http://schemas.microsoft.com/office/drawing/2014/main" id="{34A0D74A-0E8D-4B47-913E-21B297D73B9C}"/>
              </a:ext>
            </a:extLst>
          </p:cNvPr>
          <p:cNvSpPr/>
          <p:nvPr/>
        </p:nvSpPr>
        <p:spPr>
          <a:xfrm>
            <a:off x="539552" y="1556792"/>
            <a:ext cx="7344816" cy="1015663"/>
          </a:xfrm>
          <a:prstGeom prst="rect">
            <a:avLst/>
          </a:prstGeom>
        </p:spPr>
        <p:txBody>
          <a:bodyPr wrap="square">
            <a:spAutoFit/>
          </a:bodyPr>
          <a:lstStyle/>
          <a:p>
            <a:r>
              <a:rPr lang="en-US" altLang="ja-JP" sz="2000" dirty="0">
                <a:latin typeface="Lucida Console" panose="020B0609040504020204" pitchFamily="49" charset="0"/>
              </a:rPr>
              <a:t>super().</a:t>
            </a:r>
            <a:r>
              <a:rPr lang="ja-JP" altLang="en-US" sz="2000" dirty="0">
                <a:latin typeface="Lucida Console" panose="020B0609040504020204" pitchFamily="49" charset="0"/>
              </a:rPr>
              <a:t>メソッド名</a:t>
            </a:r>
            <a:r>
              <a:rPr lang="en-US" altLang="ja-JP" sz="2000" dirty="0">
                <a:latin typeface="Lucida Console" panose="020B0609040504020204" pitchFamily="49" charset="0"/>
              </a:rPr>
              <a:t>() </a:t>
            </a:r>
          </a:p>
          <a:p>
            <a:r>
              <a:rPr lang="ja-JP" altLang="en-US" sz="2000" dirty="0">
                <a:latin typeface="+mn-ea"/>
                <a:ea typeface="+mn-ea"/>
              </a:rPr>
              <a:t>とすることで、子クラスの中から、親クラスのメソッドを呼び出すことができる</a:t>
            </a:r>
          </a:p>
        </p:txBody>
      </p:sp>
      <p:sp>
        <p:nvSpPr>
          <p:cNvPr id="3" name="スライド番号プレースホルダー 2">
            <a:extLst>
              <a:ext uri="{FF2B5EF4-FFF2-40B4-BE49-F238E27FC236}">
                <a16:creationId xmlns:a16="http://schemas.microsoft.com/office/drawing/2014/main" id="{C2241B99-EBE6-438D-9D05-D6DBBEA96ED6}"/>
              </a:ext>
            </a:extLst>
          </p:cNvPr>
          <p:cNvSpPr>
            <a:spLocks noGrp="1"/>
          </p:cNvSpPr>
          <p:nvPr>
            <p:ph type="sldNum" sz="quarter" idx="12"/>
          </p:nvPr>
        </p:nvSpPr>
        <p:spPr/>
        <p:txBody>
          <a:bodyPr/>
          <a:lstStyle/>
          <a:p>
            <a:fld id="{F9134F74-3BB4-4ADE-A554-892E3A208E77}" type="slidenum">
              <a:rPr lang="ja-JP" altLang="en-US" smtClean="0"/>
              <a:pPr/>
              <a:t>246</a:t>
            </a:fld>
            <a:endParaRPr lang="ja-JP" altLang="en-US"/>
          </a:p>
        </p:txBody>
      </p:sp>
    </p:spTree>
    <p:extLst>
      <p:ext uri="{BB962C8B-B14F-4D97-AF65-F5344CB8AC3E}">
        <p14:creationId xmlns:p14="http://schemas.microsoft.com/office/powerpoint/2010/main" val="323352320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34E00877-0358-45D8-BAB4-C56FD1008E0E}"/>
              </a:ext>
            </a:extLst>
          </p:cNvPr>
          <p:cNvSpPr>
            <a:spLocks noGrp="1"/>
          </p:cNvSpPr>
          <p:nvPr>
            <p:ph type="ctrTitle"/>
          </p:nvPr>
        </p:nvSpPr>
        <p:spPr/>
        <p:txBody>
          <a:bodyPr/>
          <a:lstStyle/>
          <a:p>
            <a:r>
              <a:rPr lang="ja-JP" altLang="en-US" dirty="0"/>
              <a:t>練習問題</a:t>
            </a:r>
          </a:p>
        </p:txBody>
      </p:sp>
      <p:sp>
        <p:nvSpPr>
          <p:cNvPr id="4" name="スライド番号プレースホルダー 3">
            <a:extLst>
              <a:ext uri="{FF2B5EF4-FFF2-40B4-BE49-F238E27FC236}">
                <a16:creationId xmlns:a16="http://schemas.microsoft.com/office/drawing/2014/main" id="{27AAA6F5-DCCC-41C9-864C-25FA8BFB5A9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134F74-3BB4-4ADE-A554-892E3A208E77}" type="slidenum">
              <a:rPr kumimoji="1" lang="ja-JP" altLang="en-US" sz="1200" b="0" i="0" u="none" strike="noStrike" kern="1200" cap="none" spc="0" normalizeH="0" baseline="0" noProof="0" smtClean="0">
                <a:ln>
                  <a:noFill/>
                </a:ln>
                <a:solidFill>
                  <a:srgbClr val="898989"/>
                </a:solidFill>
                <a:effectLst/>
                <a:uLnTx/>
                <a:uFillTx/>
                <a:latin typeface="Lucida Console" panose="020B0609040504020204" pitchFamily="49" charset="0"/>
                <a:ea typeface="HG丸ｺﾞｼｯｸM-PRO" panose="020F06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1" lang="ja-JP" altLang="en-US" sz="1200" b="0" i="0" u="none" strike="noStrike" kern="1200" cap="none" spc="0" normalizeH="0" baseline="0" noProof="0">
              <a:ln>
                <a:noFill/>
              </a:ln>
              <a:solidFill>
                <a:srgbClr val="898989"/>
              </a:solidFill>
              <a:effectLst/>
              <a:uLnTx/>
              <a:uFillTx/>
              <a:latin typeface="Lucida Console" panose="020B0609040504020204" pitchFamily="49" charset="0"/>
              <a:ea typeface="HG丸ｺﾞｼｯｸM-PRO" panose="020F0600000000000000" pitchFamily="50" charset="-128"/>
              <a:cs typeface="+mn-cs"/>
            </a:endParaRPr>
          </a:p>
        </p:txBody>
      </p:sp>
    </p:spTree>
    <p:extLst>
      <p:ext uri="{BB962C8B-B14F-4D97-AF65-F5344CB8AC3E}">
        <p14:creationId xmlns:p14="http://schemas.microsoft.com/office/powerpoint/2010/main" val="191973358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1</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000" dirty="0"/>
              <a:t>次の文章の空欄に入れるべき語句を、選択肢から選んでください。</a:t>
            </a:r>
            <a:endParaRPr kumimoji="1" lang="en-US" altLang="ja-JP" sz="2000" dirty="0"/>
          </a:p>
          <a:p>
            <a:pPr marL="0" indent="0">
              <a:buNone/>
            </a:pPr>
            <a:endParaRPr lang="en-US" altLang="ja-JP" sz="2000" dirty="0"/>
          </a:p>
          <a:p>
            <a:r>
              <a:rPr kumimoji="1" lang="en-US" altLang="ja-JP" sz="2000" dirty="0"/>
              <a:t>Python</a:t>
            </a:r>
            <a:r>
              <a:rPr kumimoji="1" lang="ja-JP" altLang="en-US" sz="2000" dirty="0"/>
              <a:t>は</a:t>
            </a:r>
            <a:r>
              <a:rPr kumimoji="1" lang="en-US" altLang="ja-JP" sz="2000" dirty="0"/>
              <a:t>[</a:t>
            </a:r>
            <a:r>
              <a:rPr kumimoji="1" lang="ja-JP" altLang="en-US" sz="2000" dirty="0"/>
              <a:t>（</a:t>
            </a:r>
            <a:r>
              <a:rPr kumimoji="1" lang="en-US" altLang="ja-JP" sz="2000" dirty="0"/>
              <a:t>1</a:t>
            </a:r>
            <a:r>
              <a:rPr kumimoji="1" lang="ja-JP" altLang="en-US" sz="2000" dirty="0"/>
              <a:t>）</a:t>
            </a:r>
            <a:r>
              <a:rPr kumimoji="1" lang="en-US" altLang="ja-JP" sz="2000" dirty="0"/>
              <a:t>]</a:t>
            </a:r>
            <a:r>
              <a:rPr kumimoji="1" lang="ja-JP" altLang="en-US" sz="2000" dirty="0"/>
              <a:t>指向型の言語といわれ、クラスは</a:t>
            </a:r>
            <a:r>
              <a:rPr kumimoji="1" lang="en-US" altLang="ja-JP" sz="2000" dirty="0"/>
              <a:t>[</a:t>
            </a:r>
            <a:r>
              <a:rPr kumimoji="1" lang="ja-JP" altLang="en-US" sz="2000" dirty="0"/>
              <a:t>（</a:t>
            </a:r>
            <a:r>
              <a:rPr kumimoji="1" lang="en-US" altLang="ja-JP" sz="2000" dirty="0"/>
              <a:t>1</a:t>
            </a:r>
            <a:r>
              <a:rPr kumimoji="1" lang="ja-JP" altLang="en-US" sz="2000" dirty="0"/>
              <a:t>）</a:t>
            </a:r>
            <a:r>
              <a:rPr kumimoji="1" lang="en-US" altLang="ja-JP" sz="2000" dirty="0"/>
              <a:t>]</a:t>
            </a:r>
            <a:r>
              <a:rPr kumimoji="1" lang="ja-JP" altLang="en-US" sz="2000" dirty="0"/>
              <a:t>の属性や機能を定義したものです。</a:t>
            </a:r>
            <a:endParaRPr kumimoji="1" lang="en-US" altLang="ja-JP" sz="2000" dirty="0"/>
          </a:p>
          <a:p>
            <a:r>
              <a:rPr kumimoji="1" lang="ja-JP" altLang="en-US" sz="2000" dirty="0"/>
              <a:t>クラスの定義の中で</a:t>
            </a:r>
            <a:r>
              <a:rPr kumimoji="1" lang="en-US" altLang="ja-JP" sz="2000" dirty="0"/>
              <a:t>[</a:t>
            </a:r>
            <a:r>
              <a:rPr kumimoji="1" lang="ja-JP" altLang="en-US" sz="2000" dirty="0"/>
              <a:t>（</a:t>
            </a:r>
            <a:r>
              <a:rPr kumimoji="1" lang="en-US" altLang="ja-JP" sz="2000" dirty="0"/>
              <a:t>1</a:t>
            </a:r>
            <a:r>
              <a:rPr kumimoji="1" lang="ja-JP" altLang="en-US" sz="2000" dirty="0"/>
              <a:t>）</a:t>
            </a:r>
            <a:r>
              <a:rPr kumimoji="1" lang="en-US" altLang="ja-JP" sz="2000" dirty="0"/>
              <a:t>]</a:t>
            </a:r>
            <a:r>
              <a:rPr kumimoji="1" lang="ja-JP" altLang="en-US" sz="2000" dirty="0"/>
              <a:t>の持つ情報は</a:t>
            </a:r>
            <a:r>
              <a:rPr kumimoji="1" lang="en-US" altLang="ja-JP" sz="2000" dirty="0"/>
              <a:t>[</a:t>
            </a:r>
            <a:r>
              <a:rPr kumimoji="1" lang="ja-JP" altLang="en-US" sz="2000" dirty="0"/>
              <a:t>（</a:t>
            </a:r>
            <a:r>
              <a:rPr kumimoji="1" lang="en-US" altLang="ja-JP" sz="2000" dirty="0"/>
              <a:t>2</a:t>
            </a:r>
            <a:r>
              <a:rPr kumimoji="1" lang="ja-JP" altLang="en-US" sz="2000" dirty="0"/>
              <a:t>）</a:t>
            </a:r>
            <a:r>
              <a:rPr kumimoji="1" lang="en-US" altLang="ja-JP" sz="2000" dirty="0"/>
              <a:t>]</a:t>
            </a:r>
            <a:r>
              <a:rPr kumimoji="1" lang="ja-JP" altLang="en-US" sz="2000" dirty="0"/>
              <a:t>に持たせることができ、機能は</a:t>
            </a:r>
            <a:r>
              <a:rPr kumimoji="1" lang="en-US" altLang="ja-JP" sz="2000" dirty="0"/>
              <a:t>[</a:t>
            </a:r>
            <a:r>
              <a:rPr kumimoji="1" lang="ja-JP" altLang="en-US" sz="2000" dirty="0"/>
              <a:t>（</a:t>
            </a:r>
            <a:r>
              <a:rPr kumimoji="1" lang="en-US" altLang="ja-JP" sz="2000" dirty="0"/>
              <a:t>3</a:t>
            </a:r>
            <a:r>
              <a:rPr kumimoji="1" lang="ja-JP" altLang="en-US" sz="2000" dirty="0"/>
              <a:t>）</a:t>
            </a:r>
            <a:r>
              <a:rPr kumimoji="1" lang="en-US" altLang="ja-JP" sz="2000" dirty="0"/>
              <a:t>]</a:t>
            </a:r>
            <a:r>
              <a:rPr kumimoji="1" lang="ja-JP" altLang="en-US" sz="2000" dirty="0"/>
              <a:t>に持たせることができます。</a:t>
            </a:r>
            <a:endParaRPr kumimoji="1" lang="en-US" altLang="ja-JP" sz="2000" dirty="0"/>
          </a:p>
          <a:p>
            <a:r>
              <a:rPr kumimoji="1" lang="ja-JP" altLang="en-US" sz="2000" dirty="0"/>
              <a:t>インスタンスが生成されるときに自動的に呼び出されるメソッドを </a:t>
            </a:r>
            <a:r>
              <a:rPr kumimoji="1" lang="en-US" altLang="ja-JP" sz="2000" dirty="0"/>
              <a:t>[</a:t>
            </a:r>
            <a:endParaRPr kumimoji="1" lang="ja-JP" altLang="en-US" sz="2000" dirty="0"/>
          </a:p>
          <a:p>
            <a:pPr marL="0" indent="0">
              <a:buNone/>
            </a:pPr>
            <a:r>
              <a:rPr kumimoji="1" lang="ja-JP" altLang="en-US" sz="2000" dirty="0"/>
              <a:t>（</a:t>
            </a:r>
            <a:r>
              <a:rPr kumimoji="1" lang="en-US" altLang="ja-JP" sz="2000" dirty="0"/>
              <a:t>4</a:t>
            </a:r>
            <a:r>
              <a:rPr kumimoji="1" lang="ja-JP" altLang="en-US" sz="2000" dirty="0"/>
              <a:t>）</a:t>
            </a:r>
            <a:r>
              <a:rPr kumimoji="1" lang="en-US" altLang="ja-JP" sz="2000" dirty="0"/>
              <a:t>]</a:t>
            </a:r>
            <a:r>
              <a:rPr kumimoji="1" lang="ja-JP" altLang="en-US" sz="2000" dirty="0"/>
              <a:t>またはコンストラクタと呼びます。</a:t>
            </a:r>
          </a:p>
          <a:p>
            <a:pPr marL="0" indent="0">
              <a:buNone/>
            </a:pPr>
            <a:endParaRPr kumimoji="1" lang="en-US" altLang="ja-JP" sz="2000" dirty="0"/>
          </a:p>
          <a:p>
            <a:pPr marL="0" indent="0">
              <a:buNone/>
            </a:pPr>
            <a:r>
              <a:rPr kumimoji="1" lang="en-US" altLang="ja-JP" sz="2000" dirty="0"/>
              <a:t>【</a:t>
            </a:r>
            <a:r>
              <a:rPr kumimoji="1" lang="ja-JP" altLang="en-US" sz="2000" dirty="0"/>
              <a:t>選択肢</a:t>
            </a:r>
            <a:r>
              <a:rPr kumimoji="1" lang="en-US" altLang="ja-JP" sz="2000" dirty="0"/>
              <a:t>】</a:t>
            </a:r>
          </a:p>
          <a:p>
            <a:pPr marL="0" indent="0">
              <a:buNone/>
            </a:pPr>
            <a:r>
              <a:rPr lang="ja-JP" altLang="en-US" sz="2000" dirty="0"/>
              <a:t> ・</a:t>
            </a:r>
            <a:r>
              <a:rPr kumimoji="1" lang="ja-JP" altLang="en-US" sz="2000" dirty="0"/>
              <a:t>クラス変数  ・インスタンス変数  ・関数　　</a:t>
            </a:r>
          </a:p>
          <a:p>
            <a:pPr marL="0" indent="0">
              <a:buNone/>
            </a:pPr>
            <a:r>
              <a:rPr kumimoji="1" lang="ja-JP" altLang="en-US" sz="2000" dirty="0"/>
              <a:t> ・オブジェクト  ・メソッド   ・初期化メソッド</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248</a:t>
            </a:fld>
            <a:endParaRPr lang="ja-JP" altLang="en-US"/>
          </a:p>
        </p:txBody>
      </p:sp>
    </p:spTree>
    <p:extLst>
      <p:ext uri="{BB962C8B-B14F-4D97-AF65-F5344CB8AC3E}">
        <p14:creationId xmlns:p14="http://schemas.microsoft.com/office/powerpoint/2010/main" val="290310475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1</a:t>
            </a:r>
            <a:r>
              <a:rPr kumimoji="1" lang="ja-JP" altLang="en-US" dirty="0"/>
              <a:t> （解答）</a:t>
            </a:r>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000" dirty="0"/>
              <a:t>次の文章の空欄に入れるべき語句を、選択肢から選んでください。</a:t>
            </a:r>
            <a:endParaRPr kumimoji="1" lang="en-US" altLang="ja-JP" sz="2000" dirty="0"/>
          </a:p>
          <a:p>
            <a:pPr marL="0" indent="0">
              <a:buNone/>
            </a:pPr>
            <a:endParaRPr lang="en-US" altLang="ja-JP" sz="2000" dirty="0"/>
          </a:p>
          <a:p>
            <a:r>
              <a:rPr kumimoji="1" lang="en-US" altLang="ja-JP" sz="2000" dirty="0"/>
              <a:t>Python</a:t>
            </a:r>
            <a:r>
              <a:rPr kumimoji="1" lang="ja-JP" altLang="en-US" sz="2000" dirty="0"/>
              <a:t>は</a:t>
            </a:r>
            <a:r>
              <a:rPr kumimoji="1" lang="en-US" altLang="ja-JP" sz="2000" dirty="0"/>
              <a:t>[</a:t>
            </a:r>
            <a:r>
              <a:rPr kumimoji="1" lang="ja-JP" altLang="en-US" sz="2000" b="1" dirty="0">
                <a:solidFill>
                  <a:srgbClr val="FF0000"/>
                </a:solidFill>
              </a:rPr>
              <a:t> </a:t>
            </a:r>
            <a:r>
              <a:rPr lang="ja-JP" altLang="en-US" sz="2000" b="1" dirty="0">
                <a:solidFill>
                  <a:srgbClr val="FF0000"/>
                </a:solidFill>
              </a:rPr>
              <a:t>オブジェクト </a:t>
            </a:r>
            <a:r>
              <a:rPr kumimoji="1" lang="en-US" altLang="ja-JP" sz="2000" dirty="0"/>
              <a:t>]</a:t>
            </a:r>
            <a:r>
              <a:rPr kumimoji="1" lang="ja-JP" altLang="en-US" sz="2000" dirty="0"/>
              <a:t>指向型の言語といわれ、クラスは</a:t>
            </a:r>
            <a:r>
              <a:rPr kumimoji="1" lang="en-US" altLang="ja-JP" sz="2000" dirty="0"/>
              <a:t>[</a:t>
            </a:r>
            <a:r>
              <a:rPr kumimoji="1" lang="ja-JP" altLang="en-US" sz="2000" dirty="0"/>
              <a:t> </a:t>
            </a:r>
            <a:r>
              <a:rPr lang="ja-JP" altLang="en-US" sz="2000" b="1" dirty="0">
                <a:solidFill>
                  <a:srgbClr val="FF0000"/>
                </a:solidFill>
              </a:rPr>
              <a:t>オブジェクト </a:t>
            </a:r>
            <a:r>
              <a:rPr kumimoji="1" lang="en-US" altLang="ja-JP" sz="2000" dirty="0"/>
              <a:t>]</a:t>
            </a:r>
            <a:r>
              <a:rPr kumimoji="1" lang="ja-JP" altLang="en-US" sz="2000" dirty="0"/>
              <a:t>の属性や機能を定義したものです。</a:t>
            </a:r>
            <a:endParaRPr kumimoji="1" lang="en-US" altLang="ja-JP" sz="2000" dirty="0"/>
          </a:p>
          <a:p>
            <a:r>
              <a:rPr kumimoji="1" lang="ja-JP" altLang="en-US" sz="2000" dirty="0"/>
              <a:t>クラスの定義の中で</a:t>
            </a:r>
            <a:r>
              <a:rPr kumimoji="1" lang="en-US" altLang="ja-JP" sz="2000" dirty="0"/>
              <a:t>[</a:t>
            </a:r>
            <a:r>
              <a:rPr kumimoji="1" lang="ja-JP" altLang="en-US" sz="2000" dirty="0"/>
              <a:t> </a:t>
            </a:r>
            <a:r>
              <a:rPr lang="ja-JP" altLang="en-US" sz="2000" b="1" dirty="0">
                <a:solidFill>
                  <a:srgbClr val="FF0000"/>
                </a:solidFill>
              </a:rPr>
              <a:t>オブジェクト </a:t>
            </a:r>
            <a:r>
              <a:rPr kumimoji="1" lang="en-US" altLang="ja-JP" sz="2000" dirty="0"/>
              <a:t>]</a:t>
            </a:r>
            <a:r>
              <a:rPr kumimoji="1" lang="ja-JP" altLang="en-US" sz="2000" dirty="0"/>
              <a:t>の持つ情報は</a:t>
            </a:r>
            <a:r>
              <a:rPr kumimoji="1" lang="en-US" altLang="ja-JP" sz="2000" dirty="0"/>
              <a:t>[</a:t>
            </a:r>
            <a:r>
              <a:rPr kumimoji="1" lang="ja-JP" altLang="en-US" sz="2000" dirty="0"/>
              <a:t> </a:t>
            </a:r>
            <a:r>
              <a:rPr lang="ja-JP" altLang="en-US" sz="2000" b="1" dirty="0">
                <a:solidFill>
                  <a:srgbClr val="FF0000"/>
                </a:solidFill>
              </a:rPr>
              <a:t>インスタンス変数 </a:t>
            </a:r>
            <a:r>
              <a:rPr kumimoji="1" lang="en-US" altLang="ja-JP" sz="2000" dirty="0"/>
              <a:t>]</a:t>
            </a:r>
            <a:r>
              <a:rPr kumimoji="1" lang="ja-JP" altLang="en-US" sz="2000" dirty="0"/>
              <a:t>に持たせることができ、機能は</a:t>
            </a:r>
            <a:r>
              <a:rPr kumimoji="1" lang="en-US" altLang="ja-JP" sz="2000" dirty="0"/>
              <a:t>[</a:t>
            </a:r>
            <a:r>
              <a:rPr kumimoji="1" lang="ja-JP" altLang="en-US" sz="2000" dirty="0"/>
              <a:t> </a:t>
            </a:r>
            <a:r>
              <a:rPr lang="ja-JP" altLang="en-US" sz="2000" b="1" dirty="0">
                <a:solidFill>
                  <a:srgbClr val="FF0000"/>
                </a:solidFill>
              </a:rPr>
              <a:t>メソッド </a:t>
            </a:r>
            <a:r>
              <a:rPr kumimoji="1" lang="en-US" altLang="ja-JP" sz="2000" dirty="0"/>
              <a:t>]</a:t>
            </a:r>
            <a:r>
              <a:rPr kumimoji="1" lang="ja-JP" altLang="en-US" sz="2000" dirty="0"/>
              <a:t>に持たせることができます。</a:t>
            </a:r>
            <a:endParaRPr kumimoji="1" lang="en-US" altLang="ja-JP" sz="2000" dirty="0"/>
          </a:p>
          <a:p>
            <a:r>
              <a:rPr kumimoji="1" lang="ja-JP" altLang="en-US" sz="2000" dirty="0"/>
              <a:t>インスタンスが生成されるときに自動的に呼び出されるメソッドを </a:t>
            </a:r>
            <a:r>
              <a:rPr kumimoji="1" lang="en-US" altLang="ja-JP" sz="2000" dirty="0"/>
              <a:t>[</a:t>
            </a:r>
            <a:r>
              <a:rPr lang="ja-JP" altLang="en-US" sz="2000" b="1" dirty="0">
                <a:solidFill>
                  <a:srgbClr val="FF0000"/>
                </a:solidFill>
              </a:rPr>
              <a:t>初期化メソッド </a:t>
            </a:r>
            <a:r>
              <a:rPr kumimoji="1" lang="en-US" altLang="ja-JP" sz="2000" dirty="0"/>
              <a:t>]</a:t>
            </a:r>
            <a:r>
              <a:rPr kumimoji="1" lang="ja-JP" altLang="en-US" sz="2000" dirty="0"/>
              <a:t>またはコンストラクタと呼びます。</a:t>
            </a:r>
          </a:p>
          <a:p>
            <a:pPr marL="0" indent="0">
              <a:buNone/>
            </a:pPr>
            <a:endParaRPr kumimoji="1" lang="en-US" altLang="ja-JP" sz="2000" dirty="0"/>
          </a:p>
          <a:p>
            <a:pPr marL="0" indent="0">
              <a:buNone/>
            </a:pPr>
            <a:r>
              <a:rPr kumimoji="1" lang="en-US" altLang="ja-JP" sz="2000" dirty="0"/>
              <a:t>【</a:t>
            </a:r>
            <a:r>
              <a:rPr kumimoji="1" lang="ja-JP" altLang="en-US" sz="2000" dirty="0"/>
              <a:t>選択肢</a:t>
            </a:r>
            <a:r>
              <a:rPr kumimoji="1" lang="en-US" altLang="ja-JP" sz="2000" dirty="0"/>
              <a:t>】</a:t>
            </a:r>
          </a:p>
          <a:p>
            <a:pPr marL="0" indent="0">
              <a:buNone/>
            </a:pPr>
            <a:r>
              <a:rPr lang="ja-JP" altLang="en-US" sz="2000" dirty="0"/>
              <a:t> ・</a:t>
            </a:r>
            <a:r>
              <a:rPr kumimoji="1" lang="ja-JP" altLang="en-US" sz="2000" dirty="0"/>
              <a:t>クラス変数  ・インスタンス変数  ・関数　　</a:t>
            </a:r>
          </a:p>
          <a:p>
            <a:pPr marL="0" indent="0">
              <a:buNone/>
            </a:pPr>
            <a:r>
              <a:rPr kumimoji="1" lang="ja-JP" altLang="en-US" sz="2000" dirty="0"/>
              <a:t> ・オブジェクト  ・メソッド   ・初期化メソッド</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249</a:t>
            </a:fld>
            <a:endParaRPr lang="ja-JP" altLang="en-US"/>
          </a:p>
        </p:txBody>
      </p:sp>
    </p:spTree>
    <p:extLst>
      <p:ext uri="{BB962C8B-B14F-4D97-AF65-F5344CB8AC3E}">
        <p14:creationId xmlns:p14="http://schemas.microsoft.com/office/powerpoint/2010/main" val="4027558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F22467-7933-4BE6-8BB5-A25F191EE0D7}"/>
              </a:ext>
            </a:extLst>
          </p:cNvPr>
          <p:cNvSpPr>
            <a:spLocks noGrp="1"/>
          </p:cNvSpPr>
          <p:nvPr>
            <p:ph type="title"/>
          </p:nvPr>
        </p:nvSpPr>
        <p:spPr/>
        <p:txBody>
          <a:bodyPr/>
          <a:lstStyle/>
          <a:p>
            <a:r>
              <a:rPr lang="ja-JP" altLang="en-US" dirty="0"/>
              <a:t>エラー</a:t>
            </a:r>
            <a:endParaRPr kumimoji="1" lang="ja-JP" altLang="en-US" dirty="0"/>
          </a:p>
        </p:txBody>
      </p:sp>
      <p:sp>
        <p:nvSpPr>
          <p:cNvPr id="4" name="スライド番号プレースホルダー 3">
            <a:extLst>
              <a:ext uri="{FF2B5EF4-FFF2-40B4-BE49-F238E27FC236}">
                <a16:creationId xmlns:a16="http://schemas.microsoft.com/office/drawing/2014/main" id="{B6D3B4D5-3E80-4E4C-9593-CD02754565E1}"/>
              </a:ext>
            </a:extLst>
          </p:cNvPr>
          <p:cNvSpPr>
            <a:spLocks noGrp="1"/>
          </p:cNvSpPr>
          <p:nvPr>
            <p:ph type="sldNum" sz="quarter" idx="12"/>
          </p:nvPr>
        </p:nvSpPr>
        <p:spPr/>
        <p:txBody>
          <a:bodyPr/>
          <a:lstStyle/>
          <a:p>
            <a:fld id="{F9134F74-3BB4-4ADE-A554-892E3A208E77}" type="slidenum">
              <a:rPr lang="ja-JP" altLang="en-US" smtClean="0"/>
              <a:pPr/>
              <a:t>25</a:t>
            </a:fld>
            <a:endParaRPr lang="ja-JP" altLang="en-US"/>
          </a:p>
        </p:txBody>
      </p:sp>
      <p:sp>
        <p:nvSpPr>
          <p:cNvPr id="7" name="コンテンツ プレースホルダ 2">
            <a:extLst>
              <a:ext uri="{FF2B5EF4-FFF2-40B4-BE49-F238E27FC236}">
                <a16:creationId xmlns:a16="http://schemas.microsoft.com/office/drawing/2014/main" id="{4122650D-64CD-4D3D-B0C2-9F639AE759DA}"/>
              </a:ext>
            </a:extLst>
          </p:cNvPr>
          <p:cNvSpPr>
            <a:spLocks noGrp="1"/>
          </p:cNvSpPr>
          <p:nvPr>
            <p:ph idx="1"/>
          </p:nvPr>
        </p:nvSpPr>
        <p:spPr>
          <a:xfrm>
            <a:off x="457200" y="4149080"/>
            <a:ext cx="8329613" cy="1428750"/>
          </a:xfrm>
        </p:spPr>
        <p:txBody>
          <a:bodyPr/>
          <a:lstStyle/>
          <a:p>
            <a:pPr marL="0" indent="0" eaLnBrk="1" hangingPunct="1">
              <a:buNone/>
            </a:pPr>
            <a:r>
              <a:rPr lang="ja-JP" altLang="en-US" sz="2800" dirty="0">
                <a:latin typeface="+mn-ea"/>
              </a:rPr>
              <a:t>プログラムコードを適切に実行できない場合に</a:t>
            </a:r>
            <a:r>
              <a:rPr lang="ja-JP" altLang="en-US" sz="2800" dirty="0">
                <a:solidFill>
                  <a:srgbClr val="FF0000"/>
                </a:solidFill>
                <a:latin typeface="+mn-ea"/>
              </a:rPr>
              <a:t>エラー</a:t>
            </a:r>
            <a:r>
              <a:rPr lang="ja-JP" altLang="en-US" sz="2800" dirty="0">
                <a:latin typeface="+mn-ea"/>
              </a:rPr>
              <a:t>が発生し、</a:t>
            </a:r>
            <a:r>
              <a:rPr lang="ja-JP" altLang="en-US" sz="2800" dirty="0">
                <a:solidFill>
                  <a:srgbClr val="FF0000"/>
                </a:solidFill>
                <a:latin typeface="+mn-ea"/>
              </a:rPr>
              <a:t>エラーメッセージ</a:t>
            </a:r>
            <a:r>
              <a:rPr lang="ja-JP" altLang="en-US" sz="2800" dirty="0">
                <a:latin typeface="+mn-ea"/>
              </a:rPr>
              <a:t>が表示される。</a:t>
            </a:r>
            <a:endParaRPr lang="en-US" altLang="ja-JP" sz="2800" dirty="0">
              <a:latin typeface="+mn-ea"/>
            </a:endParaRPr>
          </a:p>
          <a:p>
            <a:pPr marL="0" indent="0" eaLnBrk="1" hangingPunct="1">
              <a:buNone/>
            </a:pPr>
            <a:endParaRPr lang="en-US" altLang="ja-JP" sz="2800" dirty="0">
              <a:latin typeface="+mn-ea"/>
            </a:endParaRPr>
          </a:p>
          <a:p>
            <a:pPr marL="0" indent="0" eaLnBrk="1" hangingPunct="1">
              <a:buNone/>
            </a:pPr>
            <a:r>
              <a:rPr lang="en-US" altLang="ja-JP" sz="2000" dirty="0">
                <a:latin typeface="+mn-ea"/>
              </a:rPr>
              <a:t>※</a:t>
            </a:r>
            <a:r>
              <a:rPr lang="ja-JP" altLang="en-US" sz="2000" dirty="0">
                <a:latin typeface="+mn-ea"/>
              </a:rPr>
              <a:t> エラーメッセージには、発生したエラーに関する説明が表示されるので、がんばって読むようにする。</a:t>
            </a:r>
            <a:endParaRPr lang="en-US" altLang="ja-JP" sz="2000" dirty="0">
              <a:latin typeface="+mn-ea"/>
            </a:endParaRPr>
          </a:p>
          <a:p>
            <a:pPr marL="0" indent="0" eaLnBrk="1" hangingPunct="1">
              <a:buNone/>
            </a:pPr>
            <a:endParaRPr lang="en-US" altLang="ja-JP" sz="2800" dirty="0">
              <a:latin typeface="+mn-ea"/>
            </a:endParaRPr>
          </a:p>
        </p:txBody>
      </p:sp>
      <p:pic>
        <p:nvPicPr>
          <p:cNvPr id="9" name="図 8">
            <a:extLst>
              <a:ext uri="{FF2B5EF4-FFF2-40B4-BE49-F238E27FC236}">
                <a16:creationId xmlns:a16="http://schemas.microsoft.com/office/drawing/2014/main" id="{F7F75432-9CBC-4D79-9D84-C93044CC53E7}"/>
              </a:ext>
            </a:extLst>
          </p:cNvPr>
          <p:cNvPicPr>
            <a:picLocks noChangeAspect="1"/>
          </p:cNvPicPr>
          <p:nvPr/>
        </p:nvPicPr>
        <p:blipFill>
          <a:blip r:embed="rId2"/>
          <a:stretch>
            <a:fillRect/>
          </a:stretch>
        </p:blipFill>
        <p:spPr>
          <a:xfrm>
            <a:off x="539552" y="1268760"/>
            <a:ext cx="5601482" cy="1076475"/>
          </a:xfrm>
          <a:prstGeom prst="rect">
            <a:avLst/>
          </a:prstGeom>
        </p:spPr>
      </p:pic>
      <p:pic>
        <p:nvPicPr>
          <p:cNvPr id="11" name="図 10">
            <a:extLst>
              <a:ext uri="{FF2B5EF4-FFF2-40B4-BE49-F238E27FC236}">
                <a16:creationId xmlns:a16="http://schemas.microsoft.com/office/drawing/2014/main" id="{6C24A7DA-5FD0-4354-BF1D-02FA4D8F2504}"/>
              </a:ext>
            </a:extLst>
          </p:cNvPr>
          <p:cNvPicPr>
            <a:picLocks noChangeAspect="1"/>
          </p:cNvPicPr>
          <p:nvPr/>
        </p:nvPicPr>
        <p:blipFill>
          <a:blip r:embed="rId3"/>
          <a:stretch>
            <a:fillRect/>
          </a:stretch>
        </p:blipFill>
        <p:spPr>
          <a:xfrm>
            <a:off x="539552" y="2527362"/>
            <a:ext cx="6392167" cy="1333686"/>
          </a:xfrm>
          <a:prstGeom prst="rect">
            <a:avLst/>
          </a:prstGeom>
        </p:spPr>
      </p:pic>
    </p:spTree>
    <p:extLst>
      <p:ext uri="{BB962C8B-B14F-4D97-AF65-F5344CB8AC3E}">
        <p14:creationId xmlns:p14="http://schemas.microsoft.com/office/powerpoint/2010/main" val="67564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2</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000" dirty="0"/>
              <a:t>空欄（</a:t>
            </a:r>
            <a:r>
              <a:rPr kumimoji="1" lang="en-US" altLang="ja-JP" sz="2000" dirty="0"/>
              <a:t>A</a:t>
            </a:r>
            <a:r>
              <a:rPr kumimoji="1" lang="ja-JP" altLang="en-US" sz="2000" dirty="0"/>
              <a:t>）に、問いの条件に合う関数を追加してください。空欄（</a:t>
            </a:r>
            <a:r>
              <a:rPr kumimoji="1" lang="en-US" altLang="ja-JP" sz="2000" dirty="0"/>
              <a:t>B</a:t>
            </a:r>
            <a:r>
              <a:rPr kumimoji="1" lang="ja-JP" altLang="en-US" sz="2000" dirty="0"/>
              <a:t>）には、その関数を呼び出す命令文を記述してください。なお、関数に戻り値がある場合は、受け取った戻り値を出力するようにしてください。引数の値は自由に決めてかまいません。</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250</a:t>
            </a:fld>
            <a:endParaRPr lang="ja-JP" altLang="en-US"/>
          </a:p>
        </p:txBody>
      </p:sp>
      <p:pic>
        <p:nvPicPr>
          <p:cNvPr id="6" name="図 5">
            <a:extLst>
              <a:ext uri="{FF2B5EF4-FFF2-40B4-BE49-F238E27FC236}">
                <a16:creationId xmlns:a16="http://schemas.microsoft.com/office/drawing/2014/main" id="{0AE112CC-DD56-4F6E-AA9A-59ABCD8F58F2}"/>
              </a:ext>
            </a:extLst>
          </p:cNvPr>
          <p:cNvPicPr>
            <a:picLocks noChangeAspect="1"/>
          </p:cNvPicPr>
          <p:nvPr/>
        </p:nvPicPr>
        <p:blipFill>
          <a:blip r:embed="rId2"/>
          <a:stretch>
            <a:fillRect/>
          </a:stretch>
        </p:blipFill>
        <p:spPr>
          <a:xfrm>
            <a:off x="1763688" y="2687371"/>
            <a:ext cx="5953680" cy="3904871"/>
          </a:xfrm>
          <a:prstGeom prst="rect">
            <a:avLst/>
          </a:prstGeom>
        </p:spPr>
      </p:pic>
    </p:spTree>
    <p:extLst>
      <p:ext uri="{BB962C8B-B14F-4D97-AF65-F5344CB8AC3E}">
        <p14:creationId xmlns:p14="http://schemas.microsoft.com/office/powerpoint/2010/main" val="105573225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a:xfrm>
            <a:off x="6569267" y="272248"/>
            <a:ext cx="2574733" cy="725470"/>
          </a:xfrm>
        </p:spPr>
        <p:txBody>
          <a:bodyPr/>
          <a:lstStyle/>
          <a:p>
            <a:r>
              <a:rPr kumimoji="1" lang="ja-JP" altLang="en-US" dirty="0"/>
              <a:t>問題 </a:t>
            </a:r>
            <a:r>
              <a:rPr lang="en-US" altLang="ja-JP" dirty="0"/>
              <a:t>2-1</a:t>
            </a:r>
            <a:endParaRPr kumimoji="1" lang="ja-JP" altLang="en-US"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251</a:t>
            </a:fld>
            <a:endParaRPr lang="ja-JP" altLang="en-US"/>
          </a:p>
        </p:txBody>
      </p:sp>
      <p:pic>
        <p:nvPicPr>
          <p:cNvPr id="6" name="図 5">
            <a:extLst>
              <a:ext uri="{FF2B5EF4-FFF2-40B4-BE49-F238E27FC236}">
                <a16:creationId xmlns:a16="http://schemas.microsoft.com/office/drawing/2014/main" id="{0AE112CC-DD56-4F6E-AA9A-59ABCD8F58F2}"/>
              </a:ext>
            </a:extLst>
          </p:cNvPr>
          <p:cNvPicPr>
            <a:picLocks noChangeAspect="1"/>
          </p:cNvPicPr>
          <p:nvPr/>
        </p:nvPicPr>
        <p:blipFill rotWithShape="1">
          <a:blip r:embed="rId2"/>
          <a:srcRect t="8105"/>
          <a:stretch/>
        </p:blipFill>
        <p:spPr>
          <a:xfrm>
            <a:off x="126873" y="116632"/>
            <a:ext cx="6690473" cy="4032448"/>
          </a:xfrm>
          <a:prstGeom prst="rect">
            <a:avLst/>
          </a:prstGeom>
        </p:spPr>
      </p:pic>
      <p:pic>
        <p:nvPicPr>
          <p:cNvPr id="8" name="図 7">
            <a:extLst>
              <a:ext uri="{FF2B5EF4-FFF2-40B4-BE49-F238E27FC236}">
                <a16:creationId xmlns:a16="http://schemas.microsoft.com/office/drawing/2014/main" id="{E1B29B87-0335-404E-9D70-9FB1331358AA}"/>
              </a:ext>
            </a:extLst>
          </p:cNvPr>
          <p:cNvPicPr>
            <a:picLocks noChangeAspect="1"/>
          </p:cNvPicPr>
          <p:nvPr/>
        </p:nvPicPr>
        <p:blipFill>
          <a:blip r:embed="rId3"/>
          <a:stretch>
            <a:fillRect/>
          </a:stretch>
        </p:blipFill>
        <p:spPr>
          <a:xfrm>
            <a:off x="126874" y="4797152"/>
            <a:ext cx="8136904" cy="1695188"/>
          </a:xfrm>
          <a:prstGeom prst="rect">
            <a:avLst/>
          </a:prstGeom>
        </p:spPr>
      </p:pic>
    </p:spTree>
    <p:extLst>
      <p:ext uri="{BB962C8B-B14F-4D97-AF65-F5344CB8AC3E}">
        <p14:creationId xmlns:p14="http://schemas.microsoft.com/office/powerpoint/2010/main" val="231678884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a:xfrm>
            <a:off x="6569267" y="759314"/>
            <a:ext cx="2574733" cy="725470"/>
          </a:xfrm>
        </p:spPr>
        <p:txBody>
          <a:bodyPr>
            <a:normAutofit fontScale="90000"/>
          </a:bodyPr>
          <a:lstStyle/>
          <a:p>
            <a:r>
              <a:rPr kumimoji="1" lang="ja-JP" altLang="en-US" dirty="0"/>
              <a:t>問題 </a:t>
            </a:r>
            <a:r>
              <a:rPr lang="en-US" altLang="ja-JP" dirty="0"/>
              <a:t>2-1</a:t>
            </a:r>
            <a:br>
              <a:rPr lang="en-US" altLang="ja-JP" dirty="0"/>
            </a:br>
            <a:br>
              <a:rPr lang="en-US" altLang="ja-JP" dirty="0"/>
            </a:br>
            <a:r>
              <a:rPr lang="ja-JP" altLang="en-US" dirty="0"/>
              <a:t>（解答）</a:t>
            </a:r>
            <a:endParaRPr kumimoji="1" lang="ja-JP" altLang="en-US"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252</a:t>
            </a:fld>
            <a:endParaRPr lang="ja-JP" altLang="en-US"/>
          </a:p>
        </p:txBody>
      </p:sp>
      <p:pic>
        <p:nvPicPr>
          <p:cNvPr id="6" name="図 5">
            <a:extLst>
              <a:ext uri="{FF2B5EF4-FFF2-40B4-BE49-F238E27FC236}">
                <a16:creationId xmlns:a16="http://schemas.microsoft.com/office/drawing/2014/main" id="{0AE112CC-DD56-4F6E-AA9A-59ABCD8F58F2}"/>
              </a:ext>
            </a:extLst>
          </p:cNvPr>
          <p:cNvPicPr>
            <a:picLocks noChangeAspect="1"/>
          </p:cNvPicPr>
          <p:nvPr/>
        </p:nvPicPr>
        <p:blipFill rotWithShape="1">
          <a:blip r:embed="rId2"/>
          <a:srcRect t="8105"/>
          <a:stretch/>
        </p:blipFill>
        <p:spPr>
          <a:xfrm>
            <a:off x="126873" y="116632"/>
            <a:ext cx="6690473" cy="4032448"/>
          </a:xfrm>
          <a:prstGeom prst="rect">
            <a:avLst/>
          </a:prstGeom>
        </p:spPr>
      </p:pic>
      <p:pic>
        <p:nvPicPr>
          <p:cNvPr id="8" name="図 7">
            <a:extLst>
              <a:ext uri="{FF2B5EF4-FFF2-40B4-BE49-F238E27FC236}">
                <a16:creationId xmlns:a16="http://schemas.microsoft.com/office/drawing/2014/main" id="{E1B29B87-0335-404E-9D70-9FB1331358AA}"/>
              </a:ext>
            </a:extLst>
          </p:cNvPr>
          <p:cNvPicPr>
            <a:picLocks noChangeAspect="1"/>
          </p:cNvPicPr>
          <p:nvPr/>
        </p:nvPicPr>
        <p:blipFill>
          <a:blip r:embed="rId3"/>
          <a:stretch>
            <a:fillRect/>
          </a:stretch>
        </p:blipFill>
        <p:spPr>
          <a:xfrm>
            <a:off x="126874" y="4797152"/>
            <a:ext cx="8136904" cy="1695188"/>
          </a:xfrm>
          <a:prstGeom prst="rect">
            <a:avLst/>
          </a:prstGeom>
        </p:spPr>
      </p:pic>
      <p:sp>
        <p:nvSpPr>
          <p:cNvPr id="7" name="テキスト ボックス 6">
            <a:extLst>
              <a:ext uri="{FF2B5EF4-FFF2-40B4-BE49-F238E27FC236}">
                <a16:creationId xmlns:a16="http://schemas.microsoft.com/office/drawing/2014/main" id="{3634D215-DEF8-4CC1-AF22-96D2044A5656}"/>
              </a:ext>
            </a:extLst>
          </p:cNvPr>
          <p:cNvSpPr txBox="1"/>
          <p:nvPr/>
        </p:nvSpPr>
        <p:spPr>
          <a:xfrm>
            <a:off x="179512" y="1516345"/>
            <a:ext cx="4572000" cy="923330"/>
          </a:xfrm>
          <a:prstGeom prst="rect">
            <a:avLst/>
          </a:prstGeom>
          <a:solidFill>
            <a:srgbClr val="EAF6FD"/>
          </a:solidFill>
        </p:spPr>
        <p:txBody>
          <a:bodyPr wrap="square">
            <a:spAutoFit/>
          </a:bodyPr>
          <a:lstStyle/>
          <a:p>
            <a:r>
              <a:rPr lang="ja-JP" altLang="en-US" dirty="0">
                <a:solidFill>
                  <a:srgbClr val="FF0000"/>
                </a:solidFill>
                <a:latin typeface="Lucida Console" panose="020B0609040504020204" pitchFamily="49" charset="0"/>
              </a:rPr>
              <a:t>def print_info(p):</a:t>
            </a:r>
          </a:p>
          <a:p>
            <a:r>
              <a:rPr lang="ja-JP" altLang="en-US" dirty="0">
                <a:solidFill>
                  <a:srgbClr val="FF0000"/>
                </a:solidFill>
                <a:latin typeface="Lucida Console" panose="020B0609040504020204" pitchFamily="49" charset="0"/>
              </a:rPr>
              <a:t>    print('名前', p.name)</a:t>
            </a:r>
          </a:p>
          <a:p>
            <a:r>
              <a:rPr lang="ja-JP" altLang="en-US" dirty="0">
                <a:solidFill>
                  <a:srgbClr val="FF0000"/>
                </a:solidFill>
                <a:latin typeface="Lucida Console" panose="020B0609040504020204" pitchFamily="49" charset="0"/>
              </a:rPr>
              <a:t>    print('年齢', p.age)</a:t>
            </a:r>
          </a:p>
        </p:txBody>
      </p:sp>
      <p:sp>
        <p:nvSpPr>
          <p:cNvPr id="9" name="テキスト ボックス 8">
            <a:extLst>
              <a:ext uri="{FF2B5EF4-FFF2-40B4-BE49-F238E27FC236}">
                <a16:creationId xmlns:a16="http://schemas.microsoft.com/office/drawing/2014/main" id="{0D51B8BE-9E46-470D-B960-171E01ED981C}"/>
              </a:ext>
            </a:extLst>
          </p:cNvPr>
          <p:cNvSpPr txBox="1"/>
          <p:nvPr/>
        </p:nvSpPr>
        <p:spPr>
          <a:xfrm>
            <a:off x="179512" y="3779748"/>
            <a:ext cx="4572000" cy="369332"/>
          </a:xfrm>
          <a:prstGeom prst="rect">
            <a:avLst/>
          </a:prstGeom>
          <a:solidFill>
            <a:srgbClr val="EAF6FD"/>
          </a:solidFill>
        </p:spPr>
        <p:txBody>
          <a:bodyPr wrap="square">
            <a:spAutoFit/>
          </a:bodyPr>
          <a:lstStyle/>
          <a:p>
            <a:r>
              <a:rPr lang="ja-JP" altLang="en-US" dirty="0">
                <a:solidFill>
                  <a:srgbClr val="FF0000"/>
                </a:solidFill>
                <a:latin typeface="Lucida Console" panose="020B0609040504020204" pitchFamily="49" charset="0"/>
              </a:rPr>
              <a:t>print_info(</a:t>
            </a:r>
            <a:r>
              <a:rPr lang="en-US" altLang="ja-JP" dirty="0">
                <a:solidFill>
                  <a:srgbClr val="FF0000"/>
                </a:solidFill>
                <a:latin typeface="Lucida Console" panose="020B0609040504020204" pitchFamily="49" charset="0"/>
              </a:rPr>
              <a:t>a</a:t>
            </a:r>
            <a:r>
              <a:rPr lang="ja-JP" altLang="en-US" dirty="0">
                <a:solidFill>
                  <a:srgbClr val="FF0000"/>
                </a:solidFill>
                <a:latin typeface="Lucida Console" panose="020B0609040504020204" pitchFamily="49" charset="0"/>
              </a:rPr>
              <a:t>)</a:t>
            </a:r>
          </a:p>
        </p:txBody>
      </p:sp>
    </p:spTree>
    <p:extLst>
      <p:ext uri="{BB962C8B-B14F-4D97-AF65-F5344CB8AC3E}">
        <p14:creationId xmlns:p14="http://schemas.microsoft.com/office/powerpoint/2010/main" val="62174666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253</a:t>
            </a:fld>
            <a:endParaRPr lang="ja-JP" altLang="en-US"/>
          </a:p>
        </p:txBody>
      </p:sp>
      <p:pic>
        <p:nvPicPr>
          <p:cNvPr id="5" name="図 4">
            <a:extLst>
              <a:ext uri="{FF2B5EF4-FFF2-40B4-BE49-F238E27FC236}">
                <a16:creationId xmlns:a16="http://schemas.microsoft.com/office/drawing/2014/main" id="{09BB7DB9-4E23-4E5F-AE1E-86E9A36F59F2}"/>
              </a:ext>
            </a:extLst>
          </p:cNvPr>
          <p:cNvPicPr>
            <a:picLocks noChangeAspect="1"/>
          </p:cNvPicPr>
          <p:nvPr/>
        </p:nvPicPr>
        <p:blipFill>
          <a:blip r:embed="rId2"/>
          <a:stretch>
            <a:fillRect/>
          </a:stretch>
        </p:blipFill>
        <p:spPr>
          <a:xfrm>
            <a:off x="125512" y="4474355"/>
            <a:ext cx="8172400" cy="2109007"/>
          </a:xfrm>
          <a:prstGeom prst="rect">
            <a:avLst/>
          </a:prstGeom>
        </p:spPr>
      </p:pic>
      <p:sp>
        <p:nvSpPr>
          <p:cNvPr id="8" name="タイトル 1">
            <a:extLst>
              <a:ext uri="{FF2B5EF4-FFF2-40B4-BE49-F238E27FC236}">
                <a16:creationId xmlns:a16="http://schemas.microsoft.com/office/drawing/2014/main" id="{F9D62215-44CB-48F5-8CDD-FA1A89A2E7DE}"/>
              </a:ext>
            </a:extLst>
          </p:cNvPr>
          <p:cNvSpPr>
            <a:spLocks noGrp="1"/>
          </p:cNvSpPr>
          <p:nvPr>
            <p:ph type="title"/>
          </p:nvPr>
        </p:nvSpPr>
        <p:spPr>
          <a:xfrm>
            <a:off x="6569267" y="272248"/>
            <a:ext cx="2574733" cy="725470"/>
          </a:xfrm>
        </p:spPr>
        <p:txBody>
          <a:bodyPr/>
          <a:lstStyle/>
          <a:p>
            <a:r>
              <a:rPr kumimoji="1" lang="ja-JP" altLang="en-US" dirty="0"/>
              <a:t>問題 </a:t>
            </a:r>
            <a:r>
              <a:rPr lang="en-US" altLang="ja-JP" dirty="0"/>
              <a:t>2-2</a:t>
            </a:r>
            <a:endParaRPr kumimoji="1" lang="ja-JP" altLang="en-US" dirty="0"/>
          </a:p>
        </p:txBody>
      </p:sp>
      <p:pic>
        <p:nvPicPr>
          <p:cNvPr id="9" name="図 8">
            <a:extLst>
              <a:ext uri="{FF2B5EF4-FFF2-40B4-BE49-F238E27FC236}">
                <a16:creationId xmlns:a16="http://schemas.microsoft.com/office/drawing/2014/main" id="{DF0596E5-B38F-4795-93F2-9D89B406F735}"/>
              </a:ext>
            </a:extLst>
          </p:cNvPr>
          <p:cNvPicPr>
            <a:picLocks noChangeAspect="1"/>
          </p:cNvPicPr>
          <p:nvPr/>
        </p:nvPicPr>
        <p:blipFill rotWithShape="1">
          <a:blip r:embed="rId3"/>
          <a:srcRect t="8105"/>
          <a:stretch/>
        </p:blipFill>
        <p:spPr>
          <a:xfrm>
            <a:off x="126873" y="116632"/>
            <a:ext cx="6690473" cy="4032448"/>
          </a:xfrm>
          <a:prstGeom prst="rect">
            <a:avLst/>
          </a:prstGeom>
        </p:spPr>
      </p:pic>
    </p:spTree>
    <p:extLst>
      <p:ext uri="{BB962C8B-B14F-4D97-AF65-F5344CB8AC3E}">
        <p14:creationId xmlns:p14="http://schemas.microsoft.com/office/powerpoint/2010/main" val="152231483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254</a:t>
            </a:fld>
            <a:endParaRPr lang="ja-JP" altLang="en-US"/>
          </a:p>
        </p:txBody>
      </p:sp>
      <p:pic>
        <p:nvPicPr>
          <p:cNvPr id="5" name="図 4">
            <a:extLst>
              <a:ext uri="{FF2B5EF4-FFF2-40B4-BE49-F238E27FC236}">
                <a16:creationId xmlns:a16="http://schemas.microsoft.com/office/drawing/2014/main" id="{09BB7DB9-4E23-4E5F-AE1E-86E9A36F59F2}"/>
              </a:ext>
            </a:extLst>
          </p:cNvPr>
          <p:cNvPicPr>
            <a:picLocks noChangeAspect="1"/>
          </p:cNvPicPr>
          <p:nvPr/>
        </p:nvPicPr>
        <p:blipFill>
          <a:blip r:embed="rId2"/>
          <a:stretch>
            <a:fillRect/>
          </a:stretch>
        </p:blipFill>
        <p:spPr>
          <a:xfrm>
            <a:off x="125512" y="4474355"/>
            <a:ext cx="8172400" cy="2109007"/>
          </a:xfrm>
          <a:prstGeom prst="rect">
            <a:avLst/>
          </a:prstGeom>
        </p:spPr>
      </p:pic>
      <p:pic>
        <p:nvPicPr>
          <p:cNvPr id="9" name="図 8">
            <a:extLst>
              <a:ext uri="{FF2B5EF4-FFF2-40B4-BE49-F238E27FC236}">
                <a16:creationId xmlns:a16="http://schemas.microsoft.com/office/drawing/2014/main" id="{DF0596E5-B38F-4795-93F2-9D89B406F735}"/>
              </a:ext>
            </a:extLst>
          </p:cNvPr>
          <p:cNvPicPr>
            <a:picLocks noChangeAspect="1"/>
          </p:cNvPicPr>
          <p:nvPr/>
        </p:nvPicPr>
        <p:blipFill rotWithShape="1">
          <a:blip r:embed="rId3"/>
          <a:srcRect t="8105"/>
          <a:stretch/>
        </p:blipFill>
        <p:spPr>
          <a:xfrm>
            <a:off x="126873" y="116632"/>
            <a:ext cx="6690473" cy="4032448"/>
          </a:xfrm>
          <a:prstGeom prst="rect">
            <a:avLst/>
          </a:prstGeom>
        </p:spPr>
      </p:pic>
      <p:sp>
        <p:nvSpPr>
          <p:cNvPr id="10" name="タイトル 1">
            <a:extLst>
              <a:ext uri="{FF2B5EF4-FFF2-40B4-BE49-F238E27FC236}">
                <a16:creationId xmlns:a16="http://schemas.microsoft.com/office/drawing/2014/main" id="{549C5337-938F-4B0F-BF45-4ED998C44574}"/>
              </a:ext>
            </a:extLst>
          </p:cNvPr>
          <p:cNvSpPr>
            <a:spLocks noGrp="1"/>
          </p:cNvSpPr>
          <p:nvPr>
            <p:ph type="title"/>
          </p:nvPr>
        </p:nvSpPr>
        <p:spPr>
          <a:xfrm>
            <a:off x="6569267" y="759314"/>
            <a:ext cx="2574733" cy="725470"/>
          </a:xfrm>
        </p:spPr>
        <p:txBody>
          <a:bodyPr>
            <a:normAutofit fontScale="90000"/>
          </a:bodyPr>
          <a:lstStyle/>
          <a:p>
            <a:r>
              <a:rPr kumimoji="1" lang="ja-JP" altLang="en-US" dirty="0"/>
              <a:t>問題 </a:t>
            </a:r>
            <a:r>
              <a:rPr lang="en-US" altLang="ja-JP" dirty="0"/>
              <a:t>2-2</a:t>
            </a:r>
            <a:br>
              <a:rPr lang="en-US" altLang="ja-JP" dirty="0"/>
            </a:br>
            <a:br>
              <a:rPr lang="en-US" altLang="ja-JP" dirty="0"/>
            </a:br>
            <a:r>
              <a:rPr lang="ja-JP" altLang="en-US" dirty="0"/>
              <a:t>（解答）</a:t>
            </a:r>
            <a:endParaRPr kumimoji="1" lang="ja-JP" altLang="en-US" dirty="0"/>
          </a:p>
        </p:txBody>
      </p:sp>
      <p:sp>
        <p:nvSpPr>
          <p:cNvPr id="11" name="テキスト ボックス 10">
            <a:extLst>
              <a:ext uri="{FF2B5EF4-FFF2-40B4-BE49-F238E27FC236}">
                <a16:creationId xmlns:a16="http://schemas.microsoft.com/office/drawing/2014/main" id="{2039F76D-D054-4E2E-A67D-4FF2352073B1}"/>
              </a:ext>
            </a:extLst>
          </p:cNvPr>
          <p:cNvSpPr txBox="1"/>
          <p:nvPr/>
        </p:nvSpPr>
        <p:spPr>
          <a:xfrm>
            <a:off x="179512" y="1556792"/>
            <a:ext cx="4572000" cy="923330"/>
          </a:xfrm>
          <a:prstGeom prst="rect">
            <a:avLst/>
          </a:prstGeom>
          <a:solidFill>
            <a:srgbClr val="EAF6FD"/>
          </a:solidFill>
        </p:spPr>
        <p:txBody>
          <a:bodyPr wrap="square">
            <a:spAutoFit/>
          </a:bodyPr>
          <a:lstStyle/>
          <a:p>
            <a:r>
              <a:rPr lang="en-US" altLang="ja-JP" dirty="0">
                <a:solidFill>
                  <a:srgbClr val="FF0000"/>
                </a:solidFill>
                <a:latin typeface="Lucida Console" panose="020B0609040504020204" pitchFamily="49" charset="0"/>
              </a:rPr>
              <a:t>def </a:t>
            </a:r>
            <a:r>
              <a:rPr lang="en-US" altLang="ja-JP" dirty="0" err="1">
                <a:solidFill>
                  <a:srgbClr val="FF0000"/>
                </a:solidFill>
                <a:latin typeface="Lucida Console" panose="020B0609040504020204" pitchFamily="49" charset="0"/>
              </a:rPr>
              <a:t>age_check</a:t>
            </a:r>
            <a:r>
              <a:rPr lang="en-US" altLang="ja-JP" dirty="0">
                <a:solidFill>
                  <a:srgbClr val="FF0000"/>
                </a:solidFill>
                <a:latin typeface="Lucida Console" panose="020B0609040504020204" pitchFamily="49" charset="0"/>
              </a:rPr>
              <a:t>(p, </a:t>
            </a:r>
            <a:r>
              <a:rPr lang="en-US" altLang="ja-JP" dirty="0" err="1">
                <a:solidFill>
                  <a:srgbClr val="FF0000"/>
                </a:solidFill>
                <a:latin typeface="Lucida Console" panose="020B0609040504020204" pitchFamily="49" charset="0"/>
              </a:rPr>
              <a:t>i</a:t>
            </a:r>
            <a:r>
              <a:rPr lang="en-US" altLang="ja-JP" dirty="0">
                <a:solidFill>
                  <a:srgbClr val="FF0000"/>
                </a:solidFill>
                <a:latin typeface="Lucida Console" panose="020B0609040504020204" pitchFamily="49" charset="0"/>
              </a:rPr>
              <a:t>):</a:t>
            </a:r>
          </a:p>
          <a:p>
            <a:r>
              <a:rPr lang="en-US" altLang="ja-JP" dirty="0">
                <a:solidFill>
                  <a:srgbClr val="FF0000"/>
                </a:solidFill>
                <a:latin typeface="Lucida Console" panose="020B0609040504020204" pitchFamily="49" charset="0"/>
              </a:rPr>
              <a:t>    return </a:t>
            </a:r>
            <a:r>
              <a:rPr lang="en-US" altLang="ja-JP" dirty="0" err="1">
                <a:solidFill>
                  <a:srgbClr val="FF0000"/>
                </a:solidFill>
                <a:latin typeface="Lucida Console" panose="020B0609040504020204" pitchFamily="49" charset="0"/>
              </a:rPr>
              <a:t>p.age</a:t>
            </a:r>
            <a:r>
              <a:rPr lang="en-US" altLang="ja-JP" dirty="0">
                <a:solidFill>
                  <a:srgbClr val="FF0000"/>
                </a:solidFill>
                <a:latin typeface="Lucida Console" panose="020B0609040504020204" pitchFamily="49" charset="0"/>
              </a:rPr>
              <a:t> &gt; I</a:t>
            </a:r>
          </a:p>
          <a:p>
            <a:endParaRPr lang="ja-JP" altLang="en-US" dirty="0">
              <a:solidFill>
                <a:srgbClr val="FF0000"/>
              </a:solidFill>
              <a:latin typeface="Lucida Console" panose="020B0609040504020204" pitchFamily="49" charset="0"/>
            </a:endParaRPr>
          </a:p>
        </p:txBody>
      </p:sp>
      <p:sp>
        <p:nvSpPr>
          <p:cNvPr id="12" name="テキスト ボックス 11">
            <a:extLst>
              <a:ext uri="{FF2B5EF4-FFF2-40B4-BE49-F238E27FC236}">
                <a16:creationId xmlns:a16="http://schemas.microsoft.com/office/drawing/2014/main" id="{F1028C64-58E5-47A8-AC57-16139E00D68D}"/>
              </a:ext>
            </a:extLst>
          </p:cNvPr>
          <p:cNvSpPr txBox="1"/>
          <p:nvPr/>
        </p:nvSpPr>
        <p:spPr>
          <a:xfrm>
            <a:off x="179512" y="3779748"/>
            <a:ext cx="4572000" cy="369332"/>
          </a:xfrm>
          <a:prstGeom prst="rect">
            <a:avLst/>
          </a:prstGeom>
          <a:solidFill>
            <a:srgbClr val="EAF6FD"/>
          </a:solidFill>
        </p:spPr>
        <p:txBody>
          <a:bodyPr wrap="square">
            <a:spAutoFit/>
          </a:bodyPr>
          <a:lstStyle/>
          <a:p>
            <a:r>
              <a:rPr lang="en-US" altLang="ja-JP" dirty="0">
                <a:solidFill>
                  <a:srgbClr val="FF0000"/>
                </a:solidFill>
                <a:latin typeface="Lucida Console" panose="020B0609040504020204" pitchFamily="49" charset="0"/>
              </a:rPr>
              <a:t>print(</a:t>
            </a:r>
            <a:r>
              <a:rPr lang="en-US" altLang="ja-JP" dirty="0" err="1">
                <a:solidFill>
                  <a:srgbClr val="FF0000"/>
                </a:solidFill>
                <a:latin typeface="Lucida Console" panose="020B0609040504020204" pitchFamily="49" charset="0"/>
              </a:rPr>
              <a:t>age_check</a:t>
            </a:r>
            <a:r>
              <a:rPr lang="en-US" altLang="ja-JP" dirty="0">
                <a:solidFill>
                  <a:srgbClr val="FF0000"/>
                </a:solidFill>
                <a:latin typeface="Lucida Console" panose="020B0609040504020204" pitchFamily="49" charset="0"/>
              </a:rPr>
              <a:t>(a, 20))</a:t>
            </a:r>
            <a:endParaRPr lang="ja-JP" altLang="en-US" dirty="0">
              <a:solidFill>
                <a:srgbClr val="FF0000"/>
              </a:solidFill>
              <a:latin typeface="Lucida Console" panose="020B0609040504020204" pitchFamily="49" charset="0"/>
            </a:endParaRPr>
          </a:p>
        </p:txBody>
      </p:sp>
    </p:spTree>
    <p:extLst>
      <p:ext uri="{BB962C8B-B14F-4D97-AF65-F5344CB8AC3E}">
        <p14:creationId xmlns:p14="http://schemas.microsoft.com/office/powerpoint/2010/main" val="357452827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255</a:t>
            </a:fld>
            <a:endParaRPr lang="ja-JP" altLang="en-US"/>
          </a:p>
        </p:txBody>
      </p:sp>
      <p:pic>
        <p:nvPicPr>
          <p:cNvPr id="7" name="図 6">
            <a:extLst>
              <a:ext uri="{FF2B5EF4-FFF2-40B4-BE49-F238E27FC236}">
                <a16:creationId xmlns:a16="http://schemas.microsoft.com/office/drawing/2014/main" id="{D823D2AC-0250-4237-B9F2-6911B4BFEACF}"/>
              </a:ext>
            </a:extLst>
          </p:cNvPr>
          <p:cNvPicPr>
            <a:picLocks noChangeAspect="1"/>
          </p:cNvPicPr>
          <p:nvPr/>
        </p:nvPicPr>
        <p:blipFill>
          <a:blip r:embed="rId2"/>
          <a:stretch>
            <a:fillRect/>
          </a:stretch>
        </p:blipFill>
        <p:spPr>
          <a:xfrm>
            <a:off x="0" y="4437603"/>
            <a:ext cx="8820472" cy="2283872"/>
          </a:xfrm>
          <a:prstGeom prst="rect">
            <a:avLst/>
          </a:prstGeom>
        </p:spPr>
      </p:pic>
      <p:sp>
        <p:nvSpPr>
          <p:cNvPr id="8" name="タイトル 1">
            <a:extLst>
              <a:ext uri="{FF2B5EF4-FFF2-40B4-BE49-F238E27FC236}">
                <a16:creationId xmlns:a16="http://schemas.microsoft.com/office/drawing/2014/main" id="{923752B3-07BF-4C2D-A533-DBF096AB4DDD}"/>
              </a:ext>
            </a:extLst>
          </p:cNvPr>
          <p:cNvSpPr>
            <a:spLocks noGrp="1"/>
          </p:cNvSpPr>
          <p:nvPr>
            <p:ph type="title"/>
          </p:nvPr>
        </p:nvSpPr>
        <p:spPr>
          <a:xfrm>
            <a:off x="6569267" y="272248"/>
            <a:ext cx="2574733" cy="725470"/>
          </a:xfrm>
        </p:spPr>
        <p:txBody>
          <a:bodyPr/>
          <a:lstStyle/>
          <a:p>
            <a:r>
              <a:rPr kumimoji="1" lang="ja-JP" altLang="en-US" dirty="0"/>
              <a:t>問題 </a:t>
            </a:r>
            <a:r>
              <a:rPr lang="en-US" altLang="ja-JP" dirty="0"/>
              <a:t>2-3</a:t>
            </a:r>
            <a:endParaRPr kumimoji="1" lang="ja-JP" altLang="en-US" dirty="0"/>
          </a:p>
        </p:txBody>
      </p:sp>
      <p:pic>
        <p:nvPicPr>
          <p:cNvPr id="9" name="図 8">
            <a:extLst>
              <a:ext uri="{FF2B5EF4-FFF2-40B4-BE49-F238E27FC236}">
                <a16:creationId xmlns:a16="http://schemas.microsoft.com/office/drawing/2014/main" id="{8C42BE65-E386-49EF-BE3D-DFD94BCC38A8}"/>
              </a:ext>
            </a:extLst>
          </p:cNvPr>
          <p:cNvPicPr>
            <a:picLocks noChangeAspect="1"/>
          </p:cNvPicPr>
          <p:nvPr/>
        </p:nvPicPr>
        <p:blipFill rotWithShape="1">
          <a:blip r:embed="rId3"/>
          <a:srcRect t="8105"/>
          <a:stretch/>
        </p:blipFill>
        <p:spPr>
          <a:xfrm>
            <a:off x="126873" y="116632"/>
            <a:ext cx="6690473" cy="4032448"/>
          </a:xfrm>
          <a:prstGeom prst="rect">
            <a:avLst/>
          </a:prstGeom>
        </p:spPr>
      </p:pic>
    </p:spTree>
    <p:extLst>
      <p:ext uri="{BB962C8B-B14F-4D97-AF65-F5344CB8AC3E}">
        <p14:creationId xmlns:p14="http://schemas.microsoft.com/office/powerpoint/2010/main" val="223042810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256</a:t>
            </a:fld>
            <a:endParaRPr lang="ja-JP" altLang="en-US"/>
          </a:p>
        </p:txBody>
      </p:sp>
      <p:pic>
        <p:nvPicPr>
          <p:cNvPr id="7" name="図 6">
            <a:extLst>
              <a:ext uri="{FF2B5EF4-FFF2-40B4-BE49-F238E27FC236}">
                <a16:creationId xmlns:a16="http://schemas.microsoft.com/office/drawing/2014/main" id="{D823D2AC-0250-4237-B9F2-6911B4BFEACF}"/>
              </a:ext>
            </a:extLst>
          </p:cNvPr>
          <p:cNvPicPr>
            <a:picLocks noChangeAspect="1"/>
          </p:cNvPicPr>
          <p:nvPr/>
        </p:nvPicPr>
        <p:blipFill>
          <a:blip r:embed="rId2"/>
          <a:stretch>
            <a:fillRect/>
          </a:stretch>
        </p:blipFill>
        <p:spPr>
          <a:xfrm>
            <a:off x="0" y="4437603"/>
            <a:ext cx="8820472" cy="2283872"/>
          </a:xfrm>
          <a:prstGeom prst="rect">
            <a:avLst/>
          </a:prstGeom>
        </p:spPr>
      </p:pic>
      <p:pic>
        <p:nvPicPr>
          <p:cNvPr id="9" name="図 8">
            <a:extLst>
              <a:ext uri="{FF2B5EF4-FFF2-40B4-BE49-F238E27FC236}">
                <a16:creationId xmlns:a16="http://schemas.microsoft.com/office/drawing/2014/main" id="{8C42BE65-E386-49EF-BE3D-DFD94BCC38A8}"/>
              </a:ext>
            </a:extLst>
          </p:cNvPr>
          <p:cNvPicPr>
            <a:picLocks noChangeAspect="1"/>
          </p:cNvPicPr>
          <p:nvPr/>
        </p:nvPicPr>
        <p:blipFill rotWithShape="1">
          <a:blip r:embed="rId3"/>
          <a:srcRect t="8105"/>
          <a:stretch/>
        </p:blipFill>
        <p:spPr>
          <a:xfrm>
            <a:off x="126873" y="116632"/>
            <a:ext cx="6690473" cy="4032448"/>
          </a:xfrm>
          <a:prstGeom prst="rect">
            <a:avLst/>
          </a:prstGeom>
        </p:spPr>
      </p:pic>
      <p:sp>
        <p:nvSpPr>
          <p:cNvPr id="10" name="タイトル 1">
            <a:extLst>
              <a:ext uri="{FF2B5EF4-FFF2-40B4-BE49-F238E27FC236}">
                <a16:creationId xmlns:a16="http://schemas.microsoft.com/office/drawing/2014/main" id="{771DBC49-2135-4E4E-B80F-B79670B2158D}"/>
              </a:ext>
            </a:extLst>
          </p:cNvPr>
          <p:cNvSpPr>
            <a:spLocks noGrp="1"/>
          </p:cNvSpPr>
          <p:nvPr>
            <p:ph type="title"/>
          </p:nvPr>
        </p:nvSpPr>
        <p:spPr>
          <a:xfrm>
            <a:off x="6569267" y="759314"/>
            <a:ext cx="2574733" cy="725470"/>
          </a:xfrm>
        </p:spPr>
        <p:txBody>
          <a:bodyPr>
            <a:normAutofit fontScale="90000"/>
          </a:bodyPr>
          <a:lstStyle/>
          <a:p>
            <a:r>
              <a:rPr kumimoji="1" lang="ja-JP" altLang="en-US" dirty="0"/>
              <a:t>問題 </a:t>
            </a:r>
            <a:r>
              <a:rPr lang="en-US" altLang="ja-JP" dirty="0"/>
              <a:t>2-3</a:t>
            </a:r>
            <a:br>
              <a:rPr lang="en-US" altLang="ja-JP" dirty="0"/>
            </a:br>
            <a:br>
              <a:rPr lang="en-US" altLang="ja-JP" dirty="0"/>
            </a:br>
            <a:r>
              <a:rPr lang="ja-JP" altLang="en-US" dirty="0"/>
              <a:t>（解答）</a:t>
            </a:r>
            <a:endParaRPr kumimoji="1" lang="ja-JP" altLang="en-US" dirty="0"/>
          </a:p>
        </p:txBody>
      </p:sp>
      <p:sp>
        <p:nvSpPr>
          <p:cNvPr id="11" name="テキスト ボックス 10">
            <a:extLst>
              <a:ext uri="{FF2B5EF4-FFF2-40B4-BE49-F238E27FC236}">
                <a16:creationId xmlns:a16="http://schemas.microsoft.com/office/drawing/2014/main" id="{9BE8107A-E970-4339-B952-E4E3B46B068C}"/>
              </a:ext>
            </a:extLst>
          </p:cNvPr>
          <p:cNvSpPr txBox="1"/>
          <p:nvPr/>
        </p:nvSpPr>
        <p:spPr>
          <a:xfrm>
            <a:off x="179512" y="1395353"/>
            <a:ext cx="5760640" cy="1169551"/>
          </a:xfrm>
          <a:prstGeom prst="rect">
            <a:avLst/>
          </a:prstGeom>
          <a:solidFill>
            <a:srgbClr val="EAF6FD"/>
          </a:solidFill>
        </p:spPr>
        <p:txBody>
          <a:bodyPr wrap="square">
            <a:spAutoFit/>
          </a:bodyPr>
          <a:lstStyle/>
          <a:p>
            <a:r>
              <a:rPr lang="en-US" altLang="ja-JP" sz="1400" dirty="0">
                <a:solidFill>
                  <a:srgbClr val="FF0000"/>
                </a:solidFill>
                <a:latin typeface="Lucida Console" panose="020B0609040504020204" pitchFamily="49" charset="0"/>
              </a:rPr>
              <a:t>def </a:t>
            </a:r>
            <a:r>
              <a:rPr lang="en-US" altLang="ja-JP" sz="1400" dirty="0" err="1">
                <a:solidFill>
                  <a:srgbClr val="FF0000"/>
                </a:solidFill>
                <a:latin typeface="Lucida Console" panose="020B0609040504020204" pitchFamily="49" charset="0"/>
              </a:rPr>
              <a:t>print_younger_person_name</a:t>
            </a:r>
            <a:r>
              <a:rPr lang="en-US" altLang="ja-JP" sz="1400" dirty="0">
                <a:solidFill>
                  <a:srgbClr val="FF0000"/>
                </a:solidFill>
                <a:latin typeface="Lucida Console" panose="020B0609040504020204" pitchFamily="49" charset="0"/>
              </a:rPr>
              <a:t>(p1, p2):</a:t>
            </a:r>
          </a:p>
          <a:p>
            <a:r>
              <a:rPr lang="en-US" altLang="ja-JP" sz="1400" dirty="0">
                <a:solidFill>
                  <a:srgbClr val="FF0000"/>
                </a:solidFill>
                <a:latin typeface="Lucida Console" panose="020B0609040504020204" pitchFamily="49" charset="0"/>
              </a:rPr>
              <a:t>    if p1.age &lt;= p2.age:</a:t>
            </a:r>
          </a:p>
          <a:p>
            <a:r>
              <a:rPr lang="en-US" altLang="ja-JP" sz="1400" dirty="0">
                <a:solidFill>
                  <a:srgbClr val="FF0000"/>
                </a:solidFill>
                <a:latin typeface="Lucida Console" panose="020B0609040504020204" pitchFamily="49" charset="0"/>
              </a:rPr>
              <a:t>        print(p1.name)</a:t>
            </a:r>
          </a:p>
          <a:p>
            <a:r>
              <a:rPr lang="en-US" altLang="ja-JP" sz="1400" dirty="0">
                <a:solidFill>
                  <a:srgbClr val="FF0000"/>
                </a:solidFill>
                <a:latin typeface="Lucida Console" panose="020B0609040504020204" pitchFamily="49" charset="0"/>
              </a:rPr>
              <a:t>    else:</a:t>
            </a:r>
          </a:p>
          <a:p>
            <a:r>
              <a:rPr lang="en-US" altLang="ja-JP" sz="1400" dirty="0">
                <a:solidFill>
                  <a:srgbClr val="FF0000"/>
                </a:solidFill>
                <a:latin typeface="Lucida Console" panose="020B0609040504020204" pitchFamily="49" charset="0"/>
              </a:rPr>
              <a:t>        print(p2.name)</a:t>
            </a:r>
            <a:endParaRPr lang="ja-JP" altLang="en-US" sz="1400" dirty="0">
              <a:solidFill>
                <a:srgbClr val="FF0000"/>
              </a:solidFill>
              <a:latin typeface="Lucida Console" panose="020B0609040504020204" pitchFamily="49" charset="0"/>
            </a:endParaRPr>
          </a:p>
        </p:txBody>
      </p:sp>
      <p:sp>
        <p:nvSpPr>
          <p:cNvPr id="12" name="テキスト ボックス 11">
            <a:extLst>
              <a:ext uri="{FF2B5EF4-FFF2-40B4-BE49-F238E27FC236}">
                <a16:creationId xmlns:a16="http://schemas.microsoft.com/office/drawing/2014/main" id="{6DBACAF1-E25E-426F-BC03-88B589EE7973}"/>
              </a:ext>
            </a:extLst>
          </p:cNvPr>
          <p:cNvSpPr txBox="1"/>
          <p:nvPr/>
        </p:nvSpPr>
        <p:spPr>
          <a:xfrm>
            <a:off x="179512" y="3779748"/>
            <a:ext cx="4572000" cy="369332"/>
          </a:xfrm>
          <a:prstGeom prst="rect">
            <a:avLst/>
          </a:prstGeom>
          <a:solidFill>
            <a:srgbClr val="EAF6FD"/>
          </a:solidFill>
        </p:spPr>
        <p:txBody>
          <a:bodyPr wrap="square">
            <a:spAutoFit/>
          </a:bodyPr>
          <a:lstStyle/>
          <a:p>
            <a:r>
              <a:rPr lang="en-US" altLang="ja-JP" dirty="0" err="1">
                <a:solidFill>
                  <a:srgbClr val="FF0000"/>
                </a:solidFill>
                <a:latin typeface="Lucida Console" panose="020B0609040504020204" pitchFamily="49" charset="0"/>
              </a:rPr>
              <a:t>print_younger_person_name</a:t>
            </a:r>
            <a:r>
              <a:rPr lang="en-US" altLang="ja-JP" dirty="0">
                <a:solidFill>
                  <a:srgbClr val="FF0000"/>
                </a:solidFill>
                <a:latin typeface="Lucida Console" panose="020B0609040504020204" pitchFamily="49" charset="0"/>
              </a:rPr>
              <a:t>(a, b)</a:t>
            </a:r>
            <a:endParaRPr lang="ja-JP" altLang="en-US" dirty="0">
              <a:solidFill>
                <a:srgbClr val="FF0000"/>
              </a:solidFill>
              <a:latin typeface="Lucida Console" panose="020B0609040504020204" pitchFamily="49" charset="0"/>
            </a:endParaRPr>
          </a:p>
        </p:txBody>
      </p:sp>
    </p:spTree>
    <p:extLst>
      <p:ext uri="{BB962C8B-B14F-4D97-AF65-F5344CB8AC3E}">
        <p14:creationId xmlns:p14="http://schemas.microsoft.com/office/powerpoint/2010/main" val="274601394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257</a:t>
            </a:fld>
            <a:endParaRPr lang="ja-JP" altLang="en-US"/>
          </a:p>
        </p:txBody>
      </p:sp>
      <p:pic>
        <p:nvPicPr>
          <p:cNvPr id="5" name="図 4">
            <a:extLst>
              <a:ext uri="{FF2B5EF4-FFF2-40B4-BE49-F238E27FC236}">
                <a16:creationId xmlns:a16="http://schemas.microsoft.com/office/drawing/2014/main" id="{4FB5AC55-69EC-45E2-B925-AB405AC40B09}"/>
              </a:ext>
            </a:extLst>
          </p:cNvPr>
          <p:cNvPicPr>
            <a:picLocks noChangeAspect="1"/>
          </p:cNvPicPr>
          <p:nvPr/>
        </p:nvPicPr>
        <p:blipFill>
          <a:blip r:embed="rId2"/>
          <a:stretch>
            <a:fillRect/>
          </a:stretch>
        </p:blipFill>
        <p:spPr>
          <a:xfrm>
            <a:off x="0" y="4508360"/>
            <a:ext cx="9144000" cy="1881857"/>
          </a:xfrm>
          <a:prstGeom prst="rect">
            <a:avLst/>
          </a:prstGeom>
        </p:spPr>
      </p:pic>
      <p:sp>
        <p:nvSpPr>
          <p:cNvPr id="7" name="タイトル 1">
            <a:extLst>
              <a:ext uri="{FF2B5EF4-FFF2-40B4-BE49-F238E27FC236}">
                <a16:creationId xmlns:a16="http://schemas.microsoft.com/office/drawing/2014/main" id="{53122BE4-9A40-4872-9939-7FEF41A9627D}"/>
              </a:ext>
            </a:extLst>
          </p:cNvPr>
          <p:cNvSpPr>
            <a:spLocks noGrp="1"/>
          </p:cNvSpPr>
          <p:nvPr>
            <p:ph type="title"/>
          </p:nvPr>
        </p:nvSpPr>
        <p:spPr>
          <a:xfrm>
            <a:off x="6569267" y="272248"/>
            <a:ext cx="2574733" cy="725470"/>
          </a:xfrm>
        </p:spPr>
        <p:txBody>
          <a:bodyPr/>
          <a:lstStyle/>
          <a:p>
            <a:r>
              <a:rPr kumimoji="1" lang="ja-JP" altLang="en-US" dirty="0"/>
              <a:t>問題 </a:t>
            </a:r>
            <a:r>
              <a:rPr lang="en-US" altLang="ja-JP" dirty="0"/>
              <a:t>2-4</a:t>
            </a:r>
            <a:endParaRPr kumimoji="1" lang="ja-JP" altLang="en-US" dirty="0"/>
          </a:p>
        </p:txBody>
      </p:sp>
      <p:pic>
        <p:nvPicPr>
          <p:cNvPr id="8" name="図 7">
            <a:extLst>
              <a:ext uri="{FF2B5EF4-FFF2-40B4-BE49-F238E27FC236}">
                <a16:creationId xmlns:a16="http://schemas.microsoft.com/office/drawing/2014/main" id="{4890D404-3256-4787-BE00-1307196B6805}"/>
              </a:ext>
            </a:extLst>
          </p:cNvPr>
          <p:cNvPicPr>
            <a:picLocks noChangeAspect="1"/>
          </p:cNvPicPr>
          <p:nvPr/>
        </p:nvPicPr>
        <p:blipFill rotWithShape="1">
          <a:blip r:embed="rId3"/>
          <a:srcRect t="8105"/>
          <a:stretch/>
        </p:blipFill>
        <p:spPr>
          <a:xfrm>
            <a:off x="126873" y="116632"/>
            <a:ext cx="6690473" cy="4032448"/>
          </a:xfrm>
          <a:prstGeom prst="rect">
            <a:avLst/>
          </a:prstGeom>
        </p:spPr>
      </p:pic>
    </p:spTree>
    <p:extLst>
      <p:ext uri="{BB962C8B-B14F-4D97-AF65-F5344CB8AC3E}">
        <p14:creationId xmlns:p14="http://schemas.microsoft.com/office/powerpoint/2010/main" val="303855071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258</a:t>
            </a:fld>
            <a:endParaRPr lang="ja-JP" altLang="en-US"/>
          </a:p>
        </p:txBody>
      </p:sp>
      <p:pic>
        <p:nvPicPr>
          <p:cNvPr id="5" name="図 4">
            <a:extLst>
              <a:ext uri="{FF2B5EF4-FFF2-40B4-BE49-F238E27FC236}">
                <a16:creationId xmlns:a16="http://schemas.microsoft.com/office/drawing/2014/main" id="{4FB5AC55-69EC-45E2-B925-AB405AC40B09}"/>
              </a:ext>
            </a:extLst>
          </p:cNvPr>
          <p:cNvPicPr>
            <a:picLocks noChangeAspect="1"/>
          </p:cNvPicPr>
          <p:nvPr/>
        </p:nvPicPr>
        <p:blipFill>
          <a:blip r:embed="rId2"/>
          <a:stretch>
            <a:fillRect/>
          </a:stretch>
        </p:blipFill>
        <p:spPr>
          <a:xfrm>
            <a:off x="0" y="4508360"/>
            <a:ext cx="9144000" cy="1881857"/>
          </a:xfrm>
          <a:prstGeom prst="rect">
            <a:avLst/>
          </a:prstGeom>
        </p:spPr>
      </p:pic>
      <p:pic>
        <p:nvPicPr>
          <p:cNvPr id="8" name="図 7">
            <a:extLst>
              <a:ext uri="{FF2B5EF4-FFF2-40B4-BE49-F238E27FC236}">
                <a16:creationId xmlns:a16="http://schemas.microsoft.com/office/drawing/2014/main" id="{4890D404-3256-4787-BE00-1307196B6805}"/>
              </a:ext>
            </a:extLst>
          </p:cNvPr>
          <p:cNvPicPr>
            <a:picLocks noChangeAspect="1"/>
          </p:cNvPicPr>
          <p:nvPr/>
        </p:nvPicPr>
        <p:blipFill rotWithShape="1">
          <a:blip r:embed="rId3"/>
          <a:srcRect t="8105"/>
          <a:stretch/>
        </p:blipFill>
        <p:spPr>
          <a:xfrm>
            <a:off x="126873" y="116632"/>
            <a:ext cx="6690473" cy="4032448"/>
          </a:xfrm>
          <a:prstGeom prst="rect">
            <a:avLst/>
          </a:prstGeom>
        </p:spPr>
      </p:pic>
      <p:sp>
        <p:nvSpPr>
          <p:cNvPr id="9" name="タイトル 1">
            <a:extLst>
              <a:ext uri="{FF2B5EF4-FFF2-40B4-BE49-F238E27FC236}">
                <a16:creationId xmlns:a16="http://schemas.microsoft.com/office/drawing/2014/main" id="{AF61E24B-F98F-4C62-9FAC-97D0CE5478AF}"/>
              </a:ext>
            </a:extLst>
          </p:cNvPr>
          <p:cNvSpPr>
            <a:spLocks noGrp="1"/>
          </p:cNvSpPr>
          <p:nvPr>
            <p:ph type="title"/>
          </p:nvPr>
        </p:nvSpPr>
        <p:spPr>
          <a:xfrm>
            <a:off x="6569267" y="759314"/>
            <a:ext cx="2574733" cy="725470"/>
          </a:xfrm>
        </p:spPr>
        <p:txBody>
          <a:bodyPr>
            <a:normAutofit fontScale="90000"/>
          </a:bodyPr>
          <a:lstStyle/>
          <a:p>
            <a:r>
              <a:rPr kumimoji="1" lang="ja-JP" altLang="en-US" dirty="0"/>
              <a:t>問題 </a:t>
            </a:r>
            <a:r>
              <a:rPr lang="en-US" altLang="ja-JP" dirty="0"/>
              <a:t>2-4</a:t>
            </a:r>
            <a:br>
              <a:rPr lang="en-US" altLang="ja-JP" dirty="0"/>
            </a:br>
            <a:br>
              <a:rPr lang="en-US" altLang="ja-JP" dirty="0"/>
            </a:br>
            <a:r>
              <a:rPr lang="ja-JP" altLang="en-US" dirty="0"/>
              <a:t>（解答）</a:t>
            </a:r>
            <a:endParaRPr kumimoji="1" lang="ja-JP" altLang="en-US" dirty="0"/>
          </a:p>
        </p:txBody>
      </p:sp>
      <p:sp>
        <p:nvSpPr>
          <p:cNvPr id="10" name="テキスト ボックス 9">
            <a:extLst>
              <a:ext uri="{FF2B5EF4-FFF2-40B4-BE49-F238E27FC236}">
                <a16:creationId xmlns:a16="http://schemas.microsoft.com/office/drawing/2014/main" id="{7F7DCBB5-0A57-490D-8CAE-567172020845}"/>
              </a:ext>
            </a:extLst>
          </p:cNvPr>
          <p:cNvSpPr txBox="1"/>
          <p:nvPr/>
        </p:nvSpPr>
        <p:spPr>
          <a:xfrm>
            <a:off x="179512" y="1556792"/>
            <a:ext cx="4572000" cy="923330"/>
          </a:xfrm>
          <a:prstGeom prst="rect">
            <a:avLst/>
          </a:prstGeom>
          <a:solidFill>
            <a:srgbClr val="EAF6FD"/>
          </a:solidFill>
        </p:spPr>
        <p:txBody>
          <a:bodyPr wrap="square">
            <a:spAutoFit/>
          </a:bodyPr>
          <a:lstStyle/>
          <a:p>
            <a:r>
              <a:rPr lang="en-US" altLang="ja-JP" dirty="0">
                <a:solidFill>
                  <a:srgbClr val="FF0000"/>
                </a:solidFill>
                <a:latin typeface="Lucida Console" panose="020B0609040504020204" pitchFamily="49" charset="0"/>
              </a:rPr>
              <a:t>def </a:t>
            </a:r>
            <a:r>
              <a:rPr lang="en-US" altLang="ja-JP" dirty="0" err="1">
                <a:solidFill>
                  <a:srgbClr val="FF0000"/>
                </a:solidFill>
                <a:latin typeface="Lucida Console" panose="020B0609040504020204" pitchFamily="49" charset="0"/>
              </a:rPr>
              <a:t>get_total_age</a:t>
            </a:r>
            <a:r>
              <a:rPr lang="en-US" altLang="ja-JP" dirty="0">
                <a:solidFill>
                  <a:srgbClr val="FF0000"/>
                </a:solidFill>
                <a:latin typeface="Lucida Console" panose="020B0609040504020204" pitchFamily="49" charset="0"/>
              </a:rPr>
              <a:t>(p1, p2):</a:t>
            </a:r>
          </a:p>
          <a:p>
            <a:r>
              <a:rPr lang="ja-JP" altLang="en-US" dirty="0">
                <a:solidFill>
                  <a:srgbClr val="FF0000"/>
                </a:solidFill>
                <a:latin typeface="Lucida Console" panose="020B0609040504020204" pitchFamily="49" charset="0"/>
              </a:rPr>
              <a:t>    </a:t>
            </a:r>
            <a:r>
              <a:rPr lang="en-US" altLang="ja-JP" dirty="0">
                <a:solidFill>
                  <a:srgbClr val="FF0000"/>
                </a:solidFill>
                <a:latin typeface="Lucida Console" panose="020B0609040504020204" pitchFamily="49" charset="0"/>
              </a:rPr>
              <a:t>return p1.age + p2.age</a:t>
            </a:r>
          </a:p>
          <a:p>
            <a:endParaRPr lang="ja-JP" altLang="en-US" dirty="0">
              <a:solidFill>
                <a:srgbClr val="FF0000"/>
              </a:solidFill>
              <a:latin typeface="Lucida Console" panose="020B0609040504020204" pitchFamily="49" charset="0"/>
            </a:endParaRPr>
          </a:p>
        </p:txBody>
      </p:sp>
      <p:sp>
        <p:nvSpPr>
          <p:cNvPr id="11" name="テキスト ボックス 10">
            <a:extLst>
              <a:ext uri="{FF2B5EF4-FFF2-40B4-BE49-F238E27FC236}">
                <a16:creationId xmlns:a16="http://schemas.microsoft.com/office/drawing/2014/main" id="{1C26017D-56A9-4F40-968B-8FA768A60EE3}"/>
              </a:ext>
            </a:extLst>
          </p:cNvPr>
          <p:cNvSpPr txBox="1"/>
          <p:nvPr/>
        </p:nvSpPr>
        <p:spPr>
          <a:xfrm>
            <a:off x="179512" y="3779748"/>
            <a:ext cx="4572000" cy="369332"/>
          </a:xfrm>
          <a:prstGeom prst="rect">
            <a:avLst/>
          </a:prstGeom>
          <a:solidFill>
            <a:srgbClr val="EAF6FD"/>
          </a:solidFill>
        </p:spPr>
        <p:txBody>
          <a:bodyPr wrap="square">
            <a:spAutoFit/>
          </a:bodyPr>
          <a:lstStyle/>
          <a:p>
            <a:r>
              <a:rPr lang="en-US" altLang="ja-JP" dirty="0">
                <a:solidFill>
                  <a:srgbClr val="FF0000"/>
                </a:solidFill>
                <a:latin typeface="Lucida Console" panose="020B0609040504020204" pitchFamily="49" charset="0"/>
              </a:rPr>
              <a:t>print(</a:t>
            </a:r>
            <a:r>
              <a:rPr lang="en-US" altLang="ja-JP" dirty="0" err="1">
                <a:solidFill>
                  <a:srgbClr val="FF0000"/>
                </a:solidFill>
                <a:latin typeface="Lucida Console" panose="020B0609040504020204" pitchFamily="49" charset="0"/>
              </a:rPr>
              <a:t>get_total_age</a:t>
            </a:r>
            <a:r>
              <a:rPr lang="en-US" altLang="ja-JP" dirty="0">
                <a:solidFill>
                  <a:srgbClr val="FF0000"/>
                </a:solidFill>
                <a:latin typeface="Lucida Console" panose="020B0609040504020204" pitchFamily="49" charset="0"/>
              </a:rPr>
              <a:t>(a, b))</a:t>
            </a:r>
            <a:endParaRPr lang="ja-JP" altLang="en-US" dirty="0">
              <a:solidFill>
                <a:srgbClr val="FF0000"/>
              </a:solidFill>
              <a:latin typeface="Lucida Console" panose="020B0609040504020204" pitchFamily="49" charset="0"/>
            </a:endParaRPr>
          </a:p>
        </p:txBody>
      </p:sp>
    </p:spTree>
    <p:extLst>
      <p:ext uri="{BB962C8B-B14F-4D97-AF65-F5344CB8AC3E}">
        <p14:creationId xmlns:p14="http://schemas.microsoft.com/office/powerpoint/2010/main" val="31069720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3</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000" dirty="0"/>
              <a:t>空欄（</a:t>
            </a:r>
            <a:r>
              <a:rPr kumimoji="1" lang="en-US" altLang="ja-JP" sz="2000" dirty="0"/>
              <a:t>A</a:t>
            </a:r>
            <a:r>
              <a:rPr kumimoji="1" lang="ja-JP" altLang="en-US" sz="2000" dirty="0"/>
              <a:t>）に、</a:t>
            </a:r>
            <a:r>
              <a:rPr lang="ja-JP" altLang="en-US" sz="2000" dirty="0"/>
              <a:t>次</a:t>
            </a:r>
            <a:r>
              <a:rPr kumimoji="1" lang="ja-JP" altLang="en-US" sz="2000" dirty="0"/>
              <a:t>の条件に合うメソッドを追加してください。</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259</a:t>
            </a:fld>
            <a:endParaRPr lang="ja-JP" altLang="en-US"/>
          </a:p>
        </p:txBody>
      </p:sp>
      <p:pic>
        <p:nvPicPr>
          <p:cNvPr id="7" name="図 6">
            <a:extLst>
              <a:ext uri="{FF2B5EF4-FFF2-40B4-BE49-F238E27FC236}">
                <a16:creationId xmlns:a16="http://schemas.microsoft.com/office/drawing/2014/main" id="{EB92F6EA-2126-413F-8342-1973C00ACEF6}"/>
              </a:ext>
            </a:extLst>
          </p:cNvPr>
          <p:cNvPicPr>
            <a:picLocks noChangeAspect="1"/>
          </p:cNvPicPr>
          <p:nvPr/>
        </p:nvPicPr>
        <p:blipFill>
          <a:blip r:embed="rId2"/>
          <a:stretch>
            <a:fillRect/>
          </a:stretch>
        </p:blipFill>
        <p:spPr>
          <a:xfrm>
            <a:off x="156317" y="1919158"/>
            <a:ext cx="5185642" cy="3724420"/>
          </a:xfrm>
          <a:prstGeom prst="rect">
            <a:avLst/>
          </a:prstGeom>
        </p:spPr>
      </p:pic>
      <p:pic>
        <p:nvPicPr>
          <p:cNvPr id="9" name="図 8">
            <a:extLst>
              <a:ext uri="{FF2B5EF4-FFF2-40B4-BE49-F238E27FC236}">
                <a16:creationId xmlns:a16="http://schemas.microsoft.com/office/drawing/2014/main" id="{0D7D97A0-6269-4995-B2FE-AB132C9F17BB}"/>
              </a:ext>
            </a:extLst>
          </p:cNvPr>
          <p:cNvPicPr>
            <a:picLocks noChangeAspect="1"/>
          </p:cNvPicPr>
          <p:nvPr/>
        </p:nvPicPr>
        <p:blipFill>
          <a:blip r:embed="rId3"/>
          <a:stretch>
            <a:fillRect/>
          </a:stretch>
        </p:blipFill>
        <p:spPr>
          <a:xfrm>
            <a:off x="5508104" y="2231837"/>
            <a:ext cx="3550521" cy="1139440"/>
          </a:xfrm>
          <a:prstGeom prst="rect">
            <a:avLst/>
          </a:prstGeom>
        </p:spPr>
      </p:pic>
      <p:sp>
        <p:nvSpPr>
          <p:cNvPr id="11" name="テキスト ボックス 10">
            <a:extLst>
              <a:ext uri="{FF2B5EF4-FFF2-40B4-BE49-F238E27FC236}">
                <a16:creationId xmlns:a16="http://schemas.microsoft.com/office/drawing/2014/main" id="{467A50B1-2D56-45B8-9120-A8154ADCF52B}"/>
              </a:ext>
            </a:extLst>
          </p:cNvPr>
          <p:cNvSpPr txBox="1"/>
          <p:nvPr/>
        </p:nvSpPr>
        <p:spPr>
          <a:xfrm>
            <a:off x="5508104" y="1862505"/>
            <a:ext cx="1277888" cy="369332"/>
          </a:xfrm>
          <a:prstGeom prst="rect">
            <a:avLst/>
          </a:prstGeom>
          <a:noFill/>
        </p:spPr>
        <p:txBody>
          <a:bodyPr wrap="square">
            <a:spAutoFit/>
          </a:bodyPr>
          <a:lstStyle/>
          <a:p>
            <a:r>
              <a:rPr kumimoji="1" lang="ja-JP" altLang="en-US" sz="1800" dirty="0"/>
              <a:t>条件</a:t>
            </a:r>
            <a:endParaRPr lang="ja-JP" altLang="en-US" dirty="0"/>
          </a:p>
        </p:txBody>
      </p:sp>
    </p:spTree>
    <p:extLst>
      <p:ext uri="{BB962C8B-B14F-4D97-AF65-F5344CB8AC3E}">
        <p14:creationId xmlns:p14="http://schemas.microsoft.com/office/powerpoint/2010/main" val="2036695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9BAF8C-0A58-4542-B4B6-95649DEE5AB3}"/>
              </a:ext>
            </a:extLst>
          </p:cNvPr>
          <p:cNvSpPr>
            <a:spLocks noGrp="1"/>
          </p:cNvSpPr>
          <p:nvPr>
            <p:ph type="title"/>
          </p:nvPr>
        </p:nvSpPr>
        <p:spPr/>
        <p:txBody>
          <a:bodyPr>
            <a:normAutofit/>
          </a:bodyPr>
          <a:lstStyle/>
          <a:p>
            <a:r>
              <a:rPr kumimoji="1" lang="ja-JP" altLang="en-US" dirty="0"/>
              <a:t>インタラクティブシェルの終了</a:t>
            </a:r>
          </a:p>
        </p:txBody>
      </p:sp>
      <p:sp>
        <p:nvSpPr>
          <p:cNvPr id="5" name="コンテンツ プレースホルダ 2">
            <a:extLst>
              <a:ext uri="{FF2B5EF4-FFF2-40B4-BE49-F238E27FC236}">
                <a16:creationId xmlns:a16="http://schemas.microsoft.com/office/drawing/2014/main" id="{52FE33C0-4726-4482-92B6-4A944D3288F0}"/>
              </a:ext>
            </a:extLst>
          </p:cNvPr>
          <p:cNvSpPr>
            <a:spLocks noGrp="1"/>
          </p:cNvSpPr>
          <p:nvPr>
            <p:ph idx="1"/>
          </p:nvPr>
        </p:nvSpPr>
        <p:spPr>
          <a:xfrm>
            <a:off x="1547664" y="1700808"/>
            <a:ext cx="8329613" cy="1428750"/>
          </a:xfrm>
        </p:spPr>
        <p:txBody>
          <a:bodyPr/>
          <a:lstStyle/>
          <a:p>
            <a:pPr marL="0" indent="0" eaLnBrk="1" hangingPunct="1">
              <a:buNone/>
            </a:pPr>
            <a:r>
              <a:rPr lang="en-US" altLang="ja-JP" sz="2400" dirty="0">
                <a:latin typeface="Lucida Console" panose="020B0609040504020204" pitchFamily="49" charset="0"/>
                <a:ea typeface="HG丸ｺﾞｼｯｸM-PRO" panose="020F0600000000000000" pitchFamily="50" charset="-128"/>
              </a:rPr>
              <a:t>quit()</a:t>
            </a:r>
            <a:r>
              <a:rPr lang="ja-JP" altLang="en-US" sz="2400" dirty="0">
                <a:latin typeface="Lucida Console" panose="020B0609040504020204" pitchFamily="49" charset="0"/>
                <a:ea typeface="HG丸ｺﾞｼｯｸM-PRO" panose="020F0600000000000000" pitchFamily="50" charset="-128"/>
              </a:rPr>
              <a:t> </a:t>
            </a:r>
            <a:r>
              <a:rPr lang="ja-JP" altLang="en-US" sz="2400" dirty="0"/>
              <a:t>または </a:t>
            </a:r>
            <a:r>
              <a:rPr lang="en-US" altLang="ja-JP" sz="2400" dirty="0">
                <a:latin typeface="Lucida Console" panose="020B0609040504020204" pitchFamily="49" charset="0"/>
                <a:ea typeface="HG丸ｺﾞｼｯｸM-PRO" panose="020F0600000000000000" pitchFamily="50" charset="-128"/>
              </a:rPr>
              <a:t>exit()</a:t>
            </a:r>
            <a:r>
              <a:rPr lang="ja-JP" altLang="en-US" sz="2400" dirty="0">
                <a:latin typeface="Lucida Console" panose="020B0609040504020204" pitchFamily="49" charset="0"/>
                <a:ea typeface="HG丸ｺﾞｼｯｸM-PRO" panose="020F0600000000000000" pitchFamily="50" charset="-128"/>
              </a:rPr>
              <a:t> </a:t>
            </a:r>
            <a:r>
              <a:rPr lang="ja-JP" altLang="en-US" sz="2400" dirty="0"/>
              <a:t>で終了する。</a:t>
            </a:r>
            <a:endParaRPr lang="en-US" altLang="ja-JP" sz="2400" dirty="0">
              <a:latin typeface="Lucida Console" panose="020B0609040504020204" pitchFamily="49" charset="0"/>
              <a:ea typeface="HG丸ｺﾞｼｯｸM-PRO" panose="020F0600000000000000" pitchFamily="50" charset="-128"/>
            </a:endParaRPr>
          </a:p>
          <a:p>
            <a:pPr marL="0" indent="0" eaLnBrk="1" hangingPunct="1">
              <a:buNone/>
            </a:pPr>
            <a:endParaRPr lang="en-US" altLang="ja-JP" sz="2400" dirty="0"/>
          </a:p>
        </p:txBody>
      </p:sp>
      <p:sp>
        <p:nvSpPr>
          <p:cNvPr id="3" name="スライド番号プレースホルダー 2">
            <a:extLst>
              <a:ext uri="{FF2B5EF4-FFF2-40B4-BE49-F238E27FC236}">
                <a16:creationId xmlns:a16="http://schemas.microsoft.com/office/drawing/2014/main" id="{6DB6A628-644E-463D-AA46-B4D157FCC58A}"/>
              </a:ext>
            </a:extLst>
          </p:cNvPr>
          <p:cNvSpPr>
            <a:spLocks noGrp="1"/>
          </p:cNvSpPr>
          <p:nvPr>
            <p:ph type="sldNum" sz="quarter" idx="12"/>
          </p:nvPr>
        </p:nvSpPr>
        <p:spPr/>
        <p:txBody>
          <a:bodyPr/>
          <a:lstStyle/>
          <a:p>
            <a:fld id="{F9134F74-3BB4-4ADE-A554-892E3A208E77}" type="slidenum">
              <a:rPr lang="ja-JP" altLang="en-US" smtClean="0"/>
              <a:pPr/>
              <a:t>26</a:t>
            </a:fld>
            <a:endParaRPr lang="ja-JP" altLang="en-US"/>
          </a:p>
        </p:txBody>
      </p:sp>
      <p:sp>
        <p:nvSpPr>
          <p:cNvPr id="6" name="テキスト ボックス 5">
            <a:extLst>
              <a:ext uri="{FF2B5EF4-FFF2-40B4-BE49-F238E27FC236}">
                <a16:creationId xmlns:a16="http://schemas.microsoft.com/office/drawing/2014/main" id="{F84281FD-2243-433B-BF11-7436EA6A2E06}"/>
              </a:ext>
            </a:extLst>
          </p:cNvPr>
          <p:cNvSpPr txBox="1"/>
          <p:nvPr/>
        </p:nvSpPr>
        <p:spPr>
          <a:xfrm>
            <a:off x="3287768" y="5013176"/>
            <a:ext cx="4849404" cy="369332"/>
          </a:xfrm>
          <a:prstGeom prst="rect">
            <a:avLst/>
          </a:prstGeom>
          <a:noFill/>
        </p:spPr>
        <p:txBody>
          <a:bodyPr wrap="none" rtlCol="0">
            <a:spAutoFit/>
          </a:bodyPr>
          <a:lstStyle/>
          <a:p>
            <a:r>
              <a:rPr kumimoji="1" lang="en-US" altLang="ja-JP" dirty="0">
                <a:latin typeface="+mn-ea"/>
                <a:ea typeface="+mn-ea"/>
              </a:rPr>
              <a:t>※</a:t>
            </a:r>
            <a:r>
              <a:rPr kumimoji="1" lang="ja-JP" altLang="en-US" dirty="0">
                <a:latin typeface="+mn-ea"/>
                <a:ea typeface="+mn-ea"/>
              </a:rPr>
              <a:t> </a:t>
            </a:r>
            <a:r>
              <a:rPr kumimoji="1" lang="en-US" altLang="ja-JP" dirty="0">
                <a:latin typeface="+mn-ea"/>
                <a:ea typeface="+mn-ea"/>
              </a:rPr>
              <a:t>Windows PowerShell </a:t>
            </a:r>
            <a:r>
              <a:rPr lang="ja-JP" altLang="en-US" dirty="0">
                <a:latin typeface="+mn-ea"/>
                <a:ea typeface="+mn-ea"/>
              </a:rPr>
              <a:t>を終了するには </a:t>
            </a:r>
            <a:r>
              <a:rPr lang="en-US" altLang="ja-JP" dirty="0">
                <a:latin typeface="+mn-ea"/>
                <a:ea typeface="+mn-ea"/>
              </a:rPr>
              <a:t>exit</a:t>
            </a:r>
            <a:endParaRPr kumimoji="1" lang="ja-JP" altLang="en-US" dirty="0">
              <a:latin typeface="+mn-ea"/>
              <a:ea typeface="+mn-ea"/>
            </a:endParaRPr>
          </a:p>
        </p:txBody>
      </p:sp>
      <p:pic>
        <p:nvPicPr>
          <p:cNvPr id="7" name="図 6">
            <a:extLst>
              <a:ext uri="{FF2B5EF4-FFF2-40B4-BE49-F238E27FC236}">
                <a16:creationId xmlns:a16="http://schemas.microsoft.com/office/drawing/2014/main" id="{6355A53D-FD0D-4201-BD12-F68F5048BF71}"/>
              </a:ext>
            </a:extLst>
          </p:cNvPr>
          <p:cNvPicPr>
            <a:picLocks noChangeAspect="1"/>
          </p:cNvPicPr>
          <p:nvPr/>
        </p:nvPicPr>
        <p:blipFill>
          <a:blip r:embed="rId2"/>
          <a:stretch>
            <a:fillRect/>
          </a:stretch>
        </p:blipFill>
        <p:spPr>
          <a:xfrm>
            <a:off x="899592" y="2492896"/>
            <a:ext cx="7495091" cy="2016224"/>
          </a:xfrm>
          <a:prstGeom prst="rect">
            <a:avLst/>
          </a:prstGeom>
          <a:ln>
            <a:solidFill>
              <a:schemeClr val="tx1"/>
            </a:solidFill>
          </a:ln>
        </p:spPr>
      </p:pic>
    </p:spTree>
    <p:extLst>
      <p:ext uri="{BB962C8B-B14F-4D97-AF65-F5344CB8AC3E}">
        <p14:creationId xmlns:p14="http://schemas.microsoft.com/office/powerpoint/2010/main" val="224610060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3</a:t>
            </a:r>
            <a:r>
              <a:rPr kumimoji="1" lang="ja-JP" altLang="en-US" dirty="0"/>
              <a:t>（解答）</a:t>
            </a:r>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000" dirty="0"/>
              <a:t>空欄（</a:t>
            </a:r>
            <a:r>
              <a:rPr kumimoji="1" lang="en-US" altLang="ja-JP" sz="2000" dirty="0"/>
              <a:t>A</a:t>
            </a:r>
            <a:r>
              <a:rPr kumimoji="1" lang="ja-JP" altLang="en-US" sz="2000" dirty="0"/>
              <a:t>）に、</a:t>
            </a:r>
            <a:r>
              <a:rPr lang="ja-JP" altLang="en-US" sz="2000" dirty="0"/>
              <a:t>次</a:t>
            </a:r>
            <a:r>
              <a:rPr kumimoji="1" lang="ja-JP" altLang="en-US" sz="2000" dirty="0"/>
              <a:t>の条件に合うメソッドを追加してください。</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260</a:t>
            </a:fld>
            <a:endParaRPr lang="ja-JP" altLang="en-US"/>
          </a:p>
        </p:txBody>
      </p:sp>
      <p:pic>
        <p:nvPicPr>
          <p:cNvPr id="7" name="図 6">
            <a:extLst>
              <a:ext uri="{FF2B5EF4-FFF2-40B4-BE49-F238E27FC236}">
                <a16:creationId xmlns:a16="http://schemas.microsoft.com/office/drawing/2014/main" id="{EB92F6EA-2126-413F-8342-1973C00ACEF6}"/>
              </a:ext>
            </a:extLst>
          </p:cNvPr>
          <p:cNvPicPr>
            <a:picLocks noChangeAspect="1"/>
          </p:cNvPicPr>
          <p:nvPr/>
        </p:nvPicPr>
        <p:blipFill>
          <a:blip r:embed="rId2"/>
          <a:stretch>
            <a:fillRect/>
          </a:stretch>
        </p:blipFill>
        <p:spPr>
          <a:xfrm>
            <a:off x="156317" y="1919158"/>
            <a:ext cx="5185642" cy="3724420"/>
          </a:xfrm>
          <a:prstGeom prst="rect">
            <a:avLst/>
          </a:prstGeom>
        </p:spPr>
      </p:pic>
      <p:pic>
        <p:nvPicPr>
          <p:cNvPr id="9" name="図 8">
            <a:extLst>
              <a:ext uri="{FF2B5EF4-FFF2-40B4-BE49-F238E27FC236}">
                <a16:creationId xmlns:a16="http://schemas.microsoft.com/office/drawing/2014/main" id="{0D7D97A0-6269-4995-B2FE-AB132C9F17BB}"/>
              </a:ext>
            </a:extLst>
          </p:cNvPr>
          <p:cNvPicPr>
            <a:picLocks noChangeAspect="1"/>
          </p:cNvPicPr>
          <p:nvPr/>
        </p:nvPicPr>
        <p:blipFill>
          <a:blip r:embed="rId3"/>
          <a:stretch>
            <a:fillRect/>
          </a:stretch>
        </p:blipFill>
        <p:spPr>
          <a:xfrm>
            <a:off x="5508104" y="2231837"/>
            <a:ext cx="3550521" cy="1139440"/>
          </a:xfrm>
          <a:prstGeom prst="rect">
            <a:avLst/>
          </a:prstGeom>
        </p:spPr>
      </p:pic>
      <p:sp>
        <p:nvSpPr>
          <p:cNvPr id="11" name="テキスト ボックス 10">
            <a:extLst>
              <a:ext uri="{FF2B5EF4-FFF2-40B4-BE49-F238E27FC236}">
                <a16:creationId xmlns:a16="http://schemas.microsoft.com/office/drawing/2014/main" id="{467A50B1-2D56-45B8-9120-A8154ADCF52B}"/>
              </a:ext>
            </a:extLst>
          </p:cNvPr>
          <p:cNvSpPr txBox="1"/>
          <p:nvPr/>
        </p:nvSpPr>
        <p:spPr>
          <a:xfrm>
            <a:off x="5508104" y="1862505"/>
            <a:ext cx="1277888" cy="369332"/>
          </a:xfrm>
          <a:prstGeom prst="rect">
            <a:avLst/>
          </a:prstGeom>
          <a:noFill/>
        </p:spPr>
        <p:txBody>
          <a:bodyPr wrap="square">
            <a:spAutoFit/>
          </a:bodyPr>
          <a:lstStyle/>
          <a:p>
            <a:r>
              <a:rPr kumimoji="1" lang="ja-JP" altLang="en-US" sz="1800" dirty="0"/>
              <a:t>条件</a:t>
            </a:r>
            <a:endParaRPr lang="ja-JP" altLang="en-US" dirty="0"/>
          </a:p>
        </p:txBody>
      </p:sp>
      <p:sp>
        <p:nvSpPr>
          <p:cNvPr id="8" name="テキスト ボックス 7">
            <a:extLst>
              <a:ext uri="{FF2B5EF4-FFF2-40B4-BE49-F238E27FC236}">
                <a16:creationId xmlns:a16="http://schemas.microsoft.com/office/drawing/2014/main" id="{3DFBF7C1-454D-4E8F-8418-60EF6C6A8AD3}"/>
              </a:ext>
            </a:extLst>
          </p:cNvPr>
          <p:cNvSpPr txBox="1"/>
          <p:nvPr/>
        </p:nvSpPr>
        <p:spPr>
          <a:xfrm>
            <a:off x="102840" y="3419241"/>
            <a:ext cx="5239119" cy="584775"/>
          </a:xfrm>
          <a:prstGeom prst="rect">
            <a:avLst/>
          </a:prstGeom>
          <a:solidFill>
            <a:srgbClr val="EAF6FD"/>
          </a:solidFill>
        </p:spPr>
        <p:txBody>
          <a:bodyPr wrap="square">
            <a:spAutoFit/>
          </a:bodyPr>
          <a:lstStyle/>
          <a:p>
            <a:r>
              <a:rPr lang="ja-JP" altLang="en-US" sz="1600" dirty="0">
                <a:solidFill>
                  <a:srgbClr val="FF0000"/>
                </a:solidFill>
                <a:latin typeface="Lucida Console" panose="020B0609040504020204" pitchFamily="49" charset="0"/>
              </a:rPr>
              <a:t>    </a:t>
            </a:r>
            <a:r>
              <a:rPr lang="en-US" altLang="ja-JP" sz="1600" dirty="0">
                <a:solidFill>
                  <a:srgbClr val="FF0000"/>
                </a:solidFill>
                <a:latin typeface="Lucida Console" panose="020B0609040504020204" pitchFamily="49" charset="0"/>
              </a:rPr>
              <a:t>def </a:t>
            </a:r>
            <a:r>
              <a:rPr lang="en-US" altLang="ja-JP" sz="1600" dirty="0" err="1">
                <a:solidFill>
                  <a:srgbClr val="FF0000"/>
                </a:solidFill>
                <a:latin typeface="Lucida Console" panose="020B0609040504020204" pitchFamily="49" charset="0"/>
              </a:rPr>
              <a:t>get_area</a:t>
            </a:r>
            <a:r>
              <a:rPr lang="en-US" altLang="ja-JP" sz="1600" dirty="0">
                <a:solidFill>
                  <a:srgbClr val="FF0000"/>
                </a:solidFill>
                <a:latin typeface="Lucida Console" panose="020B0609040504020204" pitchFamily="49" charset="0"/>
              </a:rPr>
              <a:t>(self):</a:t>
            </a:r>
          </a:p>
          <a:p>
            <a:r>
              <a:rPr lang="ja-JP" altLang="en-US" sz="1600" dirty="0">
                <a:solidFill>
                  <a:srgbClr val="FF0000"/>
                </a:solidFill>
                <a:latin typeface="Lucida Console" panose="020B0609040504020204" pitchFamily="49" charset="0"/>
              </a:rPr>
              <a:t>        </a:t>
            </a:r>
            <a:r>
              <a:rPr lang="en-US" altLang="ja-JP" sz="1600" dirty="0">
                <a:solidFill>
                  <a:srgbClr val="FF0000"/>
                </a:solidFill>
                <a:latin typeface="Lucida Console" panose="020B0609040504020204" pitchFamily="49" charset="0"/>
              </a:rPr>
              <a:t>return </a:t>
            </a:r>
            <a:r>
              <a:rPr lang="en-US" altLang="ja-JP" sz="1600" dirty="0" err="1">
                <a:solidFill>
                  <a:srgbClr val="FF0000"/>
                </a:solidFill>
                <a:latin typeface="Lucida Console" panose="020B0609040504020204" pitchFamily="49" charset="0"/>
              </a:rPr>
              <a:t>self.width</a:t>
            </a:r>
            <a:r>
              <a:rPr lang="en-US" altLang="ja-JP" sz="1600" dirty="0">
                <a:solidFill>
                  <a:srgbClr val="FF0000"/>
                </a:solidFill>
                <a:latin typeface="Lucida Console" panose="020B0609040504020204" pitchFamily="49" charset="0"/>
              </a:rPr>
              <a:t> * </a:t>
            </a:r>
            <a:r>
              <a:rPr lang="en-US" altLang="ja-JP" sz="1600" dirty="0" err="1">
                <a:solidFill>
                  <a:srgbClr val="FF0000"/>
                </a:solidFill>
                <a:latin typeface="Lucida Console" panose="020B0609040504020204" pitchFamily="49" charset="0"/>
              </a:rPr>
              <a:t>self.height</a:t>
            </a:r>
            <a:endParaRPr lang="ja-JP" altLang="en-US" sz="1600" dirty="0">
              <a:solidFill>
                <a:srgbClr val="FF0000"/>
              </a:solidFill>
              <a:latin typeface="Lucida Console" panose="020B0609040504020204" pitchFamily="49" charset="0"/>
            </a:endParaRPr>
          </a:p>
        </p:txBody>
      </p:sp>
    </p:spTree>
    <p:extLst>
      <p:ext uri="{BB962C8B-B14F-4D97-AF65-F5344CB8AC3E}">
        <p14:creationId xmlns:p14="http://schemas.microsoft.com/office/powerpoint/2010/main" val="3901058525"/>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4</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0" y="1214422"/>
            <a:ext cx="4320480" cy="5000660"/>
          </a:xfrm>
        </p:spPr>
        <p:txBody>
          <a:bodyPr/>
          <a:lstStyle/>
          <a:p>
            <a:pPr marL="0" indent="0">
              <a:buNone/>
            </a:pPr>
            <a:r>
              <a:rPr lang="ja-JP" altLang="en-US" sz="2000" dirty="0"/>
              <a:t>以下の</a:t>
            </a:r>
            <a:r>
              <a:rPr kumimoji="1" lang="ja-JP" altLang="en-US" sz="2000" dirty="0"/>
              <a:t>処理で、それぞれどのような出力が得られるか答えてください。</a:t>
            </a:r>
            <a:endParaRPr kumimoji="1" lang="en-US" altLang="ja-JP" sz="2000" dirty="0"/>
          </a:p>
          <a:p>
            <a:pPr marL="0" indent="0">
              <a:buNone/>
            </a:pPr>
            <a:endParaRPr lang="en-US" altLang="ja-JP" sz="2000" dirty="0"/>
          </a:p>
          <a:p>
            <a:pPr marL="0" indent="0">
              <a:buNone/>
            </a:pPr>
            <a:r>
              <a:rPr lang="en-US" altLang="ja-JP" sz="2000" dirty="0">
                <a:latin typeface="Lucida Console" panose="020B0609040504020204" pitchFamily="49" charset="0"/>
              </a:rPr>
              <a:t>x = X() 	#</a:t>
            </a:r>
            <a:r>
              <a:rPr lang="ja-JP" altLang="en-US" sz="2000" dirty="0">
                <a:latin typeface="Lucida Console" panose="020B0609040504020204" pitchFamily="49" charset="0"/>
              </a:rPr>
              <a:t>（</a:t>
            </a:r>
            <a:r>
              <a:rPr lang="en-US" altLang="ja-JP" sz="2000" dirty="0">
                <a:latin typeface="Lucida Console" panose="020B0609040504020204" pitchFamily="49" charset="0"/>
              </a:rPr>
              <a:t>1</a:t>
            </a:r>
            <a:r>
              <a:rPr lang="ja-JP" altLang="en-US" sz="2000" dirty="0">
                <a:latin typeface="Lucida Console" panose="020B0609040504020204" pitchFamily="49" charset="0"/>
              </a:rPr>
              <a:t>）</a:t>
            </a:r>
          </a:p>
          <a:p>
            <a:pPr marL="0" indent="0">
              <a:buNone/>
            </a:pPr>
            <a:r>
              <a:rPr lang="en-US" altLang="ja-JP" sz="2000" dirty="0" err="1">
                <a:latin typeface="Lucida Console" panose="020B0609040504020204" pitchFamily="49" charset="0"/>
              </a:rPr>
              <a:t>x.a</a:t>
            </a:r>
            <a:r>
              <a:rPr lang="en-US" altLang="ja-JP" sz="2000" dirty="0">
                <a:latin typeface="Lucida Console" panose="020B0609040504020204" pitchFamily="49" charset="0"/>
              </a:rPr>
              <a:t>() 	#</a:t>
            </a:r>
            <a:r>
              <a:rPr lang="ja-JP" altLang="en-US" sz="2000" dirty="0">
                <a:latin typeface="Lucida Console" panose="020B0609040504020204" pitchFamily="49" charset="0"/>
              </a:rPr>
              <a:t>（</a:t>
            </a:r>
            <a:r>
              <a:rPr lang="en-US" altLang="ja-JP" sz="2000" dirty="0">
                <a:latin typeface="Lucida Console" panose="020B0609040504020204" pitchFamily="49" charset="0"/>
              </a:rPr>
              <a:t>2</a:t>
            </a:r>
            <a:r>
              <a:rPr lang="ja-JP" altLang="en-US" sz="2000" dirty="0">
                <a:latin typeface="Lucida Console" panose="020B0609040504020204" pitchFamily="49" charset="0"/>
              </a:rPr>
              <a:t>）</a:t>
            </a:r>
          </a:p>
          <a:p>
            <a:pPr marL="0" indent="0">
              <a:buNone/>
            </a:pPr>
            <a:r>
              <a:rPr lang="en-US" altLang="ja-JP" sz="2000" dirty="0" err="1">
                <a:latin typeface="Lucida Console" panose="020B0609040504020204" pitchFamily="49" charset="0"/>
              </a:rPr>
              <a:t>x.b</a:t>
            </a:r>
            <a:r>
              <a:rPr lang="en-US" altLang="ja-JP" sz="2000" dirty="0">
                <a:latin typeface="Lucida Console" panose="020B0609040504020204" pitchFamily="49" charset="0"/>
              </a:rPr>
              <a:t>() 	#</a:t>
            </a:r>
            <a:r>
              <a:rPr lang="ja-JP" altLang="en-US" sz="2000" dirty="0">
                <a:latin typeface="Lucida Console" panose="020B0609040504020204" pitchFamily="49" charset="0"/>
              </a:rPr>
              <a:t>（</a:t>
            </a:r>
            <a:r>
              <a:rPr lang="en-US" altLang="ja-JP" sz="2000" dirty="0">
                <a:latin typeface="Lucida Console" panose="020B0609040504020204" pitchFamily="49" charset="0"/>
              </a:rPr>
              <a:t>3</a:t>
            </a:r>
            <a:r>
              <a:rPr lang="ja-JP" altLang="en-US" sz="2000" dirty="0">
                <a:latin typeface="Lucida Console" panose="020B0609040504020204" pitchFamily="49" charset="0"/>
              </a:rPr>
              <a:t>）</a:t>
            </a:r>
          </a:p>
          <a:p>
            <a:pPr marL="0" indent="0">
              <a:buNone/>
            </a:pPr>
            <a:r>
              <a:rPr lang="en-US" altLang="ja-JP" sz="2000" dirty="0">
                <a:latin typeface="Lucida Console" panose="020B0609040504020204" pitchFamily="49" charset="0"/>
              </a:rPr>
              <a:t>y = Y() 	#</a:t>
            </a:r>
            <a:r>
              <a:rPr lang="ja-JP" altLang="en-US" sz="2000" dirty="0">
                <a:latin typeface="Lucida Console" panose="020B0609040504020204" pitchFamily="49" charset="0"/>
              </a:rPr>
              <a:t>（</a:t>
            </a:r>
            <a:r>
              <a:rPr lang="en-US" altLang="ja-JP" sz="2000" dirty="0">
                <a:latin typeface="Lucida Console" panose="020B0609040504020204" pitchFamily="49" charset="0"/>
              </a:rPr>
              <a:t>4</a:t>
            </a:r>
            <a:r>
              <a:rPr lang="ja-JP" altLang="en-US" sz="2000" dirty="0">
                <a:latin typeface="Lucida Console" panose="020B0609040504020204" pitchFamily="49" charset="0"/>
              </a:rPr>
              <a:t>）</a:t>
            </a:r>
          </a:p>
          <a:p>
            <a:pPr marL="0" indent="0">
              <a:buNone/>
            </a:pPr>
            <a:r>
              <a:rPr lang="en-US" altLang="ja-JP" sz="2000" dirty="0" err="1">
                <a:latin typeface="Lucida Console" panose="020B0609040504020204" pitchFamily="49" charset="0"/>
              </a:rPr>
              <a:t>y.a</a:t>
            </a:r>
            <a:r>
              <a:rPr lang="en-US" altLang="ja-JP" sz="2000" dirty="0">
                <a:latin typeface="Lucida Console" panose="020B0609040504020204" pitchFamily="49" charset="0"/>
              </a:rPr>
              <a:t>() 	#</a:t>
            </a:r>
            <a:r>
              <a:rPr lang="ja-JP" altLang="en-US" sz="2000" dirty="0">
                <a:latin typeface="Lucida Console" panose="020B0609040504020204" pitchFamily="49" charset="0"/>
              </a:rPr>
              <a:t>（</a:t>
            </a:r>
            <a:r>
              <a:rPr lang="en-US" altLang="ja-JP" sz="2000" dirty="0">
                <a:latin typeface="Lucida Console" panose="020B0609040504020204" pitchFamily="49" charset="0"/>
              </a:rPr>
              <a:t>5</a:t>
            </a:r>
            <a:r>
              <a:rPr lang="ja-JP" altLang="en-US" sz="2000" dirty="0">
                <a:latin typeface="Lucida Console" panose="020B0609040504020204" pitchFamily="49" charset="0"/>
              </a:rPr>
              <a:t>）</a:t>
            </a:r>
          </a:p>
          <a:p>
            <a:pPr marL="0" indent="0">
              <a:buNone/>
            </a:pPr>
            <a:r>
              <a:rPr lang="en-US" altLang="ja-JP" sz="2000" dirty="0" err="1">
                <a:latin typeface="Lucida Console" panose="020B0609040504020204" pitchFamily="49" charset="0"/>
              </a:rPr>
              <a:t>y.b</a:t>
            </a:r>
            <a:r>
              <a:rPr lang="en-US" altLang="ja-JP" sz="2000" dirty="0">
                <a:latin typeface="Lucida Console" panose="020B0609040504020204" pitchFamily="49" charset="0"/>
              </a:rPr>
              <a:t>() 	#</a:t>
            </a:r>
            <a:r>
              <a:rPr lang="ja-JP" altLang="en-US" sz="2000" dirty="0">
                <a:latin typeface="Lucida Console" panose="020B0609040504020204" pitchFamily="49" charset="0"/>
              </a:rPr>
              <a:t>（</a:t>
            </a:r>
            <a:r>
              <a:rPr lang="en-US" altLang="ja-JP" sz="2000" dirty="0">
                <a:latin typeface="Lucida Console" panose="020B0609040504020204" pitchFamily="49" charset="0"/>
              </a:rPr>
              <a:t>6</a:t>
            </a:r>
            <a:r>
              <a:rPr lang="ja-JP" altLang="en-US" sz="2000" dirty="0">
                <a:latin typeface="Lucida Console" panose="020B0609040504020204" pitchFamily="49" charset="0"/>
              </a:rPr>
              <a:t>）</a:t>
            </a:r>
            <a:endParaRPr lang="en-US" altLang="ja-JP" sz="2000" dirty="0">
              <a:latin typeface="Lucida Console" panose="020B0609040504020204" pitchFamily="49" charset="0"/>
            </a:endParaRP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261</a:t>
            </a:fld>
            <a:endParaRPr lang="ja-JP" altLang="en-US"/>
          </a:p>
        </p:txBody>
      </p:sp>
      <p:pic>
        <p:nvPicPr>
          <p:cNvPr id="6" name="図 5">
            <a:extLst>
              <a:ext uri="{FF2B5EF4-FFF2-40B4-BE49-F238E27FC236}">
                <a16:creationId xmlns:a16="http://schemas.microsoft.com/office/drawing/2014/main" id="{9DF193EC-798D-43B3-926A-F463E767E9DE}"/>
              </a:ext>
            </a:extLst>
          </p:cNvPr>
          <p:cNvPicPr>
            <a:picLocks noChangeAspect="1"/>
          </p:cNvPicPr>
          <p:nvPr/>
        </p:nvPicPr>
        <p:blipFill>
          <a:blip r:embed="rId2"/>
          <a:stretch>
            <a:fillRect/>
          </a:stretch>
        </p:blipFill>
        <p:spPr>
          <a:xfrm>
            <a:off x="291055" y="1214422"/>
            <a:ext cx="3910385" cy="5301108"/>
          </a:xfrm>
          <a:prstGeom prst="rect">
            <a:avLst/>
          </a:prstGeom>
        </p:spPr>
      </p:pic>
    </p:spTree>
    <p:extLst>
      <p:ext uri="{BB962C8B-B14F-4D97-AF65-F5344CB8AC3E}">
        <p14:creationId xmlns:p14="http://schemas.microsoft.com/office/powerpoint/2010/main" val="102243203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4</a:t>
            </a:r>
            <a:r>
              <a:rPr kumimoji="1" lang="ja-JP" altLang="en-US" dirty="0"/>
              <a:t>（解答）</a:t>
            </a:r>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0" y="1214422"/>
            <a:ext cx="4320480" cy="5000660"/>
          </a:xfrm>
        </p:spPr>
        <p:txBody>
          <a:bodyPr/>
          <a:lstStyle/>
          <a:p>
            <a:pPr marL="0" indent="0">
              <a:buNone/>
            </a:pPr>
            <a:r>
              <a:rPr lang="ja-JP" altLang="en-US" sz="2000" dirty="0"/>
              <a:t>以下の</a:t>
            </a:r>
            <a:r>
              <a:rPr kumimoji="1" lang="ja-JP" altLang="en-US" sz="2000" dirty="0"/>
              <a:t>処理で、それぞれどのような出力が得られるか答えてください。</a:t>
            </a:r>
            <a:endParaRPr kumimoji="1" lang="en-US" altLang="ja-JP" sz="2000" dirty="0"/>
          </a:p>
          <a:p>
            <a:pPr marL="0" indent="0">
              <a:buNone/>
            </a:pPr>
            <a:endParaRPr lang="en-US" altLang="ja-JP" sz="2000" dirty="0"/>
          </a:p>
          <a:p>
            <a:pPr marL="0" indent="0">
              <a:buNone/>
            </a:pPr>
            <a:r>
              <a:rPr lang="en-US" altLang="ja-JP" sz="2000" dirty="0">
                <a:latin typeface="Lucida Console" panose="020B0609040504020204" pitchFamily="49" charset="0"/>
              </a:rPr>
              <a:t>x = X() 	#</a:t>
            </a:r>
            <a:r>
              <a:rPr lang="ja-JP" altLang="en-US" sz="2000" dirty="0">
                <a:latin typeface="Lucida Console" panose="020B0609040504020204" pitchFamily="49" charset="0"/>
              </a:rPr>
              <a:t>（</a:t>
            </a:r>
            <a:r>
              <a:rPr lang="en-US" altLang="ja-JP" sz="2000" dirty="0">
                <a:latin typeface="Lucida Console" panose="020B0609040504020204" pitchFamily="49" charset="0"/>
              </a:rPr>
              <a:t>1</a:t>
            </a:r>
            <a:r>
              <a:rPr lang="ja-JP" altLang="en-US" sz="2000" dirty="0">
                <a:latin typeface="Lucida Console" panose="020B0609040504020204" pitchFamily="49" charset="0"/>
              </a:rPr>
              <a:t>）</a:t>
            </a:r>
            <a:r>
              <a:rPr lang="en-US" altLang="ja-JP" sz="2000" dirty="0">
                <a:latin typeface="Lucida Console" panose="020B0609040504020204" pitchFamily="49" charset="0"/>
              </a:rPr>
              <a:t>	</a:t>
            </a:r>
            <a:r>
              <a:rPr lang="en-US" altLang="ja-JP" sz="2000" dirty="0">
                <a:solidFill>
                  <a:srgbClr val="FF0000"/>
                </a:solidFill>
                <a:latin typeface="Lucida Console" panose="020B0609040504020204" pitchFamily="49" charset="0"/>
              </a:rPr>
              <a:t>[x]</a:t>
            </a:r>
            <a:endParaRPr lang="ja-JP" altLang="en-US" sz="2000" dirty="0">
              <a:solidFill>
                <a:srgbClr val="FF0000"/>
              </a:solidFill>
              <a:latin typeface="Lucida Console" panose="020B0609040504020204" pitchFamily="49" charset="0"/>
            </a:endParaRPr>
          </a:p>
          <a:p>
            <a:pPr marL="0" indent="0">
              <a:buNone/>
            </a:pPr>
            <a:r>
              <a:rPr lang="en-US" altLang="ja-JP" sz="2000" dirty="0" err="1">
                <a:latin typeface="Lucida Console" panose="020B0609040504020204" pitchFamily="49" charset="0"/>
              </a:rPr>
              <a:t>x.a</a:t>
            </a:r>
            <a:r>
              <a:rPr lang="en-US" altLang="ja-JP" sz="2000" dirty="0">
                <a:latin typeface="Lucida Console" panose="020B0609040504020204" pitchFamily="49" charset="0"/>
              </a:rPr>
              <a:t>() 	#</a:t>
            </a:r>
            <a:r>
              <a:rPr lang="ja-JP" altLang="en-US" sz="2000" dirty="0">
                <a:latin typeface="Lucida Console" panose="020B0609040504020204" pitchFamily="49" charset="0"/>
              </a:rPr>
              <a:t>（</a:t>
            </a:r>
            <a:r>
              <a:rPr lang="en-US" altLang="ja-JP" sz="2000" dirty="0">
                <a:latin typeface="Lucida Console" panose="020B0609040504020204" pitchFamily="49" charset="0"/>
              </a:rPr>
              <a:t>2</a:t>
            </a:r>
            <a:r>
              <a:rPr lang="ja-JP" altLang="en-US" sz="2000" dirty="0">
                <a:latin typeface="Lucida Console" panose="020B0609040504020204" pitchFamily="49" charset="0"/>
              </a:rPr>
              <a:t>）</a:t>
            </a:r>
            <a:r>
              <a:rPr lang="en-US" altLang="ja-JP" sz="2000" dirty="0">
                <a:latin typeface="Lucida Console" panose="020B0609040504020204" pitchFamily="49" charset="0"/>
              </a:rPr>
              <a:t>	</a:t>
            </a:r>
            <a:r>
              <a:rPr lang="en-US" altLang="ja-JP" sz="2000" dirty="0">
                <a:solidFill>
                  <a:srgbClr val="FF0000"/>
                </a:solidFill>
                <a:latin typeface="Lucida Console" panose="020B0609040504020204" pitchFamily="49" charset="0"/>
              </a:rPr>
              <a:t>[</a:t>
            </a:r>
            <a:r>
              <a:rPr lang="en-US" altLang="ja-JP" sz="2000" dirty="0" err="1">
                <a:solidFill>
                  <a:srgbClr val="FF0000"/>
                </a:solidFill>
                <a:latin typeface="Lucida Console" panose="020B0609040504020204" pitchFamily="49" charset="0"/>
              </a:rPr>
              <a:t>x.a</a:t>
            </a:r>
            <a:r>
              <a:rPr lang="en-US" altLang="ja-JP" sz="2000" dirty="0">
                <a:solidFill>
                  <a:srgbClr val="FF0000"/>
                </a:solidFill>
                <a:latin typeface="Lucida Console" panose="020B0609040504020204" pitchFamily="49" charset="0"/>
              </a:rPr>
              <a:t>]</a:t>
            </a:r>
            <a:endParaRPr lang="ja-JP" altLang="en-US" sz="2000" dirty="0">
              <a:solidFill>
                <a:srgbClr val="FF0000"/>
              </a:solidFill>
              <a:latin typeface="Lucida Console" panose="020B0609040504020204" pitchFamily="49" charset="0"/>
            </a:endParaRPr>
          </a:p>
          <a:p>
            <a:pPr marL="0" indent="0">
              <a:buNone/>
            </a:pPr>
            <a:r>
              <a:rPr lang="en-US" altLang="ja-JP" sz="2000" dirty="0" err="1">
                <a:latin typeface="Lucida Console" panose="020B0609040504020204" pitchFamily="49" charset="0"/>
              </a:rPr>
              <a:t>x.b</a:t>
            </a:r>
            <a:r>
              <a:rPr lang="en-US" altLang="ja-JP" sz="2000" dirty="0">
                <a:latin typeface="Lucida Console" panose="020B0609040504020204" pitchFamily="49" charset="0"/>
              </a:rPr>
              <a:t>() 	#</a:t>
            </a:r>
            <a:r>
              <a:rPr lang="ja-JP" altLang="en-US" sz="2000" dirty="0">
                <a:latin typeface="Lucida Console" panose="020B0609040504020204" pitchFamily="49" charset="0"/>
              </a:rPr>
              <a:t>（</a:t>
            </a:r>
            <a:r>
              <a:rPr lang="en-US" altLang="ja-JP" sz="2000" dirty="0">
                <a:latin typeface="Lucida Console" panose="020B0609040504020204" pitchFamily="49" charset="0"/>
              </a:rPr>
              <a:t>3</a:t>
            </a:r>
            <a:r>
              <a:rPr lang="ja-JP" altLang="en-US" sz="2000" dirty="0">
                <a:latin typeface="Lucida Console" panose="020B0609040504020204" pitchFamily="49" charset="0"/>
              </a:rPr>
              <a:t>）</a:t>
            </a:r>
            <a:r>
              <a:rPr lang="en-US" altLang="ja-JP" sz="2000" dirty="0">
                <a:latin typeface="Lucida Console" panose="020B0609040504020204" pitchFamily="49" charset="0"/>
              </a:rPr>
              <a:t>	</a:t>
            </a:r>
            <a:r>
              <a:rPr lang="en-US" altLang="ja-JP" sz="2000" dirty="0">
                <a:solidFill>
                  <a:srgbClr val="FF0000"/>
                </a:solidFill>
                <a:latin typeface="Lucida Console" panose="020B0609040504020204" pitchFamily="49" charset="0"/>
              </a:rPr>
              <a:t>[</a:t>
            </a:r>
            <a:r>
              <a:rPr lang="en-US" altLang="ja-JP" sz="2000" dirty="0" err="1">
                <a:solidFill>
                  <a:srgbClr val="FF0000"/>
                </a:solidFill>
                <a:latin typeface="Lucida Console" panose="020B0609040504020204" pitchFamily="49" charset="0"/>
              </a:rPr>
              <a:t>x.b</a:t>
            </a:r>
            <a:r>
              <a:rPr lang="en-US" altLang="ja-JP" sz="2000" dirty="0">
                <a:solidFill>
                  <a:srgbClr val="FF0000"/>
                </a:solidFill>
                <a:latin typeface="Lucida Console" panose="020B0609040504020204" pitchFamily="49" charset="0"/>
              </a:rPr>
              <a:t>]</a:t>
            </a:r>
            <a:endParaRPr lang="ja-JP" altLang="en-US" sz="2000" dirty="0">
              <a:solidFill>
                <a:srgbClr val="FF0000"/>
              </a:solidFill>
              <a:latin typeface="Lucida Console" panose="020B0609040504020204" pitchFamily="49" charset="0"/>
            </a:endParaRPr>
          </a:p>
          <a:p>
            <a:pPr marL="0" indent="0">
              <a:buNone/>
            </a:pPr>
            <a:r>
              <a:rPr lang="en-US" altLang="ja-JP" sz="2000" dirty="0">
                <a:latin typeface="Lucida Console" panose="020B0609040504020204" pitchFamily="49" charset="0"/>
              </a:rPr>
              <a:t>y = Y() 	#</a:t>
            </a:r>
            <a:r>
              <a:rPr lang="ja-JP" altLang="en-US" sz="2000" dirty="0">
                <a:latin typeface="Lucida Console" panose="020B0609040504020204" pitchFamily="49" charset="0"/>
              </a:rPr>
              <a:t>（</a:t>
            </a:r>
            <a:r>
              <a:rPr lang="en-US" altLang="ja-JP" sz="2000" dirty="0">
                <a:latin typeface="Lucida Console" panose="020B0609040504020204" pitchFamily="49" charset="0"/>
              </a:rPr>
              <a:t>4</a:t>
            </a:r>
            <a:r>
              <a:rPr lang="ja-JP" altLang="en-US" sz="2000" dirty="0">
                <a:latin typeface="Lucida Console" panose="020B0609040504020204" pitchFamily="49" charset="0"/>
              </a:rPr>
              <a:t>）</a:t>
            </a:r>
            <a:r>
              <a:rPr lang="en-US" altLang="ja-JP" sz="2000" dirty="0">
                <a:latin typeface="Lucida Console" panose="020B0609040504020204" pitchFamily="49" charset="0"/>
              </a:rPr>
              <a:t>	</a:t>
            </a:r>
            <a:r>
              <a:rPr lang="en-US" altLang="ja-JP" sz="2000" dirty="0">
                <a:solidFill>
                  <a:srgbClr val="FF0000"/>
                </a:solidFill>
                <a:latin typeface="Lucida Console" panose="020B0609040504020204" pitchFamily="49" charset="0"/>
              </a:rPr>
              <a:t>[x]</a:t>
            </a:r>
          </a:p>
          <a:p>
            <a:pPr marL="0" indent="0">
              <a:buNone/>
            </a:pPr>
            <a:r>
              <a:rPr lang="en-US" altLang="ja-JP" sz="2000" dirty="0">
                <a:latin typeface="Lucida Console" panose="020B0609040504020204" pitchFamily="49" charset="0"/>
              </a:rPr>
              <a:t>		      </a:t>
            </a:r>
            <a:r>
              <a:rPr lang="en-US" altLang="ja-JP" sz="2000" dirty="0">
                <a:solidFill>
                  <a:srgbClr val="FF0000"/>
                </a:solidFill>
                <a:latin typeface="Lucida Console" panose="020B0609040504020204" pitchFamily="49" charset="0"/>
              </a:rPr>
              <a:t>[y]</a:t>
            </a:r>
            <a:endParaRPr lang="ja-JP" altLang="en-US" sz="2000" dirty="0">
              <a:solidFill>
                <a:srgbClr val="FF0000"/>
              </a:solidFill>
              <a:latin typeface="Lucida Console" panose="020B0609040504020204" pitchFamily="49" charset="0"/>
            </a:endParaRPr>
          </a:p>
          <a:p>
            <a:pPr marL="0" indent="0">
              <a:buNone/>
            </a:pPr>
            <a:r>
              <a:rPr lang="en-US" altLang="ja-JP" sz="2000" dirty="0" err="1">
                <a:latin typeface="Lucida Console" panose="020B0609040504020204" pitchFamily="49" charset="0"/>
              </a:rPr>
              <a:t>y.a</a:t>
            </a:r>
            <a:r>
              <a:rPr lang="en-US" altLang="ja-JP" sz="2000" dirty="0">
                <a:latin typeface="Lucida Console" panose="020B0609040504020204" pitchFamily="49" charset="0"/>
              </a:rPr>
              <a:t>() 	#</a:t>
            </a:r>
            <a:r>
              <a:rPr lang="ja-JP" altLang="en-US" sz="2000" dirty="0">
                <a:latin typeface="Lucida Console" panose="020B0609040504020204" pitchFamily="49" charset="0"/>
              </a:rPr>
              <a:t>（</a:t>
            </a:r>
            <a:r>
              <a:rPr lang="en-US" altLang="ja-JP" sz="2000" dirty="0">
                <a:latin typeface="Lucida Console" panose="020B0609040504020204" pitchFamily="49" charset="0"/>
              </a:rPr>
              <a:t>5</a:t>
            </a:r>
            <a:r>
              <a:rPr lang="ja-JP" altLang="en-US" sz="2000" dirty="0">
                <a:latin typeface="Lucida Console" panose="020B0609040504020204" pitchFamily="49" charset="0"/>
              </a:rPr>
              <a:t>）</a:t>
            </a:r>
            <a:r>
              <a:rPr lang="en-US" altLang="ja-JP" sz="2000" dirty="0">
                <a:latin typeface="Lucida Console" panose="020B0609040504020204" pitchFamily="49" charset="0"/>
              </a:rPr>
              <a:t>	</a:t>
            </a:r>
            <a:r>
              <a:rPr lang="en-US" altLang="ja-JP" sz="2000" dirty="0">
                <a:solidFill>
                  <a:srgbClr val="FF0000"/>
                </a:solidFill>
                <a:latin typeface="Lucida Console" panose="020B0609040504020204" pitchFamily="49" charset="0"/>
              </a:rPr>
              <a:t>[</a:t>
            </a:r>
            <a:r>
              <a:rPr lang="en-US" altLang="ja-JP" sz="2000" dirty="0" err="1">
                <a:solidFill>
                  <a:srgbClr val="FF0000"/>
                </a:solidFill>
                <a:latin typeface="Lucida Console" panose="020B0609040504020204" pitchFamily="49" charset="0"/>
              </a:rPr>
              <a:t>y.a</a:t>
            </a:r>
            <a:r>
              <a:rPr lang="en-US" altLang="ja-JP" sz="2000" dirty="0">
                <a:solidFill>
                  <a:srgbClr val="FF0000"/>
                </a:solidFill>
                <a:latin typeface="Lucida Console" panose="020B0609040504020204" pitchFamily="49" charset="0"/>
              </a:rPr>
              <a:t>]</a:t>
            </a:r>
          </a:p>
          <a:p>
            <a:pPr marL="0" indent="0">
              <a:buNone/>
            </a:pPr>
            <a:r>
              <a:rPr lang="en-US" altLang="ja-JP" sz="2000" dirty="0">
                <a:latin typeface="Lucida Console" panose="020B0609040504020204" pitchFamily="49" charset="0"/>
              </a:rPr>
              <a:t>			</a:t>
            </a:r>
            <a:r>
              <a:rPr lang="en-US" altLang="ja-JP" sz="2000" dirty="0">
                <a:solidFill>
                  <a:srgbClr val="FF0000"/>
                </a:solidFill>
                <a:latin typeface="Lucida Console" panose="020B0609040504020204" pitchFamily="49" charset="0"/>
              </a:rPr>
              <a:t>[</a:t>
            </a:r>
            <a:r>
              <a:rPr lang="en-US" altLang="ja-JP" sz="2000" dirty="0" err="1">
                <a:solidFill>
                  <a:srgbClr val="FF0000"/>
                </a:solidFill>
                <a:latin typeface="Lucida Console" panose="020B0609040504020204" pitchFamily="49" charset="0"/>
              </a:rPr>
              <a:t>x.a</a:t>
            </a:r>
            <a:r>
              <a:rPr lang="en-US" altLang="ja-JP" sz="2000" dirty="0">
                <a:solidFill>
                  <a:srgbClr val="FF0000"/>
                </a:solidFill>
                <a:latin typeface="Lucida Console" panose="020B0609040504020204" pitchFamily="49" charset="0"/>
              </a:rPr>
              <a:t>]</a:t>
            </a:r>
            <a:endParaRPr lang="ja-JP" altLang="en-US" sz="2000" dirty="0">
              <a:solidFill>
                <a:srgbClr val="FF0000"/>
              </a:solidFill>
              <a:latin typeface="Lucida Console" panose="020B0609040504020204" pitchFamily="49" charset="0"/>
            </a:endParaRPr>
          </a:p>
          <a:p>
            <a:pPr marL="0" indent="0">
              <a:buNone/>
            </a:pPr>
            <a:r>
              <a:rPr lang="en-US" altLang="ja-JP" sz="2000" dirty="0" err="1">
                <a:latin typeface="Lucida Console" panose="020B0609040504020204" pitchFamily="49" charset="0"/>
              </a:rPr>
              <a:t>y.b</a:t>
            </a:r>
            <a:r>
              <a:rPr lang="en-US" altLang="ja-JP" sz="2000" dirty="0">
                <a:latin typeface="Lucida Console" panose="020B0609040504020204" pitchFamily="49" charset="0"/>
              </a:rPr>
              <a:t>() 	#</a:t>
            </a:r>
            <a:r>
              <a:rPr lang="ja-JP" altLang="en-US" sz="2000" dirty="0">
                <a:latin typeface="Lucida Console" panose="020B0609040504020204" pitchFamily="49" charset="0"/>
              </a:rPr>
              <a:t>（</a:t>
            </a:r>
            <a:r>
              <a:rPr lang="en-US" altLang="ja-JP" sz="2000" dirty="0">
                <a:latin typeface="Lucida Console" panose="020B0609040504020204" pitchFamily="49" charset="0"/>
              </a:rPr>
              <a:t>6</a:t>
            </a:r>
            <a:r>
              <a:rPr lang="ja-JP" altLang="en-US" sz="2000" dirty="0">
                <a:latin typeface="Lucida Console" panose="020B0609040504020204" pitchFamily="49" charset="0"/>
              </a:rPr>
              <a:t>）</a:t>
            </a:r>
            <a:r>
              <a:rPr lang="en-US" altLang="ja-JP" sz="2000" dirty="0">
                <a:latin typeface="Lucida Console" panose="020B0609040504020204" pitchFamily="49" charset="0"/>
              </a:rPr>
              <a:t>	</a:t>
            </a:r>
            <a:r>
              <a:rPr lang="en-US" altLang="ja-JP" sz="2000" dirty="0">
                <a:solidFill>
                  <a:srgbClr val="FF0000"/>
                </a:solidFill>
                <a:latin typeface="Lucida Console" panose="020B0609040504020204" pitchFamily="49" charset="0"/>
              </a:rPr>
              <a:t>[</a:t>
            </a:r>
            <a:r>
              <a:rPr lang="en-US" altLang="ja-JP" sz="2000" dirty="0" err="1">
                <a:solidFill>
                  <a:srgbClr val="FF0000"/>
                </a:solidFill>
                <a:latin typeface="Lucida Console" panose="020B0609040504020204" pitchFamily="49" charset="0"/>
              </a:rPr>
              <a:t>x.b</a:t>
            </a:r>
            <a:r>
              <a:rPr lang="en-US" altLang="ja-JP" sz="2000" dirty="0">
                <a:solidFill>
                  <a:srgbClr val="FF0000"/>
                </a:solidFill>
                <a:latin typeface="Lucida Console" panose="020B0609040504020204" pitchFamily="49" charset="0"/>
              </a:rPr>
              <a:t>]</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262</a:t>
            </a:fld>
            <a:endParaRPr lang="ja-JP" altLang="en-US"/>
          </a:p>
        </p:txBody>
      </p:sp>
      <p:pic>
        <p:nvPicPr>
          <p:cNvPr id="6" name="図 5">
            <a:extLst>
              <a:ext uri="{FF2B5EF4-FFF2-40B4-BE49-F238E27FC236}">
                <a16:creationId xmlns:a16="http://schemas.microsoft.com/office/drawing/2014/main" id="{9DF193EC-798D-43B3-926A-F463E767E9DE}"/>
              </a:ext>
            </a:extLst>
          </p:cNvPr>
          <p:cNvPicPr>
            <a:picLocks noChangeAspect="1"/>
          </p:cNvPicPr>
          <p:nvPr/>
        </p:nvPicPr>
        <p:blipFill>
          <a:blip r:embed="rId2"/>
          <a:stretch>
            <a:fillRect/>
          </a:stretch>
        </p:blipFill>
        <p:spPr>
          <a:xfrm>
            <a:off x="291055" y="1214422"/>
            <a:ext cx="3910385" cy="5301108"/>
          </a:xfrm>
          <a:prstGeom prst="rect">
            <a:avLst/>
          </a:prstGeom>
        </p:spPr>
      </p:pic>
    </p:spTree>
    <p:extLst>
      <p:ext uri="{BB962C8B-B14F-4D97-AF65-F5344CB8AC3E}">
        <p14:creationId xmlns:p14="http://schemas.microsoft.com/office/powerpoint/2010/main" val="302309209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F2FA2A-C755-4A4F-B649-B991D93D2BB8}"/>
              </a:ext>
            </a:extLst>
          </p:cNvPr>
          <p:cNvSpPr>
            <a:spLocks noGrp="1"/>
          </p:cNvSpPr>
          <p:nvPr>
            <p:ph type="ctrTitle"/>
          </p:nvPr>
        </p:nvSpPr>
        <p:spPr/>
        <p:txBody>
          <a:bodyPr/>
          <a:lstStyle/>
          <a:p>
            <a:r>
              <a:rPr kumimoji="1" lang="ja-JP" altLang="en-US" dirty="0"/>
              <a:t>第</a:t>
            </a:r>
            <a:r>
              <a:rPr kumimoji="1" lang="en-US" altLang="ja-JP" dirty="0"/>
              <a:t>7</a:t>
            </a:r>
            <a:r>
              <a:rPr kumimoji="1" lang="ja-JP" altLang="en-US" dirty="0"/>
              <a:t>章 発展と応用</a:t>
            </a:r>
          </a:p>
        </p:txBody>
      </p:sp>
      <p:sp>
        <p:nvSpPr>
          <p:cNvPr id="4" name="四角形: 角を丸くする 3">
            <a:extLst>
              <a:ext uri="{FF2B5EF4-FFF2-40B4-BE49-F238E27FC236}">
                <a16:creationId xmlns:a16="http://schemas.microsoft.com/office/drawing/2014/main" id="{5740C467-6A52-4AEC-B779-3EA19E8951F5}"/>
              </a:ext>
            </a:extLst>
          </p:cNvPr>
          <p:cNvSpPr/>
          <p:nvPr/>
        </p:nvSpPr>
        <p:spPr>
          <a:xfrm>
            <a:off x="395536" y="1601505"/>
            <a:ext cx="8280920" cy="41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3F7D302C-928D-47DB-A8BC-D0819483508E}"/>
              </a:ext>
            </a:extLst>
          </p:cNvPr>
          <p:cNvSpPr/>
          <p:nvPr/>
        </p:nvSpPr>
        <p:spPr>
          <a:xfrm>
            <a:off x="431540" y="3645024"/>
            <a:ext cx="8280920" cy="41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943201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3AF6679-01A6-41C8-992D-69CDADCD008F}"/>
              </a:ext>
            </a:extLst>
          </p:cNvPr>
          <p:cNvSpPr>
            <a:spLocks noGrp="1"/>
          </p:cNvSpPr>
          <p:nvPr>
            <p:ph type="ctrTitle"/>
          </p:nvPr>
        </p:nvSpPr>
        <p:spPr/>
        <p:txBody>
          <a:bodyPr/>
          <a:lstStyle/>
          <a:p>
            <a:r>
              <a:rPr kumimoji="1" lang="ja-JP" altLang="en-US" dirty="0"/>
              <a:t>例外処理</a:t>
            </a:r>
          </a:p>
        </p:txBody>
      </p:sp>
      <p:sp>
        <p:nvSpPr>
          <p:cNvPr id="5" name="字幕 4">
            <a:extLst>
              <a:ext uri="{FF2B5EF4-FFF2-40B4-BE49-F238E27FC236}">
                <a16:creationId xmlns:a16="http://schemas.microsoft.com/office/drawing/2014/main" id="{34E2771E-C87F-4F53-BD00-12F18C795CA0}"/>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32510555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27A46A-0DF0-41D4-A4DD-AE464B0CDFC1}"/>
              </a:ext>
            </a:extLst>
          </p:cNvPr>
          <p:cNvSpPr>
            <a:spLocks noGrp="1"/>
          </p:cNvSpPr>
          <p:nvPr>
            <p:ph type="title"/>
          </p:nvPr>
        </p:nvSpPr>
        <p:spPr/>
        <p:txBody>
          <a:bodyPr/>
          <a:lstStyle/>
          <a:p>
            <a:r>
              <a:rPr kumimoji="1" lang="ja-JP" altLang="en-US" dirty="0"/>
              <a:t>例外</a:t>
            </a:r>
          </a:p>
        </p:txBody>
      </p:sp>
      <p:sp>
        <p:nvSpPr>
          <p:cNvPr id="3" name="コンテンツ プレースホルダー 2">
            <a:extLst>
              <a:ext uri="{FF2B5EF4-FFF2-40B4-BE49-F238E27FC236}">
                <a16:creationId xmlns:a16="http://schemas.microsoft.com/office/drawing/2014/main" id="{78C6B403-8731-435F-A09E-FB48FC841A4B}"/>
              </a:ext>
            </a:extLst>
          </p:cNvPr>
          <p:cNvSpPr>
            <a:spLocks noGrp="1"/>
          </p:cNvSpPr>
          <p:nvPr>
            <p:ph idx="1"/>
          </p:nvPr>
        </p:nvSpPr>
        <p:spPr>
          <a:xfrm>
            <a:off x="395536" y="1214422"/>
            <a:ext cx="8568952" cy="5000660"/>
          </a:xfrm>
        </p:spPr>
        <p:txBody>
          <a:bodyPr/>
          <a:lstStyle/>
          <a:p>
            <a:r>
              <a:rPr kumimoji="1" lang="ja-JP" altLang="en-US" sz="2800" dirty="0"/>
              <a:t>例外とは</a:t>
            </a:r>
            <a:endParaRPr kumimoji="1" lang="en-US" altLang="ja-JP" sz="2800" dirty="0"/>
          </a:p>
          <a:p>
            <a:pPr marL="400050" lvl="1" indent="0">
              <a:buNone/>
            </a:pPr>
            <a:r>
              <a:rPr lang="ja-JP" altLang="en-US" sz="2400" dirty="0"/>
              <a:t>プログラム実行時に発生したトラブルやそれを表すもの。</a:t>
            </a:r>
            <a:endParaRPr kumimoji="1" lang="ja-JP" altLang="en-US" sz="2400" dirty="0"/>
          </a:p>
        </p:txBody>
      </p:sp>
      <p:pic>
        <p:nvPicPr>
          <p:cNvPr id="4" name="図 3">
            <a:extLst>
              <a:ext uri="{FF2B5EF4-FFF2-40B4-BE49-F238E27FC236}">
                <a16:creationId xmlns:a16="http://schemas.microsoft.com/office/drawing/2014/main" id="{AB8A997A-B022-4C4B-885A-29D556CC15D6}"/>
              </a:ext>
            </a:extLst>
          </p:cNvPr>
          <p:cNvPicPr>
            <a:picLocks noChangeAspect="1"/>
          </p:cNvPicPr>
          <p:nvPr/>
        </p:nvPicPr>
        <p:blipFill>
          <a:blip r:embed="rId2"/>
          <a:stretch>
            <a:fillRect/>
          </a:stretch>
        </p:blipFill>
        <p:spPr>
          <a:xfrm>
            <a:off x="683568" y="2636912"/>
            <a:ext cx="4499992" cy="1537914"/>
          </a:xfrm>
          <a:prstGeom prst="rect">
            <a:avLst/>
          </a:prstGeom>
        </p:spPr>
      </p:pic>
      <p:sp>
        <p:nvSpPr>
          <p:cNvPr id="5" name="テキスト ボックス 4">
            <a:extLst>
              <a:ext uri="{FF2B5EF4-FFF2-40B4-BE49-F238E27FC236}">
                <a16:creationId xmlns:a16="http://schemas.microsoft.com/office/drawing/2014/main" id="{4C8AF2B8-E117-43E8-B2F3-4FCCBC5B28A9}"/>
              </a:ext>
            </a:extLst>
          </p:cNvPr>
          <p:cNvSpPr txBox="1"/>
          <p:nvPr/>
        </p:nvSpPr>
        <p:spPr>
          <a:xfrm>
            <a:off x="3893150" y="4308438"/>
            <a:ext cx="4855314" cy="646331"/>
          </a:xfrm>
          <a:prstGeom prst="rect">
            <a:avLst/>
          </a:prstGeom>
          <a:noFill/>
        </p:spPr>
        <p:txBody>
          <a:bodyPr wrap="square" rtlCol="0">
            <a:spAutoFit/>
          </a:bodyPr>
          <a:lstStyle/>
          <a:p>
            <a:r>
              <a:rPr kumimoji="1" lang="ja-JP" altLang="en-US" dirty="0">
                <a:latin typeface="+mn-ea"/>
                <a:ea typeface="+mn-ea"/>
              </a:rPr>
              <a:t>入力された値が、数字ではない場合、</a:t>
            </a:r>
            <a:r>
              <a:rPr kumimoji="1" lang="en-US" altLang="ja-JP" dirty="0">
                <a:latin typeface="+mn-ea"/>
                <a:ea typeface="+mn-ea"/>
              </a:rPr>
              <a:t>b</a:t>
            </a:r>
            <a:r>
              <a:rPr kumimoji="1" lang="ja-JP" altLang="en-US" dirty="0">
                <a:latin typeface="+mn-ea"/>
                <a:ea typeface="+mn-ea"/>
              </a:rPr>
              <a:t>の値がゼロの場合、エラーが発生する</a:t>
            </a:r>
          </a:p>
        </p:txBody>
      </p:sp>
      <p:pic>
        <p:nvPicPr>
          <p:cNvPr id="6" name="図 5">
            <a:extLst>
              <a:ext uri="{FF2B5EF4-FFF2-40B4-BE49-F238E27FC236}">
                <a16:creationId xmlns:a16="http://schemas.microsoft.com/office/drawing/2014/main" id="{6CE656D6-4BD9-4061-A54B-39735823A8BB}"/>
              </a:ext>
            </a:extLst>
          </p:cNvPr>
          <p:cNvPicPr>
            <a:picLocks noChangeAspect="1"/>
          </p:cNvPicPr>
          <p:nvPr/>
        </p:nvPicPr>
        <p:blipFill>
          <a:blip r:embed="rId3"/>
          <a:stretch>
            <a:fillRect/>
          </a:stretch>
        </p:blipFill>
        <p:spPr>
          <a:xfrm>
            <a:off x="683567" y="5021274"/>
            <a:ext cx="5577397" cy="1648086"/>
          </a:xfrm>
          <a:prstGeom prst="rect">
            <a:avLst/>
          </a:prstGeom>
        </p:spPr>
      </p:pic>
      <p:sp>
        <p:nvSpPr>
          <p:cNvPr id="7" name="矢印: 右 6">
            <a:extLst>
              <a:ext uri="{FF2B5EF4-FFF2-40B4-BE49-F238E27FC236}">
                <a16:creationId xmlns:a16="http://schemas.microsoft.com/office/drawing/2014/main" id="{17BBFBE0-1CFE-4100-BDAE-83A8F7317F81}"/>
              </a:ext>
            </a:extLst>
          </p:cNvPr>
          <p:cNvSpPr/>
          <p:nvPr/>
        </p:nvSpPr>
        <p:spPr>
          <a:xfrm rot="5400000">
            <a:off x="2003558" y="4295077"/>
            <a:ext cx="281569" cy="484632"/>
          </a:xfrm>
          <a:prstGeom prst="rightArrow">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a:extLst>
              <a:ext uri="{FF2B5EF4-FFF2-40B4-BE49-F238E27FC236}">
                <a16:creationId xmlns:a16="http://schemas.microsoft.com/office/drawing/2014/main" id="{CE911101-80B1-4AFA-9726-F914B0248138}"/>
              </a:ext>
            </a:extLst>
          </p:cNvPr>
          <p:cNvSpPr>
            <a:spLocks noGrp="1"/>
          </p:cNvSpPr>
          <p:nvPr>
            <p:ph type="sldNum" sz="quarter" idx="12"/>
          </p:nvPr>
        </p:nvSpPr>
        <p:spPr/>
        <p:txBody>
          <a:bodyPr/>
          <a:lstStyle/>
          <a:p>
            <a:fld id="{F9134F74-3BB4-4ADE-A554-892E3A208E77}" type="slidenum">
              <a:rPr lang="ja-JP" altLang="en-US" smtClean="0"/>
              <a:pPr/>
              <a:t>265</a:t>
            </a:fld>
            <a:endParaRPr lang="ja-JP" altLang="en-US"/>
          </a:p>
        </p:txBody>
      </p:sp>
    </p:spTree>
    <p:extLst>
      <p:ext uri="{BB962C8B-B14F-4D97-AF65-F5344CB8AC3E}">
        <p14:creationId xmlns:p14="http://schemas.microsoft.com/office/powerpoint/2010/main" val="420009684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0B600F-8722-48B0-9EA0-137DD07B2D64}"/>
              </a:ext>
            </a:extLst>
          </p:cNvPr>
          <p:cNvSpPr>
            <a:spLocks noGrp="1"/>
          </p:cNvSpPr>
          <p:nvPr>
            <p:ph type="title"/>
          </p:nvPr>
        </p:nvSpPr>
        <p:spPr/>
        <p:txBody>
          <a:bodyPr/>
          <a:lstStyle/>
          <a:p>
            <a:r>
              <a:rPr kumimoji="1" lang="ja-JP" altLang="en-US" dirty="0"/>
              <a:t>例外処理</a:t>
            </a:r>
          </a:p>
        </p:txBody>
      </p:sp>
      <p:pic>
        <p:nvPicPr>
          <p:cNvPr id="4" name="図 3">
            <a:extLst>
              <a:ext uri="{FF2B5EF4-FFF2-40B4-BE49-F238E27FC236}">
                <a16:creationId xmlns:a16="http://schemas.microsoft.com/office/drawing/2014/main" id="{A7C40209-8761-42FC-BA4E-44485375C67C}"/>
              </a:ext>
            </a:extLst>
          </p:cNvPr>
          <p:cNvPicPr>
            <a:picLocks noChangeAspect="1"/>
          </p:cNvPicPr>
          <p:nvPr/>
        </p:nvPicPr>
        <p:blipFill>
          <a:blip r:embed="rId2"/>
          <a:stretch>
            <a:fillRect/>
          </a:stretch>
        </p:blipFill>
        <p:spPr>
          <a:xfrm>
            <a:off x="971600" y="1916832"/>
            <a:ext cx="5436096" cy="1265259"/>
          </a:xfrm>
          <a:prstGeom prst="rect">
            <a:avLst/>
          </a:prstGeom>
        </p:spPr>
      </p:pic>
      <p:sp>
        <p:nvSpPr>
          <p:cNvPr id="5" name="テキスト ボックス 4">
            <a:extLst>
              <a:ext uri="{FF2B5EF4-FFF2-40B4-BE49-F238E27FC236}">
                <a16:creationId xmlns:a16="http://schemas.microsoft.com/office/drawing/2014/main" id="{18BEBC8D-E435-4934-97F5-426F8EC61002}"/>
              </a:ext>
            </a:extLst>
          </p:cNvPr>
          <p:cNvSpPr txBox="1"/>
          <p:nvPr/>
        </p:nvSpPr>
        <p:spPr>
          <a:xfrm>
            <a:off x="457200" y="1484784"/>
            <a:ext cx="2287806" cy="369332"/>
          </a:xfrm>
          <a:prstGeom prst="rect">
            <a:avLst/>
          </a:prstGeom>
          <a:noFill/>
        </p:spPr>
        <p:txBody>
          <a:bodyPr wrap="none" rtlCol="0">
            <a:spAutoFit/>
          </a:bodyPr>
          <a:lstStyle/>
          <a:p>
            <a:r>
              <a:rPr kumimoji="1" lang="ja-JP" altLang="en-US" dirty="0"/>
              <a:t>構文： </a:t>
            </a:r>
            <a:r>
              <a:rPr kumimoji="1" lang="en-US" altLang="ja-JP" dirty="0"/>
              <a:t>try</a:t>
            </a:r>
            <a:r>
              <a:rPr kumimoji="1" lang="ja-JP" altLang="en-US" dirty="0"/>
              <a:t>～</a:t>
            </a:r>
            <a:r>
              <a:rPr kumimoji="1" lang="en-US" altLang="ja-JP" dirty="0"/>
              <a:t>except</a:t>
            </a:r>
            <a:r>
              <a:rPr lang="ja-JP" altLang="en-US" dirty="0"/>
              <a:t> 文</a:t>
            </a:r>
            <a:endParaRPr kumimoji="1" lang="ja-JP" altLang="en-US" dirty="0"/>
          </a:p>
        </p:txBody>
      </p:sp>
      <p:pic>
        <p:nvPicPr>
          <p:cNvPr id="6" name="図 5">
            <a:extLst>
              <a:ext uri="{FF2B5EF4-FFF2-40B4-BE49-F238E27FC236}">
                <a16:creationId xmlns:a16="http://schemas.microsoft.com/office/drawing/2014/main" id="{484BE4D4-5A83-4468-8B59-22B5CDEA03FF}"/>
              </a:ext>
            </a:extLst>
          </p:cNvPr>
          <p:cNvPicPr>
            <a:picLocks noChangeAspect="1"/>
          </p:cNvPicPr>
          <p:nvPr/>
        </p:nvPicPr>
        <p:blipFill>
          <a:blip r:embed="rId3"/>
          <a:stretch>
            <a:fillRect/>
          </a:stretch>
        </p:blipFill>
        <p:spPr>
          <a:xfrm>
            <a:off x="971599" y="3807716"/>
            <a:ext cx="4758250" cy="2775646"/>
          </a:xfrm>
          <a:prstGeom prst="rect">
            <a:avLst/>
          </a:prstGeom>
        </p:spPr>
      </p:pic>
      <p:sp>
        <p:nvSpPr>
          <p:cNvPr id="3" name="スライド番号プレースホルダー 2">
            <a:extLst>
              <a:ext uri="{FF2B5EF4-FFF2-40B4-BE49-F238E27FC236}">
                <a16:creationId xmlns:a16="http://schemas.microsoft.com/office/drawing/2014/main" id="{350413B4-203A-4E49-A424-E68E78520B92}"/>
              </a:ext>
            </a:extLst>
          </p:cNvPr>
          <p:cNvSpPr>
            <a:spLocks noGrp="1"/>
          </p:cNvSpPr>
          <p:nvPr>
            <p:ph type="sldNum" sz="quarter" idx="12"/>
          </p:nvPr>
        </p:nvSpPr>
        <p:spPr/>
        <p:txBody>
          <a:bodyPr/>
          <a:lstStyle/>
          <a:p>
            <a:fld id="{F9134F74-3BB4-4ADE-A554-892E3A208E77}" type="slidenum">
              <a:rPr lang="ja-JP" altLang="en-US" smtClean="0"/>
              <a:pPr/>
              <a:t>266</a:t>
            </a:fld>
            <a:endParaRPr lang="ja-JP" altLang="en-US"/>
          </a:p>
        </p:txBody>
      </p:sp>
    </p:spTree>
    <p:extLst>
      <p:ext uri="{BB962C8B-B14F-4D97-AF65-F5344CB8AC3E}">
        <p14:creationId xmlns:p14="http://schemas.microsoft.com/office/powerpoint/2010/main" val="381828445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030231-D98C-460F-B752-B8C4ECB9F426}"/>
              </a:ext>
            </a:extLst>
          </p:cNvPr>
          <p:cNvSpPr>
            <a:spLocks noGrp="1"/>
          </p:cNvSpPr>
          <p:nvPr>
            <p:ph type="title"/>
          </p:nvPr>
        </p:nvSpPr>
        <p:spPr/>
        <p:txBody>
          <a:bodyPr/>
          <a:lstStyle/>
          <a:p>
            <a:r>
              <a:rPr kumimoji="1" lang="ja-JP" altLang="en-US" dirty="0"/>
              <a:t>例外の種類による処理の切り替え</a:t>
            </a:r>
          </a:p>
        </p:txBody>
      </p:sp>
      <p:pic>
        <p:nvPicPr>
          <p:cNvPr id="4" name="図 3">
            <a:extLst>
              <a:ext uri="{FF2B5EF4-FFF2-40B4-BE49-F238E27FC236}">
                <a16:creationId xmlns:a16="http://schemas.microsoft.com/office/drawing/2014/main" id="{768BD03E-D4F2-4B82-9F7E-70F9A2409BCE}"/>
              </a:ext>
            </a:extLst>
          </p:cNvPr>
          <p:cNvPicPr>
            <a:picLocks noChangeAspect="1"/>
          </p:cNvPicPr>
          <p:nvPr/>
        </p:nvPicPr>
        <p:blipFill>
          <a:blip r:embed="rId2"/>
          <a:stretch>
            <a:fillRect/>
          </a:stretch>
        </p:blipFill>
        <p:spPr>
          <a:xfrm>
            <a:off x="539552" y="1556792"/>
            <a:ext cx="4896544" cy="1650881"/>
          </a:xfrm>
          <a:prstGeom prst="rect">
            <a:avLst/>
          </a:prstGeom>
        </p:spPr>
      </p:pic>
      <p:sp>
        <p:nvSpPr>
          <p:cNvPr id="5" name="テキスト ボックス 4">
            <a:extLst>
              <a:ext uri="{FF2B5EF4-FFF2-40B4-BE49-F238E27FC236}">
                <a16:creationId xmlns:a16="http://schemas.microsoft.com/office/drawing/2014/main" id="{A56E3DA8-8F32-49FA-88A1-99E80097BFD5}"/>
              </a:ext>
            </a:extLst>
          </p:cNvPr>
          <p:cNvSpPr txBox="1"/>
          <p:nvPr/>
        </p:nvSpPr>
        <p:spPr>
          <a:xfrm>
            <a:off x="444234" y="1186344"/>
            <a:ext cx="2287806" cy="369332"/>
          </a:xfrm>
          <a:prstGeom prst="rect">
            <a:avLst/>
          </a:prstGeom>
          <a:noFill/>
        </p:spPr>
        <p:txBody>
          <a:bodyPr wrap="none" rtlCol="0">
            <a:spAutoFit/>
          </a:bodyPr>
          <a:lstStyle/>
          <a:p>
            <a:r>
              <a:rPr kumimoji="1" lang="ja-JP" altLang="en-US" dirty="0"/>
              <a:t>構文： </a:t>
            </a:r>
            <a:r>
              <a:rPr kumimoji="1" lang="en-US" altLang="ja-JP" dirty="0"/>
              <a:t>try</a:t>
            </a:r>
            <a:r>
              <a:rPr kumimoji="1" lang="ja-JP" altLang="en-US" dirty="0"/>
              <a:t>～</a:t>
            </a:r>
            <a:r>
              <a:rPr kumimoji="1" lang="en-US" altLang="ja-JP" dirty="0"/>
              <a:t>except</a:t>
            </a:r>
            <a:r>
              <a:rPr lang="ja-JP" altLang="en-US" dirty="0"/>
              <a:t> 文</a:t>
            </a:r>
            <a:endParaRPr kumimoji="1" lang="ja-JP" altLang="en-US" dirty="0"/>
          </a:p>
        </p:txBody>
      </p:sp>
      <p:pic>
        <p:nvPicPr>
          <p:cNvPr id="6" name="図 5">
            <a:extLst>
              <a:ext uri="{FF2B5EF4-FFF2-40B4-BE49-F238E27FC236}">
                <a16:creationId xmlns:a16="http://schemas.microsoft.com/office/drawing/2014/main" id="{6B1C35E1-7CF2-4180-B507-1341C9352FD3}"/>
              </a:ext>
            </a:extLst>
          </p:cNvPr>
          <p:cNvPicPr>
            <a:picLocks noChangeAspect="1"/>
          </p:cNvPicPr>
          <p:nvPr/>
        </p:nvPicPr>
        <p:blipFill>
          <a:blip r:embed="rId3"/>
          <a:stretch>
            <a:fillRect/>
          </a:stretch>
        </p:blipFill>
        <p:spPr>
          <a:xfrm>
            <a:off x="539551" y="3429000"/>
            <a:ext cx="4547723" cy="3240360"/>
          </a:xfrm>
          <a:prstGeom prst="rect">
            <a:avLst/>
          </a:prstGeom>
        </p:spPr>
      </p:pic>
      <p:sp>
        <p:nvSpPr>
          <p:cNvPr id="3" name="スライド番号プレースホルダー 2">
            <a:extLst>
              <a:ext uri="{FF2B5EF4-FFF2-40B4-BE49-F238E27FC236}">
                <a16:creationId xmlns:a16="http://schemas.microsoft.com/office/drawing/2014/main" id="{2BE66271-3989-4709-9766-9C7E36446E57}"/>
              </a:ext>
            </a:extLst>
          </p:cNvPr>
          <p:cNvSpPr>
            <a:spLocks noGrp="1"/>
          </p:cNvSpPr>
          <p:nvPr>
            <p:ph type="sldNum" sz="quarter" idx="12"/>
          </p:nvPr>
        </p:nvSpPr>
        <p:spPr/>
        <p:txBody>
          <a:bodyPr/>
          <a:lstStyle/>
          <a:p>
            <a:fld id="{F9134F74-3BB4-4ADE-A554-892E3A208E77}" type="slidenum">
              <a:rPr lang="ja-JP" altLang="en-US" smtClean="0"/>
              <a:pPr/>
              <a:t>267</a:t>
            </a:fld>
            <a:endParaRPr lang="ja-JP" altLang="en-US"/>
          </a:p>
        </p:txBody>
      </p:sp>
    </p:spTree>
    <p:extLst>
      <p:ext uri="{BB962C8B-B14F-4D97-AF65-F5344CB8AC3E}">
        <p14:creationId xmlns:p14="http://schemas.microsoft.com/office/powerpoint/2010/main" val="269388537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0AB7114E-0900-4559-BD4D-660F7CFAFFB8}"/>
              </a:ext>
            </a:extLst>
          </p:cNvPr>
          <p:cNvSpPr>
            <a:spLocks noGrp="1"/>
          </p:cNvSpPr>
          <p:nvPr>
            <p:ph type="title"/>
          </p:nvPr>
        </p:nvSpPr>
        <p:spPr>
          <a:xfrm>
            <a:off x="457200" y="425252"/>
            <a:ext cx="8229600" cy="574855"/>
          </a:xfrm>
        </p:spPr>
        <p:txBody>
          <a:bodyPr>
            <a:normAutofit fontScale="90000"/>
          </a:bodyPr>
          <a:lstStyle/>
          <a:p>
            <a:r>
              <a:rPr lang="ja-JP" altLang="en-US" sz="3200" dirty="0">
                <a:latin typeface="Lucida Console" panose="020B0609040504020204" pitchFamily="49" charset="0"/>
              </a:rPr>
              <a:t>例外が発生しなかった場合の処理</a:t>
            </a:r>
            <a:endParaRPr kumimoji="1" lang="ja-JP" altLang="en-US" sz="3200" dirty="0"/>
          </a:p>
        </p:txBody>
      </p:sp>
      <p:pic>
        <p:nvPicPr>
          <p:cNvPr id="5" name="図 4">
            <a:extLst>
              <a:ext uri="{FF2B5EF4-FFF2-40B4-BE49-F238E27FC236}">
                <a16:creationId xmlns:a16="http://schemas.microsoft.com/office/drawing/2014/main" id="{F179990A-7227-46A8-87B9-ECF805CC32C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68560" y="0"/>
            <a:ext cx="5503989" cy="425253"/>
          </a:xfrm>
          <a:prstGeom prst="rect">
            <a:avLst/>
          </a:prstGeom>
        </p:spPr>
      </p:pic>
      <p:pic>
        <p:nvPicPr>
          <p:cNvPr id="2" name="図 1">
            <a:extLst>
              <a:ext uri="{FF2B5EF4-FFF2-40B4-BE49-F238E27FC236}">
                <a16:creationId xmlns:a16="http://schemas.microsoft.com/office/drawing/2014/main" id="{68CF8D84-C7B8-4238-AAD2-B67618FBFFC5}"/>
              </a:ext>
            </a:extLst>
          </p:cNvPr>
          <p:cNvPicPr>
            <a:picLocks noChangeAspect="1"/>
          </p:cNvPicPr>
          <p:nvPr/>
        </p:nvPicPr>
        <p:blipFill>
          <a:blip r:embed="rId4"/>
          <a:stretch>
            <a:fillRect/>
          </a:stretch>
        </p:blipFill>
        <p:spPr>
          <a:xfrm>
            <a:off x="107504" y="2719329"/>
            <a:ext cx="3667250" cy="1896520"/>
          </a:xfrm>
          <a:prstGeom prst="rect">
            <a:avLst/>
          </a:prstGeom>
        </p:spPr>
      </p:pic>
      <p:sp>
        <p:nvSpPr>
          <p:cNvPr id="18" name="テキスト ボックス 17">
            <a:extLst>
              <a:ext uri="{FF2B5EF4-FFF2-40B4-BE49-F238E27FC236}">
                <a16:creationId xmlns:a16="http://schemas.microsoft.com/office/drawing/2014/main" id="{6DA95B1B-D98B-4C61-948B-79BF762FA2AC}"/>
              </a:ext>
            </a:extLst>
          </p:cNvPr>
          <p:cNvSpPr txBox="1"/>
          <p:nvPr/>
        </p:nvSpPr>
        <p:spPr>
          <a:xfrm>
            <a:off x="35496" y="2348880"/>
            <a:ext cx="3762568" cy="369332"/>
          </a:xfrm>
          <a:prstGeom prst="rect">
            <a:avLst/>
          </a:prstGeom>
          <a:noFill/>
        </p:spPr>
        <p:txBody>
          <a:bodyPr wrap="none" rtlCol="0">
            <a:spAutoFit/>
          </a:bodyPr>
          <a:lstStyle/>
          <a:p>
            <a:r>
              <a:rPr kumimoji="1" lang="ja-JP" altLang="en-US" dirty="0"/>
              <a:t>構文： </a:t>
            </a:r>
            <a:r>
              <a:rPr kumimoji="1" lang="en-US" altLang="ja-JP" dirty="0"/>
              <a:t>try</a:t>
            </a:r>
            <a:r>
              <a:rPr kumimoji="1" lang="ja-JP" altLang="en-US" dirty="0"/>
              <a:t>～</a:t>
            </a:r>
            <a:r>
              <a:rPr kumimoji="1" lang="en-US" altLang="ja-JP" dirty="0"/>
              <a:t>except</a:t>
            </a:r>
            <a:r>
              <a:rPr kumimoji="1" lang="ja-JP" altLang="en-US" dirty="0"/>
              <a:t>～</a:t>
            </a:r>
            <a:r>
              <a:rPr kumimoji="1" lang="en-US" altLang="ja-JP" dirty="0"/>
              <a:t>else</a:t>
            </a:r>
            <a:r>
              <a:rPr kumimoji="1" lang="ja-JP" altLang="en-US" dirty="0"/>
              <a:t>～</a:t>
            </a:r>
            <a:r>
              <a:rPr kumimoji="1" lang="en-US" altLang="ja-JP" dirty="0"/>
              <a:t>finally</a:t>
            </a:r>
            <a:r>
              <a:rPr lang="ja-JP" altLang="en-US" dirty="0"/>
              <a:t> 文</a:t>
            </a:r>
            <a:endParaRPr kumimoji="1" lang="ja-JP" altLang="en-US" dirty="0"/>
          </a:p>
        </p:txBody>
      </p:sp>
      <p:pic>
        <p:nvPicPr>
          <p:cNvPr id="3" name="図 2">
            <a:extLst>
              <a:ext uri="{FF2B5EF4-FFF2-40B4-BE49-F238E27FC236}">
                <a16:creationId xmlns:a16="http://schemas.microsoft.com/office/drawing/2014/main" id="{49B566F9-1B4D-4FED-8032-E891ACD92CBB}"/>
              </a:ext>
            </a:extLst>
          </p:cNvPr>
          <p:cNvPicPr>
            <a:picLocks noChangeAspect="1"/>
          </p:cNvPicPr>
          <p:nvPr/>
        </p:nvPicPr>
        <p:blipFill>
          <a:blip r:embed="rId5"/>
          <a:stretch>
            <a:fillRect/>
          </a:stretch>
        </p:blipFill>
        <p:spPr>
          <a:xfrm>
            <a:off x="3823878" y="1945704"/>
            <a:ext cx="5284626" cy="3355504"/>
          </a:xfrm>
          <a:prstGeom prst="rect">
            <a:avLst/>
          </a:prstGeom>
        </p:spPr>
      </p:pic>
      <p:sp>
        <p:nvSpPr>
          <p:cNvPr id="6" name="スライド番号プレースホルダー 5">
            <a:extLst>
              <a:ext uri="{FF2B5EF4-FFF2-40B4-BE49-F238E27FC236}">
                <a16:creationId xmlns:a16="http://schemas.microsoft.com/office/drawing/2014/main" id="{70013282-C8E9-4109-B913-2BA7DF3F19BA}"/>
              </a:ext>
            </a:extLst>
          </p:cNvPr>
          <p:cNvSpPr>
            <a:spLocks noGrp="1"/>
          </p:cNvSpPr>
          <p:nvPr>
            <p:ph type="sldNum" sz="quarter" idx="12"/>
          </p:nvPr>
        </p:nvSpPr>
        <p:spPr/>
        <p:txBody>
          <a:bodyPr/>
          <a:lstStyle/>
          <a:p>
            <a:fld id="{F9134F74-3BB4-4ADE-A554-892E3A208E77}" type="slidenum">
              <a:rPr lang="ja-JP" altLang="en-US" smtClean="0"/>
              <a:pPr/>
              <a:t>268</a:t>
            </a:fld>
            <a:endParaRPr lang="ja-JP" altLang="en-US"/>
          </a:p>
        </p:txBody>
      </p:sp>
    </p:spTree>
    <p:extLst>
      <p:ext uri="{BB962C8B-B14F-4D97-AF65-F5344CB8AC3E}">
        <p14:creationId xmlns:p14="http://schemas.microsoft.com/office/powerpoint/2010/main" val="327158033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3F9BD0-8B5D-4B6C-822F-9C8DF6A5B51B}"/>
              </a:ext>
            </a:extLst>
          </p:cNvPr>
          <p:cNvSpPr>
            <a:spLocks noGrp="1"/>
          </p:cNvSpPr>
          <p:nvPr>
            <p:ph type="ctrTitle"/>
          </p:nvPr>
        </p:nvSpPr>
        <p:spPr/>
        <p:txBody>
          <a:bodyPr/>
          <a:lstStyle/>
          <a:p>
            <a:r>
              <a:rPr kumimoji="1" lang="ja-JP" altLang="en-US" sz="4000" dirty="0"/>
              <a:t>テキストファイルの読み書き</a:t>
            </a:r>
          </a:p>
        </p:txBody>
      </p:sp>
      <p:sp>
        <p:nvSpPr>
          <p:cNvPr id="3" name="字幕 2">
            <a:extLst>
              <a:ext uri="{FF2B5EF4-FFF2-40B4-BE49-F238E27FC236}">
                <a16:creationId xmlns:a16="http://schemas.microsoft.com/office/drawing/2014/main" id="{7989EDC6-7EE5-416F-8F8C-66AEDC37B427}"/>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22069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02F39DB5-19F8-43E4-861A-72A6BDFB0DFA}"/>
              </a:ext>
            </a:extLst>
          </p:cNvPr>
          <p:cNvSpPr>
            <a:spLocks noGrp="1"/>
          </p:cNvSpPr>
          <p:nvPr>
            <p:ph type="ctrTitle"/>
          </p:nvPr>
        </p:nvSpPr>
        <p:spPr/>
        <p:txBody>
          <a:bodyPr/>
          <a:lstStyle/>
          <a:p>
            <a:r>
              <a:rPr lang="ja-JP" altLang="en-US" dirty="0"/>
              <a:t>変数</a:t>
            </a:r>
          </a:p>
        </p:txBody>
      </p:sp>
      <p:sp>
        <p:nvSpPr>
          <p:cNvPr id="6" name="字幕 5">
            <a:extLst>
              <a:ext uri="{FF2B5EF4-FFF2-40B4-BE49-F238E27FC236}">
                <a16:creationId xmlns:a16="http://schemas.microsoft.com/office/drawing/2014/main" id="{260A609F-2328-420A-B494-1FC84DDBEFF2}"/>
              </a:ext>
            </a:extLst>
          </p:cNvPr>
          <p:cNvSpPr>
            <a:spLocks noGrp="1"/>
          </p:cNvSpPr>
          <p:nvPr>
            <p:ph type="subTitle"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BA9299A5-0E8A-43E8-AC2A-62C416C120CE}"/>
              </a:ext>
            </a:extLst>
          </p:cNvPr>
          <p:cNvSpPr>
            <a:spLocks noGrp="1"/>
          </p:cNvSpPr>
          <p:nvPr>
            <p:ph type="sldNum" sz="quarter" idx="12"/>
          </p:nvPr>
        </p:nvSpPr>
        <p:spPr/>
        <p:txBody>
          <a:bodyPr/>
          <a:lstStyle/>
          <a:p>
            <a:fld id="{F9134F74-3BB4-4ADE-A554-892E3A208E77}" type="slidenum">
              <a:rPr lang="ja-JP" altLang="en-US" smtClean="0"/>
              <a:pPr/>
              <a:t>27</a:t>
            </a:fld>
            <a:endParaRPr lang="ja-JP" altLang="en-US"/>
          </a:p>
        </p:txBody>
      </p:sp>
    </p:spTree>
    <p:extLst>
      <p:ext uri="{BB962C8B-B14F-4D97-AF65-F5344CB8AC3E}">
        <p14:creationId xmlns:p14="http://schemas.microsoft.com/office/powerpoint/2010/main" val="408356333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BCF133-B740-443F-B2D6-F9048A9A7AD9}"/>
              </a:ext>
            </a:extLst>
          </p:cNvPr>
          <p:cNvSpPr>
            <a:spLocks noGrp="1"/>
          </p:cNvSpPr>
          <p:nvPr>
            <p:ph type="title"/>
          </p:nvPr>
        </p:nvSpPr>
        <p:spPr/>
        <p:txBody>
          <a:bodyPr/>
          <a:lstStyle/>
          <a:p>
            <a:r>
              <a:rPr kumimoji="1" lang="ja-JP" altLang="en-US" dirty="0"/>
              <a:t>テキストファイル</a:t>
            </a:r>
          </a:p>
        </p:txBody>
      </p:sp>
      <p:sp>
        <p:nvSpPr>
          <p:cNvPr id="5" name="正方形/長方形 4">
            <a:extLst>
              <a:ext uri="{FF2B5EF4-FFF2-40B4-BE49-F238E27FC236}">
                <a16:creationId xmlns:a16="http://schemas.microsoft.com/office/drawing/2014/main" id="{987C499A-7B3C-4F22-9157-5DF3B6F50D4F}"/>
              </a:ext>
            </a:extLst>
          </p:cNvPr>
          <p:cNvSpPr/>
          <p:nvPr/>
        </p:nvSpPr>
        <p:spPr>
          <a:xfrm>
            <a:off x="683568" y="3855482"/>
            <a:ext cx="3312368" cy="2308324"/>
          </a:xfrm>
          <a:prstGeom prst="rect">
            <a:avLst/>
          </a:prstGeom>
          <a:ln>
            <a:solidFill>
              <a:schemeClr val="tx1"/>
            </a:solidFill>
          </a:ln>
        </p:spPr>
        <p:txBody>
          <a:bodyPr wrap="square">
            <a:spAutoFit/>
          </a:bodyPr>
          <a:lstStyle/>
          <a:p>
            <a:r>
              <a:rPr lang="ja-JP" altLang="en-US" dirty="0"/>
              <a:t>2021-07-01,東京都,1,0</a:t>
            </a:r>
          </a:p>
          <a:p>
            <a:r>
              <a:rPr lang="ja-JP" altLang="en-US" dirty="0"/>
              <a:t>2021-07-01,千葉県,2,1</a:t>
            </a:r>
          </a:p>
          <a:p>
            <a:r>
              <a:rPr lang="ja-JP" altLang="en-US" dirty="0"/>
              <a:t>2021-07-01,千葉県,2,2</a:t>
            </a:r>
          </a:p>
          <a:p>
            <a:r>
              <a:rPr lang="ja-JP" altLang="en-US" dirty="0"/>
              <a:t>2021-07-01,神奈川県,4,2</a:t>
            </a:r>
          </a:p>
          <a:p>
            <a:r>
              <a:rPr lang="ja-JP" altLang="en-US" dirty="0"/>
              <a:t>2021-07-02,福島県,2,0</a:t>
            </a:r>
          </a:p>
          <a:p>
            <a:r>
              <a:rPr lang="ja-JP" altLang="en-US" dirty="0"/>
              <a:t>2021-07-02,埼玉県,3,2</a:t>
            </a:r>
          </a:p>
          <a:p>
            <a:r>
              <a:rPr lang="ja-JP" altLang="en-US" dirty="0"/>
              <a:t>2021-07-02,埼玉県,4,2</a:t>
            </a:r>
            <a:endParaRPr lang="en-US" altLang="ja-JP" dirty="0"/>
          </a:p>
          <a:p>
            <a:r>
              <a:rPr lang="ja-JP" altLang="en-US" dirty="0"/>
              <a:t>（略）</a:t>
            </a:r>
          </a:p>
        </p:txBody>
      </p:sp>
      <p:sp>
        <p:nvSpPr>
          <p:cNvPr id="6" name="正方形/長方形 5">
            <a:extLst>
              <a:ext uri="{FF2B5EF4-FFF2-40B4-BE49-F238E27FC236}">
                <a16:creationId xmlns:a16="http://schemas.microsoft.com/office/drawing/2014/main" id="{FCC4845C-A1AC-4023-83D5-015EB70B507E}"/>
              </a:ext>
            </a:extLst>
          </p:cNvPr>
          <p:cNvSpPr/>
          <p:nvPr/>
        </p:nvSpPr>
        <p:spPr>
          <a:xfrm>
            <a:off x="658416" y="3486150"/>
            <a:ext cx="1877437" cy="369332"/>
          </a:xfrm>
          <a:prstGeom prst="rect">
            <a:avLst/>
          </a:prstGeom>
        </p:spPr>
        <p:txBody>
          <a:bodyPr wrap="none">
            <a:spAutoFit/>
          </a:bodyPr>
          <a:lstStyle/>
          <a:p>
            <a:r>
              <a:rPr lang="ja-JP" altLang="en-US" dirty="0"/>
              <a:t>visitor_record.txt</a:t>
            </a:r>
          </a:p>
        </p:txBody>
      </p:sp>
      <p:sp>
        <p:nvSpPr>
          <p:cNvPr id="7" name="テキスト ボックス 6">
            <a:extLst>
              <a:ext uri="{FF2B5EF4-FFF2-40B4-BE49-F238E27FC236}">
                <a16:creationId xmlns:a16="http://schemas.microsoft.com/office/drawing/2014/main" id="{94B285FA-0275-4858-81A8-569A836F7256}"/>
              </a:ext>
            </a:extLst>
          </p:cNvPr>
          <p:cNvSpPr txBox="1"/>
          <p:nvPr/>
        </p:nvSpPr>
        <p:spPr>
          <a:xfrm>
            <a:off x="401627" y="1358130"/>
            <a:ext cx="7827784" cy="1446550"/>
          </a:xfrm>
          <a:prstGeom prst="rect">
            <a:avLst/>
          </a:prstGeom>
          <a:noFill/>
        </p:spPr>
        <p:txBody>
          <a:bodyPr wrap="none" rtlCol="0">
            <a:spAutoFit/>
          </a:bodyPr>
          <a:lstStyle/>
          <a:p>
            <a:r>
              <a:rPr lang="ja-JP" altLang="en-US" sz="2800" dirty="0">
                <a:latin typeface="+mn-ea"/>
                <a:ea typeface="+mn-ea"/>
              </a:rPr>
              <a:t>テキストファイルとは</a:t>
            </a:r>
            <a:endParaRPr lang="en-US" altLang="ja-JP" sz="2800" dirty="0">
              <a:latin typeface="+mn-ea"/>
              <a:ea typeface="+mn-ea"/>
            </a:endParaRPr>
          </a:p>
          <a:p>
            <a:pPr lvl="1"/>
            <a:r>
              <a:rPr lang="ja-JP" altLang="en-US" sz="2000" dirty="0">
                <a:latin typeface="+mn-ea"/>
                <a:ea typeface="+mn-ea"/>
              </a:rPr>
              <a:t>人が読んで理解することができる文字の集まり</a:t>
            </a:r>
            <a:endParaRPr lang="en-US" altLang="ja-JP" sz="2000" dirty="0">
              <a:latin typeface="+mn-ea"/>
              <a:ea typeface="+mn-ea"/>
            </a:endParaRPr>
          </a:p>
          <a:p>
            <a:pPr lvl="1"/>
            <a:r>
              <a:rPr kumimoji="1" lang="ja-JP" altLang="en-US" sz="2000" dirty="0">
                <a:latin typeface="+mn-ea"/>
                <a:ea typeface="+mn-ea"/>
              </a:rPr>
              <a:t>（テキストファイルではないものを</a:t>
            </a:r>
            <a:r>
              <a:rPr kumimoji="1" lang="ja-JP" altLang="en-US" sz="2000" b="1" dirty="0">
                <a:solidFill>
                  <a:srgbClr val="FF0000"/>
                </a:solidFill>
                <a:latin typeface="+mn-ea"/>
                <a:ea typeface="+mn-ea"/>
              </a:rPr>
              <a:t>バイナリファイル</a:t>
            </a:r>
            <a:r>
              <a:rPr kumimoji="1" lang="ja-JP" altLang="en-US" sz="2000" dirty="0">
                <a:latin typeface="+mn-ea"/>
                <a:ea typeface="+mn-ea"/>
              </a:rPr>
              <a:t>という）</a:t>
            </a:r>
            <a:endParaRPr kumimoji="1" lang="en-US" altLang="ja-JP" sz="2000" dirty="0">
              <a:latin typeface="+mn-ea"/>
              <a:ea typeface="+mn-ea"/>
            </a:endParaRPr>
          </a:p>
          <a:p>
            <a:pPr lvl="1"/>
            <a:r>
              <a:rPr lang="ja-JP" altLang="en-US" sz="2000" dirty="0">
                <a:latin typeface="+mn-ea"/>
                <a:ea typeface="+mn-ea"/>
              </a:rPr>
              <a:t>各種データを保存するためのファイルで広く使われている</a:t>
            </a:r>
            <a:endParaRPr kumimoji="1" lang="ja-JP" altLang="en-US" sz="2000" dirty="0">
              <a:latin typeface="+mn-ea"/>
              <a:ea typeface="+mn-ea"/>
            </a:endParaRPr>
          </a:p>
        </p:txBody>
      </p:sp>
      <p:sp>
        <p:nvSpPr>
          <p:cNvPr id="3" name="テキスト ボックス 2">
            <a:extLst>
              <a:ext uri="{FF2B5EF4-FFF2-40B4-BE49-F238E27FC236}">
                <a16:creationId xmlns:a16="http://schemas.microsoft.com/office/drawing/2014/main" id="{DFF84CA0-48DB-4586-BD47-E205DF83E157}"/>
              </a:ext>
            </a:extLst>
          </p:cNvPr>
          <p:cNvSpPr txBox="1"/>
          <p:nvPr/>
        </p:nvSpPr>
        <p:spPr>
          <a:xfrm>
            <a:off x="375255" y="3145415"/>
            <a:ext cx="2212465" cy="369332"/>
          </a:xfrm>
          <a:prstGeom prst="rect">
            <a:avLst/>
          </a:prstGeom>
          <a:noFill/>
        </p:spPr>
        <p:txBody>
          <a:bodyPr wrap="none" rtlCol="0">
            <a:spAutoFit/>
          </a:bodyPr>
          <a:lstStyle/>
          <a:p>
            <a:r>
              <a:rPr kumimoji="1" lang="ja-JP" altLang="en-US" dirty="0"/>
              <a:t>テキストファイルの例</a:t>
            </a:r>
          </a:p>
        </p:txBody>
      </p:sp>
      <p:sp>
        <p:nvSpPr>
          <p:cNvPr id="4" name="テキスト ボックス 3">
            <a:extLst>
              <a:ext uri="{FF2B5EF4-FFF2-40B4-BE49-F238E27FC236}">
                <a16:creationId xmlns:a16="http://schemas.microsoft.com/office/drawing/2014/main" id="{D9A7FC27-3090-4184-B5A1-8EE1D0AD04CD}"/>
              </a:ext>
            </a:extLst>
          </p:cNvPr>
          <p:cNvSpPr txBox="1"/>
          <p:nvPr/>
        </p:nvSpPr>
        <p:spPr>
          <a:xfrm>
            <a:off x="4139952" y="3900964"/>
            <a:ext cx="4801314" cy="1323439"/>
          </a:xfrm>
          <a:prstGeom prst="rect">
            <a:avLst/>
          </a:prstGeom>
          <a:noFill/>
        </p:spPr>
        <p:txBody>
          <a:bodyPr wrap="none" rtlCol="0">
            <a:spAutoFit/>
          </a:bodyPr>
          <a:lstStyle/>
          <a:p>
            <a:r>
              <a:rPr lang="ja-JP" altLang="en-US" sz="2000" dirty="0">
                <a:latin typeface="+mn-ea"/>
                <a:ea typeface="+mn-ea"/>
              </a:rPr>
              <a:t>データを</a:t>
            </a:r>
            <a:r>
              <a:rPr kumimoji="1" lang="ja-JP" altLang="en-US" sz="2000" dirty="0">
                <a:latin typeface="+mn-ea"/>
                <a:ea typeface="+mn-ea"/>
              </a:rPr>
              <a:t>カンマ区切りで記述する形式を</a:t>
            </a:r>
            <a:endParaRPr kumimoji="1" lang="en-US" altLang="ja-JP" sz="2000" dirty="0">
              <a:latin typeface="+mn-ea"/>
              <a:ea typeface="+mn-ea"/>
            </a:endParaRPr>
          </a:p>
          <a:p>
            <a:r>
              <a:rPr lang="en-US" altLang="ja-JP" sz="2000" b="1" dirty="0">
                <a:latin typeface="+mn-ea"/>
                <a:ea typeface="+mn-ea"/>
              </a:rPr>
              <a:t>CSV</a:t>
            </a:r>
            <a:r>
              <a:rPr lang="ja-JP" altLang="en-US" sz="2000" b="1" dirty="0">
                <a:latin typeface="+mn-ea"/>
                <a:ea typeface="+mn-ea"/>
              </a:rPr>
              <a:t>形式</a:t>
            </a:r>
            <a:r>
              <a:rPr lang="ja-JP" altLang="en-US" sz="2000" dirty="0">
                <a:latin typeface="+mn-ea"/>
                <a:ea typeface="+mn-ea"/>
              </a:rPr>
              <a:t>とよぶ</a:t>
            </a:r>
            <a:endParaRPr lang="en-US" altLang="ja-JP" sz="2000" dirty="0">
              <a:latin typeface="+mn-ea"/>
              <a:ea typeface="+mn-ea"/>
            </a:endParaRPr>
          </a:p>
          <a:p>
            <a:endParaRPr kumimoji="1" lang="en-US" altLang="ja-JP" sz="2000" dirty="0">
              <a:latin typeface="+mn-ea"/>
              <a:ea typeface="+mn-ea"/>
            </a:endParaRPr>
          </a:p>
          <a:p>
            <a:r>
              <a:rPr lang="en-US" altLang="ja-JP" sz="2000" dirty="0">
                <a:latin typeface="+mn-ea"/>
                <a:ea typeface="+mn-ea"/>
              </a:rPr>
              <a:t>1</a:t>
            </a:r>
            <a:r>
              <a:rPr lang="ja-JP" altLang="en-US" sz="2000" dirty="0">
                <a:latin typeface="+mn-ea"/>
                <a:ea typeface="+mn-ea"/>
              </a:rPr>
              <a:t>行分のデータを</a:t>
            </a:r>
            <a:r>
              <a:rPr lang="en-US" altLang="ja-JP" sz="2000" dirty="0">
                <a:latin typeface="+mn-ea"/>
                <a:ea typeface="+mn-ea"/>
              </a:rPr>
              <a:t>1</a:t>
            </a:r>
            <a:r>
              <a:rPr lang="ja-JP" altLang="en-US" sz="2000" dirty="0" err="1">
                <a:latin typeface="+mn-ea"/>
                <a:ea typeface="+mn-ea"/>
              </a:rPr>
              <a:t>つの</a:t>
            </a:r>
            <a:r>
              <a:rPr lang="ja-JP" altLang="en-US" sz="2000" b="1" dirty="0">
                <a:latin typeface="+mn-ea"/>
                <a:ea typeface="+mn-ea"/>
              </a:rPr>
              <a:t>レコード</a:t>
            </a:r>
            <a:r>
              <a:rPr lang="ja-JP" altLang="en-US" sz="2000" dirty="0">
                <a:latin typeface="+mn-ea"/>
                <a:ea typeface="+mn-ea"/>
              </a:rPr>
              <a:t>とよぶ</a:t>
            </a:r>
            <a:endParaRPr kumimoji="1" lang="ja-JP" altLang="en-US" sz="2000" dirty="0">
              <a:latin typeface="+mn-ea"/>
              <a:ea typeface="+mn-ea"/>
            </a:endParaRPr>
          </a:p>
        </p:txBody>
      </p:sp>
      <p:sp>
        <p:nvSpPr>
          <p:cNvPr id="8" name="スライド番号プレースホルダー 7">
            <a:extLst>
              <a:ext uri="{FF2B5EF4-FFF2-40B4-BE49-F238E27FC236}">
                <a16:creationId xmlns:a16="http://schemas.microsoft.com/office/drawing/2014/main" id="{2857EF43-805B-4A29-9F59-DF96F78F7093}"/>
              </a:ext>
            </a:extLst>
          </p:cNvPr>
          <p:cNvSpPr>
            <a:spLocks noGrp="1"/>
          </p:cNvSpPr>
          <p:nvPr>
            <p:ph type="sldNum" sz="quarter" idx="12"/>
          </p:nvPr>
        </p:nvSpPr>
        <p:spPr/>
        <p:txBody>
          <a:bodyPr/>
          <a:lstStyle/>
          <a:p>
            <a:fld id="{F9134F74-3BB4-4ADE-A554-892E3A208E77}" type="slidenum">
              <a:rPr lang="ja-JP" altLang="en-US" smtClean="0"/>
              <a:pPr/>
              <a:t>270</a:t>
            </a:fld>
            <a:endParaRPr lang="ja-JP" altLang="en-US"/>
          </a:p>
        </p:txBody>
      </p:sp>
    </p:spTree>
    <p:extLst>
      <p:ext uri="{BB962C8B-B14F-4D97-AF65-F5344CB8AC3E}">
        <p14:creationId xmlns:p14="http://schemas.microsoft.com/office/powerpoint/2010/main" val="415017824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7B52E6-4AEB-402D-BFB4-BDD49BEDA1D1}"/>
              </a:ext>
            </a:extLst>
          </p:cNvPr>
          <p:cNvSpPr>
            <a:spLocks noGrp="1"/>
          </p:cNvSpPr>
          <p:nvPr>
            <p:ph type="title"/>
          </p:nvPr>
        </p:nvSpPr>
        <p:spPr/>
        <p:txBody>
          <a:bodyPr/>
          <a:lstStyle/>
          <a:p>
            <a:r>
              <a:rPr kumimoji="1" lang="ja-JP" altLang="en-US" dirty="0"/>
              <a:t>テキストファイルの読み込み</a:t>
            </a:r>
          </a:p>
        </p:txBody>
      </p:sp>
      <p:pic>
        <p:nvPicPr>
          <p:cNvPr id="5" name="図 4">
            <a:extLst>
              <a:ext uri="{FF2B5EF4-FFF2-40B4-BE49-F238E27FC236}">
                <a16:creationId xmlns:a16="http://schemas.microsoft.com/office/drawing/2014/main" id="{2D2F64CA-A352-4249-87BA-FD1D0ECFFB6E}"/>
              </a:ext>
            </a:extLst>
          </p:cNvPr>
          <p:cNvPicPr>
            <a:picLocks noChangeAspect="1"/>
          </p:cNvPicPr>
          <p:nvPr/>
        </p:nvPicPr>
        <p:blipFill>
          <a:blip r:embed="rId2"/>
          <a:stretch>
            <a:fillRect/>
          </a:stretch>
        </p:blipFill>
        <p:spPr>
          <a:xfrm>
            <a:off x="457200" y="1842519"/>
            <a:ext cx="7168724" cy="578369"/>
          </a:xfrm>
          <a:prstGeom prst="rect">
            <a:avLst/>
          </a:prstGeom>
        </p:spPr>
      </p:pic>
      <p:sp>
        <p:nvSpPr>
          <p:cNvPr id="6" name="テキスト ボックス 5">
            <a:extLst>
              <a:ext uri="{FF2B5EF4-FFF2-40B4-BE49-F238E27FC236}">
                <a16:creationId xmlns:a16="http://schemas.microsoft.com/office/drawing/2014/main" id="{75EF021F-60C8-4C3C-A9E0-FD06CED0A45A}"/>
              </a:ext>
            </a:extLst>
          </p:cNvPr>
          <p:cNvSpPr txBox="1"/>
          <p:nvPr/>
        </p:nvSpPr>
        <p:spPr>
          <a:xfrm>
            <a:off x="323528" y="1340768"/>
            <a:ext cx="3825086" cy="369332"/>
          </a:xfrm>
          <a:prstGeom prst="rect">
            <a:avLst/>
          </a:prstGeom>
          <a:noFill/>
        </p:spPr>
        <p:txBody>
          <a:bodyPr wrap="none" rtlCol="0">
            <a:spAutoFit/>
          </a:bodyPr>
          <a:lstStyle/>
          <a:p>
            <a:r>
              <a:rPr kumimoji="1" lang="en-US" altLang="ja-JP" dirty="0"/>
              <a:t>open</a:t>
            </a:r>
            <a:r>
              <a:rPr kumimoji="1" lang="ja-JP" altLang="en-US" dirty="0"/>
              <a:t>関数 ：ファイルの読み書きをする</a:t>
            </a:r>
          </a:p>
        </p:txBody>
      </p:sp>
      <p:pic>
        <p:nvPicPr>
          <p:cNvPr id="8" name="図 7">
            <a:extLst>
              <a:ext uri="{FF2B5EF4-FFF2-40B4-BE49-F238E27FC236}">
                <a16:creationId xmlns:a16="http://schemas.microsoft.com/office/drawing/2014/main" id="{68AB851F-1CDD-4202-8004-0A6E7FCCB640}"/>
              </a:ext>
            </a:extLst>
          </p:cNvPr>
          <p:cNvPicPr>
            <a:picLocks noChangeAspect="1"/>
          </p:cNvPicPr>
          <p:nvPr/>
        </p:nvPicPr>
        <p:blipFill>
          <a:blip r:embed="rId3"/>
          <a:stretch>
            <a:fillRect/>
          </a:stretch>
        </p:blipFill>
        <p:spPr>
          <a:xfrm>
            <a:off x="323528" y="3429000"/>
            <a:ext cx="7308671" cy="2335919"/>
          </a:xfrm>
          <a:prstGeom prst="rect">
            <a:avLst/>
          </a:prstGeom>
        </p:spPr>
      </p:pic>
      <p:sp>
        <p:nvSpPr>
          <p:cNvPr id="3" name="スライド番号プレースホルダー 2">
            <a:extLst>
              <a:ext uri="{FF2B5EF4-FFF2-40B4-BE49-F238E27FC236}">
                <a16:creationId xmlns:a16="http://schemas.microsoft.com/office/drawing/2014/main" id="{FB2B002F-7C9A-40F1-AB83-5F443D849947}"/>
              </a:ext>
            </a:extLst>
          </p:cNvPr>
          <p:cNvSpPr>
            <a:spLocks noGrp="1"/>
          </p:cNvSpPr>
          <p:nvPr>
            <p:ph type="sldNum" sz="quarter" idx="12"/>
          </p:nvPr>
        </p:nvSpPr>
        <p:spPr/>
        <p:txBody>
          <a:bodyPr/>
          <a:lstStyle/>
          <a:p>
            <a:fld id="{F9134F74-3BB4-4ADE-A554-892E3A208E77}" type="slidenum">
              <a:rPr lang="ja-JP" altLang="en-US" smtClean="0"/>
              <a:pPr/>
              <a:t>271</a:t>
            </a:fld>
            <a:endParaRPr lang="ja-JP" altLang="en-US"/>
          </a:p>
        </p:txBody>
      </p:sp>
    </p:spTree>
    <p:extLst>
      <p:ext uri="{BB962C8B-B14F-4D97-AF65-F5344CB8AC3E}">
        <p14:creationId xmlns:p14="http://schemas.microsoft.com/office/powerpoint/2010/main" val="359516174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E27A58-F071-496F-8141-07ED627262F6}"/>
              </a:ext>
            </a:extLst>
          </p:cNvPr>
          <p:cNvSpPr>
            <a:spLocks noGrp="1"/>
          </p:cNvSpPr>
          <p:nvPr>
            <p:ph type="title"/>
          </p:nvPr>
        </p:nvSpPr>
        <p:spPr/>
        <p:txBody>
          <a:bodyPr/>
          <a:lstStyle/>
          <a:p>
            <a:r>
              <a:rPr lang="ja-JP" altLang="en-US" dirty="0"/>
              <a:t>ファイルを</a:t>
            </a:r>
            <a:r>
              <a:rPr lang="en-US" altLang="ja-JP" dirty="0"/>
              <a:t>1</a:t>
            </a:r>
            <a:r>
              <a:rPr lang="ja-JP" altLang="en-US" dirty="0"/>
              <a:t>行ずつ読む</a:t>
            </a:r>
            <a:endParaRPr kumimoji="1" lang="ja-JP" altLang="en-US" dirty="0"/>
          </a:p>
        </p:txBody>
      </p:sp>
      <p:sp>
        <p:nvSpPr>
          <p:cNvPr id="4" name="スライド番号プレースホルダー 3">
            <a:extLst>
              <a:ext uri="{FF2B5EF4-FFF2-40B4-BE49-F238E27FC236}">
                <a16:creationId xmlns:a16="http://schemas.microsoft.com/office/drawing/2014/main" id="{CA5E640E-3ADB-4AFD-B689-949F6E3F8F22}"/>
              </a:ext>
            </a:extLst>
          </p:cNvPr>
          <p:cNvSpPr>
            <a:spLocks noGrp="1"/>
          </p:cNvSpPr>
          <p:nvPr>
            <p:ph type="sldNum" sz="quarter" idx="12"/>
          </p:nvPr>
        </p:nvSpPr>
        <p:spPr/>
        <p:txBody>
          <a:bodyPr/>
          <a:lstStyle/>
          <a:p>
            <a:fld id="{F9134F74-3BB4-4ADE-A554-892E3A208E77}" type="slidenum">
              <a:rPr lang="ja-JP" altLang="en-US" smtClean="0"/>
              <a:pPr/>
              <a:t>272</a:t>
            </a:fld>
            <a:endParaRPr lang="ja-JP" altLang="en-US"/>
          </a:p>
        </p:txBody>
      </p:sp>
      <p:sp>
        <p:nvSpPr>
          <p:cNvPr id="5" name="テキスト ボックス 4">
            <a:extLst>
              <a:ext uri="{FF2B5EF4-FFF2-40B4-BE49-F238E27FC236}">
                <a16:creationId xmlns:a16="http://schemas.microsoft.com/office/drawing/2014/main" id="{4898EFEA-314C-4972-A709-0B0E7F4D0D08}"/>
              </a:ext>
            </a:extLst>
          </p:cNvPr>
          <p:cNvSpPr txBox="1">
            <a:spLocks noChangeArrowheads="1"/>
          </p:cNvSpPr>
          <p:nvPr/>
        </p:nvSpPr>
        <p:spPr bwMode="auto">
          <a:xfrm>
            <a:off x="483129" y="1988840"/>
            <a:ext cx="7560840" cy="2246769"/>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Lucida Console" panose="020B0609040504020204" pitchFamily="49" charset="0"/>
                <a:ea typeface="HG丸ｺﾞｼｯｸM-PRO" panose="020F0600000000000000" pitchFamily="50" charset="-128"/>
              </a:rPr>
              <a:t>f = </a:t>
            </a:r>
            <a:r>
              <a:rPr lang="en-US" altLang="ja-JP" sz="2000" dirty="0">
                <a:highlight>
                  <a:srgbClr val="00FFFF"/>
                </a:highlight>
                <a:latin typeface="Lucida Console" panose="020B0609040504020204" pitchFamily="49" charset="0"/>
                <a:ea typeface="HG丸ｺﾞｼｯｸM-PRO" panose="020F0600000000000000" pitchFamily="50" charset="-128"/>
              </a:rPr>
              <a:t>open</a:t>
            </a:r>
            <a:r>
              <a:rPr lang="en-US" altLang="ja-JP" sz="2000" dirty="0">
                <a:latin typeface="Lucida Console" panose="020B0609040504020204" pitchFamily="49" charset="0"/>
                <a:ea typeface="HG丸ｺﾞｼｯｸM-PRO" panose="020F0600000000000000" pitchFamily="50" charset="-128"/>
              </a:rPr>
              <a:t>(</a:t>
            </a:r>
            <a:r>
              <a:rPr lang="ja-JP" altLang="en-US" sz="2000" i="1" dirty="0">
                <a:latin typeface="Lucida Console" panose="020B0609040504020204" pitchFamily="49" charset="0"/>
                <a:ea typeface="HG丸ｺﾞｼｯｸM-PRO" panose="020F0600000000000000" pitchFamily="50" charset="-128"/>
              </a:rPr>
              <a:t>ファイルパス</a:t>
            </a:r>
            <a:r>
              <a:rPr lang="en-US" altLang="ja-JP" sz="2000" dirty="0">
                <a:latin typeface="Lucida Console" panose="020B0609040504020204" pitchFamily="49" charset="0"/>
                <a:ea typeface="HG丸ｺﾞｼｯｸM-PRO" panose="020F0600000000000000" pitchFamily="50" charset="-128"/>
              </a:rPr>
              <a:t>, 'r', encoding='UTF-8')</a:t>
            </a:r>
          </a:p>
          <a:p>
            <a:pPr eaLnBrk="1" hangingPunct="1"/>
            <a:r>
              <a:rPr lang="en-US" altLang="ja-JP" sz="2000" dirty="0">
                <a:latin typeface="Lucida Console" panose="020B0609040504020204" pitchFamily="49" charset="0"/>
                <a:ea typeface="HG丸ｺﾞｼｯｸM-PRO" panose="020F0600000000000000" pitchFamily="50" charset="-128"/>
              </a:rPr>
              <a:t>lines = </a:t>
            </a:r>
            <a:r>
              <a:rPr lang="en-US" altLang="ja-JP" sz="2000" dirty="0" err="1">
                <a:latin typeface="Lucida Console" panose="020B0609040504020204" pitchFamily="49" charset="0"/>
                <a:ea typeface="HG丸ｺﾞｼｯｸM-PRO" panose="020F0600000000000000" pitchFamily="50" charset="-128"/>
              </a:rPr>
              <a:t>f.readlines</a:t>
            </a:r>
            <a:r>
              <a:rPr lang="en-US" altLang="ja-JP" sz="2000" dirty="0">
                <a:latin typeface="Lucida Console" panose="020B0609040504020204" pitchFamily="49" charset="0"/>
                <a:ea typeface="HG丸ｺﾞｼｯｸM-PRO" panose="020F0600000000000000" pitchFamily="50" charset="-128"/>
              </a:rPr>
              <a:t>()</a:t>
            </a:r>
          </a:p>
          <a:p>
            <a:pPr eaLnBrk="1" hangingPunct="1"/>
            <a:endParaRPr lang="en-US" altLang="ja-JP" sz="2000" dirty="0">
              <a:latin typeface="Lucida Console" panose="020B0609040504020204" pitchFamily="49" charset="0"/>
              <a:ea typeface="HG丸ｺﾞｼｯｸM-PRO" panose="020F0600000000000000" pitchFamily="50" charset="-128"/>
            </a:endParaRPr>
          </a:p>
          <a:p>
            <a:pPr eaLnBrk="1" hangingPunct="1"/>
            <a:r>
              <a:rPr lang="en-US" altLang="ja-JP" sz="2000" dirty="0">
                <a:latin typeface="Lucida Console" panose="020B0609040504020204" pitchFamily="49" charset="0"/>
                <a:ea typeface="HG丸ｺﾞｼｯｸM-PRO" panose="020F0600000000000000" pitchFamily="50" charset="-128"/>
              </a:rPr>
              <a:t>    for l in lines:</a:t>
            </a:r>
          </a:p>
          <a:p>
            <a:pPr eaLnBrk="1" hangingPunct="1"/>
            <a:r>
              <a:rPr lang="ja-JP" altLang="en-US" sz="2000" dirty="0">
                <a:latin typeface="Lucida Console" panose="020B0609040504020204" pitchFamily="49" charset="0"/>
                <a:ea typeface="HG丸ｺﾞｼｯｸM-PRO" panose="020F0600000000000000" pitchFamily="50" charset="-128"/>
              </a:rPr>
              <a:t>        </a:t>
            </a:r>
            <a:r>
              <a:rPr lang="en-US" altLang="ja-JP" sz="2000" dirty="0">
                <a:latin typeface="Lucida Console" panose="020B0609040504020204" pitchFamily="49" charset="0"/>
                <a:ea typeface="HG丸ｺﾞｼｯｸM-PRO" panose="020F0600000000000000" pitchFamily="50" charset="-128"/>
              </a:rPr>
              <a:t>print(l)</a:t>
            </a:r>
          </a:p>
          <a:p>
            <a:pPr eaLnBrk="1" hangingPunct="1"/>
            <a:endParaRPr lang="en-US" altLang="ja-JP" sz="2000" dirty="0">
              <a:latin typeface="Lucida Console" panose="020B0609040504020204" pitchFamily="49" charset="0"/>
              <a:ea typeface="HG丸ｺﾞｼｯｸM-PRO" panose="020F0600000000000000" pitchFamily="50" charset="-128"/>
            </a:endParaRPr>
          </a:p>
          <a:p>
            <a:pPr eaLnBrk="1" hangingPunct="1"/>
            <a:r>
              <a:rPr lang="en-US" altLang="ja-JP" sz="2000" dirty="0" err="1">
                <a:latin typeface="Lucida Console" panose="020B0609040504020204" pitchFamily="49" charset="0"/>
                <a:ea typeface="HG丸ｺﾞｼｯｸM-PRO" panose="020F0600000000000000" pitchFamily="50" charset="-128"/>
              </a:rPr>
              <a:t>f.close</a:t>
            </a:r>
            <a:r>
              <a:rPr lang="en-US" altLang="ja-JP" sz="2000" dirty="0">
                <a:latin typeface="Lucida Console" panose="020B0609040504020204" pitchFamily="49" charset="0"/>
                <a:ea typeface="HG丸ｺﾞｼｯｸM-PRO" panose="020F0600000000000000" pitchFamily="50" charset="-128"/>
              </a:rPr>
              <a:t>()</a:t>
            </a:r>
          </a:p>
        </p:txBody>
      </p:sp>
    </p:spTree>
    <p:extLst>
      <p:ext uri="{BB962C8B-B14F-4D97-AF65-F5344CB8AC3E}">
        <p14:creationId xmlns:p14="http://schemas.microsoft.com/office/powerpoint/2010/main" val="309513107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18DBC8-40CE-47C8-9D49-B64B9BED3CF4}"/>
              </a:ext>
            </a:extLst>
          </p:cNvPr>
          <p:cNvSpPr>
            <a:spLocks noGrp="1"/>
          </p:cNvSpPr>
          <p:nvPr>
            <p:ph type="title"/>
          </p:nvPr>
        </p:nvSpPr>
        <p:spPr/>
        <p:txBody>
          <a:bodyPr/>
          <a:lstStyle/>
          <a:p>
            <a:r>
              <a:rPr kumimoji="1" lang="en-US" altLang="ja-JP" dirty="0"/>
              <a:t>with</a:t>
            </a:r>
            <a:r>
              <a:rPr kumimoji="1" lang="ja-JP" altLang="en-US" dirty="0"/>
              <a:t>文を使ったファイルの読み込み</a:t>
            </a:r>
          </a:p>
        </p:txBody>
      </p:sp>
      <p:pic>
        <p:nvPicPr>
          <p:cNvPr id="4" name="図 3">
            <a:extLst>
              <a:ext uri="{FF2B5EF4-FFF2-40B4-BE49-F238E27FC236}">
                <a16:creationId xmlns:a16="http://schemas.microsoft.com/office/drawing/2014/main" id="{39C5B11A-CABD-4424-94FF-19780C1DF8EF}"/>
              </a:ext>
            </a:extLst>
          </p:cNvPr>
          <p:cNvPicPr>
            <a:picLocks noChangeAspect="1"/>
          </p:cNvPicPr>
          <p:nvPr/>
        </p:nvPicPr>
        <p:blipFill>
          <a:blip r:embed="rId2"/>
          <a:stretch>
            <a:fillRect/>
          </a:stretch>
        </p:blipFill>
        <p:spPr>
          <a:xfrm>
            <a:off x="457200" y="1628801"/>
            <a:ext cx="4572085" cy="553206"/>
          </a:xfrm>
          <a:prstGeom prst="rect">
            <a:avLst/>
          </a:prstGeom>
        </p:spPr>
      </p:pic>
      <p:sp>
        <p:nvSpPr>
          <p:cNvPr id="5" name="テキスト ボックス 4">
            <a:extLst>
              <a:ext uri="{FF2B5EF4-FFF2-40B4-BE49-F238E27FC236}">
                <a16:creationId xmlns:a16="http://schemas.microsoft.com/office/drawing/2014/main" id="{AE4EBEC0-3EA7-419D-AB4B-6E3E059EAB25}"/>
              </a:ext>
            </a:extLst>
          </p:cNvPr>
          <p:cNvSpPr txBox="1"/>
          <p:nvPr/>
        </p:nvSpPr>
        <p:spPr>
          <a:xfrm>
            <a:off x="251520" y="1259468"/>
            <a:ext cx="646331" cy="369332"/>
          </a:xfrm>
          <a:prstGeom prst="rect">
            <a:avLst/>
          </a:prstGeom>
          <a:noFill/>
        </p:spPr>
        <p:txBody>
          <a:bodyPr wrap="none" rtlCol="0">
            <a:spAutoFit/>
          </a:bodyPr>
          <a:lstStyle/>
          <a:p>
            <a:r>
              <a:rPr kumimoji="1" lang="ja-JP" altLang="en-US" dirty="0"/>
              <a:t>構文</a:t>
            </a:r>
          </a:p>
        </p:txBody>
      </p:sp>
      <p:sp>
        <p:nvSpPr>
          <p:cNvPr id="6" name="テキスト ボックス 5">
            <a:extLst>
              <a:ext uri="{FF2B5EF4-FFF2-40B4-BE49-F238E27FC236}">
                <a16:creationId xmlns:a16="http://schemas.microsoft.com/office/drawing/2014/main" id="{45DAE43B-4AAC-42D2-96A6-613F0853A329}"/>
              </a:ext>
            </a:extLst>
          </p:cNvPr>
          <p:cNvSpPr txBox="1">
            <a:spLocks noChangeArrowheads="1"/>
          </p:cNvSpPr>
          <p:nvPr/>
        </p:nvSpPr>
        <p:spPr bwMode="auto">
          <a:xfrm>
            <a:off x="452324" y="3183593"/>
            <a:ext cx="7576059" cy="1200329"/>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latin typeface="Lucida Console" panose="020B0609040504020204" pitchFamily="49" charset="0"/>
                <a:ea typeface="HG丸ｺﾞｼｯｸM-PRO" panose="020F0600000000000000" pitchFamily="50" charset="-128"/>
              </a:rPr>
              <a:t>with open(</a:t>
            </a:r>
            <a:r>
              <a:rPr lang="ja-JP" altLang="en-US" i="1" dirty="0">
                <a:latin typeface="Lucida Console" panose="020B0609040504020204" pitchFamily="49" charset="0"/>
                <a:ea typeface="HG丸ｺﾞｼｯｸM-PRO" panose="020F0600000000000000" pitchFamily="50" charset="-128"/>
              </a:rPr>
              <a:t>ファイルパス</a:t>
            </a:r>
            <a:r>
              <a:rPr lang="en-US" altLang="ja-JP" dirty="0">
                <a:latin typeface="Lucida Console" panose="020B0609040504020204" pitchFamily="49" charset="0"/>
                <a:ea typeface="HG丸ｺﾞｼｯｸM-PRO" panose="020F0600000000000000" pitchFamily="50" charset="-128"/>
              </a:rPr>
              <a:t>, 'r', encoding='UTF-8') as f:</a:t>
            </a:r>
          </a:p>
          <a:p>
            <a:pPr eaLnBrk="1" hangingPunct="1"/>
            <a:endParaRPr lang="en-US" altLang="ja-JP" dirty="0">
              <a:latin typeface="Lucida Console" panose="020B0609040504020204" pitchFamily="49" charset="0"/>
              <a:ea typeface="HG丸ｺﾞｼｯｸM-PRO" panose="020F0600000000000000" pitchFamily="50" charset="-128"/>
            </a:endParaRPr>
          </a:p>
          <a:p>
            <a:pPr eaLnBrk="1" hangingPunct="1"/>
            <a:r>
              <a:rPr lang="en-US" altLang="ja-JP" dirty="0">
                <a:latin typeface="Lucida Console" panose="020B0609040504020204" pitchFamily="49" charset="0"/>
                <a:ea typeface="HG丸ｺﾞｼｯｸM-PRO" panose="020F0600000000000000" pitchFamily="50" charset="-128"/>
              </a:rPr>
              <a:t>    for l in f:</a:t>
            </a:r>
          </a:p>
          <a:p>
            <a:pPr eaLnBrk="1" hangingPunct="1"/>
            <a:r>
              <a:rPr lang="ja-JP" altLang="en-US" dirty="0">
                <a:latin typeface="Lucida Console" panose="020B0609040504020204" pitchFamily="49" charset="0"/>
                <a:ea typeface="HG丸ｺﾞｼｯｸM-PRO" panose="020F0600000000000000" pitchFamily="50" charset="-128"/>
              </a:rPr>
              <a:t>        </a:t>
            </a:r>
            <a:r>
              <a:rPr lang="en-US" altLang="ja-JP" dirty="0">
                <a:latin typeface="Lucida Console" panose="020B0609040504020204" pitchFamily="49" charset="0"/>
                <a:ea typeface="HG丸ｺﾞｼｯｸM-PRO" panose="020F0600000000000000" pitchFamily="50" charset="-128"/>
              </a:rPr>
              <a:t>print(l)</a:t>
            </a:r>
          </a:p>
        </p:txBody>
      </p:sp>
      <p:sp>
        <p:nvSpPr>
          <p:cNvPr id="7" name="テキスト ボックス 6">
            <a:extLst>
              <a:ext uri="{FF2B5EF4-FFF2-40B4-BE49-F238E27FC236}">
                <a16:creationId xmlns:a16="http://schemas.microsoft.com/office/drawing/2014/main" id="{0F14D59F-2992-42BB-9481-872E2A67376B}"/>
              </a:ext>
            </a:extLst>
          </p:cNvPr>
          <p:cNvSpPr txBox="1"/>
          <p:nvPr/>
        </p:nvSpPr>
        <p:spPr>
          <a:xfrm>
            <a:off x="431800" y="2710514"/>
            <a:ext cx="4572085" cy="369332"/>
          </a:xfrm>
          <a:prstGeom prst="rect">
            <a:avLst/>
          </a:prstGeom>
          <a:noFill/>
        </p:spPr>
        <p:txBody>
          <a:bodyPr wrap="none" rtlCol="0">
            <a:spAutoFit/>
          </a:bodyPr>
          <a:lstStyle/>
          <a:p>
            <a:r>
              <a:rPr kumimoji="1" lang="en-US" altLang="ja-JP" dirty="0"/>
              <a:t>with</a:t>
            </a:r>
            <a:r>
              <a:rPr kumimoji="1" lang="ja-JP" altLang="en-US" dirty="0"/>
              <a:t>文を使ってファイルを</a:t>
            </a:r>
            <a:r>
              <a:rPr kumimoji="1" lang="en-US" altLang="ja-JP" dirty="0"/>
              <a:t>1</a:t>
            </a:r>
            <a:r>
              <a:rPr kumimoji="1" lang="ja-JP" altLang="en-US" dirty="0"/>
              <a:t>行ずつ読み込む例</a:t>
            </a:r>
          </a:p>
        </p:txBody>
      </p:sp>
      <p:sp>
        <p:nvSpPr>
          <p:cNvPr id="8" name="テキスト ボックス 7">
            <a:extLst>
              <a:ext uri="{FF2B5EF4-FFF2-40B4-BE49-F238E27FC236}">
                <a16:creationId xmlns:a16="http://schemas.microsoft.com/office/drawing/2014/main" id="{0E9892FB-D125-4B37-9556-C23E0F113F84}"/>
              </a:ext>
            </a:extLst>
          </p:cNvPr>
          <p:cNvSpPr txBox="1"/>
          <p:nvPr/>
        </p:nvSpPr>
        <p:spPr>
          <a:xfrm>
            <a:off x="431799" y="4859868"/>
            <a:ext cx="8321509" cy="646331"/>
          </a:xfrm>
          <a:prstGeom prst="rect">
            <a:avLst/>
          </a:prstGeom>
          <a:noFill/>
        </p:spPr>
        <p:txBody>
          <a:bodyPr wrap="none" rtlCol="0">
            <a:spAutoFit/>
          </a:bodyPr>
          <a:lstStyle/>
          <a:p>
            <a:r>
              <a:rPr kumimoji="1" lang="ja-JP" altLang="en-US" dirty="0">
                <a:latin typeface="+mn-ea"/>
                <a:ea typeface="+mn-ea"/>
              </a:rPr>
              <a:t>一度に全部をメモリに取り込まないので、サイズが大きなファイルを扱える</a:t>
            </a:r>
            <a:endParaRPr kumimoji="1" lang="en-US" altLang="ja-JP" dirty="0">
              <a:latin typeface="+mn-ea"/>
              <a:ea typeface="+mn-ea"/>
            </a:endParaRPr>
          </a:p>
          <a:p>
            <a:pPr marL="285750" indent="-285750">
              <a:buFont typeface="Arial" panose="020B0604020202020204" pitchFamily="34" charset="0"/>
              <a:buChar char="•"/>
            </a:pPr>
            <a:endParaRPr kumimoji="1" lang="ja-JP" altLang="en-US" dirty="0">
              <a:latin typeface="+mn-ea"/>
              <a:ea typeface="+mn-ea"/>
            </a:endParaRPr>
          </a:p>
        </p:txBody>
      </p:sp>
      <p:sp>
        <p:nvSpPr>
          <p:cNvPr id="3" name="スライド番号プレースホルダー 2">
            <a:extLst>
              <a:ext uri="{FF2B5EF4-FFF2-40B4-BE49-F238E27FC236}">
                <a16:creationId xmlns:a16="http://schemas.microsoft.com/office/drawing/2014/main" id="{F8D005C4-5FB0-49EC-BAA2-4044798D9F0F}"/>
              </a:ext>
            </a:extLst>
          </p:cNvPr>
          <p:cNvSpPr>
            <a:spLocks noGrp="1"/>
          </p:cNvSpPr>
          <p:nvPr>
            <p:ph type="sldNum" sz="quarter" idx="12"/>
          </p:nvPr>
        </p:nvSpPr>
        <p:spPr/>
        <p:txBody>
          <a:bodyPr/>
          <a:lstStyle/>
          <a:p>
            <a:fld id="{F9134F74-3BB4-4ADE-A554-892E3A208E77}" type="slidenum">
              <a:rPr lang="ja-JP" altLang="en-US" smtClean="0"/>
              <a:pPr/>
              <a:t>273</a:t>
            </a:fld>
            <a:endParaRPr lang="ja-JP" altLang="en-US"/>
          </a:p>
        </p:txBody>
      </p:sp>
    </p:spTree>
    <p:extLst>
      <p:ext uri="{BB962C8B-B14F-4D97-AF65-F5344CB8AC3E}">
        <p14:creationId xmlns:p14="http://schemas.microsoft.com/office/powerpoint/2010/main" val="188401573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706B78-AB53-41FA-8986-A8F6215471D9}"/>
              </a:ext>
            </a:extLst>
          </p:cNvPr>
          <p:cNvSpPr>
            <a:spLocks noGrp="1"/>
          </p:cNvSpPr>
          <p:nvPr>
            <p:ph type="title"/>
          </p:nvPr>
        </p:nvSpPr>
        <p:spPr/>
        <p:txBody>
          <a:bodyPr/>
          <a:lstStyle/>
          <a:p>
            <a:r>
              <a:rPr kumimoji="1" lang="ja-JP" altLang="en-US" dirty="0"/>
              <a:t>テキストファイルの書き出し</a:t>
            </a:r>
          </a:p>
        </p:txBody>
      </p:sp>
      <p:sp>
        <p:nvSpPr>
          <p:cNvPr id="4" name="テキスト ボックス 3">
            <a:extLst>
              <a:ext uri="{FF2B5EF4-FFF2-40B4-BE49-F238E27FC236}">
                <a16:creationId xmlns:a16="http://schemas.microsoft.com/office/drawing/2014/main" id="{5658ADCE-99A9-4FE1-B224-4267AB089AE7}"/>
              </a:ext>
            </a:extLst>
          </p:cNvPr>
          <p:cNvSpPr txBox="1">
            <a:spLocks noChangeArrowheads="1"/>
          </p:cNvSpPr>
          <p:nvPr/>
        </p:nvSpPr>
        <p:spPr bwMode="auto">
          <a:xfrm>
            <a:off x="323528" y="1674674"/>
            <a:ext cx="6408712" cy="1754326"/>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latin typeface="Lucida Console" panose="020B0609040504020204" pitchFamily="49" charset="0"/>
                <a:ea typeface="HG丸ｺﾞｼｯｸM-PRO" panose="020F0600000000000000" pitchFamily="50" charset="-128"/>
              </a:rPr>
              <a:t>f = open(</a:t>
            </a:r>
            <a:r>
              <a:rPr lang="ja-JP" altLang="en-US" i="1" dirty="0">
                <a:latin typeface="Lucida Console" panose="020B0609040504020204" pitchFamily="49" charset="0"/>
                <a:ea typeface="HG丸ｺﾞｼｯｸM-PRO" panose="020F0600000000000000" pitchFamily="50" charset="-128"/>
              </a:rPr>
              <a:t>ファイルパス</a:t>
            </a:r>
            <a:r>
              <a:rPr lang="en-US" altLang="ja-JP" dirty="0">
                <a:latin typeface="Lucida Console" panose="020B0609040504020204" pitchFamily="49" charset="0"/>
                <a:ea typeface="HG丸ｺﾞｼｯｸM-PRO" panose="020F0600000000000000" pitchFamily="50" charset="-128"/>
              </a:rPr>
              <a:t>, '</a:t>
            </a:r>
            <a:r>
              <a:rPr lang="en-US" altLang="ja-JP" dirty="0">
                <a:solidFill>
                  <a:srgbClr val="FF0000"/>
                </a:solidFill>
                <a:latin typeface="Lucida Console" panose="020B0609040504020204" pitchFamily="49" charset="0"/>
                <a:ea typeface="HG丸ｺﾞｼｯｸM-PRO" panose="020F0600000000000000" pitchFamily="50" charset="-128"/>
              </a:rPr>
              <a:t>w</a:t>
            </a:r>
            <a:r>
              <a:rPr lang="en-US" altLang="ja-JP" dirty="0">
                <a:latin typeface="Lucida Console" panose="020B0609040504020204" pitchFamily="49" charset="0"/>
                <a:ea typeface="HG丸ｺﾞｼｯｸM-PRO" panose="020F0600000000000000" pitchFamily="50" charset="-128"/>
              </a:rPr>
              <a:t>', encoding='UTF-8')</a:t>
            </a:r>
          </a:p>
          <a:p>
            <a:pPr eaLnBrk="1" hangingPunct="1"/>
            <a:endParaRPr lang="en-US" altLang="ja-JP" dirty="0">
              <a:latin typeface="Lucida Console" panose="020B0609040504020204" pitchFamily="49" charset="0"/>
              <a:ea typeface="HG丸ｺﾞｼｯｸM-PRO" panose="020F0600000000000000" pitchFamily="50" charset="-128"/>
            </a:endParaRPr>
          </a:p>
          <a:p>
            <a:pPr eaLnBrk="1" hangingPunct="1"/>
            <a:r>
              <a:rPr lang="en-US" altLang="ja-JP" dirty="0">
                <a:latin typeface="Lucida Console" panose="020B0609040504020204" pitchFamily="49" charset="0"/>
                <a:ea typeface="HG丸ｺﾞｼｯｸM-PRO" panose="020F0600000000000000" pitchFamily="50" charset="-128"/>
              </a:rPr>
              <a:t>for </a:t>
            </a:r>
            <a:r>
              <a:rPr lang="en-US" altLang="ja-JP" dirty="0" err="1">
                <a:latin typeface="Lucida Console" panose="020B0609040504020204" pitchFamily="49" charset="0"/>
                <a:ea typeface="HG丸ｺﾞｼｯｸM-PRO" panose="020F0600000000000000" pitchFamily="50" charset="-128"/>
              </a:rPr>
              <a:t>i</a:t>
            </a:r>
            <a:r>
              <a:rPr lang="en-US" altLang="ja-JP" dirty="0">
                <a:latin typeface="Lucida Console" panose="020B0609040504020204" pitchFamily="49" charset="0"/>
                <a:ea typeface="HG丸ｺﾞｼｯｸM-PRO" panose="020F0600000000000000" pitchFamily="50" charset="-128"/>
              </a:rPr>
              <a:t> in range(0,100):</a:t>
            </a:r>
          </a:p>
          <a:p>
            <a:pPr eaLnBrk="1" hangingPunct="1"/>
            <a:r>
              <a:rPr lang="en-US" altLang="ja-JP" dirty="0">
                <a:latin typeface="Lucida Console" panose="020B0609040504020204" pitchFamily="49" charset="0"/>
                <a:ea typeface="HG丸ｺﾞｼｯｸM-PRO" panose="020F0600000000000000" pitchFamily="50" charset="-128"/>
              </a:rPr>
              <a:t>    </a:t>
            </a:r>
            <a:r>
              <a:rPr lang="en-US" altLang="ja-JP" dirty="0" err="1">
                <a:latin typeface="Lucida Console" panose="020B0609040504020204" pitchFamily="49" charset="0"/>
                <a:ea typeface="HG丸ｺﾞｼｯｸM-PRO" panose="020F0600000000000000" pitchFamily="50" charset="-128"/>
              </a:rPr>
              <a:t>f.write</a:t>
            </a:r>
            <a:r>
              <a:rPr lang="en-US" altLang="ja-JP" dirty="0">
                <a:latin typeface="Lucida Console" panose="020B0609040504020204" pitchFamily="49" charset="0"/>
                <a:ea typeface="HG丸ｺﾞｼｯｸM-PRO" panose="020F0600000000000000" pitchFamily="50" charset="-128"/>
              </a:rPr>
              <a:t>(str(</a:t>
            </a:r>
            <a:r>
              <a:rPr lang="en-US" altLang="ja-JP" dirty="0" err="1">
                <a:latin typeface="Lucida Console" panose="020B0609040504020204" pitchFamily="49" charset="0"/>
                <a:ea typeface="HG丸ｺﾞｼｯｸM-PRO" panose="020F0600000000000000" pitchFamily="50" charset="-128"/>
              </a:rPr>
              <a:t>i</a:t>
            </a:r>
            <a:r>
              <a:rPr lang="en-US" altLang="ja-JP" dirty="0">
                <a:latin typeface="Lucida Console" panose="020B0609040504020204" pitchFamily="49" charset="0"/>
                <a:ea typeface="HG丸ｺﾞｼｯｸM-PRO" panose="020F0600000000000000" pitchFamily="50" charset="-128"/>
              </a:rPr>
              <a:t>) + '¥n')</a:t>
            </a:r>
          </a:p>
          <a:p>
            <a:pPr eaLnBrk="1" hangingPunct="1"/>
            <a:endParaRPr lang="en-US" altLang="ja-JP" dirty="0">
              <a:latin typeface="Lucida Console" panose="020B0609040504020204" pitchFamily="49" charset="0"/>
              <a:ea typeface="HG丸ｺﾞｼｯｸM-PRO" panose="020F0600000000000000" pitchFamily="50" charset="-128"/>
            </a:endParaRPr>
          </a:p>
          <a:p>
            <a:pPr eaLnBrk="1" hangingPunct="1"/>
            <a:r>
              <a:rPr lang="en-US" altLang="ja-JP" dirty="0">
                <a:latin typeface="Lucida Console" panose="020B0609040504020204" pitchFamily="49" charset="0"/>
                <a:ea typeface="HG丸ｺﾞｼｯｸM-PRO" panose="020F0600000000000000" pitchFamily="50" charset="-128"/>
              </a:rPr>
              <a:t>close(f)</a:t>
            </a:r>
          </a:p>
        </p:txBody>
      </p:sp>
      <p:sp>
        <p:nvSpPr>
          <p:cNvPr id="5" name="四角形: 角を丸くする 4">
            <a:extLst>
              <a:ext uri="{FF2B5EF4-FFF2-40B4-BE49-F238E27FC236}">
                <a16:creationId xmlns:a16="http://schemas.microsoft.com/office/drawing/2014/main" id="{03D2F7F2-97BD-46CB-887A-C22D77074CF7}"/>
              </a:ext>
            </a:extLst>
          </p:cNvPr>
          <p:cNvSpPr/>
          <p:nvPr/>
        </p:nvSpPr>
        <p:spPr>
          <a:xfrm>
            <a:off x="2987824" y="2528469"/>
            <a:ext cx="864096" cy="2880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D939B35-D3B8-459B-A109-669BE59EBABA}"/>
              </a:ext>
            </a:extLst>
          </p:cNvPr>
          <p:cNvSpPr txBox="1"/>
          <p:nvPr/>
        </p:nvSpPr>
        <p:spPr>
          <a:xfrm>
            <a:off x="3455940" y="2987197"/>
            <a:ext cx="3190990" cy="369332"/>
          </a:xfrm>
          <a:prstGeom prst="rect">
            <a:avLst/>
          </a:prstGeom>
          <a:noFill/>
        </p:spPr>
        <p:txBody>
          <a:bodyPr wrap="square" rtlCol="0">
            <a:spAutoFit/>
          </a:bodyPr>
          <a:lstStyle/>
          <a:p>
            <a:r>
              <a:rPr lang="ja-JP" altLang="en-US" dirty="0"/>
              <a:t>改行も書き出す必要がある</a:t>
            </a:r>
            <a:endParaRPr kumimoji="1" lang="ja-JP" altLang="en-US" dirty="0"/>
          </a:p>
        </p:txBody>
      </p:sp>
      <p:cxnSp>
        <p:nvCxnSpPr>
          <p:cNvPr id="7" name="直線矢印コネクタ 6">
            <a:extLst>
              <a:ext uri="{FF2B5EF4-FFF2-40B4-BE49-F238E27FC236}">
                <a16:creationId xmlns:a16="http://schemas.microsoft.com/office/drawing/2014/main" id="{2F7B3E3C-0625-4CD2-8DB6-320C6597A7A4}"/>
              </a:ext>
            </a:extLst>
          </p:cNvPr>
          <p:cNvCxnSpPr>
            <a:cxnSpLocks/>
          </p:cNvCxnSpPr>
          <p:nvPr/>
        </p:nvCxnSpPr>
        <p:spPr>
          <a:xfrm flipV="1">
            <a:off x="3419872" y="2841903"/>
            <a:ext cx="0" cy="2579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682B8B7F-A616-436F-AD78-A66B476421BC}"/>
              </a:ext>
            </a:extLst>
          </p:cNvPr>
          <p:cNvSpPr txBox="1">
            <a:spLocks noChangeArrowheads="1"/>
          </p:cNvSpPr>
          <p:nvPr/>
        </p:nvSpPr>
        <p:spPr bwMode="auto">
          <a:xfrm>
            <a:off x="323528" y="4604935"/>
            <a:ext cx="7576059" cy="1200329"/>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latin typeface="Lucida Console" panose="020B0609040504020204" pitchFamily="49" charset="0"/>
                <a:ea typeface="HG丸ｺﾞｼｯｸM-PRO" panose="020F0600000000000000" pitchFamily="50" charset="-128"/>
              </a:rPr>
              <a:t>with open(</a:t>
            </a:r>
            <a:r>
              <a:rPr lang="ja-JP" altLang="en-US" i="1" dirty="0">
                <a:latin typeface="Lucida Console" panose="020B0609040504020204" pitchFamily="49" charset="0"/>
                <a:ea typeface="HG丸ｺﾞｼｯｸM-PRO" panose="020F0600000000000000" pitchFamily="50" charset="-128"/>
              </a:rPr>
              <a:t>ファイルパス</a:t>
            </a:r>
            <a:r>
              <a:rPr lang="en-US" altLang="ja-JP" dirty="0">
                <a:latin typeface="Lucida Console" panose="020B0609040504020204" pitchFamily="49" charset="0"/>
                <a:ea typeface="HG丸ｺﾞｼｯｸM-PRO" panose="020F0600000000000000" pitchFamily="50" charset="-128"/>
              </a:rPr>
              <a:t>, '</a:t>
            </a:r>
            <a:r>
              <a:rPr lang="en-US" altLang="ja-JP" dirty="0">
                <a:solidFill>
                  <a:srgbClr val="FF0000"/>
                </a:solidFill>
                <a:latin typeface="Lucida Console" panose="020B0609040504020204" pitchFamily="49" charset="0"/>
                <a:ea typeface="HG丸ｺﾞｼｯｸM-PRO" panose="020F0600000000000000" pitchFamily="50" charset="-128"/>
              </a:rPr>
              <a:t>w</a:t>
            </a:r>
            <a:r>
              <a:rPr lang="en-US" altLang="ja-JP" dirty="0">
                <a:latin typeface="Lucida Console" panose="020B0609040504020204" pitchFamily="49" charset="0"/>
                <a:ea typeface="HG丸ｺﾞｼｯｸM-PRO" panose="020F0600000000000000" pitchFamily="50" charset="-128"/>
              </a:rPr>
              <a:t>', encoding='UTF-8') as f:</a:t>
            </a:r>
          </a:p>
          <a:p>
            <a:pPr eaLnBrk="1" hangingPunct="1"/>
            <a:endParaRPr lang="en-US" altLang="ja-JP" dirty="0">
              <a:latin typeface="Lucida Console" panose="020B0609040504020204" pitchFamily="49" charset="0"/>
              <a:ea typeface="HG丸ｺﾞｼｯｸM-PRO" panose="020F0600000000000000" pitchFamily="50" charset="-128"/>
            </a:endParaRPr>
          </a:p>
          <a:p>
            <a:pPr eaLnBrk="1" hangingPunct="1"/>
            <a:r>
              <a:rPr lang="en-US" altLang="ja-JP" dirty="0">
                <a:latin typeface="Lucida Console" panose="020B0609040504020204" pitchFamily="49" charset="0"/>
                <a:ea typeface="HG丸ｺﾞｼｯｸM-PRO" panose="020F0600000000000000" pitchFamily="50" charset="-128"/>
              </a:rPr>
              <a:t>for </a:t>
            </a:r>
            <a:r>
              <a:rPr lang="en-US" altLang="ja-JP" dirty="0" err="1">
                <a:latin typeface="Lucida Console" panose="020B0609040504020204" pitchFamily="49" charset="0"/>
                <a:ea typeface="HG丸ｺﾞｼｯｸM-PRO" panose="020F0600000000000000" pitchFamily="50" charset="-128"/>
              </a:rPr>
              <a:t>i</a:t>
            </a:r>
            <a:r>
              <a:rPr lang="en-US" altLang="ja-JP" dirty="0">
                <a:latin typeface="Lucida Console" panose="020B0609040504020204" pitchFamily="49" charset="0"/>
                <a:ea typeface="HG丸ｺﾞｼｯｸM-PRO" panose="020F0600000000000000" pitchFamily="50" charset="-128"/>
              </a:rPr>
              <a:t> in range(0,100):</a:t>
            </a:r>
          </a:p>
          <a:p>
            <a:pPr eaLnBrk="1" hangingPunct="1"/>
            <a:r>
              <a:rPr lang="en-US" altLang="ja-JP" dirty="0">
                <a:latin typeface="Lucida Console" panose="020B0609040504020204" pitchFamily="49" charset="0"/>
                <a:ea typeface="HG丸ｺﾞｼｯｸM-PRO" panose="020F0600000000000000" pitchFamily="50" charset="-128"/>
              </a:rPr>
              <a:t>    </a:t>
            </a:r>
            <a:r>
              <a:rPr lang="en-US" altLang="ja-JP" dirty="0" err="1">
                <a:latin typeface="Lucida Console" panose="020B0609040504020204" pitchFamily="49" charset="0"/>
                <a:ea typeface="HG丸ｺﾞｼｯｸM-PRO" panose="020F0600000000000000" pitchFamily="50" charset="-128"/>
              </a:rPr>
              <a:t>f.write</a:t>
            </a:r>
            <a:r>
              <a:rPr lang="en-US" altLang="ja-JP" dirty="0">
                <a:latin typeface="Lucida Console" panose="020B0609040504020204" pitchFamily="49" charset="0"/>
                <a:ea typeface="HG丸ｺﾞｼｯｸM-PRO" panose="020F0600000000000000" pitchFamily="50" charset="-128"/>
              </a:rPr>
              <a:t>(str(</a:t>
            </a:r>
            <a:r>
              <a:rPr lang="en-US" altLang="ja-JP" dirty="0" err="1">
                <a:latin typeface="Lucida Console" panose="020B0609040504020204" pitchFamily="49" charset="0"/>
                <a:ea typeface="HG丸ｺﾞｼｯｸM-PRO" panose="020F0600000000000000" pitchFamily="50" charset="-128"/>
              </a:rPr>
              <a:t>i</a:t>
            </a:r>
            <a:r>
              <a:rPr lang="en-US" altLang="ja-JP" dirty="0">
                <a:latin typeface="Lucida Console" panose="020B0609040504020204" pitchFamily="49" charset="0"/>
                <a:ea typeface="HG丸ｺﾞｼｯｸM-PRO" panose="020F0600000000000000" pitchFamily="50" charset="-128"/>
              </a:rPr>
              <a:t>) + '¥n')</a:t>
            </a:r>
          </a:p>
        </p:txBody>
      </p:sp>
      <p:sp>
        <p:nvSpPr>
          <p:cNvPr id="9" name="テキスト ボックス 8">
            <a:extLst>
              <a:ext uri="{FF2B5EF4-FFF2-40B4-BE49-F238E27FC236}">
                <a16:creationId xmlns:a16="http://schemas.microsoft.com/office/drawing/2014/main" id="{9A7721B0-978D-478C-9734-BBDEF76DD3A8}"/>
              </a:ext>
            </a:extLst>
          </p:cNvPr>
          <p:cNvSpPr txBox="1"/>
          <p:nvPr/>
        </p:nvSpPr>
        <p:spPr>
          <a:xfrm>
            <a:off x="323528" y="4143870"/>
            <a:ext cx="1879041" cy="369332"/>
          </a:xfrm>
          <a:prstGeom prst="rect">
            <a:avLst/>
          </a:prstGeom>
          <a:noFill/>
        </p:spPr>
        <p:txBody>
          <a:bodyPr wrap="none" rtlCol="0">
            <a:spAutoFit/>
          </a:bodyPr>
          <a:lstStyle/>
          <a:p>
            <a:r>
              <a:rPr kumimoji="1" lang="en-US" altLang="ja-JP" dirty="0"/>
              <a:t>with</a:t>
            </a:r>
            <a:r>
              <a:rPr kumimoji="1" lang="ja-JP" altLang="en-US" dirty="0"/>
              <a:t>文を使</a:t>
            </a:r>
            <a:r>
              <a:rPr lang="ja-JP" altLang="en-US" dirty="0"/>
              <a:t>う場合</a:t>
            </a:r>
            <a:endParaRPr kumimoji="1" lang="ja-JP" altLang="en-US" dirty="0"/>
          </a:p>
        </p:txBody>
      </p:sp>
      <p:sp>
        <p:nvSpPr>
          <p:cNvPr id="3" name="スライド番号プレースホルダー 2">
            <a:extLst>
              <a:ext uri="{FF2B5EF4-FFF2-40B4-BE49-F238E27FC236}">
                <a16:creationId xmlns:a16="http://schemas.microsoft.com/office/drawing/2014/main" id="{C7033974-AD53-47BD-ACF0-A06737767F87}"/>
              </a:ext>
            </a:extLst>
          </p:cNvPr>
          <p:cNvSpPr>
            <a:spLocks noGrp="1"/>
          </p:cNvSpPr>
          <p:nvPr>
            <p:ph type="sldNum" sz="quarter" idx="12"/>
          </p:nvPr>
        </p:nvSpPr>
        <p:spPr/>
        <p:txBody>
          <a:bodyPr/>
          <a:lstStyle/>
          <a:p>
            <a:fld id="{F9134F74-3BB4-4ADE-A554-892E3A208E77}" type="slidenum">
              <a:rPr lang="ja-JP" altLang="en-US" smtClean="0"/>
              <a:pPr/>
              <a:t>274</a:t>
            </a:fld>
            <a:endParaRPr lang="ja-JP" altLang="en-US"/>
          </a:p>
        </p:txBody>
      </p:sp>
    </p:spTree>
    <p:extLst>
      <p:ext uri="{BB962C8B-B14F-4D97-AF65-F5344CB8AC3E}">
        <p14:creationId xmlns:p14="http://schemas.microsoft.com/office/powerpoint/2010/main" val="104977056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682B8B7F-A616-436F-AD78-A66B476421BC}"/>
              </a:ext>
            </a:extLst>
          </p:cNvPr>
          <p:cNvSpPr txBox="1">
            <a:spLocks noChangeArrowheads="1"/>
          </p:cNvSpPr>
          <p:nvPr/>
        </p:nvSpPr>
        <p:spPr bwMode="auto">
          <a:xfrm>
            <a:off x="395536" y="2132856"/>
            <a:ext cx="7576059" cy="1200329"/>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latin typeface="Lucida Console" panose="020B0609040504020204" pitchFamily="49" charset="0"/>
                <a:ea typeface="HG丸ｺﾞｼｯｸM-PRO" panose="020F0600000000000000" pitchFamily="50" charset="-128"/>
              </a:rPr>
              <a:t>with open(</a:t>
            </a:r>
            <a:r>
              <a:rPr lang="ja-JP" altLang="en-US" i="1" dirty="0">
                <a:latin typeface="Lucida Console" panose="020B0609040504020204" pitchFamily="49" charset="0"/>
                <a:ea typeface="HG丸ｺﾞｼｯｸM-PRO" panose="020F0600000000000000" pitchFamily="50" charset="-128"/>
              </a:rPr>
              <a:t>ファイルパス</a:t>
            </a:r>
            <a:r>
              <a:rPr lang="en-US" altLang="ja-JP" dirty="0">
                <a:latin typeface="Lucida Console" panose="020B0609040504020204" pitchFamily="49" charset="0"/>
                <a:ea typeface="HG丸ｺﾞｼｯｸM-PRO" panose="020F0600000000000000" pitchFamily="50" charset="-128"/>
              </a:rPr>
              <a:t>, '</a:t>
            </a:r>
            <a:r>
              <a:rPr lang="en-US" altLang="ja-JP" dirty="0">
                <a:solidFill>
                  <a:srgbClr val="FF0000"/>
                </a:solidFill>
                <a:latin typeface="Lucida Console" panose="020B0609040504020204" pitchFamily="49" charset="0"/>
                <a:ea typeface="HG丸ｺﾞｼｯｸM-PRO" panose="020F0600000000000000" pitchFamily="50" charset="-128"/>
              </a:rPr>
              <a:t>w</a:t>
            </a:r>
            <a:r>
              <a:rPr lang="en-US" altLang="ja-JP" dirty="0">
                <a:latin typeface="Lucida Console" panose="020B0609040504020204" pitchFamily="49" charset="0"/>
                <a:ea typeface="HG丸ｺﾞｼｯｸM-PRO" panose="020F0600000000000000" pitchFamily="50" charset="-128"/>
              </a:rPr>
              <a:t>', encoding='UTF-8') as f:</a:t>
            </a:r>
          </a:p>
          <a:p>
            <a:pPr eaLnBrk="1" hangingPunct="1"/>
            <a:endParaRPr lang="en-US" altLang="ja-JP" dirty="0">
              <a:latin typeface="Lucida Console" panose="020B0609040504020204" pitchFamily="49" charset="0"/>
              <a:ea typeface="HG丸ｺﾞｼｯｸM-PRO" panose="020F0600000000000000" pitchFamily="50" charset="-128"/>
            </a:endParaRPr>
          </a:p>
          <a:p>
            <a:pPr eaLnBrk="1" hangingPunct="1"/>
            <a:r>
              <a:rPr lang="en-US" altLang="ja-JP" dirty="0">
                <a:latin typeface="Lucida Console" panose="020B0609040504020204" pitchFamily="49" charset="0"/>
                <a:ea typeface="HG丸ｺﾞｼｯｸM-PRO" panose="020F0600000000000000" pitchFamily="50" charset="-128"/>
              </a:rPr>
              <a:t>for </a:t>
            </a:r>
            <a:r>
              <a:rPr lang="en-US" altLang="ja-JP" dirty="0" err="1">
                <a:latin typeface="Lucida Console" panose="020B0609040504020204" pitchFamily="49" charset="0"/>
                <a:ea typeface="HG丸ｺﾞｼｯｸM-PRO" panose="020F0600000000000000" pitchFamily="50" charset="-128"/>
              </a:rPr>
              <a:t>i</a:t>
            </a:r>
            <a:r>
              <a:rPr lang="en-US" altLang="ja-JP" dirty="0">
                <a:latin typeface="Lucida Console" panose="020B0609040504020204" pitchFamily="49" charset="0"/>
                <a:ea typeface="HG丸ｺﾞｼｯｸM-PRO" panose="020F0600000000000000" pitchFamily="50" charset="-128"/>
              </a:rPr>
              <a:t> in range(0,100):</a:t>
            </a:r>
          </a:p>
          <a:p>
            <a:pPr eaLnBrk="1" hangingPunct="1"/>
            <a:r>
              <a:rPr lang="en-US" altLang="ja-JP" dirty="0">
                <a:latin typeface="Lucida Console" panose="020B0609040504020204" pitchFamily="49" charset="0"/>
                <a:ea typeface="HG丸ｺﾞｼｯｸM-PRO" panose="020F0600000000000000" pitchFamily="50" charset="-128"/>
              </a:rPr>
              <a:t>    </a:t>
            </a:r>
            <a:r>
              <a:rPr lang="en-US" altLang="ja-JP" dirty="0" err="1">
                <a:latin typeface="Lucida Console" panose="020B0609040504020204" pitchFamily="49" charset="0"/>
                <a:ea typeface="HG丸ｺﾞｼｯｸM-PRO" panose="020F0600000000000000" pitchFamily="50" charset="-128"/>
              </a:rPr>
              <a:t>f.write</a:t>
            </a:r>
            <a:r>
              <a:rPr lang="en-US" altLang="ja-JP" dirty="0">
                <a:latin typeface="Lucida Console" panose="020B0609040504020204" pitchFamily="49" charset="0"/>
                <a:ea typeface="HG丸ｺﾞｼｯｸM-PRO" panose="020F0600000000000000" pitchFamily="50" charset="-128"/>
              </a:rPr>
              <a:t>(str(</a:t>
            </a:r>
            <a:r>
              <a:rPr lang="en-US" altLang="ja-JP" dirty="0" err="1">
                <a:latin typeface="Lucida Console" panose="020B0609040504020204" pitchFamily="49" charset="0"/>
                <a:ea typeface="HG丸ｺﾞｼｯｸM-PRO" panose="020F0600000000000000" pitchFamily="50" charset="-128"/>
              </a:rPr>
              <a:t>i</a:t>
            </a:r>
            <a:r>
              <a:rPr lang="en-US" altLang="ja-JP" dirty="0">
                <a:latin typeface="Lucida Console" panose="020B0609040504020204" pitchFamily="49" charset="0"/>
                <a:ea typeface="HG丸ｺﾞｼｯｸM-PRO" panose="020F0600000000000000" pitchFamily="50" charset="-128"/>
              </a:rPr>
              <a:t>) + '¥n')</a:t>
            </a:r>
          </a:p>
        </p:txBody>
      </p:sp>
      <p:sp>
        <p:nvSpPr>
          <p:cNvPr id="2" name="タイトル 1">
            <a:extLst>
              <a:ext uri="{FF2B5EF4-FFF2-40B4-BE49-F238E27FC236}">
                <a16:creationId xmlns:a16="http://schemas.microsoft.com/office/drawing/2014/main" id="{8C706B78-AB53-41FA-8986-A8F6215471D9}"/>
              </a:ext>
            </a:extLst>
          </p:cNvPr>
          <p:cNvSpPr>
            <a:spLocks noGrp="1"/>
          </p:cNvSpPr>
          <p:nvPr>
            <p:ph type="title"/>
          </p:nvPr>
        </p:nvSpPr>
        <p:spPr/>
        <p:txBody>
          <a:bodyPr/>
          <a:lstStyle/>
          <a:p>
            <a:r>
              <a:rPr kumimoji="1" lang="ja-JP" altLang="en-US" dirty="0"/>
              <a:t>テキストファイルの書き出し</a:t>
            </a:r>
          </a:p>
        </p:txBody>
      </p:sp>
      <p:sp>
        <p:nvSpPr>
          <p:cNvPr id="5" name="四角形: 角を丸くする 4">
            <a:extLst>
              <a:ext uri="{FF2B5EF4-FFF2-40B4-BE49-F238E27FC236}">
                <a16:creationId xmlns:a16="http://schemas.microsoft.com/office/drawing/2014/main" id="{03D2F7F2-97BD-46CB-887A-C22D77074CF7}"/>
              </a:ext>
            </a:extLst>
          </p:cNvPr>
          <p:cNvSpPr/>
          <p:nvPr/>
        </p:nvSpPr>
        <p:spPr>
          <a:xfrm>
            <a:off x="3311796" y="2973145"/>
            <a:ext cx="864096" cy="28803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D939B35-D3B8-459B-A109-669BE59EBABA}"/>
              </a:ext>
            </a:extLst>
          </p:cNvPr>
          <p:cNvSpPr txBox="1"/>
          <p:nvPr/>
        </p:nvSpPr>
        <p:spPr>
          <a:xfrm>
            <a:off x="3779912" y="3431873"/>
            <a:ext cx="3190990" cy="369332"/>
          </a:xfrm>
          <a:prstGeom prst="rect">
            <a:avLst/>
          </a:prstGeom>
          <a:noFill/>
        </p:spPr>
        <p:txBody>
          <a:bodyPr wrap="square" rtlCol="0">
            <a:spAutoFit/>
          </a:bodyPr>
          <a:lstStyle/>
          <a:p>
            <a:r>
              <a:rPr lang="ja-JP" altLang="en-US" dirty="0"/>
              <a:t>改行も書き出す必要がある</a:t>
            </a:r>
            <a:endParaRPr kumimoji="1" lang="ja-JP" altLang="en-US" dirty="0"/>
          </a:p>
        </p:txBody>
      </p:sp>
      <p:cxnSp>
        <p:nvCxnSpPr>
          <p:cNvPr id="7" name="直線矢印コネクタ 6">
            <a:extLst>
              <a:ext uri="{FF2B5EF4-FFF2-40B4-BE49-F238E27FC236}">
                <a16:creationId xmlns:a16="http://schemas.microsoft.com/office/drawing/2014/main" id="{2F7B3E3C-0625-4CD2-8DB6-320C6597A7A4}"/>
              </a:ext>
            </a:extLst>
          </p:cNvPr>
          <p:cNvCxnSpPr>
            <a:cxnSpLocks/>
          </p:cNvCxnSpPr>
          <p:nvPr/>
        </p:nvCxnSpPr>
        <p:spPr>
          <a:xfrm flipV="1">
            <a:off x="3743844" y="3286579"/>
            <a:ext cx="0" cy="2579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9A7721B0-978D-478C-9734-BBDEF76DD3A8}"/>
              </a:ext>
            </a:extLst>
          </p:cNvPr>
          <p:cNvSpPr txBox="1"/>
          <p:nvPr/>
        </p:nvSpPr>
        <p:spPr>
          <a:xfrm>
            <a:off x="395536" y="1671791"/>
            <a:ext cx="1879041" cy="369332"/>
          </a:xfrm>
          <a:prstGeom prst="rect">
            <a:avLst/>
          </a:prstGeom>
          <a:noFill/>
        </p:spPr>
        <p:txBody>
          <a:bodyPr wrap="none" rtlCol="0">
            <a:spAutoFit/>
          </a:bodyPr>
          <a:lstStyle/>
          <a:p>
            <a:r>
              <a:rPr kumimoji="1" lang="en-US" altLang="ja-JP" dirty="0"/>
              <a:t>with</a:t>
            </a:r>
            <a:r>
              <a:rPr kumimoji="1" lang="ja-JP" altLang="en-US" dirty="0"/>
              <a:t>文を使</a:t>
            </a:r>
            <a:r>
              <a:rPr lang="ja-JP" altLang="en-US" dirty="0"/>
              <a:t>う場合</a:t>
            </a:r>
            <a:endParaRPr kumimoji="1" lang="ja-JP" altLang="en-US" dirty="0"/>
          </a:p>
        </p:txBody>
      </p:sp>
      <p:sp>
        <p:nvSpPr>
          <p:cNvPr id="3" name="スライド番号プレースホルダー 2">
            <a:extLst>
              <a:ext uri="{FF2B5EF4-FFF2-40B4-BE49-F238E27FC236}">
                <a16:creationId xmlns:a16="http://schemas.microsoft.com/office/drawing/2014/main" id="{C7033974-AD53-47BD-ACF0-A06737767F87}"/>
              </a:ext>
            </a:extLst>
          </p:cNvPr>
          <p:cNvSpPr>
            <a:spLocks noGrp="1"/>
          </p:cNvSpPr>
          <p:nvPr>
            <p:ph type="sldNum" sz="quarter" idx="12"/>
          </p:nvPr>
        </p:nvSpPr>
        <p:spPr/>
        <p:txBody>
          <a:bodyPr/>
          <a:lstStyle/>
          <a:p>
            <a:fld id="{F9134F74-3BB4-4ADE-A554-892E3A208E77}" type="slidenum">
              <a:rPr lang="ja-JP" altLang="en-US" smtClean="0"/>
              <a:pPr/>
              <a:t>275</a:t>
            </a:fld>
            <a:endParaRPr lang="ja-JP" altLang="en-US"/>
          </a:p>
        </p:txBody>
      </p:sp>
      <p:sp>
        <p:nvSpPr>
          <p:cNvPr id="10" name="テキスト ボックス 9">
            <a:extLst>
              <a:ext uri="{FF2B5EF4-FFF2-40B4-BE49-F238E27FC236}">
                <a16:creationId xmlns:a16="http://schemas.microsoft.com/office/drawing/2014/main" id="{E4E844FB-8BD1-43D5-ABFD-B221D0E99072}"/>
              </a:ext>
            </a:extLst>
          </p:cNvPr>
          <p:cNvSpPr txBox="1"/>
          <p:nvPr/>
        </p:nvSpPr>
        <p:spPr>
          <a:xfrm>
            <a:off x="6660232" y="1671791"/>
            <a:ext cx="2232248" cy="338554"/>
          </a:xfrm>
          <a:prstGeom prst="rect">
            <a:avLst/>
          </a:prstGeom>
          <a:noFill/>
        </p:spPr>
        <p:txBody>
          <a:bodyPr wrap="square">
            <a:spAutoFit/>
          </a:bodyPr>
          <a:lstStyle/>
          <a:p>
            <a:r>
              <a:rPr lang="ja-JP" altLang="en-US" sz="1600" dirty="0"/>
              <a:t>7-08/file_write.py</a:t>
            </a:r>
          </a:p>
        </p:txBody>
      </p:sp>
    </p:spTree>
    <p:extLst>
      <p:ext uri="{BB962C8B-B14F-4D97-AF65-F5344CB8AC3E}">
        <p14:creationId xmlns:p14="http://schemas.microsoft.com/office/powerpoint/2010/main" val="165154405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75A2DE-7D74-4444-A7FC-E427D49BDA79}"/>
              </a:ext>
            </a:extLst>
          </p:cNvPr>
          <p:cNvSpPr>
            <a:spLocks noGrp="1"/>
          </p:cNvSpPr>
          <p:nvPr>
            <p:ph type="title"/>
          </p:nvPr>
        </p:nvSpPr>
        <p:spPr/>
        <p:txBody>
          <a:bodyPr/>
          <a:lstStyle/>
          <a:p>
            <a:r>
              <a:rPr kumimoji="1" lang="ja-JP" altLang="en-US" dirty="0"/>
              <a:t>ファイルの読み書き</a:t>
            </a:r>
          </a:p>
        </p:txBody>
      </p:sp>
      <p:sp>
        <p:nvSpPr>
          <p:cNvPr id="4" name="テキスト ボックス 3">
            <a:extLst>
              <a:ext uri="{FF2B5EF4-FFF2-40B4-BE49-F238E27FC236}">
                <a16:creationId xmlns:a16="http://schemas.microsoft.com/office/drawing/2014/main" id="{94E8828C-05A8-41EA-9E7E-D04DD7CDAA75}"/>
              </a:ext>
            </a:extLst>
          </p:cNvPr>
          <p:cNvSpPr txBox="1">
            <a:spLocks noChangeArrowheads="1"/>
          </p:cNvSpPr>
          <p:nvPr/>
        </p:nvSpPr>
        <p:spPr bwMode="auto">
          <a:xfrm>
            <a:off x="161764" y="2531224"/>
            <a:ext cx="8820472" cy="1477328"/>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latin typeface="Lucida Console" panose="020B0609040504020204" pitchFamily="49" charset="0"/>
                <a:ea typeface="HG丸ｺﾞｼｯｸM-PRO" panose="020F0600000000000000" pitchFamily="50" charset="-128"/>
              </a:rPr>
              <a:t>with open(</a:t>
            </a:r>
            <a:r>
              <a:rPr lang="ja-JP" altLang="en-US" i="1" dirty="0">
                <a:latin typeface="Lucida Console" panose="020B0609040504020204" pitchFamily="49" charset="0"/>
                <a:ea typeface="HG丸ｺﾞｼｯｸM-PRO" panose="020F0600000000000000" pitchFamily="50" charset="-128"/>
              </a:rPr>
              <a:t>出力ファイルのパス</a:t>
            </a:r>
            <a:r>
              <a:rPr lang="en-US" altLang="ja-JP" dirty="0">
                <a:latin typeface="Lucida Console" panose="020B0609040504020204" pitchFamily="49" charset="0"/>
                <a:ea typeface="HG丸ｺﾞｼｯｸM-PRO" panose="020F0600000000000000" pitchFamily="50" charset="-128"/>
              </a:rPr>
              <a:t>, 'w', encoding='UTF-8') as </a:t>
            </a:r>
            <a:r>
              <a:rPr lang="en-US" altLang="ja-JP" dirty="0" err="1">
                <a:latin typeface="Lucida Console" panose="020B0609040504020204" pitchFamily="49" charset="0"/>
                <a:ea typeface="HG丸ｺﾞｼｯｸM-PRO" panose="020F0600000000000000" pitchFamily="50" charset="-128"/>
              </a:rPr>
              <a:t>out_f</a:t>
            </a:r>
            <a:r>
              <a:rPr lang="en-US" altLang="ja-JP" dirty="0">
                <a:latin typeface="Lucida Console" panose="020B0609040504020204" pitchFamily="49" charset="0"/>
                <a:ea typeface="HG丸ｺﾞｼｯｸM-PRO" panose="020F0600000000000000" pitchFamily="50" charset="-128"/>
              </a:rPr>
              <a:t>:</a:t>
            </a:r>
          </a:p>
          <a:p>
            <a:pPr eaLnBrk="1" hangingPunct="1"/>
            <a:r>
              <a:rPr lang="ja-JP" altLang="en-US" dirty="0">
                <a:latin typeface="Lucida Console" panose="020B0609040504020204" pitchFamily="49" charset="0"/>
                <a:ea typeface="HG丸ｺﾞｼｯｸM-PRO" panose="020F0600000000000000" pitchFamily="50" charset="-128"/>
              </a:rPr>
              <a:t>    </a:t>
            </a:r>
            <a:r>
              <a:rPr lang="en-US" altLang="ja-JP" dirty="0">
                <a:latin typeface="Lucida Console" panose="020B0609040504020204" pitchFamily="49" charset="0"/>
                <a:ea typeface="HG丸ｺﾞｼｯｸM-PRO" panose="020F0600000000000000" pitchFamily="50" charset="-128"/>
              </a:rPr>
              <a:t>with open(</a:t>
            </a:r>
            <a:r>
              <a:rPr lang="ja-JP" altLang="en-US" i="1" dirty="0">
                <a:latin typeface="Lucida Console" panose="020B0609040504020204" pitchFamily="49" charset="0"/>
                <a:ea typeface="HG丸ｺﾞｼｯｸM-PRO" panose="020F0600000000000000" pitchFamily="50" charset="-128"/>
              </a:rPr>
              <a:t>入力ファイルのパス</a:t>
            </a:r>
            <a:r>
              <a:rPr lang="en-US" altLang="ja-JP" dirty="0">
                <a:latin typeface="Lucida Console" panose="020B0609040504020204" pitchFamily="49" charset="0"/>
                <a:ea typeface="HG丸ｺﾞｼｯｸM-PRO" panose="020F0600000000000000" pitchFamily="50" charset="-128"/>
              </a:rPr>
              <a:t>, 'r', encoding='UTF-8') as </a:t>
            </a:r>
            <a:r>
              <a:rPr lang="en-US" altLang="ja-JP" dirty="0" err="1">
                <a:latin typeface="Lucida Console" panose="020B0609040504020204" pitchFamily="49" charset="0"/>
                <a:ea typeface="HG丸ｺﾞｼｯｸM-PRO" panose="020F0600000000000000" pitchFamily="50" charset="-128"/>
              </a:rPr>
              <a:t>in_f</a:t>
            </a:r>
            <a:r>
              <a:rPr lang="en-US" altLang="ja-JP" dirty="0">
                <a:latin typeface="Lucida Console" panose="020B0609040504020204" pitchFamily="49" charset="0"/>
                <a:ea typeface="HG丸ｺﾞｼｯｸM-PRO" panose="020F0600000000000000" pitchFamily="50" charset="-128"/>
              </a:rPr>
              <a:t>:</a:t>
            </a:r>
          </a:p>
          <a:p>
            <a:pPr eaLnBrk="1" hangingPunct="1"/>
            <a:r>
              <a:rPr lang="ja-JP" altLang="en-US" dirty="0">
                <a:latin typeface="Lucida Console" panose="020B0609040504020204" pitchFamily="49" charset="0"/>
                <a:ea typeface="HG丸ｺﾞｼｯｸM-PRO" panose="020F0600000000000000" pitchFamily="50" charset="-128"/>
              </a:rPr>
              <a:t>        </a:t>
            </a:r>
            <a:r>
              <a:rPr lang="en-US" altLang="ja-JP" dirty="0">
                <a:latin typeface="Lucida Console" panose="020B0609040504020204" pitchFamily="49" charset="0"/>
                <a:ea typeface="HG丸ｺﾞｼｯｸM-PRO" panose="020F0600000000000000" pitchFamily="50" charset="-128"/>
              </a:rPr>
              <a:t>for line in </a:t>
            </a:r>
            <a:r>
              <a:rPr lang="en-US" altLang="ja-JP" dirty="0" err="1">
                <a:latin typeface="Lucida Console" panose="020B0609040504020204" pitchFamily="49" charset="0"/>
                <a:ea typeface="HG丸ｺﾞｼｯｸM-PRO" panose="020F0600000000000000" pitchFamily="50" charset="-128"/>
              </a:rPr>
              <a:t>in_f</a:t>
            </a:r>
            <a:r>
              <a:rPr lang="en-US" altLang="ja-JP" dirty="0">
                <a:latin typeface="Lucida Console" panose="020B0609040504020204" pitchFamily="49" charset="0"/>
                <a:ea typeface="HG丸ｺﾞｼｯｸM-PRO" panose="020F0600000000000000" pitchFamily="50" charset="-128"/>
              </a:rPr>
              <a:t>:</a:t>
            </a:r>
          </a:p>
          <a:p>
            <a:pPr eaLnBrk="1" hangingPunct="1"/>
            <a:r>
              <a:rPr lang="ja-JP" altLang="en-US" dirty="0">
                <a:latin typeface="Lucida Console" panose="020B0609040504020204" pitchFamily="49" charset="0"/>
                <a:ea typeface="HG丸ｺﾞｼｯｸM-PRO" panose="020F0600000000000000" pitchFamily="50" charset="-128"/>
              </a:rPr>
              <a:t>            </a:t>
            </a:r>
            <a:r>
              <a:rPr lang="en-US" altLang="ja-JP" dirty="0">
                <a:latin typeface="Lucida Console" panose="020B0609040504020204" pitchFamily="49" charset="0"/>
                <a:ea typeface="HG丸ｺﾞｼｯｸM-PRO" panose="020F0600000000000000" pitchFamily="50" charset="-128"/>
              </a:rPr>
              <a:t>if '</a:t>
            </a:r>
            <a:r>
              <a:rPr lang="ja-JP" altLang="en-US" dirty="0">
                <a:latin typeface="Lucida Console" panose="020B0609040504020204" pitchFamily="49" charset="0"/>
                <a:ea typeface="HG丸ｺﾞｼｯｸM-PRO" panose="020F0600000000000000" pitchFamily="50" charset="-128"/>
              </a:rPr>
              <a:t>東京都</a:t>
            </a:r>
            <a:r>
              <a:rPr lang="en-US" altLang="ja-JP" dirty="0">
                <a:latin typeface="Lucida Console" panose="020B0609040504020204" pitchFamily="49" charset="0"/>
                <a:ea typeface="HG丸ｺﾞｼｯｸM-PRO" panose="020F0600000000000000" pitchFamily="50" charset="-128"/>
              </a:rPr>
              <a:t>' in line:</a:t>
            </a:r>
          </a:p>
          <a:p>
            <a:pPr eaLnBrk="1" hangingPunct="1"/>
            <a:r>
              <a:rPr lang="ja-JP" altLang="en-US" dirty="0">
                <a:latin typeface="Lucida Console" panose="020B0609040504020204" pitchFamily="49" charset="0"/>
                <a:ea typeface="HG丸ｺﾞｼｯｸM-PRO" panose="020F0600000000000000" pitchFamily="50" charset="-128"/>
              </a:rPr>
              <a:t>                </a:t>
            </a:r>
            <a:r>
              <a:rPr lang="en-US" altLang="ja-JP" dirty="0" err="1">
                <a:latin typeface="Lucida Console" panose="020B0609040504020204" pitchFamily="49" charset="0"/>
                <a:ea typeface="HG丸ｺﾞｼｯｸM-PRO" panose="020F0600000000000000" pitchFamily="50" charset="-128"/>
              </a:rPr>
              <a:t>out_f.write</a:t>
            </a:r>
            <a:r>
              <a:rPr lang="en-US" altLang="ja-JP" dirty="0">
                <a:latin typeface="Lucida Console" panose="020B0609040504020204" pitchFamily="49" charset="0"/>
                <a:ea typeface="HG丸ｺﾞｼｯｸM-PRO" panose="020F0600000000000000" pitchFamily="50" charset="-128"/>
              </a:rPr>
              <a:t>(line)</a:t>
            </a:r>
          </a:p>
        </p:txBody>
      </p:sp>
      <p:sp>
        <p:nvSpPr>
          <p:cNvPr id="5" name="テキスト ボックス 4">
            <a:extLst>
              <a:ext uri="{FF2B5EF4-FFF2-40B4-BE49-F238E27FC236}">
                <a16:creationId xmlns:a16="http://schemas.microsoft.com/office/drawing/2014/main" id="{DBF23817-74F8-4082-8E1E-4DA6678DCBD9}"/>
              </a:ext>
            </a:extLst>
          </p:cNvPr>
          <p:cNvSpPr txBox="1"/>
          <p:nvPr/>
        </p:nvSpPr>
        <p:spPr>
          <a:xfrm>
            <a:off x="161764" y="1268760"/>
            <a:ext cx="8525036" cy="1015663"/>
          </a:xfrm>
          <a:prstGeom prst="rect">
            <a:avLst/>
          </a:prstGeom>
          <a:noFill/>
        </p:spPr>
        <p:txBody>
          <a:bodyPr wrap="square" rtlCol="0">
            <a:spAutoFit/>
          </a:bodyPr>
          <a:lstStyle/>
          <a:p>
            <a:r>
              <a:rPr kumimoji="1" lang="en-US" altLang="ja-JP" sz="2000" dirty="0">
                <a:latin typeface="+mn-ea"/>
                <a:ea typeface="+mn-ea"/>
              </a:rPr>
              <a:t>with</a:t>
            </a:r>
            <a:r>
              <a:rPr kumimoji="1" lang="ja-JP" altLang="en-US" sz="2000" dirty="0">
                <a:latin typeface="+mn-ea"/>
                <a:ea typeface="+mn-ea"/>
              </a:rPr>
              <a:t>文を使って、出力先のファイルと読み込むファイル</a:t>
            </a:r>
            <a:r>
              <a:rPr lang="ja-JP" altLang="en-US" sz="2000" dirty="0">
                <a:latin typeface="+mn-ea"/>
                <a:ea typeface="+mn-ea"/>
              </a:rPr>
              <a:t>の両方を開く</a:t>
            </a:r>
            <a:endParaRPr lang="en-US" altLang="ja-JP" sz="2000" dirty="0">
              <a:latin typeface="+mn-ea"/>
              <a:ea typeface="+mn-ea"/>
            </a:endParaRPr>
          </a:p>
          <a:p>
            <a:r>
              <a:rPr kumimoji="1" lang="ja-JP" altLang="en-US" sz="2000" dirty="0">
                <a:latin typeface="+mn-ea"/>
                <a:ea typeface="+mn-ea"/>
              </a:rPr>
              <a:t>入力ファイルを</a:t>
            </a:r>
            <a:r>
              <a:rPr kumimoji="1" lang="en-US" altLang="ja-JP" sz="2000" dirty="0">
                <a:latin typeface="+mn-ea"/>
                <a:ea typeface="+mn-ea"/>
              </a:rPr>
              <a:t>1</a:t>
            </a:r>
            <a:r>
              <a:rPr kumimoji="1" lang="ja-JP" altLang="en-US" sz="2000" dirty="0">
                <a:latin typeface="+mn-ea"/>
                <a:ea typeface="+mn-ea"/>
              </a:rPr>
              <a:t>行ずつ読み込み、</a:t>
            </a:r>
            <a:r>
              <a:rPr kumimoji="1" lang="en-US" altLang="ja-JP" sz="2000" dirty="0">
                <a:latin typeface="+mn-ea"/>
                <a:ea typeface="+mn-ea"/>
              </a:rPr>
              <a:t>'</a:t>
            </a:r>
            <a:r>
              <a:rPr kumimoji="1" lang="ja-JP" altLang="en-US" sz="2000" dirty="0">
                <a:latin typeface="+mn-ea"/>
                <a:ea typeface="+mn-ea"/>
              </a:rPr>
              <a:t>東京都</a:t>
            </a:r>
            <a:r>
              <a:rPr kumimoji="1" lang="en-US" altLang="ja-JP" sz="2000" dirty="0">
                <a:latin typeface="+mn-ea"/>
                <a:ea typeface="+mn-ea"/>
              </a:rPr>
              <a:t>'</a:t>
            </a:r>
            <a:r>
              <a:rPr lang="ja-JP" altLang="en-US" sz="2000" dirty="0">
                <a:latin typeface="+mn-ea"/>
                <a:ea typeface="+mn-ea"/>
              </a:rPr>
              <a:t>という文字列が含まれる場合は出力ファイルに書き出す</a:t>
            </a:r>
            <a:endParaRPr kumimoji="1" lang="ja-JP" altLang="en-US" sz="2000" dirty="0">
              <a:latin typeface="+mn-ea"/>
              <a:ea typeface="+mn-ea"/>
            </a:endParaRPr>
          </a:p>
        </p:txBody>
      </p:sp>
      <p:sp>
        <p:nvSpPr>
          <p:cNvPr id="3" name="スライド番号プレースホルダー 2">
            <a:extLst>
              <a:ext uri="{FF2B5EF4-FFF2-40B4-BE49-F238E27FC236}">
                <a16:creationId xmlns:a16="http://schemas.microsoft.com/office/drawing/2014/main" id="{B9BDAB7E-C6B0-457F-92C2-BDF560A6E18D}"/>
              </a:ext>
            </a:extLst>
          </p:cNvPr>
          <p:cNvSpPr>
            <a:spLocks noGrp="1"/>
          </p:cNvSpPr>
          <p:nvPr>
            <p:ph type="sldNum" sz="quarter" idx="12"/>
          </p:nvPr>
        </p:nvSpPr>
        <p:spPr/>
        <p:txBody>
          <a:bodyPr/>
          <a:lstStyle/>
          <a:p>
            <a:fld id="{F9134F74-3BB4-4ADE-A554-892E3A208E77}" type="slidenum">
              <a:rPr lang="ja-JP" altLang="en-US" smtClean="0"/>
              <a:pPr/>
              <a:t>276</a:t>
            </a:fld>
            <a:endParaRPr lang="ja-JP" altLang="en-US"/>
          </a:p>
        </p:txBody>
      </p:sp>
      <p:pic>
        <p:nvPicPr>
          <p:cNvPr id="7" name="図 6">
            <a:extLst>
              <a:ext uri="{FF2B5EF4-FFF2-40B4-BE49-F238E27FC236}">
                <a16:creationId xmlns:a16="http://schemas.microsoft.com/office/drawing/2014/main" id="{6A5310CB-37B9-48F9-BD30-FF7BF45A740C}"/>
              </a:ext>
            </a:extLst>
          </p:cNvPr>
          <p:cNvPicPr>
            <a:picLocks noChangeAspect="1"/>
          </p:cNvPicPr>
          <p:nvPr/>
        </p:nvPicPr>
        <p:blipFill>
          <a:blip r:embed="rId2"/>
          <a:stretch>
            <a:fillRect/>
          </a:stretch>
        </p:blipFill>
        <p:spPr>
          <a:xfrm>
            <a:off x="853206" y="5191959"/>
            <a:ext cx="2998714" cy="1391403"/>
          </a:xfrm>
          <a:prstGeom prst="rect">
            <a:avLst/>
          </a:prstGeom>
        </p:spPr>
      </p:pic>
      <p:sp>
        <p:nvSpPr>
          <p:cNvPr id="8" name="テキスト ボックス 7">
            <a:extLst>
              <a:ext uri="{FF2B5EF4-FFF2-40B4-BE49-F238E27FC236}">
                <a16:creationId xmlns:a16="http://schemas.microsoft.com/office/drawing/2014/main" id="{FB060317-4C44-468B-A21A-20205BBB9EB8}"/>
              </a:ext>
            </a:extLst>
          </p:cNvPr>
          <p:cNvSpPr txBox="1"/>
          <p:nvPr/>
        </p:nvSpPr>
        <p:spPr>
          <a:xfrm>
            <a:off x="714935" y="4725144"/>
            <a:ext cx="3275256" cy="369332"/>
          </a:xfrm>
          <a:prstGeom prst="rect">
            <a:avLst/>
          </a:prstGeom>
          <a:noFill/>
        </p:spPr>
        <p:txBody>
          <a:bodyPr wrap="none" rtlCol="0">
            <a:spAutoFit/>
          </a:bodyPr>
          <a:lstStyle/>
          <a:p>
            <a:r>
              <a:rPr kumimoji="1" lang="ja-JP" altLang="en-US" dirty="0"/>
              <a:t>実行結果（出力ファイルの中身）</a:t>
            </a:r>
          </a:p>
        </p:txBody>
      </p:sp>
    </p:spTree>
    <p:extLst>
      <p:ext uri="{BB962C8B-B14F-4D97-AF65-F5344CB8AC3E}">
        <p14:creationId xmlns:p14="http://schemas.microsoft.com/office/powerpoint/2010/main" val="354135800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3F9BD0-8B5D-4B6C-822F-9C8DF6A5B51B}"/>
              </a:ext>
            </a:extLst>
          </p:cNvPr>
          <p:cNvSpPr>
            <a:spLocks noGrp="1"/>
          </p:cNvSpPr>
          <p:nvPr>
            <p:ph type="ctrTitle"/>
          </p:nvPr>
        </p:nvSpPr>
        <p:spPr/>
        <p:txBody>
          <a:bodyPr/>
          <a:lstStyle/>
          <a:p>
            <a:r>
              <a:rPr lang="ja-JP" altLang="en-US" sz="4000" dirty="0"/>
              <a:t>データの集計とグラフ描画</a:t>
            </a:r>
            <a:endParaRPr kumimoji="1" lang="ja-JP" altLang="en-US" sz="4000" dirty="0"/>
          </a:p>
        </p:txBody>
      </p:sp>
      <p:sp>
        <p:nvSpPr>
          <p:cNvPr id="3" name="字幕 2">
            <a:extLst>
              <a:ext uri="{FF2B5EF4-FFF2-40B4-BE49-F238E27FC236}">
                <a16:creationId xmlns:a16="http://schemas.microsoft.com/office/drawing/2014/main" id="{7989EDC6-7EE5-416F-8F8C-66AEDC37B427}"/>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420608786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777CAF4A-CD9F-4371-8B80-DB1A5126D44A}"/>
              </a:ext>
            </a:extLst>
          </p:cNvPr>
          <p:cNvSpPr>
            <a:spLocks noGrp="1"/>
          </p:cNvSpPr>
          <p:nvPr>
            <p:ph type="sldNum" sz="quarter" idx="12"/>
          </p:nvPr>
        </p:nvSpPr>
        <p:spPr/>
        <p:txBody>
          <a:bodyPr/>
          <a:lstStyle/>
          <a:p>
            <a:fld id="{F9134F74-3BB4-4ADE-A554-892E3A208E77}" type="slidenum">
              <a:rPr lang="ja-JP" altLang="en-US" smtClean="0"/>
              <a:pPr/>
              <a:t>278</a:t>
            </a:fld>
            <a:endParaRPr lang="ja-JP" altLang="en-US" dirty="0"/>
          </a:p>
        </p:txBody>
      </p:sp>
      <p:sp>
        <p:nvSpPr>
          <p:cNvPr id="2" name="タイトル 1">
            <a:extLst>
              <a:ext uri="{FF2B5EF4-FFF2-40B4-BE49-F238E27FC236}">
                <a16:creationId xmlns:a16="http://schemas.microsoft.com/office/drawing/2014/main" id="{1653F22F-F8D4-4A66-8B13-89E541C2931A}"/>
              </a:ext>
            </a:extLst>
          </p:cNvPr>
          <p:cNvSpPr>
            <a:spLocks noGrp="1"/>
          </p:cNvSpPr>
          <p:nvPr>
            <p:ph type="title"/>
          </p:nvPr>
        </p:nvSpPr>
        <p:spPr/>
        <p:txBody>
          <a:bodyPr/>
          <a:lstStyle/>
          <a:p>
            <a:r>
              <a:rPr kumimoji="1" lang="ja-JP" altLang="en-US" dirty="0"/>
              <a:t>データの読み込み</a:t>
            </a:r>
          </a:p>
        </p:txBody>
      </p:sp>
      <p:sp>
        <p:nvSpPr>
          <p:cNvPr id="4" name="正方形/長方形 3">
            <a:extLst>
              <a:ext uri="{FF2B5EF4-FFF2-40B4-BE49-F238E27FC236}">
                <a16:creationId xmlns:a16="http://schemas.microsoft.com/office/drawing/2014/main" id="{376FEC96-BC3E-4F6D-90B1-C024707329F4}"/>
              </a:ext>
            </a:extLst>
          </p:cNvPr>
          <p:cNvSpPr/>
          <p:nvPr/>
        </p:nvSpPr>
        <p:spPr>
          <a:xfrm>
            <a:off x="0" y="1171516"/>
            <a:ext cx="7488832" cy="369332"/>
          </a:xfrm>
          <a:prstGeom prst="rect">
            <a:avLst/>
          </a:prstGeom>
        </p:spPr>
        <p:txBody>
          <a:bodyPr wrap="square">
            <a:spAutoFit/>
          </a:bodyPr>
          <a:lstStyle/>
          <a:p>
            <a:r>
              <a:rPr lang="ja-JP" altLang="en-US" dirty="0"/>
              <a:t>都道府県と来館者数の組を、来館者の多い順にソートして出力する</a:t>
            </a:r>
          </a:p>
        </p:txBody>
      </p:sp>
      <p:sp>
        <p:nvSpPr>
          <p:cNvPr id="5" name="テキスト ボックス 4">
            <a:extLst>
              <a:ext uri="{FF2B5EF4-FFF2-40B4-BE49-F238E27FC236}">
                <a16:creationId xmlns:a16="http://schemas.microsoft.com/office/drawing/2014/main" id="{C14C82CA-F477-48E1-9AA1-CA86488BABE0}"/>
              </a:ext>
            </a:extLst>
          </p:cNvPr>
          <p:cNvSpPr txBox="1">
            <a:spLocks noChangeArrowheads="1"/>
          </p:cNvSpPr>
          <p:nvPr/>
        </p:nvSpPr>
        <p:spPr bwMode="auto">
          <a:xfrm>
            <a:off x="107504" y="1626726"/>
            <a:ext cx="8712968" cy="2893100"/>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300" dirty="0" err="1">
                <a:latin typeface="Lucida Console" panose="020B0609040504020204" pitchFamily="49" charset="0"/>
                <a:ea typeface="HG丸ｺﾞｼｯｸM-PRO" panose="020F0600000000000000" pitchFamily="50" charset="-128"/>
              </a:rPr>
              <a:t>pref_count_dict</a:t>
            </a:r>
            <a:r>
              <a:rPr lang="en-US" altLang="ja-JP" sz="1300" dirty="0">
                <a:latin typeface="Lucida Console" panose="020B0609040504020204" pitchFamily="49" charset="0"/>
                <a:ea typeface="HG丸ｺﾞｼｯｸM-PRO" panose="020F0600000000000000" pitchFamily="50" charset="-128"/>
              </a:rPr>
              <a:t> = {}</a:t>
            </a:r>
          </a:p>
          <a:p>
            <a:pPr eaLnBrk="1" hangingPunct="1"/>
            <a:r>
              <a:rPr lang="en-US" altLang="ja-JP" sz="1300" dirty="0">
                <a:latin typeface="Lucida Console" panose="020B0609040504020204" pitchFamily="49" charset="0"/>
                <a:ea typeface="HG丸ｺﾞｼｯｸM-PRO" panose="020F0600000000000000" pitchFamily="50" charset="-128"/>
              </a:rPr>
              <a:t>with open('data/visitor_record.txt', 'r', encoding='UTF-8') as f:</a:t>
            </a:r>
          </a:p>
          <a:p>
            <a:pPr eaLnBrk="1" hangingPunct="1"/>
            <a:r>
              <a:rPr lang="en-US" altLang="ja-JP" sz="1300" dirty="0">
                <a:latin typeface="Lucida Console" panose="020B0609040504020204" pitchFamily="49" charset="0"/>
                <a:ea typeface="HG丸ｺﾞｼｯｸM-PRO" panose="020F0600000000000000" pitchFamily="50" charset="-128"/>
              </a:rPr>
              <a:t>    for line in f:</a:t>
            </a:r>
          </a:p>
          <a:p>
            <a:pPr eaLnBrk="1" hangingPunct="1"/>
            <a:r>
              <a:rPr lang="en-US" altLang="ja-JP" sz="1300" dirty="0">
                <a:latin typeface="Lucida Console" panose="020B0609040504020204" pitchFamily="49" charset="0"/>
                <a:ea typeface="HG丸ｺﾞｼｯｸM-PRO" panose="020F0600000000000000" pitchFamily="50" charset="-128"/>
              </a:rPr>
              <a:t>        date, </a:t>
            </a:r>
            <a:r>
              <a:rPr lang="en-US" altLang="ja-JP" sz="1300" dirty="0" err="1">
                <a:latin typeface="Lucida Console" panose="020B0609040504020204" pitchFamily="49" charset="0"/>
                <a:ea typeface="HG丸ｺﾞｼｯｸM-PRO" panose="020F0600000000000000" pitchFamily="50" charset="-128"/>
              </a:rPr>
              <a:t>pref</a:t>
            </a:r>
            <a:r>
              <a:rPr lang="en-US" altLang="ja-JP" sz="1300" dirty="0">
                <a:latin typeface="Lucida Console" panose="020B0609040504020204" pitchFamily="49" charset="0"/>
                <a:ea typeface="HG丸ｺﾞｼｯｸM-PRO" panose="020F0600000000000000" pitchFamily="50" charset="-128"/>
              </a:rPr>
              <a:t>, </a:t>
            </a:r>
            <a:r>
              <a:rPr lang="en-US" altLang="ja-JP" sz="1300" dirty="0" err="1">
                <a:latin typeface="Lucida Console" panose="020B0609040504020204" pitchFamily="49" charset="0"/>
                <a:ea typeface="HG丸ｺﾞｼｯｸM-PRO" panose="020F0600000000000000" pitchFamily="50" charset="-128"/>
              </a:rPr>
              <a:t>num_adult</a:t>
            </a:r>
            <a:r>
              <a:rPr lang="en-US" altLang="ja-JP" sz="1300" dirty="0">
                <a:latin typeface="Lucida Console" panose="020B0609040504020204" pitchFamily="49" charset="0"/>
                <a:ea typeface="HG丸ｺﾞｼｯｸM-PRO" panose="020F0600000000000000" pitchFamily="50" charset="-128"/>
              </a:rPr>
              <a:t>, </a:t>
            </a:r>
            <a:r>
              <a:rPr lang="en-US" altLang="ja-JP" sz="1300" dirty="0" err="1">
                <a:latin typeface="Lucida Console" panose="020B0609040504020204" pitchFamily="49" charset="0"/>
                <a:ea typeface="HG丸ｺﾞｼｯｸM-PRO" panose="020F0600000000000000" pitchFamily="50" charset="-128"/>
              </a:rPr>
              <a:t>num_children</a:t>
            </a:r>
            <a:r>
              <a:rPr lang="en-US" altLang="ja-JP" sz="1300" dirty="0">
                <a:latin typeface="Lucida Console" panose="020B0609040504020204" pitchFamily="49" charset="0"/>
                <a:ea typeface="HG丸ｺﾞｼｯｸM-PRO" panose="020F0600000000000000" pitchFamily="50" charset="-128"/>
              </a:rPr>
              <a:t> = </a:t>
            </a:r>
            <a:r>
              <a:rPr lang="en-US" altLang="ja-JP" sz="1300" dirty="0" err="1">
                <a:latin typeface="Lucida Console" panose="020B0609040504020204" pitchFamily="49" charset="0"/>
                <a:ea typeface="HG丸ｺﾞｼｯｸM-PRO" panose="020F0600000000000000" pitchFamily="50" charset="-128"/>
              </a:rPr>
              <a:t>line.split</a:t>
            </a:r>
            <a:r>
              <a:rPr lang="en-US" altLang="ja-JP" sz="1300" dirty="0">
                <a:latin typeface="Lucida Console" panose="020B0609040504020204" pitchFamily="49" charset="0"/>
                <a:ea typeface="HG丸ｺﾞｼｯｸM-PRO" panose="020F0600000000000000" pitchFamily="50" charset="-128"/>
              </a:rPr>
              <a:t>(',')</a:t>
            </a:r>
          </a:p>
          <a:p>
            <a:pPr eaLnBrk="1" hangingPunct="1"/>
            <a:r>
              <a:rPr lang="en-US" altLang="ja-JP" sz="1300" dirty="0">
                <a:latin typeface="Lucida Console" panose="020B0609040504020204" pitchFamily="49" charset="0"/>
                <a:ea typeface="HG丸ｺﾞｼｯｸM-PRO" panose="020F0600000000000000" pitchFamily="50" charset="-128"/>
              </a:rPr>
              <a:t>        </a:t>
            </a:r>
            <a:r>
              <a:rPr lang="en-US" altLang="ja-JP" sz="1300" dirty="0" err="1">
                <a:latin typeface="Lucida Console" panose="020B0609040504020204" pitchFamily="49" charset="0"/>
                <a:ea typeface="HG丸ｺﾞｼｯｸM-PRO" panose="020F0600000000000000" pitchFamily="50" charset="-128"/>
              </a:rPr>
              <a:t>num_all</a:t>
            </a:r>
            <a:r>
              <a:rPr lang="en-US" altLang="ja-JP" sz="1300" dirty="0">
                <a:latin typeface="Lucida Console" panose="020B0609040504020204" pitchFamily="49" charset="0"/>
                <a:ea typeface="HG丸ｺﾞｼｯｸM-PRO" panose="020F0600000000000000" pitchFamily="50" charset="-128"/>
              </a:rPr>
              <a:t> = int(</a:t>
            </a:r>
            <a:r>
              <a:rPr lang="en-US" altLang="ja-JP" sz="1300" dirty="0" err="1">
                <a:latin typeface="Lucida Console" panose="020B0609040504020204" pitchFamily="49" charset="0"/>
                <a:ea typeface="HG丸ｺﾞｼｯｸM-PRO" panose="020F0600000000000000" pitchFamily="50" charset="-128"/>
              </a:rPr>
              <a:t>num_adult</a:t>
            </a:r>
            <a:r>
              <a:rPr lang="en-US" altLang="ja-JP" sz="1300" dirty="0">
                <a:latin typeface="Lucida Console" panose="020B0609040504020204" pitchFamily="49" charset="0"/>
                <a:ea typeface="HG丸ｺﾞｼｯｸM-PRO" panose="020F0600000000000000" pitchFamily="50" charset="-128"/>
              </a:rPr>
              <a:t>) + int(</a:t>
            </a:r>
            <a:r>
              <a:rPr lang="en-US" altLang="ja-JP" sz="1300" dirty="0" err="1">
                <a:latin typeface="Lucida Console" panose="020B0609040504020204" pitchFamily="49" charset="0"/>
                <a:ea typeface="HG丸ｺﾞｼｯｸM-PRO" panose="020F0600000000000000" pitchFamily="50" charset="-128"/>
              </a:rPr>
              <a:t>num_children</a:t>
            </a:r>
            <a:r>
              <a:rPr lang="en-US" altLang="ja-JP" sz="1300" dirty="0">
                <a:latin typeface="Lucida Console" panose="020B0609040504020204" pitchFamily="49" charset="0"/>
                <a:ea typeface="HG丸ｺﾞｼｯｸM-PRO" panose="020F0600000000000000" pitchFamily="50" charset="-128"/>
              </a:rPr>
              <a:t>)</a:t>
            </a:r>
          </a:p>
          <a:p>
            <a:pPr eaLnBrk="1" hangingPunct="1"/>
            <a:r>
              <a:rPr lang="en-US" altLang="ja-JP" sz="1300" dirty="0">
                <a:latin typeface="Lucida Console" panose="020B0609040504020204" pitchFamily="49" charset="0"/>
                <a:ea typeface="HG丸ｺﾞｼｯｸM-PRO" panose="020F0600000000000000" pitchFamily="50" charset="-128"/>
              </a:rPr>
              <a:t>        if </a:t>
            </a:r>
            <a:r>
              <a:rPr lang="en-US" altLang="ja-JP" sz="1300" dirty="0" err="1">
                <a:latin typeface="Lucida Console" panose="020B0609040504020204" pitchFamily="49" charset="0"/>
                <a:ea typeface="HG丸ｺﾞｼｯｸM-PRO" panose="020F0600000000000000" pitchFamily="50" charset="-128"/>
              </a:rPr>
              <a:t>pref</a:t>
            </a:r>
            <a:r>
              <a:rPr lang="en-US" altLang="ja-JP" sz="1300" dirty="0">
                <a:latin typeface="Lucida Console" panose="020B0609040504020204" pitchFamily="49" charset="0"/>
                <a:ea typeface="HG丸ｺﾞｼｯｸM-PRO" panose="020F0600000000000000" pitchFamily="50" charset="-128"/>
              </a:rPr>
              <a:t> in </a:t>
            </a:r>
            <a:r>
              <a:rPr lang="en-US" altLang="ja-JP" sz="1300" dirty="0" err="1">
                <a:latin typeface="Lucida Console" panose="020B0609040504020204" pitchFamily="49" charset="0"/>
                <a:ea typeface="HG丸ｺﾞｼｯｸM-PRO" panose="020F0600000000000000" pitchFamily="50" charset="-128"/>
              </a:rPr>
              <a:t>pref_count_dict</a:t>
            </a:r>
            <a:r>
              <a:rPr lang="en-US" altLang="ja-JP" sz="1300" dirty="0">
                <a:latin typeface="Lucida Console" panose="020B0609040504020204" pitchFamily="49" charset="0"/>
                <a:ea typeface="HG丸ｺﾞｼｯｸM-PRO" panose="020F0600000000000000" pitchFamily="50" charset="-128"/>
              </a:rPr>
              <a:t>:</a:t>
            </a:r>
          </a:p>
          <a:p>
            <a:pPr eaLnBrk="1" hangingPunct="1"/>
            <a:r>
              <a:rPr lang="en-US" altLang="ja-JP" sz="1300" dirty="0">
                <a:latin typeface="Lucida Console" panose="020B0609040504020204" pitchFamily="49" charset="0"/>
                <a:ea typeface="HG丸ｺﾞｼｯｸM-PRO" panose="020F0600000000000000" pitchFamily="50" charset="-128"/>
              </a:rPr>
              <a:t>            </a:t>
            </a:r>
            <a:r>
              <a:rPr lang="en-US" altLang="ja-JP" sz="1300" dirty="0" err="1">
                <a:latin typeface="Lucida Console" panose="020B0609040504020204" pitchFamily="49" charset="0"/>
                <a:ea typeface="HG丸ｺﾞｼｯｸM-PRO" panose="020F0600000000000000" pitchFamily="50" charset="-128"/>
              </a:rPr>
              <a:t>pref_count_dict</a:t>
            </a:r>
            <a:r>
              <a:rPr lang="en-US" altLang="ja-JP" sz="1300" dirty="0">
                <a:latin typeface="Lucida Console" panose="020B0609040504020204" pitchFamily="49" charset="0"/>
                <a:ea typeface="HG丸ｺﾞｼｯｸM-PRO" panose="020F0600000000000000" pitchFamily="50" charset="-128"/>
              </a:rPr>
              <a:t>[</a:t>
            </a:r>
            <a:r>
              <a:rPr lang="en-US" altLang="ja-JP" sz="1300" dirty="0" err="1">
                <a:latin typeface="Lucida Console" panose="020B0609040504020204" pitchFamily="49" charset="0"/>
                <a:ea typeface="HG丸ｺﾞｼｯｸM-PRO" panose="020F0600000000000000" pitchFamily="50" charset="-128"/>
              </a:rPr>
              <a:t>pref</a:t>
            </a:r>
            <a:r>
              <a:rPr lang="en-US" altLang="ja-JP" sz="1300" dirty="0">
                <a:latin typeface="Lucida Console" panose="020B0609040504020204" pitchFamily="49" charset="0"/>
                <a:ea typeface="HG丸ｺﾞｼｯｸM-PRO" panose="020F0600000000000000" pitchFamily="50" charset="-128"/>
              </a:rPr>
              <a:t>] += </a:t>
            </a:r>
            <a:r>
              <a:rPr lang="en-US" altLang="ja-JP" sz="1300" dirty="0" err="1">
                <a:latin typeface="Lucida Console" panose="020B0609040504020204" pitchFamily="49" charset="0"/>
                <a:ea typeface="HG丸ｺﾞｼｯｸM-PRO" panose="020F0600000000000000" pitchFamily="50" charset="-128"/>
              </a:rPr>
              <a:t>num_all</a:t>
            </a:r>
            <a:endParaRPr lang="en-US" altLang="ja-JP" sz="1300" dirty="0">
              <a:latin typeface="Lucida Console" panose="020B0609040504020204" pitchFamily="49" charset="0"/>
              <a:ea typeface="HG丸ｺﾞｼｯｸM-PRO" panose="020F0600000000000000" pitchFamily="50" charset="-128"/>
            </a:endParaRPr>
          </a:p>
          <a:p>
            <a:pPr eaLnBrk="1" hangingPunct="1"/>
            <a:r>
              <a:rPr lang="en-US" altLang="ja-JP" sz="1300" dirty="0">
                <a:latin typeface="Lucida Console" panose="020B0609040504020204" pitchFamily="49" charset="0"/>
                <a:ea typeface="HG丸ｺﾞｼｯｸM-PRO" panose="020F0600000000000000" pitchFamily="50" charset="-128"/>
              </a:rPr>
              <a:t>        else:</a:t>
            </a:r>
          </a:p>
          <a:p>
            <a:pPr eaLnBrk="1" hangingPunct="1"/>
            <a:r>
              <a:rPr lang="en-US" altLang="ja-JP" sz="1300" dirty="0">
                <a:latin typeface="Lucida Console" panose="020B0609040504020204" pitchFamily="49" charset="0"/>
                <a:ea typeface="HG丸ｺﾞｼｯｸM-PRO" panose="020F0600000000000000" pitchFamily="50" charset="-128"/>
              </a:rPr>
              <a:t>            </a:t>
            </a:r>
            <a:r>
              <a:rPr lang="en-US" altLang="ja-JP" sz="1300" dirty="0" err="1">
                <a:latin typeface="Lucida Console" panose="020B0609040504020204" pitchFamily="49" charset="0"/>
                <a:ea typeface="HG丸ｺﾞｼｯｸM-PRO" panose="020F0600000000000000" pitchFamily="50" charset="-128"/>
              </a:rPr>
              <a:t>pref_count_dict</a:t>
            </a:r>
            <a:r>
              <a:rPr lang="en-US" altLang="ja-JP" sz="1300" dirty="0">
                <a:latin typeface="Lucida Console" panose="020B0609040504020204" pitchFamily="49" charset="0"/>
                <a:ea typeface="HG丸ｺﾞｼｯｸM-PRO" panose="020F0600000000000000" pitchFamily="50" charset="-128"/>
              </a:rPr>
              <a:t>[</a:t>
            </a:r>
            <a:r>
              <a:rPr lang="en-US" altLang="ja-JP" sz="1300" dirty="0" err="1">
                <a:latin typeface="Lucida Console" panose="020B0609040504020204" pitchFamily="49" charset="0"/>
                <a:ea typeface="HG丸ｺﾞｼｯｸM-PRO" panose="020F0600000000000000" pitchFamily="50" charset="-128"/>
              </a:rPr>
              <a:t>pref</a:t>
            </a:r>
            <a:r>
              <a:rPr lang="en-US" altLang="ja-JP" sz="1300" dirty="0">
                <a:latin typeface="Lucida Console" panose="020B0609040504020204" pitchFamily="49" charset="0"/>
                <a:ea typeface="HG丸ｺﾞｼｯｸM-PRO" panose="020F0600000000000000" pitchFamily="50" charset="-128"/>
              </a:rPr>
              <a:t>] = </a:t>
            </a:r>
            <a:r>
              <a:rPr lang="en-US" altLang="ja-JP" sz="1300" dirty="0" err="1">
                <a:latin typeface="Lucida Console" panose="020B0609040504020204" pitchFamily="49" charset="0"/>
                <a:ea typeface="HG丸ｺﾞｼｯｸM-PRO" panose="020F0600000000000000" pitchFamily="50" charset="-128"/>
              </a:rPr>
              <a:t>num_all</a:t>
            </a:r>
            <a:endParaRPr lang="en-US" altLang="ja-JP" sz="1300" dirty="0">
              <a:latin typeface="Lucida Console" panose="020B0609040504020204" pitchFamily="49" charset="0"/>
              <a:ea typeface="HG丸ｺﾞｼｯｸM-PRO" panose="020F0600000000000000" pitchFamily="50" charset="-128"/>
            </a:endParaRPr>
          </a:p>
          <a:p>
            <a:pPr eaLnBrk="1" hangingPunct="1"/>
            <a:endParaRPr lang="en-US" altLang="ja-JP" sz="1300" dirty="0">
              <a:latin typeface="Lucida Console" panose="020B0609040504020204" pitchFamily="49" charset="0"/>
              <a:ea typeface="HG丸ｺﾞｼｯｸM-PRO" panose="020F0600000000000000" pitchFamily="50" charset="-128"/>
            </a:endParaRPr>
          </a:p>
          <a:p>
            <a:pPr eaLnBrk="1" hangingPunct="1"/>
            <a:r>
              <a:rPr lang="en-US" altLang="ja-JP" sz="1300" dirty="0" err="1">
                <a:latin typeface="Lucida Console" panose="020B0609040504020204" pitchFamily="49" charset="0"/>
                <a:ea typeface="HG丸ｺﾞｼｯｸM-PRO" panose="020F0600000000000000" pitchFamily="50" charset="-128"/>
              </a:rPr>
              <a:t>pref_count_sorted</a:t>
            </a:r>
            <a:r>
              <a:rPr lang="en-US" altLang="ja-JP" sz="1300" dirty="0">
                <a:latin typeface="Lucida Console" panose="020B0609040504020204" pitchFamily="49" charset="0"/>
                <a:ea typeface="HG丸ｺﾞｼｯｸM-PRO" panose="020F0600000000000000" pitchFamily="50" charset="-128"/>
              </a:rPr>
              <a:t> = sorted(</a:t>
            </a:r>
            <a:r>
              <a:rPr lang="en-US" altLang="ja-JP" sz="1300" dirty="0" err="1">
                <a:latin typeface="Lucida Console" panose="020B0609040504020204" pitchFamily="49" charset="0"/>
                <a:ea typeface="HG丸ｺﾞｼｯｸM-PRO" panose="020F0600000000000000" pitchFamily="50" charset="-128"/>
              </a:rPr>
              <a:t>pref_count_dict.items</a:t>
            </a:r>
            <a:r>
              <a:rPr lang="en-US" altLang="ja-JP" sz="1300" dirty="0">
                <a:latin typeface="Lucida Console" panose="020B0609040504020204" pitchFamily="49" charset="0"/>
                <a:ea typeface="HG丸ｺﾞｼｯｸM-PRO" panose="020F0600000000000000" pitchFamily="50" charset="-128"/>
              </a:rPr>
              <a:t>(), key=lambda x:x[1], reverse=True)</a:t>
            </a:r>
          </a:p>
          <a:p>
            <a:pPr eaLnBrk="1" hangingPunct="1"/>
            <a:endParaRPr lang="en-US" altLang="ja-JP" sz="1300" dirty="0">
              <a:latin typeface="Lucida Console" panose="020B0609040504020204" pitchFamily="49" charset="0"/>
              <a:ea typeface="HG丸ｺﾞｼｯｸM-PRO" panose="020F0600000000000000" pitchFamily="50" charset="-128"/>
            </a:endParaRPr>
          </a:p>
          <a:p>
            <a:pPr eaLnBrk="1" hangingPunct="1"/>
            <a:r>
              <a:rPr lang="en-US" altLang="ja-JP" sz="1300" dirty="0">
                <a:latin typeface="Lucida Console" panose="020B0609040504020204" pitchFamily="49" charset="0"/>
                <a:ea typeface="HG丸ｺﾞｼｯｸM-PRO" panose="020F0600000000000000" pitchFamily="50" charset="-128"/>
              </a:rPr>
              <a:t>for </a:t>
            </a:r>
            <a:r>
              <a:rPr lang="en-US" altLang="ja-JP" sz="1300" dirty="0" err="1">
                <a:latin typeface="Lucida Console" panose="020B0609040504020204" pitchFamily="49" charset="0"/>
                <a:ea typeface="HG丸ｺﾞｼｯｸM-PRO" panose="020F0600000000000000" pitchFamily="50" charset="-128"/>
              </a:rPr>
              <a:t>i</a:t>
            </a:r>
            <a:r>
              <a:rPr lang="en-US" altLang="ja-JP" sz="1300" dirty="0">
                <a:latin typeface="Lucida Console" panose="020B0609040504020204" pitchFamily="49" charset="0"/>
                <a:ea typeface="HG丸ｺﾞｼｯｸM-PRO" panose="020F0600000000000000" pitchFamily="50" charset="-128"/>
              </a:rPr>
              <a:t> in </a:t>
            </a:r>
            <a:r>
              <a:rPr lang="en-US" altLang="ja-JP" sz="1300" dirty="0" err="1">
                <a:latin typeface="Lucida Console" panose="020B0609040504020204" pitchFamily="49" charset="0"/>
                <a:ea typeface="HG丸ｺﾞｼｯｸM-PRO" panose="020F0600000000000000" pitchFamily="50" charset="-128"/>
              </a:rPr>
              <a:t>pref_count_sorted</a:t>
            </a:r>
            <a:r>
              <a:rPr lang="en-US" altLang="ja-JP" sz="1300" dirty="0">
                <a:latin typeface="Lucida Console" panose="020B0609040504020204" pitchFamily="49" charset="0"/>
                <a:ea typeface="HG丸ｺﾞｼｯｸM-PRO" panose="020F0600000000000000" pitchFamily="50" charset="-128"/>
              </a:rPr>
              <a:t>:</a:t>
            </a:r>
          </a:p>
          <a:p>
            <a:pPr eaLnBrk="1" hangingPunct="1"/>
            <a:r>
              <a:rPr lang="en-US" altLang="ja-JP" sz="1300" dirty="0">
                <a:latin typeface="Lucida Console" panose="020B0609040504020204" pitchFamily="49" charset="0"/>
                <a:ea typeface="HG丸ｺﾞｼｯｸM-PRO" panose="020F0600000000000000" pitchFamily="50" charset="-128"/>
              </a:rPr>
              <a:t>    print(</a:t>
            </a:r>
            <a:r>
              <a:rPr lang="en-US" altLang="ja-JP" sz="1300" dirty="0" err="1">
                <a:latin typeface="Lucida Console" panose="020B0609040504020204" pitchFamily="49" charset="0"/>
                <a:ea typeface="HG丸ｺﾞｼｯｸM-PRO" panose="020F0600000000000000" pitchFamily="50" charset="-128"/>
              </a:rPr>
              <a:t>i</a:t>
            </a:r>
            <a:r>
              <a:rPr lang="en-US" altLang="ja-JP" sz="1300" dirty="0">
                <a:latin typeface="Lucida Console" panose="020B0609040504020204" pitchFamily="49" charset="0"/>
                <a:ea typeface="HG丸ｺﾞｼｯｸM-PRO" panose="020F0600000000000000" pitchFamily="50" charset="-128"/>
              </a:rPr>
              <a:t>)</a:t>
            </a:r>
          </a:p>
        </p:txBody>
      </p:sp>
      <p:pic>
        <p:nvPicPr>
          <p:cNvPr id="6" name="図 5">
            <a:extLst>
              <a:ext uri="{FF2B5EF4-FFF2-40B4-BE49-F238E27FC236}">
                <a16:creationId xmlns:a16="http://schemas.microsoft.com/office/drawing/2014/main" id="{F30C3CD8-21BC-405C-8545-01A8D667E2B8}"/>
              </a:ext>
            </a:extLst>
          </p:cNvPr>
          <p:cNvPicPr>
            <a:picLocks noChangeAspect="1"/>
          </p:cNvPicPr>
          <p:nvPr/>
        </p:nvPicPr>
        <p:blipFill>
          <a:blip r:embed="rId2"/>
          <a:stretch>
            <a:fillRect/>
          </a:stretch>
        </p:blipFill>
        <p:spPr>
          <a:xfrm>
            <a:off x="5004048" y="4897081"/>
            <a:ext cx="1344068" cy="1433058"/>
          </a:xfrm>
          <a:prstGeom prst="rect">
            <a:avLst/>
          </a:prstGeom>
        </p:spPr>
      </p:pic>
      <p:pic>
        <p:nvPicPr>
          <p:cNvPr id="11" name="図 10">
            <a:extLst>
              <a:ext uri="{FF2B5EF4-FFF2-40B4-BE49-F238E27FC236}">
                <a16:creationId xmlns:a16="http://schemas.microsoft.com/office/drawing/2014/main" id="{DABE3E3D-E18A-4C48-A8DE-A574B353ED9E}"/>
              </a:ext>
            </a:extLst>
          </p:cNvPr>
          <p:cNvPicPr>
            <a:picLocks noChangeAspect="1"/>
          </p:cNvPicPr>
          <p:nvPr/>
        </p:nvPicPr>
        <p:blipFill>
          <a:blip r:embed="rId3"/>
          <a:stretch>
            <a:fillRect/>
          </a:stretch>
        </p:blipFill>
        <p:spPr>
          <a:xfrm>
            <a:off x="1858111" y="4897080"/>
            <a:ext cx="2065701" cy="1433058"/>
          </a:xfrm>
          <a:prstGeom prst="rect">
            <a:avLst/>
          </a:prstGeom>
        </p:spPr>
      </p:pic>
      <p:sp>
        <p:nvSpPr>
          <p:cNvPr id="12" name="テキスト ボックス 11">
            <a:extLst>
              <a:ext uri="{FF2B5EF4-FFF2-40B4-BE49-F238E27FC236}">
                <a16:creationId xmlns:a16="http://schemas.microsoft.com/office/drawing/2014/main" id="{4B2059B5-20F7-412A-8CF6-36ACB8CC2B68}"/>
              </a:ext>
            </a:extLst>
          </p:cNvPr>
          <p:cNvSpPr txBox="1"/>
          <p:nvPr/>
        </p:nvSpPr>
        <p:spPr>
          <a:xfrm>
            <a:off x="1747844" y="6183323"/>
            <a:ext cx="415498" cy="369332"/>
          </a:xfrm>
          <a:prstGeom prst="rect">
            <a:avLst/>
          </a:prstGeom>
          <a:noFill/>
        </p:spPr>
        <p:txBody>
          <a:bodyPr wrap="none" rtlCol="0">
            <a:spAutoFit/>
          </a:bodyPr>
          <a:lstStyle/>
          <a:p>
            <a:r>
              <a:rPr kumimoji="1" lang="en-US" altLang="ja-JP" dirty="0"/>
              <a:t>…</a:t>
            </a:r>
            <a:endParaRPr kumimoji="1" lang="ja-JP" altLang="en-US" dirty="0"/>
          </a:p>
        </p:txBody>
      </p:sp>
      <p:cxnSp>
        <p:nvCxnSpPr>
          <p:cNvPr id="14" name="直線矢印コネクタ 13">
            <a:extLst>
              <a:ext uri="{FF2B5EF4-FFF2-40B4-BE49-F238E27FC236}">
                <a16:creationId xmlns:a16="http://schemas.microsoft.com/office/drawing/2014/main" id="{0674DA30-16C1-44A6-8A88-3A49BCB687E9}"/>
              </a:ext>
            </a:extLst>
          </p:cNvPr>
          <p:cNvCxnSpPr/>
          <p:nvPr/>
        </p:nvCxnSpPr>
        <p:spPr>
          <a:xfrm>
            <a:off x="4314253" y="5643935"/>
            <a:ext cx="3600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055A9DBB-736D-419B-BCAA-87BD96C8C0C3}"/>
              </a:ext>
            </a:extLst>
          </p:cNvPr>
          <p:cNvSpPr txBox="1"/>
          <p:nvPr/>
        </p:nvSpPr>
        <p:spPr>
          <a:xfrm>
            <a:off x="1858111" y="4581129"/>
            <a:ext cx="1311578" cy="276999"/>
          </a:xfrm>
          <a:prstGeom prst="rect">
            <a:avLst/>
          </a:prstGeom>
          <a:noFill/>
        </p:spPr>
        <p:txBody>
          <a:bodyPr wrap="none" rtlCol="0">
            <a:spAutoFit/>
          </a:bodyPr>
          <a:lstStyle/>
          <a:p>
            <a:r>
              <a:rPr lang="en-US" altLang="ja-JP" sz="1200" dirty="0"/>
              <a:t>visitor_record.txt</a:t>
            </a:r>
            <a:endParaRPr kumimoji="1" lang="ja-JP" altLang="en-US" sz="1200" dirty="0"/>
          </a:p>
        </p:txBody>
      </p:sp>
      <p:sp>
        <p:nvSpPr>
          <p:cNvPr id="16" name="テキスト ボックス 15">
            <a:extLst>
              <a:ext uri="{FF2B5EF4-FFF2-40B4-BE49-F238E27FC236}">
                <a16:creationId xmlns:a16="http://schemas.microsoft.com/office/drawing/2014/main" id="{FADE8899-1504-46A2-9812-DD57BA040F8A}"/>
              </a:ext>
            </a:extLst>
          </p:cNvPr>
          <p:cNvSpPr txBox="1"/>
          <p:nvPr/>
        </p:nvSpPr>
        <p:spPr>
          <a:xfrm>
            <a:off x="5004048" y="4581128"/>
            <a:ext cx="492443" cy="276999"/>
          </a:xfrm>
          <a:prstGeom prst="rect">
            <a:avLst/>
          </a:prstGeom>
          <a:noFill/>
        </p:spPr>
        <p:txBody>
          <a:bodyPr wrap="none" rtlCol="0">
            <a:spAutoFit/>
          </a:bodyPr>
          <a:lstStyle/>
          <a:p>
            <a:r>
              <a:rPr lang="ja-JP" altLang="en-US" sz="1200" dirty="0"/>
              <a:t>出力</a:t>
            </a:r>
            <a:endParaRPr kumimoji="1" lang="ja-JP" altLang="en-US" sz="1200" dirty="0"/>
          </a:p>
        </p:txBody>
      </p:sp>
      <p:sp>
        <p:nvSpPr>
          <p:cNvPr id="17" name="テキスト ボックス 16">
            <a:extLst>
              <a:ext uri="{FF2B5EF4-FFF2-40B4-BE49-F238E27FC236}">
                <a16:creationId xmlns:a16="http://schemas.microsoft.com/office/drawing/2014/main" id="{781A3AC6-FC27-4229-A86A-F0F07A5B228E}"/>
              </a:ext>
            </a:extLst>
          </p:cNvPr>
          <p:cNvSpPr txBox="1"/>
          <p:nvPr/>
        </p:nvSpPr>
        <p:spPr>
          <a:xfrm>
            <a:off x="2072994" y="6406366"/>
            <a:ext cx="2475358" cy="307777"/>
          </a:xfrm>
          <a:prstGeom prst="rect">
            <a:avLst/>
          </a:prstGeom>
          <a:noFill/>
        </p:spPr>
        <p:txBody>
          <a:bodyPr wrap="none" rtlCol="0">
            <a:spAutoFit/>
          </a:bodyPr>
          <a:lstStyle/>
          <a:p>
            <a:r>
              <a:rPr kumimoji="1" lang="en-US" altLang="ja-JP" sz="1400" dirty="0"/>
              <a:t>※</a:t>
            </a:r>
            <a:r>
              <a:rPr kumimoji="1" lang="ja-JP" altLang="en-US" sz="1400" dirty="0"/>
              <a:t> </a:t>
            </a:r>
            <a:r>
              <a:rPr kumimoji="1" lang="en-US" altLang="ja-JP" sz="1400" dirty="0"/>
              <a:t>CSV</a:t>
            </a:r>
            <a:r>
              <a:rPr kumimoji="1" lang="ja-JP" altLang="en-US" sz="1400" dirty="0"/>
              <a:t>形式（</a:t>
            </a:r>
            <a:r>
              <a:rPr kumimoji="1" lang="en-US" altLang="ja-JP" sz="1400" dirty="0"/>
              <a:t>1</a:t>
            </a:r>
            <a:r>
              <a:rPr kumimoji="1" lang="ja-JP" altLang="en-US" sz="1400" dirty="0"/>
              <a:t>行＝</a:t>
            </a:r>
            <a:r>
              <a:rPr kumimoji="1" lang="en-US" altLang="ja-JP" sz="1400" dirty="0"/>
              <a:t>1</a:t>
            </a:r>
            <a:r>
              <a:rPr kumimoji="1" lang="ja-JP" altLang="en-US" sz="1400" dirty="0"/>
              <a:t>レコード）</a:t>
            </a:r>
          </a:p>
        </p:txBody>
      </p:sp>
      <p:sp>
        <p:nvSpPr>
          <p:cNvPr id="19" name="テキスト ボックス 18">
            <a:extLst>
              <a:ext uri="{FF2B5EF4-FFF2-40B4-BE49-F238E27FC236}">
                <a16:creationId xmlns:a16="http://schemas.microsoft.com/office/drawing/2014/main" id="{82A035C6-6161-45CC-834B-7F6E0E893B39}"/>
              </a:ext>
            </a:extLst>
          </p:cNvPr>
          <p:cNvSpPr txBox="1"/>
          <p:nvPr/>
        </p:nvSpPr>
        <p:spPr>
          <a:xfrm>
            <a:off x="7330850" y="4519826"/>
            <a:ext cx="1975534" cy="276999"/>
          </a:xfrm>
          <a:prstGeom prst="rect">
            <a:avLst/>
          </a:prstGeom>
          <a:noFill/>
        </p:spPr>
        <p:txBody>
          <a:bodyPr wrap="square">
            <a:spAutoFit/>
          </a:bodyPr>
          <a:lstStyle/>
          <a:p>
            <a:r>
              <a:rPr lang="ja-JP" altLang="en-US" sz="1200" dirty="0"/>
              <a:t>7-10/pref_count.py</a:t>
            </a:r>
          </a:p>
        </p:txBody>
      </p:sp>
    </p:spTree>
    <p:extLst>
      <p:ext uri="{BB962C8B-B14F-4D97-AF65-F5344CB8AC3E}">
        <p14:creationId xmlns:p14="http://schemas.microsoft.com/office/powerpoint/2010/main" val="418572945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28D51B5-A105-445F-9599-ED22797C21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2636912"/>
            <a:ext cx="4248472" cy="3186355"/>
          </a:xfrm>
          <a:prstGeom prst="rect">
            <a:avLst/>
          </a:prstGeom>
        </p:spPr>
      </p:pic>
      <p:sp>
        <p:nvSpPr>
          <p:cNvPr id="2" name="タイトル 1">
            <a:extLst>
              <a:ext uri="{FF2B5EF4-FFF2-40B4-BE49-F238E27FC236}">
                <a16:creationId xmlns:a16="http://schemas.microsoft.com/office/drawing/2014/main" id="{ECFE0100-A8EA-4FEE-BEB9-426F500B4286}"/>
              </a:ext>
            </a:extLst>
          </p:cNvPr>
          <p:cNvSpPr>
            <a:spLocks noGrp="1"/>
          </p:cNvSpPr>
          <p:nvPr>
            <p:ph type="title"/>
          </p:nvPr>
        </p:nvSpPr>
        <p:spPr/>
        <p:txBody>
          <a:bodyPr>
            <a:normAutofit fontScale="90000"/>
          </a:bodyPr>
          <a:lstStyle/>
          <a:p>
            <a:r>
              <a:rPr lang="en-US" altLang="ja-JP" dirty="0"/>
              <a:t>matplotlib</a:t>
            </a:r>
            <a:r>
              <a:rPr lang="ja-JP" altLang="en-US" dirty="0"/>
              <a:t>ライブラリを用いたグラフの作成</a:t>
            </a:r>
            <a:endParaRPr kumimoji="1" lang="ja-JP" altLang="en-US" dirty="0"/>
          </a:p>
        </p:txBody>
      </p:sp>
      <p:sp>
        <p:nvSpPr>
          <p:cNvPr id="3" name="コンテンツ プレースホルダー 2">
            <a:extLst>
              <a:ext uri="{FF2B5EF4-FFF2-40B4-BE49-F238E27FC236}">
                <a16:creationId xmlns:a16="http://schemas.microsoft.com/office/drawing/2014/main" id="{3AFDB7DA-5635-44C4-B5A1-9536D918FD35}"/>
              </a:ext>
            </a:extLst>
          </p:cNvPr>
          <p:cNvSpPr>
            <a:spLocks noGrp="1"/>
          </p:cNvSpPr>
          <p:nvPr>
            <p:ph idx="1"/>
          </p:nvPr>
        </p:nvSpPr>
        <p:spPr/>
        <p:txBody>
          <a:bodyPr/>
          <a:lstStyle/>
          <a:p>
            <a:r>
              <a:rPr lang="en-US" altLang="ja-JP" sz="2800" dirty="0"/>
              <a:t>matplotlib</a:t>
            </a:r>
            <a:r>
              <a:rPr lang="ja-JP" altLang="en-US" sz="2800" dirty="0"/>
              <a:t>ライブラリとは</a:t>
            </a:r>
            <a:endParaRPr lang="en-US" altLang="ja-JP" sz="2800" dirty="0"/>
          </a:p>
          <a:p>
            <a:pPr marL="457200" lvl="1" indent="0">
              <a:buNone/>
            </a:pPr>
            <a:r>
              <a:rPr kumimoji="1" lang="ja-JP" altLang="en-US" sz="2400" dirty="0"/>
              <a:t>グラフ描画用の機能をまとめたライブラリ</a:t>
            </a:r>
            <a:endParaRPr kumimoji="1" lang="en-US" altLang="ja-JP" sz="2400" dirty="0"/>
          </a:p>
          <a:p>
            <a:pPr marL="514350" indent="-457200"/>
            <a:r>
              <a:rPr lang="ja-JP" altLang="en-US" sz="2800" dirty="0"/>
              <a:t>公式サイト   </a:t>
            </a:r>
            <a:r>
              <a:rPr lang="en-US" altLang="ja-JP" sz="2800" dirty="0"/>
              <a:t> https://matplotlib.org/</a:t>
            </a:r>
            <a:endParaRPr kumimoji="1" lang="en-US" altLang="ja-JP" sz="2800" dirty="0"/>
          </a:p>
        </p:txBody>
      </p:sp>
      <p:sp>
        <p:nvSpPr>
          <p:cNvPr id="4" name="スライド番号プレースホルダー 3">
            <a:extLst>
              <a:ext uri="{FF2B5EF4-FFF2-40B4-BE49-F238E27FC236}">
                <a16:creationId xmlns:a16="http://schemas.microsoft.com/office/drawing/2014/main" id="{4C956F7A-3B90-4D58-A186-43926487CF19}"/>
              </a:ext>
            </a:extLst>
          </p:cNvPr>
          <p:cNvSpPr>
            <a:spLocks noGrp="1"/>
          </p:cNvSpPr>
          <p:nvPr>
            <p:ph type="sldNum" sz="quarter" idx="12"/>
          </p:nvPr>
        </p:nvSpPr>
        <p:spPr/>
        <p:txBody>
          <a:bodyPr/>
          <a:lstStyle/>
          <a:p>
            <a:fld id="{F9134F74-3BB4-4ADE-A554-892E3A208E77}" type="slidenum">
              <a:rPr lang="ja-JP" altLang="en-US" smtClean="0"/>
              <a:pPr/>
              <a:t>279</a:t>
            </a:fld>
            <a:endParaRPr lang="ja-JP" altLang="en-US"/>
          </a:p>
        </p:txBody>
      </p:sp>
    </p:spTree>
    <p:extLst>
      <p:ext uri="{BB962C8B-B14F-4D97-AF65-F5344CB8AC3E}">
        <p14:creationId xmlns:p14="http://schemas.microsoft.com/office/powerpoint/2010/main" val="2904330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p:txBody>
          <a:bodyPr/>
          <a:lstStyle/>
          <a:p>
            <a:pPr eaLnBrk="1" hangingPunct="1"/>
            <a:r>
              <a:rPr lang="ja-JP" altLang="en-US" dirty="0"/>
              <a:t>変数</a:t>
            </a:r>
          </a:p>
        </p:txBody>
      </p:sp>
      <p:sp>
        <p:nvSpPr>
          <p:cNvPr id="25603" name="コンテンツ プレースホルダ 2"/>
          <p:cNvSpPr>
            <a:spLocks noGrp="1"/>
          </p:cNvSpPr>
          <p:nvPr>
            <p:ph idx="1"/>
          </p:nvPr>
        </p:nvSpPr>
        <p:spPr>
          <a:xfrm>
            <a:off x="457200" y="1214438"/>
            <a:ext cx="8229600" cy="2571750"/>
          </a:xfrm>
        </p:spPr>
        <p:txBody>
          <a:bodyPr/>
          <a:lstStyle/>
          <a:p>
            <a:pPr marL="0" indent="0" eaLnBrk="1" hangingPunct="1">
              <a:buNone/>
            </a:pPr>
            <a:r>
              <a:rPr lang="ja-JP" altLang="en-US" sz="2800" dirty="0"/>
              <a:t>「</a:t>
            </a:r>
            <a:r>
              <a:rPr lang="ja-JP" altLang="en-US" sz="2800" b="1" dirty="0">
                <a:solidFill>
                  <a:srgbClr val="FF0000"/>
                </a:solidFill>
              </a:rPr>
              <a:t>変数</a:t>
            </a:r>
            <a:r>
              <a:rPr lang="ja-JP" altLang="en-US" sz="2800" dirty="0"/>
              <a:t>」とは、値を入れておく入れ物</a:t>
            </a:r>
            <a:endParaRPr lang="en-US" altLang="ja-JP" sz="2800" dirty="0"/>
          </a:p>
          <a:p>
            <a:pPr eaLnBrk="1" hangingPunct="1">
              <a:buFont typeface="Arial" panose="020B0604020202020204" pitchFamily="34" charset="0"/>
              <a:buNone/>
            </a:pPr>
            <a:endParaRPr lang="ja-JP" altLang="en-US" sz="2800" dirty="0"/>
          </a:p>
        </p:txBody>
      </p:sp>
      <p:sp>
        <p:nvSpPr>
          <p:cNvPr id="25604" name="テキスト ボックス 3"/>
          <p:cNvSpPr txBox="1">
            <a:spLocks noChangeArrowheads="1"/>
          </p:cNvSpPr>
          <p:nvPr/>
        </p:nvSpPr>
        <p:spPr bwMode="auto">
          <a:xfrm>
            <a:off x="928689" y="2071688"/>
            <a:ext cx="1339055" cy="523220"/>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800" dirty="0">
                <a:latin typeface="Lucida Console" panose="020B0609040504020204" pitchFamily="49" charset="0"/>
                <a:ea typeface="HG丸ｺﾞｼｯｸM-PRO" panose="020F0600000000000000" pitchFamily="50" charset="-128"/>
              </a:rPr>
              <a:t>a = 3</a:t>
            </a:r>
            <a:endParaRPr lang="ja-JP" altLang="en-US" sz="2800" dirty="0">
              <a:latin typeface="Lucida Console" panose="020B0609040504020204" pitchFamily="49" charset="0"/>
              <a:ea typeface="HG丸ｺﾞｼｯｸM-PRO" panose="020F0600000000000000" pitchFamily="50" charset="-128"/>
            </a:endParaRPr>
          </a:p>
        </p:txBody>
      </p:sp>
      <p:pic>
        <p:nvPicPr>
          <p:cNvPr id="2" name="図 1">
            <a:extLst>
              <a:ext uri="{FF2B5EF4-FFF2-40B4-BE49-F238E27FC236}">
                <a16:creationId xmlns:a16="http://schemas.microsoft.com/office/drawing/2014/main" id="{A55F1FB3-1729-4CD4-B5BA-B1577CC59DF2}"/>
              </a:ext>
            </a:extLst>
          </p:cNvPr>
          <p:cNvPicPr>
            <a:picLocks noChangeAspect="1"/>
          </p:cNvPicPr>
          <p:nvPr/>
        </p:nvPicPr>
        <p:blipFill>
          <a:blip r:embed="rId3"/>
          <a:stretch>
            <a:fillRect/>
          </a:stretch>
        </p:blipFill>
        <p:spPr>
          <a:xfrm>
            <a:off x="2051720" y="4000501"/>
            <a:ext cx="4392488" cy="2143702"/>
          </a:xfrm>
          <a:prstGeom prst="rect">
            <a:avLst/>
          </a:prstGeom>
        </p:spPr>
      </p:pic>
      <p:sp>
        <p:nvSpPr>
          <p:cNvPr id="7" name="テキスト ボックス 6">
            <a:extLst>
              <a:ext uri="{FF2B5EF4-FFF2-40B4-BE49-F238E27FC236}">
                <a16:creationId xmlns:a16="http://schemas.microsoft.com/office/drawing/2014/main" id="{FD294417-F23B-44DC-A033-AC004E2E2BB1}"/>
              </a:ext>
            </a:extLst>
          </p:cNvPr>
          <p:cNvSpPr txBox="1"/>
          <p:nvPr/>
        </p:nvSpPr>
        <p:spPr>
          <a:xfrm>
            <a:off x="567050" y="2931948"/>
            <a:ext cx="954107" cy="400110"/>
          </a:xfrm>
          <a:prstGeom prst="rect">
            <a:avLst/>
          </a:prstGeom>
          <a:noFill/>
        </p:spPr>
        <p:txBody>
          <a:bodyPr wrap="none" rtlCol="0">
            <a:spAutoFit/>
          </a:bodyPr>
          <a:lstStyle/>
          <a:p>
            <a:r>
              <a:rPr lang="ja-JP" altLang="en-US" sz="2000" dirty="0">
                <a:latin typeface="+mn-ea"/>
                <a:ea typeface="+mn-ea"/>
              </a:rPr>
              <a:t>変数名</a:t>
            </a:r>
            <a:endParaRPr kumimoji="1" lang="ja-JP" altLang="en-US" sz="2000" dirty="0">
              <a:latin typeface="+mn-ea"/>
              <a:ea typeface="+mn-ea"/>
            </a:endParaRPr>
          </a:p>
        </p:txBody>
      </p:sp>
      <p:cxnSp>
        <p:nvCxnSpPr>
          <p:cNvPr id="8" name="直線矢印コネクタ 7">
            <a:extLst>
              <a:ext uri="{FF2B5EF4-FFF2-40B4-BE49-F238E27FC236}">
                <a16:creationId xmlns:a16="http://schemas.microsoft.com/office/drawing/2014/main" id="{C152E18B-F820-461B-B18B-B26B93C1729E}"/>
              </a:ext>
            </a:extLst>
          </p:cNvPr>
          <p:cNvCxnSpPr>
            <a:cxnSpLocks/>
          </p:cNvCxnSpPr>
          <p:nvPr/>
        </p:nvCxnSpPr>
        <p:spPr>
          <a:xfrm flipV="1">
            <a:off x="928687" y="2520175"/>
            <a:ext cx="186928" cy="3995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コンテンツ プレースホルダ 2">
            <a:extLst>
              <a:ext uri="{FF2B5EF4-FFF2-40B4-BE49-F238E27FC236}">
                <a16:creationId xmlns:a16="http://schemas.microsoft.com/office/drawing/2014/main" id="{F1FDAFB1-76F3-406E-BDAC-2615AC9552F8}"/>
              </a:ext>
            </a:extLst>
          </p:cNvPr>
          <p:cNvSpPr txBox="1">
            <a:spLocks/>
          </p:cNvSpPr>
          <p:nvPr/>
        </p:nvSpPr>
        <p:spPr bwMode="auto">
          <a:xfrm>
            <a:off x="3059832" y="2143125"/>
            <a:ext cx="5472608" cy="99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eaLnBrk="1" hangingPunct="1">
              <a:buFont typeface="Arial" panose="020B0604020202020204" pitchFamily="34" charset="0"/>
              <a:buNone/>
            </a:pPr>
            <a:r>
              <a:rPr lang="ja-JP" altLang="en-US" sz="2400" dirty="0"/>
              <a:t>「変数</a:t>
            </a:r>
            <a:r>
              <a:rPr lang="en-US" altLang="ja-JP" sz="2400" dirty="0"/>
              <a:t>a</a:t>
            </a:r>
            <a:r>
              <a:rPr lang="ja-JP" altLang="en-US" sz="2400" dirty="0"/>
              <a:t>に</a:t>
            </a:r>
            <a:r>
              <a:rPr lang="en-US" altLang="ja-JP" sz="2400" dirty="0"/>
              <a:t>3</a:t>
            </a:r>
            <a:r>
              <a:rPr lang="ja-JP" altLang="en-US" sz="2400" dirty="0"/>
              <a:t>を</a:t>
            </a:r>
            <a:r>
              <a:rPr lang="ja-JP" altLang="en-US" sz="2400" b="1" dirty="0">
                <a:solidFill>
                  <a:srgbClr val="FF0000"/>
                </a:solidFill>
              </a:rPr>
              <a:t>代入</a:t>
            </a:r>
            <a:r>
              <a:rPr lang="ja-JP" altLang="en-US" sz="2400" dirty="0"/>
              <a:t>する」</a:t>
            </a:r>
          </a:p>
        </p:txBody>
      </p:sp>
      <p:cxnSp>
        <p:nvCxnSpPr>
          <p:cNvPr id="11" name="直線矢印コネクタ 10">
            <a:extLst>
              <a:ext uri="{FF2B5EF4-FFF2-40B4-BE49-F238E27FC236}">
                <a16:creationId xmlns:a16="http://schemas.microsoft.com/office/drawing/2014/main" id="{6FDAA7AF-BCF7-4911-A941-F34446C3263A}"/>
              </a:ext>
            </a:extLst>
          </p:cNvPr>
          <p:cNvCxnSpPr>
            <a:cxnSpLocks/>
          </p:cNvCxnSpPr>
          <p:nvPr/>
        </p:nvCxnSpPr>
        <p:spPr>
          <a:xfrm flipH="1">
            <a:off x="2771800" y="2333298"/>
            <a:ext cx="46274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E62B9008-168D-4D5A-B402-AFA298ADBC58}"/>
              </a:ext>
            </a:extLst>
          </p:cNvPr>
          <p:cNvSpPr txBox="1"/>
          <p:nvPr/>
        </p:nvSpPr>
        <p:spPr>
          <a:xfrm>
            <a:off x="2555776" y="3553242"/>
            <a:ext cx="3185487" cy="369332"/>
          </a:xfrm>
          <a:prstGeom prst="rect">
            <a:avLst/>
          </a:prstGeom>
          <a:noFill/>
        </p:spPr>
        <p:txBody>
          <a:bodyPr wrap="none" rtlCol="0">
            <a:spAutoFit/>
          </a:bodyPr>
          <a:lstStyle/>
          <a:p>
            <a:r>
              <a:rPr kumimoji="1" lang="ja-JP" altLang="en-US" dirty="0">
                <a:latin typeface="+mn-ea"/>
                <a:ea typeface="+mn-ea"/>
              </a:rPr>
              <a:t>「代入」の一般的なイメージ</a:t>
            </a:r>
          </a:p>
        </p:txBody>
      </p:sp>
      <p:sp>
        <p:nvSpPr>
          <p:cNvPr id="3" name="スライド番号プレースホルダー 2">
            <a:extLst>
              <a:ext uri="{FF2B5EF4-FFF2-40B4-BE49-F238E27FC236}">
                <a16:creationId xmlns:a16="http://schemas.microsoft.com/office/drawing/2014/main" id="{7AAE456B-7601-46E9-965B-F10253D39A51}"/>
              </a:ext>
            </a:extLst>
          </p:cNvPr>
          <p:cNvSpPr>
            <a:spLocks noGrp="1"/>
          </p:cNvSpPr>
          <p:nvPr>
            <p:ph type="sldNum" sz="quarter" idx="12"/>
          </p:nvPr>
        </p:nvSpPr>
        <p:spPr/>
        <p:txBody>
          <a:bodyPr/>
          <a:lstStyle/>
          <a:p>
            <a:fld id="{F9134F74-3BB4-4ADE-A554-892E3A208E77}" type="slidenum">
              <a:rPr lang="ja-JP" altLang="en-US" smtClean="0"/>
              <a:pPr/>
              <a:t>28</a:t>
            </a:fld>
            <a:endParaRPr lang="ja-JP" altLang="en-US"/>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494CBE-D89D-4A2C-8D0D-6EBB99D1FF82}"/>
              </a:ext>
            </a:extLst>
          </p:cNvPr>
          <p:cNvSpPr>
            <a:spLocks noGrp="1"/>
          </p:cNvSpPr>
          <p:nvPr>
            <p:ph type="title"/>
          </p:nvPr>
        </p:nvSpPr>
        <p:spPr/>
        <p:txBody>
          <a:bodyPr/>
          <a:lstStyle/>
          <a:p>
            <a:r>
              <a:rPr kumimoji="1" lang="ja-JP" altLang="en-US" dirty="0"/>
              <a:t>外部ライブラリ</a:t>
            </a:r>
          </a:p>
        </p:txBody>
      </p:sp>
      <p:sp>
        <p:nvSpPr>
          <p:cNvPr id="3" name="コンテンツ プレースホルダー 2">
            <a:extLst>
              <a:ext uri="{FF2B5EF4-FFF2-40B4-BE49-F238E27FC236}">
                <a16:creationId xmlns:a16="http://schemas.microsoft.com/office/drawing/2014/main" id="{0498E34A-3ABC-4E31-A26B-AF1B9C79EA9B}"/>
              </a:ext>
            </a:extLst>
          </p:cNvPr>
          <p:cNvSpPr>
            <a:spLocks noGrp="1"/>
          </p:cNvSpPr>
          <p:nvPr>
            <p:ph idx="1"/>
          </p:nvPr>
        </p:nvSpPr>
        <p:spPr>
          <a:xfrm>
            <a:off x="457200" y="1214422"/>
            <a:ext cx="8291264" cy="5000660"/>
          </a:xfrm>
        </p:spPr>
        <p:txBody>
          <a:bodyPr/>
          <a:lstStyle/>
          <a:p>
            <a:r>
              <a:rPr kumimoji="1" lang="ja-JP" altLang="en-US" sz="2800" dirty="0"/>
              <a:t>外部ライブラリとは</a:t>
            </a:r>
            <a:endParaRPr kumimoji="1" lang="en-US" altLang="ja-JP" sz="2800" dirty="0"/>
          </a:p>
          <a:p>
            <a:pPr lvl="1"/>
            <a:r>
              <a:rPr lang="en-US" altLang="ja-JP" sz="2400" dirty="0"/>
              <a:t>Python</a:t>
            </a:r>
            <a:r>
              <a:rPr lang="ja-JP" altLang="en-US" sz="2400" dirty="0"/>
              <a:t>に最初から備わっている「標準ライブラリ」とは別に、外部で開発されたライブラリで、必要に応じてインストールが必要</a:t>
            </a:r>
            <a:endParaRPr lang="en-US" altLang="ja-JP" sz="2400" dirty="0"/>
          </a:p>
          <a:p>
            <a:pPr lvl="1"/>
            <a:endParaRPr lang="en-US" altLang="ja-JP" sz="2400" dirty="0"/>
          </a:p>
          <a:p>
            <a:pPr lvl="1"/>
            <a:r>
              <a:rPr lang="ja-JP" altLang="en-US" sz="2400" dirty="0"/>
              <a:t>画像処理、機械学習、グラフ生成、最適化計算など、特定の分野に特化した機能を提供</a:t>
            </a:r>
            <a:endParaRPr lang="en-US" altLang="ja-JP" sz="2400" dirty="0"/>
          </a:p>
          <a:p>
            <a:pPr lvl="1"/>
            <a:endParaRPr lang="en-US" altLang="ja-JP" sz="2400" dirty="0"/>
          </a:p>
          <a:p>
            <a:pPr lvl="1"/>
            <a:r>
              <a:rPr lang="en-US" altLang="ja-JP" sz="2400" dirty="0"/>
              <a:t>matplotlib</a:t>
            </a:r>
            <a:r>
              <a:rPr lang="ja-JP" altLang="en-US" sz="2400" dirty="0"/>
              <a:t> は、外部ライブラリの</a:t>
            </a:r>
            <a:r>
              <a:rPr lang="en-US" altLang="ja-JP" sz="2400" dirty="0"/>
              <a:t>1</a:t>
            </a:r>
            <a:r>
              <a:rPr lang="ja-JP" altLang="en-US" sz="2400" dirty="0"/>
              <a:t>つ。グラフ描画用の機能が含まれる</a:t>
            </a:r>
            <a:endParaRPr lang="en-US" altLang="ja-JP" sz="2000" dirty="0"/>
          </a:p>
        </p:txBody>
      </p:sp>
      <p:sp>
        <p:nvSpPr>
          <p:cNvPr id="4" name="スライド番号プレースホルダー 3">
            <a:extLst>
              <a:ext uri="{FF2B5EF4-FFF2-40B4-BE49-F238E27FC236}">
                <a16:creationId xmlns:a16="http://schemas.microsoft.com/office/drawing/2014/main" id="{799BC52D-CB28-4F72-8377-84EBA853C7D5}"/>
              </a:ext>
            </a:extLst>
          </p:cNvPr>
          <p:cNvSpPr>
            <a:spLocks noGrp="1"/>
          </p:cNvSpPr>
          <p:nvPr>
            <p:ph type="sldNum" sz="quarter" idx="12"/>
          </p:nvPr>
        </p:nvSpPr>
        <p:spPr/>
        <p:txBody>
          <a:bodyPr/>
          <a:lstStyle/>
          <a:p>
            <a:fld id="{F9134F74-3BB4-4ADE-A554-892E3A208E77}" type="slidenum">
              <a:rPr lang="ja-JP" altLang="en-US" smtClean="0"/>
              <a:pPr/>
              <a:t>280</a:t>
            </a:fld>
            <a:endParaRPr lang="ja-JP" altLang="en-US" dirty="0"/>
          </a:p>
        </p:txBody>
      </p:sp>
    </p:spTree>
    <p:extLst>
      <p:ext uri="{BB962C8B-B14F-4D97-AF65-F5344CB8AC3E}">
        <p14:creationId xmlns:p14="http://schemas.microsoft.com/office/powerpoint/2010/main" val="2161323361"/>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7B0F75-F4CF-430D-B1AF-5438C8F7CE11}"/>
              </a:ext>
            </a:extLst>
          </p:cNvPr>
          <p:cNvSpPr>
            <a:spLocks noGrp="1"/>
          </p:cNvSpPr>
          <p:nvPr>
            <p:ph type="title"/>
          </p:nvPr>
        </p:nvSpPr>
        <p:spPr/>
        <p:txBody>
          <a:bodyPr/>
          <a:lstStyle/>
          <a:p>
            <a:r>
              <a:rPr kumimoji="1" lang="en-US" altLang="ja-JP" dirty="0"/>
              <a:t>pip </a:t>
            </a:r>
            <a:r>
              <a:rPr kumimoji="1" lang="ja-JP" altLang="en-US" dirty="0"/>
              <a:t>コマンド</a:t>
            </a:r>
          </a:p>
        </p:txBody>
      </p:sp>
      <p:sp>
        <p:nvSpPr>
          <p:cNvPr id="3" name="コンテンツ プレースホルダー 2">
            <a:extLst>
              <a:ext uri="{FF2B5EF4-FFF2-40B4-BE49-F238E27FC236}">
                <a16:creationId xmlns:a16="http://schemas.microsoft.com/office/drawing/2014/main" id="{BE58FF63-BAB4-4247-AA7E-0ACAB3229170}"/>
              </a:ext>
            </a:extLst>
          </p:cNvPr>
          <p:cNvSpPr>
            <a:spLocks noGrp="1"/>
          </p:cNvSpPr>
          <p:nvPr>
            <p:ph idx="1"/>
          </p:nvPr>
        </p:nvSpPr>
        <p:spPr/>
        <p:txBody>
          <a:bodyPr/>
          <a:lstStyle/>
          <a:p>
            <a:pPr marL="0" indent="0">
              <a:buNone/>
            </a:pPr>
            <a:r>
              <a:rPr lang="ja-JP" altLang="en-US" sz="2000" dirty="0"/>
              <a:t>・外部ライブラリのインストール・管理を行うコマンド</a:t>
            </a:r>
            <a:endParaRPr lang="en-US" altLang="ja-JP" sz="2000" dirty="0"/>
          </a:p>
          <a:p>
            <a:pPr marL="0" indent="0">
              <a:buNone/>
            </a:pPr>
            <a:r>
              <a:rPr lang="ja-JP" altLang="en-US" sz="2000" dirty="0"/>
              <a:t>・</a:t>
            </a:r>
            <a:r>
              <a:rPr lang="en-US" altLang="ja-JP" sz="2000" dirty="0"/>
              <a:t>Windows</a:t>
            </a:r>
            <a:r>
              <a:rPr lang="ja-JP" altLang="en-US" sz="2000" dirty="0"/>
              <a:t> </a:t>
            </a:r>
            <a:r>
              <a:rPr lang="en-US" altLang="ja-JP" sz="2000" dirty="0"/>
              <a:t>PowerShell </a:t>
            </a:r>
            <a:r>
              <a:rPr lang="ja-JP" altLang="en-US" sz="2000" dirty="0"/>
              <a:t>で「</a:t>
            </a:r>
            <a:r>
              <a:rPr kumimoji="1" lang="en-US" altLang="ja-JP" sz="2000" dirty="0"/>
              <a:t> pip</a:t>
            </a:r>
            <a:r>
              <a:rPr kumimoji="1" lang="ja-JP" altLang="en-US" sz="2000" dirty="0"/>
              <a:t> </a:t>
            </a:r>
            <a:r>
              <a:rPr kumimoji="1" lang="en-US" altLang="ja-JP" sz="2000" dirty="0"/>
              <a:t>list</a:t>
            </a:r>
            <a:r>
              <a:rPr lang="ja-JP" altLang="en-US" sz="2000" dirty="0"/>
              <a:t> 」と入力することで</a:t>
            </a:r>
            <a:r>
              <a:rPr kumimoji="1" lang="ja-JP" altLang="en-US" sz="2000" dirty="0"/>
              <a:t>インストール済みのライブラリ一覧を得られる</a:t>
            </a:r>
            <a:r>
              <a:rPr kumimoji="1" lang="en-US" altLang="ja-JP" sz="2000" dirty="0"/>
              <a:t> </a:t>
            </a:r>
          </a:p>
          <a:p>
            <a:pPr marL="0" indent="0">
              <a:buNone/>
            </a:pPr>
            <a:endParaRPr lang="en-US" altLang="ja-JP" sz="2000" dirty="0"/>
          </a:p>
          <a:p>
            <a:pPr marL="0" indent="0">
              <a:buNone/>
            </a:pPr>
            <a:endParaRPr kumimoji="1" lang="en-US" altLang="ja-JP" sz="2000" dirty="0"/>
          </a:p>
          <a:p>
            <a:pPr marL="0" indent="0">
              <a:buNone/>
            </a:pPr>
            <a:endParaRPr lang="en-US" altLang="ja-JP" sz="2000" dirty="0"/>
          </a:p>
          <a:p>
            <a:pPr marL="0" indent="0">
              <a:buNone/>
            </a:pPr>
            <a:endParaRPr kumimoji="1" lang="en-US" altLang="ja-JP" sz="2000" dirty="0"/>
          </a:p>
          <a:p>
            <a:pPr marL="0" indent="0">
              <a:buNone/>
            </a:pPr>
            <a:endParaRPr lang="en-US" altLang="ja-JP" sz="2000" dirty="0"/>
          </a:p>
          <a:p>
            <a:pPr marL="0" indent="0">
              <a:buNone/>
            </a:pPr>
            <a:endParaRPr kumimoji="1" lang="en-US" altLang="ja-JP" sz="2000" dirty="0"/>
          </a:p>
          <a:p>
            <a:pPr marL="0" indent="0">
              <a:buNone/>
            </a:pPr>
            <a:endParaRPr lang="en-US" altLang="ja-JP" sz="2000" dirty="0"/>
          </a:p>
          <a:p>
            <a:pPr marL="0" indent="0">
              <a:buNone/>
            </a:pPr>
            <a:r>
              <a:rPr lang="ja-JP" altLang="en-US" sz="2000" dirty="0"/>
              <a:t>・「</a:t>
            </a:r>
            <a:r>
              <a:rPr kumimoji="1" lang="en-US" altLang="ja-JP" sz="2000" dirty="0"/>
              <a:t> pip</a:t>
            </a:r>
            <a:r>
              <a:rPr kumimoji="1" lang="ja-JP" altLang="en-US" sz="2000" dirty="0"/>
              <a:t> </a:t>
            </a:r>
            <a:r>
              <a:rPr kumimoji="1" lang="en-US" altLang="ja-JP" sz="2000" dirty="0"/>
              <a:t>install </a:t>
            </a:r>
            <a:r>
              <a:rPr lang="ja-JP" altLang="en-US" sz="2000" i="1" dirty="0"/>
              <a:t>ライブラリ</a:t>
            </a:r>
            <a:r>
              <a:rPr kumimoji="1" lang="ja-JP" altLang="en-US" sz="2000" i="1" dirty="0"/>
              <a:t>名</a:t>
            </a:r>
            <a:r>
              <a:rPr lang="ja-JP" altLang="en-US" sz="2000" dirty="0"/>
              <a:t> 」と入力することでライブラリを</a:t>
            </a:r>
            <a:r>
              <a:rPr kumimoji="1" lang="ja-JP" altLang="en-US" sz="2000" dirty="0"/>
              <a:t>インストールできる</a:t>
            </a:r>
            <a:r>
              <a:rPr kumimoji="1" lang="en-US" altLang="ja-JP" sz="2000" dirty="0"/>
              <a:t> </a:t>
            </a:r>
            <a:endParaRPr kumimoji="1" lang="ja-JP" altLang="en-US" sz="2000" dirty="0"/>
          </a:p>
          <a:p>
            <a:pPr marL="0" indent="0">
              <a:buNone/>
            </a:pPr>
            <a:endParaRPr kumimoji="1" lang="ja-JP" altLang="en-US" sz="2000" dirty="0"/>
          </a:p>
        </p:txBody>
      </p:sp>
      <p:sp>
        <p:nvSpPr>
          <p:cNvPr id="4" name="スライド番号プレースホルダー 3">
            <a:extLst>
              <a:ext uri="{FF2B5EF4-FFF2-40B4-BE49-F238E27FC236}">
                <a16:creationId xmlns:a16="http://schemas.microsoft.com/office/drawing/2014/main" id="{C68110AA-4D10-4AFC-91AA-69C5B516BD78}"/>
              </a:ext>
            </a:extLst>
          </p:cNvPr>
          <p:cNvSpPr>
            <a:spLocks noGrp="1"/>
          </p:cNvSpPr>
          <p:nvPr>
            <p:ph type="sldNum" sz="quarter" idx="12"/>
          </p:nvPr>
        </p:nvSpPr>
        <p:spPr/>
        <p:txBody>
          <a:bodyPr/>
          <a:lstStyle/>
          <a:p>
            <a:fld id="{F9134F74-3BB4-4ADE-A554-892E3A208E77}" type="slidenum">
              <a:rPr lang="ja-JP" altLang="en-US" smtClean="0"/>
              <a:pPr/>
              <a:t>281</a:t>
            </a:fld>
            <a:endParaRPr lang="ja-JP" altLang="en-US"/>
          </a:p>
        </p:txBody>
      </p:sp>
      <p:pic>
        <p:nvPicPr>
          <p:cNvPr id="6" name="図 5">
            <a:extLst>
              <a:ext uri="{FF2B5EF4-FFF2-40B4-BE49-F238E27FC236}">
                <a16:creationId xmlns:a16="http://schemas.microsoft.com/office/drawing/2014/main" id="{1B4F47F0-9DDD-46F5-8571-655FB0DCABCB}"/>
              </a:ext>
            </a:extLst>
          </p:cNvPr>
          <p:cNvPicPr>
            <a:picLocks noChangeAspect="1"/>
          </p:cNvPicPr>
          <p:nvPr/>
        </p:nvPicPr>
        <p:blipFill>
          <a:blip r:embed="rId2"/>
          <a:stretch>
            <a:fillRect/>
          </a:stretch>
        </p:blipFill>
        <p:spPr>
          <a:xfrm>
            <a:off x="899592" y="2257587"/>
            <a:ext cx="2736304" cy="2342825"/>
          </a:xfrm>
          <a:prstGeom prst="rect">
            <a:avLst/>
          </a:prstGeom>
        </p:spPr>
      </p:pic>
      <p:pic>
        <p:nvPicPr>
          <p:cNvPr id="7" name="図 6">
            <a:extLst>
              <a:ext uri="{FF2B5EF4-FFF2-40B4-BE49-F238E27FC236}">
                <a16:creationId xmlns:a16="http://schemas.microsoft.com/office/drawing/2014/main" id="{D4179DA8-9627-4249-8D98-CD46BF5B36B3}"/>
              </a:ext>
            </a:extLst>
          </p:cNvPr>
          <p:cNvPicPr>
            <a:picLocks noChangeAspect="1"/>
          </p:cNvPicPr>
          <p:nvPr/>
        </p:nvPicPr>
        <p:blipFill>
          <a:blip r:embed="rId3"/>
          <a:stretch>
            <a:fillRect/>
          </a:stretch>
        </p:blipFill>
        <p:spPr>
          <a:xfrm>
            <a:off x="899592" y="5643577"/>
            <a:ext cx="3026397" cy="377763"/>
          </a:xfrm>
          <a:prstGeom prst="rect">
            <a:avLst/>
          </a:prstGeom>
        </p:spPr>
      </p:pic>
    </p:spTree>
    <p:extLst>
      <p:ext uri="{BB962C8B-B14F-4D97-AF65-F5344CB8AC3E}">
        <p14:creationId xmlns:p14="http://schemas.microsoft.com/office/powerpoint/2010/main" val="358551001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CB62B301-1A2D-404D-9638-6560106EB890}"/>
              </a:ext>
            </a:extLst>
          </p:cNvPr>
          <p:cNvGrpSpPr/>
          <p:nvPr/>
        </p:nvGrpSpPr>
        <p:grpSpPr>
          <a:xfrm>
            <a:off x="35496" y="0"/>
            <a:ext cx="6978293" cy="6878893"/>
            <a:chOff x="0" y="-20893"/>
            <a:chExt cx="5840747" cy="5757550"/>
          </a:xfrm>
        </p:grpSpPr>
        <p:pic>
          <p:nvPicPr>
            <p:cNvPr id="6" name="図 5">
              <a:extLst>
                <a:ext uri="{FF2B5EF4-FFF2-40B4-BE49-F238E27FC236}">
                  <a16:creationId xmlns:a16="http://schemas.microsoft.com/office/drawing/2014/main" id="{C6EDBA01-C3BD-4F3D-B278-174BA16FDCC0}"/>
                </a:ext>
              </a:extLst>
            </p:cNvPr>
            <p:cNvPicPr>
              <a:picLocks noChangeAspect="1"/>
            </p:cNvPicPr>
            <p:nvPr/>
          </p:nvPicPr>
          <p:blipFill>
            <a:blip r:embed="rId2"/>
            <a:stretch>
              <a:fillRect/>
            </a:stretch>
          </p:blipFill>
          <p:spPr>
            <a:xfrm>
              <a:off x="0" y="-20893"/>
              <a:ext cx="5825003" cy="4351791"/>
            </a:xfrm>
            <a:prstGeom prst="rect">
              <a:avLst/>
            </a:prstGeom>
          </p:spPr>
        </p:pic>
        <p:pic>
          <p:nvPicPr>
            <p:cNvPr id="8" name="図 7">
              <a:extLst>
                <a:ext uri="{FF2B5EF4-FFF2-40B4-BE49-F238E27FC236}">
                  <a16:creationId xmlns:a16="http://schemas.microsoft.com/office/drawing/2014/main" id="{91BAE8BF-B9DC-4F79-BA0D-769CA92473F6}"/>
                </a:ext>
              </a:extLst>
            </p:cNvPr>
            <p:cNvPicPr>
              <a:picLocks noChangeAspect="1"/>
            </p:cNvPicPr>
            <p:nvPr/>
          </p:nvPicPr>
          <p:blipFill>
            <a:blip r:embed="rId3"/>
            <a:stretch>
              <a:fillRect/>
            </a:stretch>
          </p:blipFill>
          <p:spPr>
            <a:xfrm>
              <a:off x="15742" y="4327932"/>
              <a:ext cx="5825005" cy="1408725"/>
            </a:xfrm>
            <a:prstGeom prst="rect">
              <a:avLst/>
            </a:prstGeom>
          </p:spPr>
        </p:pic>
      </p:grpSp>
      <p:pic>
        <p:nvPicPr>
          <p:cNvPr id="10" name="図 9">
            <a:extLst>
              <a:ext uri="{FF2B5EF4-FFF2-40B4-BE49-F238E27FC236}">
                <a16:creationId xmlns:a16="http://schemas.microsoft.com/office/drawing/2014/main" id="{48568099-6DF5-4C85-AEF0-340A262D0C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280" y="5308267"/>
            <a:ext cx="1944216" cy="1458162"/>
          </a:xfrm>
          <a:prstGeom prst="rect">
            <a:avLst/>
          </a:prstGeom>
        </p:spPr>
      </p:pic>
      <p:sp>
        <p:nvSpPr>
          <p:cNvPr id="11" name="テキスト ボックス 10">
            <a:extLst>
              <a:ext uri="{FF2B5EF4-FFF2-40B4-BE49-F238E27FC236}">
                <a16:creationId xmlns:a16="http://schemas.microsoft.com/office/drawing/2014/main" id="{95926514-639B-4536-8849-1F1C358026B0}"/>
              </a:ext>
            </a:extLst>
          </p:cNvPr>
          <p:cNvSpPr txBox="1"/>
          <p:nvPr/>
        </p:nvSpPr>
        <p:spPr>
          <a:xfrm>
            <a:off x="7062374" y="1420199"/>
            <a:ext cx="1726755" cy="369332"/>
          </a:xfrm>
          <a:prstGeom prst="rect">
            <a:avLst/>
          </a:prstGeom>
          <a:solidFill>
            <a:srgbClr val="0070C0"/>
          </a:solidFill>
          <a:ln>
            <a:solidFill>
              <a:schemeClr val="tx2"/>
            </a:solidFill>
          </a:ln>
        </p:spPr>
        <p:txBody>
          <a:bodyPr wrap="none" rtlCol="0">
            <a:spAutoFit/>
          </a:bodyPr>
          <a:lstStyle/>
          <a:p>
            <a:r>
              <a:rPr kumimoji="1" lang="ja-JP" altLang="en-US" dirty="0">
                <a:solidFill>
                  <a:schemeClr val="bg1"/>
                </a:solidFill>
                <a:latin typeface="+mn-lt"/>
              </a:rPr>
              <a:t>データ読み込み</a:t>
            </a:r>
          </a:p>
        </p:txBody>
      </p:sp>
      <p:sp>
        <p:nvSpPr>
          <p:cNvPr id="12" name="テキスト ボックス 11">
            <a:extLst>
              <a:ext uri="{FF2B5EF4-FFF2-40B4-BE49-F238E27FC236}">
                <a16:creationId xmlns:a16="http://schemas.microsoft.com/office/drawing/2014/main" id="{9F192060-C502-4596-942F-069F63E59B99}"/>
              </a:ext>
            </a:extLst>
          </p:cNvPr>
          <p:cNvSpPr txBox="1"/>
          <p:nvPr/>
        </p:nvSpPr>
        <p:spPr>
          <a:xfrm>
            <a:off x="7092280" y="4221088"/>
            <a:ext cx="1697901" cy="369332"/>
          </a:xfrm>
          <a:prstGeom prst="rect">
            <a:avLst/>
          </a:prstGeom>
          <a:solidFill>
            <a:srgbClr val="0070C0"/>
          </a:solidFill>
          <a:ln>
            <a:solidFill>
              <a:schemeClr val="tx2"/>
            </a:solidFill>
          </a:ln>
        </p:spPr>
        <p:txBody>
          <a:bodyPr wrap="none" rtlCol="0">
            <a:spAutoFit/>
          </a:bodyPr>
          <a:lstStyle/>
          <a:p>
            <a:r>
              <a:rPr kumimoji="1" lang="ja-JP" altLang="en-US" dirty="0">
                <a:solidFill>
                  <a:schemeClr val="bg1"/>
                </a:solidFill>
                <a:latin typeface="+mn-lt"/>
              </a:rPr>
              <a:t>グラフ作成準備</a:t>
            </a:r>
          </a:p>
        </p:txBody>
      </p:sp>
      <p:sp>
        <p:nvSpPr>
          <p:cNvPr id="13" name="テキスト ボックス 12">
            <a:extLst>
              <a:ext uri="{FF2B5EF4-FFF2-40B4-BE49-F238E27FC236}">
                <a16:creationId xmlns:a16="http://schemas.microsoft.com/office/drawing/2014/main" id="{51466CBB-9666-4319-8227-33F11D7C5F3C}"/>
              </a:ext>
            </a:extLst>
          </p:cNvPr>
          <p:cNvSpPr txBox="1"/>
          <p:nvPr/>
        </p:nvSpPr>
        <p:spPr>
          <a:xfrm>
            <a:off x="7323112" y="5068469"/>
            <a:ext cx="1236236" cy="369332"/>
          </a:xfrm>
          <a:prstGeom prst="rect">
            <a:avLst/>
          </a:prstGeom>
          <a:solidFill>
            <a:srgbClr val="0070C0"/>
          </a:solidFill>
          <a:ln>
            <a:solidFill>
              <a:schemeClr val="tx2"/>
            </a:solidFill>
          </a:ln>
        </p:spPr>
        <p:txBody>
          <a:bodyPr wrap="none" rtlCol="0">
            <a:spAutoFit/>
          </a:bodyPr>
          <a:lstStyle/>
          <a:p>
            <a:r>
              <a:rPr kumimoji="1" lang="ja-JP" altLang="en-US" dirty="0">
                <a:solidFill>
                  <a:schemeClr val="bg1"/>
                </a:solidFill>
                <a:latin typeface="+mn-lt"/>
              </a:rPr>
              <a:t>グラフ出力</a:t>
            </a:r>
          </a:p>
        </p:txBody>
      </p:sp>
      <p:cxnSp>
        <p:nvCxnSpPr>
          <p:cNvPr id="15" name="直線矢印コネクタ 14">
            <a:extLst>
              <a:ext uri="{FF2B5EF4-FFF2-40B4-BE49-F238E27FC236}">
                <a16:creationId xmlns:a16="http://schemas.microsoft.com/office/drawing/2014/main" id="{F8D4AD31-DB4A-46D6-8007-8707A5F31381}"/>
              </a:ext>
            </a:extLst>
          </p:cNvPr>
          <p:cNvCxnSpPr/>
          <p:nvPr/>
        </p:nvCxnSpPr>
        <p:spPr>
          <a:xfrm>
            <a:off x="7941230" y="2204864"/>
            <a:ext cx="0" cy="1800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183FF72B-9A51-4C33-9B28-732A29FE0519}"/>
              </a:ext>
            </a:extLst>
          </p:cNvPr>
          <p:cNvCxnSpPr>
            <a:cxnSpLocks/>
          </p:cNvCxnSpPr>
          <p:nvPr/>
        </p:nvCxnSpPr>
        <p:spPr>
          <a:xfrm>
            <a:off x="7941230" y="4725144"/>
            <a:ext cx="473" cy="266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図 18">
            <a:extLst>
              <a:ext uri="{FF2B5EF4-FFF2-40B4-BE49-F238E27FC236}">
                <a16:creationId xmlns:a16="http://schemas.microsoft.com/office/drawing/2014/main" id="{54E41640-E7F4-4778-B170-DAF05C0F11B7}"/>
              </a:ext>
            </a:extLst>
          </p:cNvPr>
          <p:cNvPicPr>
            <a:picLocks noChangeAspect="1"/>
          </p:cNvPicPr>
          <p:nvPr/>
        </p:nvPicPr>
        <p:blipFill rotWithShape="1">
          <a:blip r:embed="rId3"/>
          <a:srcRect l="26511" t="65661" r="45553" b="21504"/>
          <a:stretch/>
        </p:blipFill>
        <p:spPr>
          <a:xfrm>
            <a:off x="1566075" y="6303183"/>
            <a:ext cx="1944217" cy="216023"/>
          </a:xfrm>
          <a:prstGeom prst="rect">
            <a:avLst/>
          </a:prstGeom>
        </p:spPr>
      </p:pic>
      <p:sp>
        <p:nvSpPr>
          <p:cNvPr id="14" name="テキスト ボックス 13">
            <a:extLst>
              <a:ext uri="{FF2B5EF4-FFF2-40B4-BE49-F238E27FC236}">
                <a16:creationId xmlns:a16="http://schemas.microsoft.com/office/drawing/2014/main" id="{A8666307-86CE-4393-9352-D71DAF28F7AF}"/>
              </a:ext>
            </a:extLst>
          </p:cNvPr>
          <p:cNvSpPr txBox="1"/>
          <p:nvPr/>
        </p:nvSpPr>
        <p:spPr>
          <a:xfrm>
            <a:off x="7092280" y="91571"/>
            <a:ext cx="1821574" cy="276999"/>
          </a:xfrm>
          <a:prstGeom prst="rect">
            <a:avLst/>
          </a:prstGeom>
          <a:noFill/>
        </p:spPr>
        <p:txBody>
          <a:bodyPr wrap="square">
            <a:spAutoFit/>
          </a:bodyPr>
          <a:lstStyle/>
          <a:p>
            <a:r>
              <a:rPr lang="ja-JP" altLang="en-US" sz="1200" dirty="0"/>
              <a:t>7-11/make_graph.py</a:t>
            </a:r>
          </a:p>
        </p:txBody>
      </p:sp>
    </p:spTree>
    <p:extLst>
      <p:ext uri="{BB962C8B-B14F-4D97-AF65-F5344CB8AC3E}">
        <p14:creationId xmlns:p14="http://schemas.microsoft.com/office/powerpoint/2010/main" val="3510237556"/>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225E0A-B17F-423D-9BED-089B209BABFE}"/>
              </a:ext>
            </a:extLst>
          </p:cNvPr>
          <p:cNvSpPr>
            <a:spLocks noGrp="1"/>
          </p:cNvSpPr>
          <p:nvPr>
            <p:ph type="title"/>
          </p:nvPr>
        </p:nvSpPr>
        <p:spPr/>
        <p:txBody>
          <a:bodyPr/>
          <a:lstStyle/>
          <a:p>
            <a:r>
              <a:rPr kumimoji="1" lang="ja-JP" altLang="en-US" dirty="0"/>
              <a:t>さまざまなグラフ</a:t>
            </a:r>
          </a:p>
        </p:txBody>
      </p:sp>
      <p:sp>
        <p:nvSpPr>
          <p:cNvPr id="4" name="スライド番号プレースホルダー 3">
            <a:extLst>
              <a:ext uri="{FF2B5EF4-FFF2-40B4-BE49-F238E27FC236}">
                <a16:creationId xmlns:a16="http://schemas.microsoft.com/office/drawing/2014/main" id="{7EEB7D47-98DE-4144-AF7A-F9D7245CFE11}"/>
              </a:ext>
            </a:extLst>
          </p:cNvPr>
          <p:cNvSpPr>
            <a:spLocks noGrp="1"/>
          </p:cNvSpPr>
          <p:nvPr>
            <p:ph type="sldNum" sz="quarter" idx="12"/>
          </p:nvPr>
        </p:nvSpPr>
        <p:spPr/>
        <p:txBody>
          <a:bodyPr/>
          <a:lstStyle/>
          <a:p>
            <a:fld id="{F9134F74-3BB4-4ADE-A554-892E3A208E77}" type="slidenum">
              <a:rPr lang="ja-JP" altLang="en-US" smtClean="0"/>
              <a:pPr/>
              <a:t>283</a:t>
            </a:fld>
            <a:endParaRPr lang="ja-JP" altLang="en-US"/>
          </a:p>
        </p:txBody>
      </p:sp>
      <p:pic>
        <p:nvPicPr>
          <p:cNvPr id="7" name="図 6">
            <a:extLst>
              <a:ext uri="{FF2B5EF4-FFF2-40B4-BE49-F238E27FC236}">
                <a16:creationId xmlns:a16="http://schemas.microsoft.com/office/drawing/2014/main" id="{AAC1F2E2-B256-41B6-A258-B35AFD84E4F5}"/>
              </a:ext>
            </a:extLst>
          </p:cNvPr>
          <p:cNvPicPr>
            <a:picLocks noChangeAspect="1"/>
          </p:cNvPicPr>
          <p:nvPr/>
        </p:nvPicPr>
        <p:blipFill rotWithShape="1">
          <a:blip r:embed="rId2"/>
          <a:srcRect b="35673"/>
          <a:stretch/>
        </p:blipFill>
        <p:spPr>
          <a:xfrm>
            <a:off x="269796" y="1268760"/>
            <a:ext cx="4158229" cy="4414770"/>
          </a:xfrm>
          <a:prstGeom prst="rect">
            <a:avLst/>
          </a:prstGeom>
        </p:spPr>
      </p:pic>
      <p:sp>
        <p:nvSpPr>
          <p:cNvPr id="9" name="テキスト ボックス 8">
            <a:extLst>
              <a:ext uri="{FF2B5EF4-FFF2-40B4-BE49-F238E27FC236}">
                <a16:creationId xmlns:a16="http://schemas.microsoft.com/office/drawing/2014/main" id="{68C71386-F7F7-4F86-8390-D0A5BA8011D7}"/>
              </a:ext>
            </a:extLst>
          </p:cNvPr>
          <p:cNvSpPr txBox="1"/>
          <p:nvPr/>
        </p:nvSpPr>
        <p:spPr>
          <a:xfrm>
            <a:off x="456038" y="5989056"/>
            <a:ext cx="7579567" cy="646331"/>
          </a:xfrm>
          <a:prstGeom prst="rect">
            <a:avLst/>
          </a:prstGeom>
          <a:noFill/>
        </p:spPr>
        <p:txBody>
          <a:bodyPr wrap="square">
            <a:spAutoFit/>
          </a:bodyPr>
          <a:lstStyle/>
          <a:p>
            <a:r>
              <a:rPr lang="ja-JP" altLang="en-US" dirty="0"/>
              <a:t>https://matplotlib.org/stable/api/_as_gen/matplotlib.pyplot.plot.html#matplotlib.pyplot.plot</a:t>
            </a:r>
          </a:p>
        </p:txBody>
      </p:sp>
      <p:pic>
        <p:nvPicPr>
          <p:cNvPr id="10" name="図 9">
            <a:extLst>
              <a:ext uri="{FF2B5EF4-FFF2-40B4-BE49-F238E27FC236}">
                <a16:creationId xmlns:a16="http://schemas.microsoft.com/office/drawing/2014/main" id="{9CEFCDC8-B489-448C-81C9-59FA12D95888}"/>
              </a:ext>
            </a:extLst>
          </p:cNvPr>
          <p:cNvPicPr>
            <a:picLocks noChangeAspect="1"/>
          </p:cNvPicPr>
          <p:nvPr/>
        </p:nvPicPr>
        <p:blipFill rotWithShape="1">
          <a:blip r:embed="rId2"/>
          <a:srcRect t="64327"/>
          <a:stretch/>
        </p:blipFill>
        <p:spPr>
          <a:xfrm>
            <a:off x="4432550" y="1628800"/>
            <a:ext cx="4158229" cy="2448272"/>
          </a:xfrm>
          <a:prstGeom prst="rect">
            <a:avLst/>
          </a:prstGeom>
        </p:spPr>
      </p:pic>
    </p:spTree>
    <p:extLst>
      <p:ext uri="{BB962C8B-B14F-4D97-AF65-F5344CB8AC3E}">
        <p14:creationId xmlns:p14="http://schemas.microsoft.com/office/powerpoint/2010/main" val="381336322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3F9BD0-8B5D-4B6C-822F-9C8DF6A5B51B}"/>
              </a:ext>
            </a:extLst>
          </p:cNvPr>
          <p:cNvSpPr>
            <a:spLocks noGrp="1"/>
          </p:cNvSpPr>
          <p:nvPr>
            <p:ph type="ctrTitle"/>
          </p:nvPr>
        </p:nvSpPr>
        <p:spPr/>
        <p:txBody>
          <a:bodyPr/>
          <a:lstStyle/>
          <a:p>
            <a:r>
              <a:rPr lang="ja-JP" altLang="en-US" sz="4000" dirty="0"/>
              <a:t>画像処理</a:t>
            </a:r>
            <a:endParaRPr kumimoji="1" lang="ja-JP" altLang="en-US" sz="4000" dirty="0"/>
          </a:p>
        </p:txBody>
      </p:sp>
      <p:sp>
        <p:nvSpPr>
          <p:cNvPr id="3" name="字幕 2">
            <a:extLst>
              <a:ext uri="{FF2B5EF4-FFF2-40B4-BE49-F238E27FC236}">
                <a16:creationId xmlns:a16="http://schemas.microsoft.com/office/drawing/2014/main" id="{7989EDC6-7EE5-416F-8F8C-66AEDC37B427}"/>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56905450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D67B46-FEE6-40B0-BC65-E20307A1839C}"/>
              </a:ext>
            </a:extLst>
          </p:cNvPr>
          <p:cNvSpPr>
            <a:spLocks noGrp="1"/>
          </p:cNvSpPr>
          <p:nvPr>
            <p:ph type="title"/>
          </p:nvPr>
        </p:nvSpPr>
        <p:spPr/>
        <p:txBody>
          <a:bodyPr/>
          <a:lstStyle/>
          <a:p>
            <a:r>
              <a:rPr kumimoji="1" lang="en-US" altLang="ja-JP" dirty="0"/>
              <a:t>OpenCV</a:t>
            </a:r>
            <a:r>
              <a:rPr kumimoji="1" lang="ja-JP" altLang="en-US" dirty="0"/>
              <a:t>を用いた画像処理</a:t>
            </a:r>
          </a:p>
        </p:txBody>
      </p:sp>
      <p:sp>
        <p:nvSpPr>
          <p:cNvPr id="4" name="コンテンツ プレースホルダー 2">
            <a:extLst>
              <a:ext uri="{FF2B5EF4-FFF2-40B4-BE49-F238E27FC236}">
                <a16:creationId xmlns:a16="http://schemas.microsoft.com/office/drawing/2014/main" id="{FFAB38F1-8EA1-417D-83BF-E3515D3E62FB}"/>
              </a:ext>
            </a:extLst>
          </p:cNvPr>
          <p:cNvSpPr>
            <a:spLocks noGrp="1"/>
          </p:cNvSpPr>
          <p:nvPr>
            <p:ph idx="1"/>
          </p:nvPr>
        </p:nvSpPr>
        <p:spPr>
          <a:xfrm>
            <a:off x="457200" y="1214422"/>
            <a:ext cx="8229600" cy="5000660"/>
          </a:xfrm>
        </p:spPr>
        <p:txBody>
          <a:bodyPr/>
          <a:lstStyle/>
          <a:p>
            <a:r>
              <a:rPr lang="en-US" altLang="ja-JP" dirty="0"/>
              <a:t>OpenCV</a:t>
            </a:r>
            <a:r>
              <a:rPr lang="ja-JP" altLang="en-US" dirty="0"/>
              <a:t>ライブラリとは</a:t>
            </a:r>
            <a:endParaRPr lang="en-US" altLang="ja-JP" dirty="0"/>
          </a:p>
          <a:p>
            <a:pPr marL="457200" lvl="1" indent="0">
              <a:buNone/>
            </a:pPr>
            <a:r>
              <a:rPr lang="ja-JP" altLang="en-US" dirty="0"/>
              <a:t>画像処理用の機能をまとめた</a:t>
            </a:r>
            <a:r>
              <a:rPr kumimoji="1" lang="ja-JP" altLang="en-US" dirty="0"/>
              <a:t>ライブラリ</a:t>
            </a:r>
            <a:endParaRPr kumimoji="1" lang="en-US" altLang="ja-JP" dirty="0"/>
          </a:p>
        </p:txBody>
      </p:sp>
      <p:sp>
        <p:nvSpPr>
          <p:cNvPr id="5" name="テキスト ボックス 4">
            <a:extLst>
              <a:ext uri="{FF2B5EF4-FFF2-40B4-BE49-F238E27FC236}">
                <a16:creationId xmlns:a16="http://schemas.microsoft.com/office/drawing/2014/main" id="{898D5FD5-3115-4E90-B94E-B29E12C20F70}"/>
              </a:ext>
            </a:extLst>
          </p:cNvPr>
          <p:cNvSpPr txBox="1">
            <a:spLocks noChangeArrowheads="1"/>
          </p:cNvSpPr>
          <p:nvPr/>
        </p:nvSpPr>
        <p:spPr bwMode="auto">
          <a:xfrm>
            <a:off x="251520" y="4162144"/>
            <a:ext cx="5472608" cy="1938992"/>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Lucida Console" panose="020B0609040504020204" pitchFamily="49" charset="0"/>
                <a:ea typeface="HG丸ｺﾞｼｯｸM-PRO" panose="020F0600000000000000" pitchFamily="50" charset="-128"/>
              </a:rPr>
              <a:t>import cv2</a:t>
            </a:r>
          </a:p>
          <a:p>
            <a:pPr eaLnBrk="1" hangingPunct="1"/>
            <a:endParaRPr lang="en-US" altLang="ja-JP" sz="2000" dirty="0">
              <a:latin typeface="Lucida Console" panose="020B0609040504020204" pitchFamily="49" charset="0"/>
              <a:ea typeface="HG丸ｺﾞｼｯｸM-PRO" panose="020F0600000000000000" pitchFamily="50" charset="-128"/>
            </a:endParaRPr>
          </a:p>
          <a:p>
            <a:pPr eaLnBrk="1" hangingPunct="1"/>
            <a:r>
              <a:rPr lang="en-US" altLang="ja-JP" sz="2000" dirty="0" err="1">
                <a:latin typeface="Lucida Console" panose="020B0609040504020204" pitchFamily="49" charset="0"/>
                <a:ea typeface="HG丸ｺﾞｼｯｸM-PRO" panose="020F0600000000000000" pitchFamily="50" charset="-128"/>
              </a:rPr>
              <a:t>img</a:t>
            </a:r>
            <a:r>
              <a:rPr lang="en-US" altLang="ja-JP" sz="2000" dirty="0">
                <a:latin typeface="Lucida Console" panose="020B0609040504020204" pitchFamily="49" charset="0"/>
                <a:ea typeface="HG丸ｺﾞｼｯｸM-PRO" panose="020F0600000000000000" pitchFamily="50" charset="-128"/>
              </a:rPr>
              <a:t> = cv2.imread('data/block.jpg')</a:t>
            </a:r>
          </a:p>
          <a:p>
            <a:pPr eaLnBrk="1" hangingPunct="1"/>
            <a:r>
              <a:rPr lang="en-US" altLang="ja-JP" sz="2000" dirty="0">
                <a:latin typeface="Lucida Console" panose="020B0609040504020204" pitchFamily="49" charset="0"/>
                <a:ea typeface="HG丸ｺﾞｼｯｸM-PRO" panose="020F0600000000000000" pitchFamily="50" charset="-128"/>
              </a:rPr>
              <a:t>cv2.imshow('</a:t>
            </a:r>
            <a:r>
              <a:rPr lang="en-US" altLang="ja-JP" sz="2000" dirty="0" err="1">
                <a:latin typeface="Lucida Console" panose="020B0609040504020204" pitchFamily="49" charset="0"/>
                <a:ea typeface="HG丸ｺﾞｼｯｸM-PRO" panose="020F0600000000000000" pitchFamily="50" charset="-128"/>
              </a:rPr>
              <a:t>img</a:t>
            </a:r>
            <a:r>
              <a:rPr lang="en-US" altLang="ja-JP" sz="2000" dirty="0">
                <a:latin typeface="Lucida Console" panose="020B0609040504020204" pitchFamily="49" charset="0"/>
                <a:ea typeface="HG丸ｺﾞｼｯｸM-PRO" panose="020F0600000000000000" pitchFamily="50" charset="-128"/>
              </a:rPr>
              <a:t>', </a:t>
            </a:r>
            <a:r>
              <a:rPr lang="en-US" altLang="ja-JP" sz="2000" dirty="0" err="1">
                <a:latin typeface="Lucida Console" panose="020B0609040504020204" pitchFamily="49" charset="0"/>
                <a:ea typeface="HG丸ｺﾞｼｯｸM-PRO" panose="020F0600000000000000" pitchFamily="50" charset="-128"/>
              </a:rPr>
              <a:t>img</a:t>
            </a:r>
            <a:r>
              <a:rPr lang="en-US" altLang="ja-JP" sz="2000" dirty="0">
                <a:latin typeface="Lucida Console" panose="020B0609040504020204" pitchFamily="49" charset="0"/>
                <a:ea typeface="HG丸ｺﾞｼｯｸM-PRO" panose="020F0600000000000000" pitchFamily="50" charset="-128"/>
              </a:rPr>
              <a:t>)</a:t>
            </a:r>
          </a:p>
          <a:p>
            <a:pPr eaLnBrk="1" hangingPunct="1"/>
            <a:r>
              <a:rPr lang="en-US" altLang="ja-JP" sz="2000" dirty="0">
                <a:latin typeface="Lucida Console" panose="020B0609040504020204" pitchFamily="49" charset="0"/>
                <a:ea typeface="HG丸ｺﾞｼｯｸM-PRO" panose="020F0600000000000000" pitchFamily="50" charset="-128"/>
              </a:rPr>
              <a:t>cv2.waitKey(0)</a:t>
            </a:r>
          </a:p>
          <a:p>
            <a:pPr eaLnBrk="1" hangingPunct="1"/>
            <a:r>
              <a:rPr lang="en-US" altLang="ja-JP" sz="2000" dirty="0">
                <a:latin typeface="Lucida Console" panose="020B0609040504020204" pitchFamily="49" charset="0"/>
                <a:ea typeface="HG丸ｺﾞｼｯｸM-PRO" panose="020F0600000000000000" pitchFamily="50" charset="-128"/>
              </a:rPr>
              <a:t>cv2.destroyAllWindows()</a:t>
            </a:r>
          </a:p>
        </p:txBody>
      </p:sp>
      <p:sp>
        <p:nvSpPr>
          <p:cNvPr id="6" name="テキスト ボックス 5">
            <a:extLst>
              <a:ext uri="{FF2B5EF4-FFF2-40B4-BE49-F238E27FC236}">
                <a16:creationId xmlns:a16="http://schemas.microsoft.com/office/drawing/2014/main" id="{A877FA7C-908A-4DEF-BEEB-DFCF766158EA}"/>
              </a:ext>
            </a:extLst>
          </p:cNvPr>
          <p:cNvSpPr txBox="1"/>
          <p:nvPr/>
        </p:nvSpPr>
        <p:spPr>
          <a:xfrm>
            <a:off x="251520" y="3646866"/>
            <a:ext cx="3865161" cy="369332"/>
          </a:xfrm>
          <a:prstGeom prst="rect">
            <a:avLst/>
          </a:prstGeom>
          <a:noFill/>
        </p:spPr>
        <p:txBody>
          <a:bodyPr wrap="none" rtlCol="0">
            <a:spAutoFit/>
          </a:bodyPr>
          <a:lstStyle/>
          <a:p>
            <a:r>
              <a:rPr kumimoji="1" lang="en-US" altLang="ja-JP" dirty="0"/>
              <a:t>OpenCV</a:t>
            </a:r>
            <a:r>
              <a:rPr kumimoji="1" lang="ja-JP" altLang="en-US" dirty="0"/>
              <a:t>を用いた画像ファイルの表示</a:t>
            </a:r>
          </a:p>
        </p:txBody>
      </p:sp>
      <p:pic>
        <p:nvPicPr>
          <p:cNvPr id="7" name="図 6">
            <a:extLst>
              <a:ext uri="{FF2B5EF4-FFF2-40B4-BE49-F238E27FC236}">
                <a16:creationId xmlns:a16="http://schemas.microsoft.com/office/drawing/2014/main" id="{D6BC25F7-2FC9-41B3-A952-B903CC3DF8B1}"/>
              </a:ext>
            </a:extLst>
          </p:cNvPr>
          <p:cNvPicPr/>
          <p:nvPr/>
        </p:nvPicPr>
        <p:blipFill>
          <a:blip r:embed="rId2"/>
          <a:stretch>
            <a:fillRect/>
          </a:stretch>
        </p:blipFill>
        <p:spPr>
          <a:xfrm>
            <a:off x="5868144" y="4014288"/>
            <a:ext cx="3172460" cy="2197735"/>
          </a:xfrm>
          <a:prstGeom prst="rect">
            <a:avLst/>
          </a:prstGeom>
        </p:spPr>
      </p:pic>
      <p:sp>
        <p:nvSpPr>
          <p:cNvPr id="3" name="スライド番号プレースホルダー 2">
            <a:extLst>
              <a:ext uri="{FF2B5EF4-FFF2-40B4-BE49-F238E27FC236}">
                <a16:creationId xmlns:a16="http://schemas.microsoft.com/office/drawing/2014/main" id="{A70414DF-B3C5-4E5F-8E21-B7D06EDB937E}"/>
              </a:ext>
            </a:extLst>
          </p:cNvPr>
          <p:cNvSpPr>
            <a:spLocks noGrp="1"/>
          </p:cNvSpPr>
          <p:nvPr>
            <p:ph type="sldNum" sz="quarter" idx="12"/>
          </p:nvPr>
        </p:nvSpPr>
        <p:spPr/>
        <p:txBody>
          <a:bodyPr/>
          <a:lstStyle/>
          <a:p>
            <a:fld id="{F9134F74-3BB4-4ADE-A554-892E3A208E77}" type="slidenum">
              <a:rPr lang="ja-JP" altLang="en-US" smtClean="0"/>
              <a:pPr/>
              <a:t>285</a:t>
            </a:fld>
            <a:endParaRPr lang="ja-JP" altLang="en-US"/>
          </a:p>
        </p:txBody>
      </p:sp>
      <p:pic>
        <p:nvPicPr>
          <p:cNvPr id="9" name="図 8">
            <a:extLst>
              <a:ext uri="{FF2B5EF4-FFF2-40B4-BE49-F238E27FC236}">
                <a16:creationId xmlns:a16="http://schemas.microsoft.com/office/drawing/2014/main" id="{25A5F98B-2D55-4F20-873F-58E2925C150F}"/>
              </a:ext>
            </a:extLst>
          </p:cNvPr>
          <p:cNvPicPr>
            <a:picLocks noChangeAspect="1"/>
          </p:cNvPicPr>
          <p:nvPr/>
        </p:nvPicPr>
        <p:blipFill>
          <a:blip r:embed="rId3"/>
          <a:stretch>
            <a:fillRect/>
          </a:stretch>
        </p:blipFill>
        <p:spPr>
          <a:xfrm>
            <a:off x="986458" y="2390283"/>
            <a:ext cx="4881686" cy="523706"/>
          </a:xfrm>
          <a:prstGeom prst="rect">
            <a:avLst/>
          </a:prstGeom>
        </p:spPr>
      </p:pic>
      <p:sp>
        <p:nvSpPr>
          <p:cNvPr id="10" name="テキスト ボックス 9">
            <a:extLst>
              <a:ext uri="{FF2B5EF4-FFF2-40B4-BE49-F238E27FC236}">
                <a16:creationId xmlns:a16="http://schemas.microsoft.com/office/drawing/2014/main" id="{35C16216-636A-41F7-A6FA-BD4A383BA5E5}"/>
              </a:ext>
            </a:extLst>
          </p:cNvPr>
          <p:cNvSpPr txBox="1"/>
          <p:nvPr/>
        </p:nvSpPr>
        <p:spPr>
          <a:xfrm>
            <a:off x="3995936" y="6212023"/>
            <a:ext cx="4572000" cy="276999"/>
          </a:xfrm>
          <a:prstGeom prst="rect">
            <a:avLst/>
          </a:prstGeom>
          <a:noFill/>
        </p:spPr>
        <p:txBody>
          <a:bodyPr wrap="square">
            <a:spAutoFit/>
          </a:bodyPr>
          <a:lstStyle/>
          <a:p>
            <a:r>
              <a:rPr lang="ja-JP" altLang="en-US" sz="1200" dirty="0"/>
              <a:t>7-12/show_image.py</a:t>
            </a:r>
          </a:p>
        </p:txBody>
      </p:sp>
    </p:spTree>
    <p:extLst>
      <p:ext uri="{BB962C8B-B14F-4D97-AF65-F5344CB8AC3E}">
        <p14:creationId xmlns:p14="http://schemas.microsoft.com/office/powerpoint/2010/main" val="264102597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318010-2AF0-4621-B706-A66C9DB19E23}"/>
              </a:ext>
            </a:extLst>
          </p:cNvPr>
          <p:cNvSpPr>
            <a:spLocks noGrp="1"/>
          </p:cNvSpPr>
          <p:nvPr>
            <p:ph type="title"/>
          </p:nvPr>
        </p:nvSpPr>
        <p:spPr/>
        <p:txBody>
          <a:bodyPr/>
          <a:lstStyle/>
          <a:p>
            <a:r>
              <a:rPr kumimoji="1" lang="ja-JP" altLang="en-US" dirty="0"/>
              <a:t>画像処理とファイルの書き出し</a:t>
            </a:r>
          </a:p>
        </p:txBody>
      </p:sp>
      <p:sp>
        <p:nvSpPr>
          <p:cNvPr id="4" name="テキスト ボックス 3">
            <a:extLst>
              <a:ext uri="{FF2B5EF4-FFF2-40B4-BE49-F238E27FC236}">
                <a16:creationId xmlns:a16="http://schemas.microsoft.com/office/drawing/2014/main" id="{EF8062AA-84A9-4649-A460-1FBC4C26EE72}"/>
              </a:ext>
            </a:extLst>
          </p:cNvPr>
          <p:cNvSpPr txBox="1">
            <a:spLocks noChangeArrowheads="1"/>
          </p:cNvSpPr>
          <p:nvPr/>
        </p:nvSpPr>
        <p:spPr bwMode="auto">
          <a:xfrm>
            <a:off x="179512" y="2056890"/>
            <a:ext cx="8568952" cy="1323439"/>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Lucida Console" panose="020B0609040504020204" pitchFamily="49" charset="0"/>
                <a:ea typeface="HG丸ｺﾞｼｯｸM-PRO" panose="020F0600000000000000" pitchFamily="50" charset="-128"/>
              </a:rPr>
              <a:t>height = </a:t>
            </a:r>
            <a:r>
              <a:rPr lang="en-US" altLang="ja-JP" sz="2000" dirty="0" err="1">
                <a:latin typeface="Lucida Console" panose="020B0609040504020204" pitchFamily="49" charset="0"/>
                <a:ea typeface="HG丸ｺﾞｼｯｸM-PRO" panose="020F0600000000000000" pitchFamily="50" charset="-128"/>
              </a:rPr>
              <a:t>img.shape</a:t>
            </a:r>
            <a:r>
              <a:rPr lang="en-US" altLang="ja-JP" sz="2000" dirty="0">
                <a:latin typeface="Lucida Console" panose="020B0609040504020204" pitchFamily="49" charset="0"/>
                <a:ea typeface="HG丸ｺﾞｼｯｸM-PRO" panose="020F0600000000000000" pitchFamily="50" charset="-128"/>
              </a:rPr>
              <a:t>[0]</a:t>
            </a:r>
          </a:p>
          <a:p>
            <a:pPr eaLnBrk="1" hangingPunct="1"/>
            <a:r>
              <a:rPr lang="en-US" altLang="ja-JP" sz="2000" dirty="0">
                <a:latin typeface="Lucida Console" panose="020B0609040504020204" pitchFamily="49" charset="0"/>
                <a:ea typeface="HG丸ｺﾞｼｯｸM-PRO" panose="020F0600000000000000" pitchFamily="50" charset="-128"/>
              </a:rPr>
              <a:t>width = </a:t>
            </a:r>
            <a:r>
              <a:rPr lang="en-US" altLang="ja-JP" sz="2000" dirty="0" err="1">
                <a:latin typeface="Lucida Console" panose="020B0609040504020204" pitchFamily="49" charset="0"/>
                <a:ea typeface="HG丸ｺﾞｼｯｸM-PRO" panose="020F0600000000000000" pitchFamily="50" charset="-128"/>
              </a:rPr>
              <a:t>img.shape</a:t>
            </a:r>
            <a:r>
              <a:rPr lang="en-US" altLang="ja-JP" sz="2000" dirty="0">
                <a:latin typeface="Lucida Console" panose="020B0609040504020204" pitchFamily="49" charset="0"/>
                <a:ea typeface="HG丸ｺﾞｼｯｸM-PRO" panose="020F0600000000000000" pitchFamily="50" charset="-128"/>
              </a:rPr>
              <a:t>[1]</a:t>
            </a:r>
          </a:p>
          <a:p>
            <a:pPr eaLnBrk="1" hangingPunct="1"/>
            <a:r>
              <a:rPr lang="en-US" altLang="ja-JP" sz="2000" dirty="0" err="1">
                <a:latin typeface="Lucida Console" panose="020B0609040504020204" pitchFamily="49" charset="0"/>
                <a:ea typeface="HG丸ｺﾞｼｯｸM-PRO" panose="020F0600000000000000" pitchFamily="50" charset="-128"/>
              </a:rPr>
              <a:t>resized_img</a:t>
            </a:r>
            <a:r>
              <a:rPr lang="en-US" altLang="ja-JP" sz="2000" dirty="0">
                <a:latin typeface="Lucida Console" panose="020B0609040504020204" pitchFamily="49" charset="0"/>
                <a:ea typeface="HG丸ｺﾞｼｯｸM-PRO" panose="020F0600000000000000" pitchFamily="50" charset="-128"/>
              </a:rPr>
              <a:t> = cv2.resize(</a:t>
            </a:r>
            <a:r>
              <a:rPr lang="en-US" altLang="ja-JP" sz="2000" dirty="0" err="1">
                <a:latin typeface="Lucida Console" panose="020B0609040504020204" pitchFamily="49" charset="0"/>
                <a:ea typeface="HG丸ｺﾞｼｯｸM-PRO" panose="020F0600000000000000" pitchFamily="50" charset="-128"/>
              </a:rPr>
              <a:t>img</a:t>
            </a:r>
            <a:r>
              <a:rPr lang="en-US" altLang="ja-JP" sz="2000" dirty="0">
                <a:latin typeface="Lucida Console" panose="020B0609040504020204" pitchFamily="49" charset="0"/>
                <a:ea typeface="HG丸ｺﾞｼｯｸM-PRO" panose="020F0600000000000000" pitchFamily="50" charset="-128"/>
              </a:rPr>
              <a:t>, (int(width/2), height))</a:t>
            </a:r>
          </a:p>
          <a:p>
            <a:pPr eaLnBrk="1" hangingPunct="1"/>
            <a:r>
              <a:rPr lang="en-US" altLang="ja-JP" sz="2000" dirty="0">
                <a:latin typeface="Lucida Console" panose="020B0609040504020204" pitchFamily="49" charset="0"/>
                <a:ea typeface="HG丸ｺﾞｼｯｸM-PRO" panose="020F0600000000000000" pitchFamily="50" charset="-128"/>
              </a:rPr>
              <a:t>cv2.imwrite('resized.jpg', </a:t>
            </a:r>
            <a:r>
              <a:rPr lang="en-US" altLang="ja-JP" sz="2000" dirty="0" err="1">
                <a:latin typeface="Lucida Console" panose="020B0609040504020204" pitchFamily="49" charset="0"/>
                <a:ea typeface="HG丸ｺﾞｼｯｸM-PRO" panose="020F0600000000000000" pitchFamily="50" charset="-128"/>
              </a:rPr>
              <a:t>resized_img</a:t>
            </a:r>
            <a:r>
              <a:rPr lang="en-US" altLang="ja-JP" sz="2000" dirty="0">
                <a:latin typeface="Lucida Console" panose="020B0609040504020204" pitchFamily="49" charset="0"/>
                <a:ea typeface="HG丸ｺﾞｼｯｸM-PRO" panose="020F0600000000000000" pitchFamily="50" charset="-128"/>
              </a:rPr>
              <a:t>)</a:t>
            </a:r>
          </a:p>
        </p:txBody>
      </p:sp>
      <p:sp>
        <p:nvSpPr>
          <p:cNvPr id="7" name="テキスト ボックス 6">
            <a:extLst>
              <a:ext uri="{FF2B5EF4-FFF2-40B4-BE49-F238E27FC236}">
                <a16:creationId xmlns:a16="http://schemas.microsoft.com/office/drawing/2014/main" id="{28F0BACB-CD59-405A-9A97-958F805E62E7}"/>
              </a:ext>
            </a:extLst>
          </p:cNvPr>
          <p:cNvSpPr txBox="1"/>
          <p:nvPr/>
        </p:nvSpPr>
        <p:spPr>
          <a:xfrm>
            <a:off x="112490" y="1565794"/>
            <a:ext cx="1983235" cy="369332"/>
          </a:xfrm>
          <a:prstGeom prst="rect">
            <a:avLst/>
          </a:prstGeom>
          <a:noFill/>
        </p:spPr>
        <p:txBody>
          <a:bodyPr wrap="none" rtlCol="0">
            <a:spAutoFit/>
          </a:bodyPr>
          <a:lstStyle/>
          <a:p>
            <a:r>
              <a:rPr kumimoji="1" lang="ja-JP" altLang="en-US" dirty="0"/>
              <a:t>画像</a:t>
            </a:r>
            <a:r>
              <a:rPr lang="ja-JP" altLang="en-US" dirty="0"/>
              <a:t>サイズの変更</a:t>
            </a:r>
            <a:endParaRPr kumimoji="1" lang="ja-JP" altLang="en-US" dirty="0"/>
          </a:p>
        </p:txBody>
      </p:sp>
      <p:pic>
        <p:nvPicPr>
          <p:cNvPr id="9" name="図 8">
            <a:extLst>
              <a:ext uri="{FF2B5EF4-FFF2-40B4-BE49-F238E27FC236}">
                <a16:creationId xmlns:a16="http://schemas.microsoft.com/office/drawing/2014/main" id="{CCE8A8B3-4006-4E42-A726-D8EC0CD801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3761406"/>
            <a:ext cx="2088232" cy="2784309"/>
          </a:xfrm>
          <a:prstGeom prst="rect">
            <a:avLst/>
          </a:prstGeom>
        </p:spPr>
      </p:pic>
      <p:pic>
        <p:nvPicPr>
          <p:cNvPr id="11" name="図 10">
            <a:extLst>
              <a:ext uri="{FF2B5EF4-FFF2-40B4-BE49-F238E27FC236}">
                <a16:creationId xmlns:a16="http://schemas.microsoft.com/office/drawing/2014/main" id="{A60ADE78-29B4-47C1-9273-3C12F0E8E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3773577"/>
            <a:ext cx="4139952" cy="2759968"/>
          </a:xfrm>
          <a:prstGeom prst="rect">
            <a:avLst/>
          </a:prstGeom>
        </p:spPr>
      </p:pic>
      <p:sp>
        <p:nvSpPr>
          <p:cNvPr id="12" name="矢印: 右 11">
            <a:extLst>
              <a:ext uri="{FF2B5EF4-FFF2-40B4-BE49-F238E27FC236}">
                <a16:creationId xmlns:a16="http://schemas.microsoft.com/office/drawing/2014/main" id="{4BCE98D8-2C3E-4233-B0BD-2523E62B256D}"/>
              </a:ext>
            </a:extLst>
          </p:cNvPr>
          <p:cNvSpPr/>
          <p:nvPr/>
        </p:nvSpPr>
        <p:spPr>
          <a:xfrm>
            <a:off x="5148064" y="4725144"/>
            <a:ext cx="443842" cy="763934"/>
          </a:xfrm>
          <a:prstGeom prst="rightArrow">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92CA00FB-0D6C-47A7-808F-96D142AAA9DA}"/>
              </a:ext>
            </a:extLst>
          </p:cNvPr>
          <p:cNvSpPr>
            <a:spLocks noGrp="1"/>
          </p:cNvSpPr>
          <p:nvPr>
            <p:ph type="sldNum" sz="quarter" idx="12"/>
          </p:nvPr>
        </p:nvSpPr>
        <p:spPr/>
        <p:txBody>
          <a:bodyPr/>
          <a:lstStyle/>
          <a:p>
            <a:fld id="{F9134F74-3BB4-4ADE-A554-892E3A208E77}" type="slidenum">
              <a:rPr lang="ja-JP" altLang="en-US" smtClean="0"/>
              <a:pPr/>
              <a:t>286</a:t>
            </a:fld>
            <a:endParaRPr lang="ja-JP" altLang="en-US"/>
          </a:p>
        </p:txBody>
      </p:sp>
    </p:spTree>
    <p:extLst>
      <p:ext uri="{BB962C8B-B14F-4D97-AF65-F5344CB8AC3E}">
        <p14:creationId xmlns:p14="http://schemas.microsoft.com/office/powerpoint/2010/main" val="176055782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318010-2AF0-4621-B706-A66C9DB19E23}"/>
              </a:ext>
            </a:extLst>
          </p:cNvPr>
          <p:cNvSpPr>
            <a:spLocks noGrp="1"/>
          </p:cNvSpPr>
          <p:nvPr>
            <p:ph type="title"/>
          </p:nvPr>
        </p:nvSpPr>
        <p:spPr/>
        <p:txBody>
          <a:bodyPr/>
          <a:lstStyle/>
          <a:p>
            <a:r>
              <a:rPr kumimoji="1" lang="ja-JP" altLang="en-US" dirty="0"/>
              <a:t>画像処理とファイルの書き出し</a:t>
            </a:r>
          </a:p>
        </p:txBody>
      </p:sp>
      <p:sp>
        <p:nvSpPr>
          <p:cNvPr id="5" name="テキスト ボックス 4">
            <a:extLst>
              <a:ext uri="{FF2B5EF4-FFF2-40B4-BE49-F238E27FC236}">
                <a16:creationId xmlns:a16="http://schemas.microsoft.com/office/drawing/2014/main" id="{5381E953-3930-46EB-8060-CCBAC393AF26}"/>
              </a:ext>
            </a:extLst>
          </p:cNvPr>
          <p:cNvSpPr txBox="1">
            <a:spLocks noChangeArrowheads="1"/>
          </p:cNvSpPr>
          <p:nvPr/>
        </p:nvSpPr>
        <p:spPr bwMode="auto">
          <a:xfrm>
            <a:off x="29886" y="1911385"/>
            <a:ext cx="8568952" cy="707886"/>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err="1">
                <a:latin typeface="Lucida Console" panose="020B0609040504020204" pitchFamily="49" charset="0"/>
                <a:ea typeface="HG丸ｺﾞｼｯｸM-PRO" panose="020F0600000000000000" pitchFamily="50" charset="-128"/>
              </a:rPr>
              <a:t>gray_img</a:t>
            </a:r>
            <a:r>
              <a:rPr lang="en-US" altLang="ja-JP" sz="2000" dirty="0">
                <a:latin typeface="Lucida Console" panose="020B0609040504020204" pitchFamily="49" charset="0"/>
                <a:ea typeface="HG丸ｺﾞｼｯｸM-PRO" panose="020F0600000000000000" pitchFamily="50" charset="-128"/>
              </a:rPr>
              <a:t> = cv2.cvtColor(</a:t>
            </a:r>
            <a:r>
              <a:rPr lang="en-US" altLang="ja-JP" sz="2000" dirty="0" err="1">
                <a:latin typeface="Lucida Console" panose="020B0609040504020204" pitchFamily="49" charset="0"/>
                <a:ea typeface="HG丸ｺﾞｼｯｸM-PRO" panose="020F0600000000000000" pitchFamily="50" charset="-128"/>
              </a:rPr>
              <a:t>img</a:t>
            </a:r>
            <a:r>
              <a:rPr lang="en-US" altLang="ja-JP" sz="2000" dirty="0">
                <a:latin typeface="Lucida Console" panose="020B0609040504020204" pitchFamily="49" charset="0"/>
                <a:ea typeface="HG丸ｺﾞｼｯｸM-PRO" panose="020F0600000000000000" pitchFamily="50" charset="-128"/>
              </a:rPr>
              <a:t>, cv2.COLOR_RGBA2GRAY)</a:t>
            </a:r>
          </a:p>
          <a:p>
            <a:pPr eaLnBrk="1" hangingPunct="1"/>
            <a:r>
              <a:rPr lang="en-US" altLang="ja-JP" sz="2000" dirty="0">
                <a:latin typeface="Lucida Console" panose="020B0609040504020204" pitchFamily="49" charset="0"/>
                <a:ea typeface="HG丸ｺﾞｼｯｸM-PRO" panose="020F0600000000000000" pitchFamily="50" charset="-128"/>
              </a:rPr>
              <a:t>cv2.imwrite('gray.jpg', </a:t>
            </a:r>
            <a:r>
              <a:rPr lang="en-US" altLang="ja-JP" sz="2000" dirty="0" err="1">
                <a:latin typeface="Lucida Console" panose="020B0609040504020204" pitchFamily="49" charset="0"/>
                <a:ea typeface="HG丸ｺﾞｼｯｸM-PRO" panose="020F0600000000000000" pitchFamily="50" charset="-128"/>
              </a:rPr>
              <a:t>gray_img</a:t>
            </a:r>
            <a:r>
              <a:rPr lang="en-US" altLang="ja-JP" sz="2000" dirty="0">
                <a:latin typeface="Lucida Console" panose="020B0609040504020204" pitchFamily="49" charset="0"/>
                <a:ea typeface="HG丸ｺﾞｼｯｸM-PRO" panose="020F0600000000000000" pitchFamily="50" charset="-128"/>
              </a:rPr>
              <a:t>)</a:t>
            </a:r>
          </a:p>
        </p:txBody>
      </p:sp>
      <p:sp>
        <p:nvSpPr>
          <p:cNvPr id="6" name="テキスト ボックス 5">
            <a:extLst>
              <a:ext uri="{FF2B5EF4-FFF2-40B4-BE49-F238E27FC236}">
                <a16:creationId xmlns:a16="http://schemas.microsoft.com/office/drawing/2014/main" id="{283FD359-8942-448C-9C30-A298583BB0C4}"/>
              </a:ext>
            </a:extLst>
          </p:cNvPr>
          <p:cNvSpPr txBox="1">
            <a:spLocks noChangeArrowheads="1"/>
          </p:cNvSpPr>
          <p:nvPr/>
        </p:nvSpPr>
        <p:spPr bwMode="auto">
          <a:xfrm>
            <a:off x="179512" y="3297178"/>
            <a:ext cx="8568952" cy="707886"/>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err="1">
                <a:latin typeface="Lucida Console" panose="020B0609040504020204" pitchFamily="49" charset="0"/>
                <a:ea typeface="HG丸ｺﾞｼｯｸM-PRO" panose="020F0600000000000000" pitchFamily="50" charset="-128"/>
              </a:rPr>
              <a:t>canny_img</a:t>
            </a:r>
            <a:r>
              <a:rPr lang="en-US" altLang="ja-JP" sz="2000" dirty="0">
                <a:latin typeface="Lucida Console" panose="020B0609040504020204" pitchFamily="49" charset="0"/>
                <a:ea typeface="HG丸ｺﾞｼｯｸM-PRO" panose="020F0600000000000000" pitchFamily="50" charset="-128"/>
              </a:rPr>
              <a:t> = cv2.Canny(</a:t>
            </a:r>
            <a:r>
              <a:rPr lang="en-US" altLang="ja-JP" sz="2000" dirty="0" err="1">
                <a:latin typeface="Lucida Console" panose="020B0609040504020204" pitchFamily="49" charset="0"/>
                <a:ea typeface="HG丸ｺﾞｼｯｸM-PRO" panose="020F0600000000000000" pitchFamily="50" charset="-128"/>
              </a:rPr>
              <a:t>img</a:t>
            </a:r>
            <a:r>
              <a:rPr lang="en-US" altLang="ja-JP" sz="2000" dirty="0">
                <a:latin typeface="Lucida Console" panose="020B0609040504020204" pitchFamily="49" charset="0"/>
                <a:ea typeface="HG丸ｺﾞｼｯｸM-PRO" panose="020F0600000000000000" pitchFamily="50" charset="-128"/>
              </a:rPr>
              <a:t>, 50, 100)</a:t>
            </a:r>
          </a:p>
          <a:p>
            <a:pPr eaLnBrk="1" hangingPunct="1"/>
            <a:r>
              <a:rPr lang="en-US" altLang="ja-JP" sz="2000" dirty="0">
                <a:latin typeface="Lucida Console" panose="020B0609040504020204" pitchFamily="49" charset="0"/>
                <a:ea typeface="HG丸ｺﾞｼｯｸM-PRO" panose="020F0600000000000000" pitchFamily="50" charset="-128"/>
              </a:rPr>
              <a:t>cv2.imwrite('canny.jpg', </a:t>
            </a:r>
            <a:r>
              <a:rPr lang="en-US" altLang="ja-JP" sz="2000" dirty="0" err="1">
                <a:latin typeface="Lucida Console" panose="020B0609040504020204" pitchFamily="49" charset="0"/>
                <a:ea typeface="HG丸ｺﾞｼｯｸM-PRO" panose="020F0600000000000000" pitchFamily="50" charset="-128"/>
              </a:rPr>
              <a:t>canny_img</a:t>
            </a:r>
            <a:r>
              <a:rPr lang="en-US" altLang="ja-JP" sz="2000" dirty="0">
                <a:latin typeface="Lucida Console" panose="020B0609040504020204" pitchFamily="49" charset="0"/>
                <a:ea typeface="HG丸ｺﾞｼｯｸM-PRO" panose="020F0600000000000000" pitchFamily="50" charset="-128"/>
              </a:rPr>
              <a:t>)</a:t>
            </a:r>
          </a:p>
        </p:txBody>
      </p:sp>
      <p:sp>
        <p:nvSpPr>
          <p:cNvPr id="8" name="テキスト ボックス 7">
            <a:extLst>
              <a:ext uri="{FF2B5EF4-FFF2-40B4-BE49-F238E27FC236}">
                <a16:creationId xmlns:a16="http://schemas.microsoft.com/office/drawing/2014/main" id="{93F14136-91C6-4E77-80C8-61E73F6CA3A5}"/>
              </a:ext>
            </a:extLst>
          </p:cNvPr>
          <p:cNvSpPr txBox="1"/>
          <p:nvPr/>
        </p:nvSpPr>
        <p:spPr>
          <a:xfrm>
            <a:off x="112490" y="1412776"/>
            <a:ext cx="2436886" cy="369332"/>
          </a:xfrm>
          <a:prstGeom prst="rect">
            <a:avLst/>
          </a:prstGeom>
          <a:noFill/>
        </p:spPr>
        <p:txBody>
          <a:bodyPr wrap="none" rtlCol="0">
            <a:spAutoFit/>
          </a:bodyPr>
          <a:lstStyle/>
          <a:p>
            <a:r>
              <a:rPr kumimoji="1" lang="ja-JP" altLang="en-US" dirty="0"/>
              <a:t>色の変更（グレー画像）</a:t>
            </a:r>
          </a:p>
        </p:txBody>
      </p:sp>
      <p:sp>
        <p:nvSpPr>
          <p:cNvPr id="9" name="テキスト ボックス 8">
            <a:extLst>
              <a:ext uri="{FF2B5EF4-FFF2-40B4-BE49-F238E27FC236}">
                <a16:creationId xmlns:a16="http://schemas.microsoft.com/office/drawing/2014/main" id="{9666E7CA-AC57-4379-A3C9-D4804E0E83B4}"/>
              </a:ext>
            </a:extLst>
          </p:cNvPr>
          <p:cNvSpPr txBox="1"/>
          <p:nvPr/>
        </p:nvSpPr>
        <p:spPr>
          <a:xfrm>
            <a:off x="112490" y="2852936"/>
            <a:ext cx="1229824" cy="369332"/>
          </a:xfrm>
          <a:prstGeom prst="rect">
            <a:avLst/>
          </a:prstGeom>
          <a:noFill/>
        </p:spPr>
        <p:txBody>
          <a:bodyPr wrap="none" rtlCol="0">
            <a:spAutoFit/>
          </a:bodyPr>
          <a:lstStyle/>
          <a:p>
            <a:r>
              <a:rPr kumimoji="1" lang="ja-JP" altLang="en-US" dirty="0"/>
              <a:t>エッジ検出</a:t>
            </a:r>
          </a:p>
        </p:txBody>
      </p:sp>
      <p:pic>
        <p:nvPicPr>
          <p:cNvPr id="11" name="図 10">
            <a:extLst>
              <a:ext uri="{FF2B5EF4-FFF2-40B4-BE49-F238E27FC236}">
                <a16:creationId xmlns:a16="http://schemas.microsoft.com/office/drawing/2014/main" id="{6B66509C-4863-467C-AF58-BA48574596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4292649"/>
            <a:ext cx="3435399" cy="2290266"/>
          </a:xfrm>
          <a:prstGeom prst="rect">
            <a:avLst/>
          </a:prstGeom>
        </p:spPr>
      </p:pic>
      <p:pic>
        <p:nvPicPr>
          <p:cNvPr id="13" name="図 12">
            <a:extLst>
              <a:ext uri="{FF2B5EF4-FFF2-40B4-BE49-F238E27FC236}">
                <a16:creationId xmlns:a16="http://schemas.microsoft.com/office/drawing/2014/main" id="{E66E321E-5A5B-4533-870F-65E0702072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1" y="4296494"/>
            <a:ext cx="3435399" cy="2290266"/>
          </a:xfrm>
          <a:prstGeom prst="rect">
            <a:avLst/>
          </a:prstGeom>
        </p:spPr>
      </p:pic>
      <p:sp>
        <p:nvSpPr>
          <p:cNvPr id="3" name="スライド番号プレースホルダー 2">
            <a:extLst>
              <a:ext uri="{FF2B5EF4-FFF2-40B4-BE49-F238E27FC236}">
                <a16:creationId xmlns:a16="http://schemas.microsoft.com/office/drawing/2014/main" id="{DB1F0D9A-EDE9-4B67-B74A-8EACD85857B0}"/>
              </a:ext>
            </a:extLst>
          </p:cNvPr>
          <p:cNvSpPr>
            <a:spLocks noGrp="1"/>
          </p:cNvSpPr>
          <p:nvPr>
            <p:ph type="sldNum" sz="quarter" idx="12"/>
          </p:nvPr>
        </p:nvSpPr>
        <p:spPr/>
        <p:txBody>
          <a:bodyPr/>
          <a:lstStyle/>
          <a:p>
            <a:fld id="{F9134F74-3BB4-4ADE-A554-892E3A208E77}" type="slidenum">
              <a:rPr lang="ja-JP" altLang="en-US" smtClean="0"/>
              <a:pPr/>
              <a:t>287</a:t>
            </a:fld>
            <a:endParaRPr lang="ja-JP" altLang="en-US"/>
          </a:p>
        </p:txBody>
      </p:sp>
      <p:sp>
        <p:nvSpPr>
          <p:cNvPr id="4" name="テキスト ボックス 3">
            <a:extLst>
              <a:ext uri="{FF2B5EF4-FFF2-40B4-BE49-F238E27FC236}">
                <a16:creationId xmlns:a16="http://schemas.microsoft.com/office/drawing/2014/main" id="{D55FC83D-A21C-40F6-B960-27C604745DCC}"/>
              </a:ext>
            </a:extLst>
          </p:cNvPr>
          <p:cNvSpPr txBox="1"/>
          <p:nvPr/>
        </p:nvSpPr>
        <p:spPr>
          <a:xfrm>
            <a:off x="2553014" y="2836722"/>
            <a:ext cx="1648208" cy="307777"/>
          </a:xfrm>
          <a:prstGeom prst="rect">
            <a:avLst/>
          </a:prstGeom>
          <a:noFill/>
          <a:ln>
            <a:solidFill>
              <a:schemeClr val="tx2"/>
            </a:solidFill>
          </a:ln>
        </p:spPr>
        <p:txBody>
          <a:bodyPr wrap="none" rtlCol="0">
            <a:spAutoFit/>
          </a:bodyPr>
          <a:lstStyle/>
          <a:p>
            <a:r>
              <a:rPr kumimoji="1" lang="ja-JP" altLang="en-US" sz="1400" dirty="0"/>
              <a:t>エッジの長さを調整</a:t>
            </a:r>
          </a:p>
        </p:txBody>
      </p:sp>
      <p:sp>
        <p:nvSpPr>
          <p:cNvPr id="12" name="テキスト ボックス 11">
            <a:extLst>
              <a:ext uri="{FF2B5EF4-FFF2-40B4-BE49-F238E27FC236}">
                <a16:creationId xmlns:a16="http://schemas.microsoft.com/office/drawing/2014/main" id="{D857C436-7D9B-4475-9047-39A14185DC35}"/>
              </a:ext>
            </a:extLst>
          </p:cNvPr>
          <p:cNvSpPr txBox="1"/>
          <p:nvPr/>
        </p:nvSpPr>
        <p:spPr>
          <a:xfrm>
            <a:off x="5652120" y="2836722"/>
            <a:ext cx="2178802" cy="307777"/>
          </a:xfrm>
          <a:prstGeom prst="rect">
            <a:avLst/>
          </a:prstGeom>
          <a:noFill/>
          <a:ln>
            <a:solidFill>
              <a:schemeClr val="tx2"/>
            </a:solidFill>
          </a:ln>
        </p:spPr>
        <p:txBody>
          <a:bodyPr wrap="none" rtlCol="0">
            <a:spAutoFit/>
          </a:bodyPr>
          <a:lstStyle/>
          <a:p>
            <a:r>
              <a:rPr kumimoji="1" lang="ja-JP" altLang="en-US" sz="1400" dirty="0"/>
              <a:t>エッジとみなす輝度の閾値</a:t>
            </a:r>
          </a:p>
        </p:txBody>
      </p:sp>
      <p:cxnSp>
        <p:nvCxnSpPr>
          <p:cNvPr id="10" name="直線コネクタ 9">
            <a:extLst>
              <a:ext uri="{FF2B5EF4-FFF2-40B4-BE49-F238E27FC236}">
                <a16:creationId xmlns:a16="http://schemas.microsoft.com/office/drawing/2014/main" id="{17DE1C1B-F379-4597-8A85-70401B912B66}"/>
              </a:ext>
            </a:extLst>
          </p:cNvPr>
          <p:cNvCxnSpPr>
            <a:stCxn id="4" idx="3"/>
          </p:cNvCxnSpPr>
          <p:nvPr/>
        </p:nvCxnSpPr>
        <p:spPr>
          <a:xfrm flipV="1">
            <a:off x="4201222" y="2990610"/>
            <a:ext cx="370778"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55896686-54CC-48E7-B7AE-5269FFC6F376}"/>
              </a:ext>
            </a:extLst>
          </p:cNvPr>
          <p:cNvCxnSpPr>
            <a:cxnSpLocks/>
          </p:cNvCxnSpPr>
          <p:nvPr/>
        </p:nvCxnSpPr>
        <p:spPr>
          <a:xfrm>
            <a:off x="4572000" y="2990610"/>
            <a:ext cx="0" cy="366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F4F610E3-9D57-4E61-89DF-05C6B37DDEF8}"/>
              </a:ext>
            </a:extLst>
          </p:cNvPr>
          <p:cNvCxnSpPr>
            <a:cxnSpLocks/>
          </p:cNvCxnSpPr>
          <p:nvPr/>
        </p:nvCxnSpPr>
        <p:spPr>
          <a:xfrm>
            <a:off x="5230810" y="2990610"/>
            <a:ext cx="36004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B0FBD4C5-BD13-4F62-9D22-C65A4353867F}"/>
              </a:ext>
            </a:extLst>
          </p:cNvPr>
          <p:cNvCxnSpPr>
            <a:cxnSpLocks/>
          </p:cNvCxnSpPr>
          <p:nvPr/>
        </p:nvCxnSpPr>
        <p:spPr>
          <a:xfrm>
            <a:off x="5230810" y="2990610"/>
            <a:ext cx="0" cy="366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04918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8666A6-5BAE-433C-BC66-AD3608BDF767}"/>
              </a:ext>
            </a:extLst>
          </p:cNvPr>
          <p:cNvSpPr>
            <a:spLocks noGrp="1"/>
          </p:cNvSpPr>
          <p:nvPr>
            <p:ph type="title"/>
          </p:nvPr>
        </p:nvSpPr>
        <p:spPr/>
        <p:txBody>
          <a:bodyPr/>
          <a:lstStyle/>
          <a:p>
            <a:r>
              <a:rPr kumimoji="1" lang="ja-JP" altLang="en-US" dirty="0"/>
              <a:t>円の検出</a:t>
            </a:r>
          </a:p>
        </p:txBody>
      </p:sp>
      <p:pic>
        <p:nvPicPr>
          <p:cNvPr id="5" name="図 4">
            <a:extLst>
              <a:ext uri="{FF2B5EF4-FFF2-40B4-BE49-F238E27FC236}">
                <a16:creationId xmlns:a16="http://schemas.microsoft.com/office/drawing/2014/main" id="{8F8E0385-0CC1-48D8-ACD4-08DC6CC7D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41" y="2201995"/>
            <a:ext cx="3699625" cy="3452983"/>
          </a:xfrm>
          <a:prstGeom prst="rect">
            <a:avLst/>
          </a:prstGeom>
        </p:spPr>
      </p:pic>
      <p:pic>
        <p:nvPicPr>
          <p:cNvPr id="6" name="図 5">
            <a:extLst>
              <a:ext uri="{FF2B5EF4-FFF2-40B4-BE49-F238E27FC236}">
                <a16:creationId xmlns:a16="http://schemas.microsoft.com/office/drawing/2014/main" id="{06E6B60F-8C97-43AF-92C9-6F6A8BDAF858}"/>
              </a:ext>
            </a:extLst>
          </p:cNvPr>
          <p:cNvPicPr/>
          <p:nvPr/>
        </p:nvPicPr>
        <p:blipFill>
          <a:blip r:embed="rId3"/>
          <a:stretch>
            <a:fillRect/>
          </a:stretch>
        </p:blipFill>
        <p:spPr>
          <a:xfrm>
            <a:off x="5148064" y="2201995"/>
            <a:ext cx="3699624" cy="3450114"/>
          </a:xfrm>
          <a:prstGeom prst="rect">
            <a:avLst/>
          </a:prstGeom>
        </p:spPr>
      </p:pic>
      <p:sp>
        <p:nvSpPr>
          <p:cNvPr id="7" name="矢印: 右 6">
            <a:extLst>
              <a:ext uri="{FF2B5EF4-FFF2-40B4-BE49-F238E27FC236}">
                <a16:creationId xmlns:a16="http://schemas.microsoft.com/office/drawing/2014/main" id="{959E4B30-6027-4EC6-A2E7-4971669678F0}"/>
              </a:ext>
            </a:extLst>
          </p:cNvPr>
          <p:cNvSpPr/>
          <p:nvPr/>
        </p:nvSpPr>
        <p:spPr>
          <a:xfrm>
            <a:off x="4350079" y="3157760"/>
            <a:ext cx="443842" cy="763934"/>
          </a:xfrm>
          <a:prstGeom prst="rightArrow">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3D5D4376-DB20-4E15-AA40-13D9469AEAD0}"/>
              </a:ext>
            </a:extLst>
          </p:cNvPr>
          <p:cNvSpPr>
            <a:spLocks noGrp="1"/>
          </p:cNvSpPr>
          <p:nvPr>
            <p:ph type="sldNum" sz="quarter" idx="12"/>
          </p:nvPr>
        </p:nvSpPr>
        <p:spPr/>
        <p:txBody>
          <a:bodyPr/>
          <a:lstStyle/>
          <a:p>
            <a:fld id="{F9134F74-3BB4-4ADE-A554-892E3A208E77}" type="slidenum">
              <a:rPr lang="ja-JP" altLang="en-US" smtClean="0"/>
              <a:pPr/>
              <a:t>288</a:t>
            </a:fld>
            <a:endParaRPr lang="ja-JP" altLang="en-US"/>
          </a:p>
        </p:txBody>
      </p:sp>
      <p:sp>
        <p:nvSpPr>
          <p:cNvPr id="4" name="正方形/長方形 3">
            <a:extLst>
              <a:ext uri="{FF2B5EF4-FFF2-40B4-BE49-F238E27FC236}">
                <a16:creationId xmlns:a16="http://schemas.microsoft.com/office/drawing/2014/main" id="{EA825F05-3F2F-4E7B-BA0D-8503F7945F8C}"/>
              </a:ext>
            </a:extLst>
          </p:cNvPr>
          <p:cNvSpPr/>
          <p:nvPr/>
        </p:nvSpPr>
        <p:spPr>
          <a:xfrm>
            <a:off x="5142632" y="1665209"/>
            <a:ext cx="2645276" cy="369332"/>
          </a:xfrm>
          <a:prstGeom prst="rect">
            <a:avLst/>
          </a:prstGeom>
        </p:spPr>
        <p:txBody>
          <a:bodyPr wrap="none">
            <a:spAutoFit/>
          </a:bodyPr>
          <a:lstStyle/>
          <a:p>
            <a:r>
              <a:rPr lang="ja-JP" altLang="en-US" dirty="0"/>
              <a:t>写真から道路標識を検出</a:t>
            </a:r>
          </a:p>
        </p:txBody>
      </p:sp>
    </p:spTree>
    <p:extLst>
      <p:ext uri="{BB962C8B-B14F-4D97-AF65-F5344CB8AC3E}">
        <p14:creationId xmlns:p14="http://schemas.microsoft.com/office/powerpoint/2010/main" val="406764335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FE8B971-8595-43A0-B47D-6A4DBE144A04}"/>
              </a:ext>
            </a:extLst>
          </p:cNvPr>
          <p:cNvSpPr>
            <a:spLocks noGrp="1"/>
          </p:cNvSpPr>
          <p:nvPr>
            <p:ph type="sldNum" sz="quarter" idx="12"/>
          </p:nvPr>
        </p:nvSpPr>
        <p:spPr/>
        <p:txBody>
          <a:bodyPr/>
          <a:lstStyle/>
          <a:p>
            <a:fld id="{F9134F74-3BB4-4ADE-A554-892E3A208E77}" type="slidenum">
              <a:rPr lang="ja-JP" altLang="en-US" smtClean="0"/>
              <a:pPr/>
              <a:t>289</a:t>
            </a:fld>
            <a:endParaRPr lang="ja-JP" altLang="en-US"/>
          </a:p>
        </p:txBody>
      </p:sp>
      <p:sp>
        <p:nvSpPr>
          <p:cNvPr id="5" name="テキスト ボックス 4">
            <a:extLst>
              <a:ext uri="{FF2B5EF4-FFF2-40B4-BE49-F238E27FC236}">
                <a16:creationId xmlns:a16="http://schemas.microsoft.com/office/drawing/2014/main" id="{01C2FAB7-FF74-439D-B462-42878C8E9C27}"/>
              </a:ext>
            </a:extLst>
          </p:cNvPr>
          <p:cNvSpPr txBox="1"/>
          <p:nvPr/>
        </p:nvSpPr>
        <p:spPr>
          <a:xfrm>
            <a:off x="6541233" y="103421"/>
            <a:ext cx="4589416" cy="369332"/>
          </a:xfrm>
          <a:prstGeom prst="rect">
            <a:avLst/>
          </a:prstGeom>
          <a:noFill/>
        </p:spPr>
        <p:txBody>
          <a:bodyPr wrap="square">
            <a:spAutoFit/>
          </a:bodyPr>
          <a:lstStyle/>
          <a:p>
            <a:r>
              <a:rPr lang="ja-JP" altLang="en-US" dirty="0"/>
              <a:t>7-14/circle_detect.py</a:t>
            </a:r>
          </a:p>
        </p:txBody>
      </p:sp>
      <p:pic>
        <p:nvPicPr>
          <p:cNvPr id="7" name="図 6">
            <a:extLst>
              <a:ext uri="{FF2B5EF4-FFF2-40B4-BE49-F238E27FC236}">
                <a16:creationId xmlns:a16="http://schemas.microsoft.com/office/drawing/2014/main" id="{813C0417-8D0B-44B7-A583-F0CA9ACDF67B}"/>
              </a:ext>
            </a:extLst>
          </p:cNvPr>
          <p:cNvPicPr>
            <a:picLocks noChangeAspect="1"/>
          </p:cNvPicPr>
          <p:nvPr/>
        </p:nvPicPr>
        <p:blipFill>
          <a:blip r:embed="rId2"/>
          <a:stretch>
            <a:fillRect/>
          </a:stretch>
        </p:blipFill>
        <p:spPr>
          <a:xfrm>
            <a:off x="0" y="525295"/>
            <a:ext cx="9144000" cy="6338979"/>
          </a:xfrm>
          <a:prstGeom prst="rect">
            <a:avLst/>
          </a:prstGeom>
        </p:spPr>
      </p:pic>
      <p:sp>
        <p:nvSpPr>
          <p:cNvPr id="8" name="テキスト ボックス 7">
            <a:extLst>
              <a:ext uri="{FF2B5EF4-FFF2-40B4-BE49-F238E27FC236}">
                <a16:creationId xmlns:a16="http://schemas.microsoft.com/office/drawing/2014/main" id="{81EF868A-A0C7-4D79-B6EF-5E0241A396D4}"/>
              </a:ext>
            </a:extLst>
          </p:cNvPr>
          <p:cNvSpPr txBox="1"/>
          <p:nvPr/>
        </p:nvSpPr>
        <p:spPr>
          <a:xfrm>
            <a:off x="6236160" y="3573016"/>
            <a:ext cx="2122697" cy="307777"/>
          </a:xfrm>
          <a:prstGeom prst="rect">
            <a:avLst/>
          </a:prstGeom>
          <a:solidFill>
            <a:schemeClr val="bg1"/>
          </a:solidFill>
          <a:ln>
            <a:solidFill>
              <a:schemeClr val="tx2"/>
            </a:solidFill>
          </a:ln>
        </p:spPr>
        <p:txBody>
          <a:bodyPr wrap="none" rtlCol="0">
            <a:spAutoFit/>
          </a:bodyPr>
          <a:lstStyle/>
          <a:p>
            <a:r>
              <a:rPr kumimoji="1" lang="ja-JP" altLang="en-US" sz="1400" b="1" dirty="0">
                <a:solidFill>
                  <a:schemeClr val="accent1"/>
                </a:solidFill>
              </a:rPr>
              <a:t>エッジ検出用のパラメータ</a:t>
            </a:r>
          </a:p>
        </p:txBody>
      </p:sp>
      <p:cxnSp>
        <p:nvCxnSpPr>
          <p:cNvPr id="9" name="直線コネクタ 8">
            <a:extLst>
              <a:ext uri="{FF2B5EF4-FFF2-40B4-BE49-F238E27FC236}">
                <a16:creationId xmlns:a16="http://schemas.microsoft.com/office/drawing/2014/main" id="{C8C3F9B4-FA2E-4D86-9438-7BB3AC43A343}"/>
              </a:ext>
            </a:extLst>
          </p:cNvPr>
          <p:cNvCxnSpPr>
            <a:cxnSpLocks/>
          </p:cNvCxnSpPr>
          <p:nvPr/>
        </p:nvCxnSpPr>
        <p:spPr>
          <a:xfrm flipV="1">
            <a:off x="5868144" y="3645023"/>
            <a:ext cx="370778"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DC21899B-03CF-4D72-8B96-1FFDACBD7283}"/>
              </a:ext>
            </a:extLst>
          </p:cNvPr>
          <p:cNvCxnSpPr>
            <a:cxnSpLocks/>
          </p:cNvCxnSpPr>
          <p:nvPr/>
        </p:nvCxnSpPr>
        <p:spPr>
          <a:xfrm flipV="1">
            <a:off x="5868144" y="3363334"/>
            <a:ext cx="0" cy="281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AD0E2844-766C-4242-8DA8-4B73F3E09798}"/>
              </a:ext>
            </a:extLst>
          </p:cNvPr>
          <p:cNvSpPr txBox="1"/>
          <p:nvPr/>
        </p:nvSpPr>
        <p:spPr>
          <a:xfrm>
            <a:off x="1907704" y="3717032"/>
            <a:ext cx="1261884" cy="307777"/>
          </a:xfrm>
          <a:prstGeom prst="rect">
            <a:avLst/>
          </a:prstGeom>
          <a:solidFill>
            <a:schemeClr val="bg1"/>
          </a:solidFill>
          <a:ln>
            <a:solidFill>
              <a:schemeClr val="tx2"/>
            </a:solidFill>
          </a:ln>
        </p:spPr>
        <p:txBody>
          <a:bodyPr wrap="none" rtlCol="0">
            <a:spAutoFit/>
          </a:bodyPr>
          <a:lstStyle/>
          <a:p>
            <a:r>
              <a:rPr lang="ja-JP" altLang="en-US" sz="1400" b="1" dirty="0">
                <a:solidFill>
                  <a:schemeClr val="accent1"/>
                </a:solidFill>
              </a:rPr>
              <a:t>円抽出の閾値</a:t>
            </a:r>
            <a:endParaRPr kumimoji="1" lang="ja-JP" altLang="en-US" sz="1400" b="1" dirty="0">
              <a:solidFill>
                <a:schemeClr val="accent1"/>
              </a:solidFill>
            </a:endParaRPr>
          </a:p>
        </p:txBody>
      </p:sp>
      <p:cxnSp>
        <p:nvCxnSpPr>
          <p:cNvPr id="13" name="直線コネクタ 12">
            <a:extLst>
              <a:ext uri="{FF2B5EF4-FFF2-40B4-BE49-F238E27FC236}">
                <a16:creationId xmlns:a16="http://schemas.microsoft.com/office/drawing/2014/main" id="{523EFBFE-938E-4D74-8F8E-E4024B6B95DB}"/>
              </a:ext>
            </a:extLst>
          </p:cNvPr>
          <p:cNvCxnSpPr>
            <a:cxnSpLocks/>
          </p:cNvCxnSpPr>
          <p:nvPr/>
        </p:nvCxnSpPr>
        <p:spPr>
          <a:xfrm flipV="1">
            <a:off x="1475656" y="3861047"/>
            <a:ext cx="370778"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48675EDE-7959-430F-AE59-4387D2F1B93C}"/>
              </a:ext>
            </a:extLst>
          </p:cNvPr>
          <p:cNvCxnSpPr>
            <a:cxnSpLocks/>
          </p:cNvCxnSpPr>
          <p:nvPr/>
        </p:nvCxnSpPr>
        <p:spPr>
          <a:xfrm flipV="1">
            <a:off x="1475656" y="3651366"/>
            <a:ext cx="0" cy="209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393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p:txBody>
          <a:bodyPr/>
          <a:lstStyle/>
          <a:p>
            <a:pPr eaLnBrk="1" hangingPunct="1"/>
            <a:r>
              <a:rPr lang="ja-JP" altLang="en-US" dirty="0"/>
              <a:t>代入の正確なイメージ</a:t>
            </a:r>
          </a:p>
        </p:txBody>
      </p:sp>
      <p:pic>
        <p:nvPicPr>
          <p:cNvPr id="5" name="図 4">
            <a:extLst>
              <a:ext uri="{FF2B5EF4-FFF2-40B4-BE49-F238E27FC236}">
                <a16:creationId xmlns:a16="http://schemas.microsoft.com/office/drawing/2014/main" id="{EA79270E-993F-4ECD-9B21-C6DF2DD59FE8}"/>
              </a:ext>
            </a:extLst>
          </p:cNvPr>
          <p:cNvPicPr>
            <a:picLocks noChangeAspect="1"/>
          </p:cNvPicPr>
          <p:nvPr/>
        </p:nvPicPr>
        <p:blipFill>
          <a:blip r:embed="rId3"/>
          <a:stretch>
            <a:fillRect/>
          </a:stretch>
        </p:blipFill>
        <p:spPr>
          <a:xfrm>
            <a:off x="755576" y="2548872"/>
            <a:ext cx="7496579" cy="1858907"/>
          </a:xfrm>
          <a:prstGeom prst="rect">
            <a:avLst/>
          </a:prstGeom>
        </p:spPr>
      </p:pic>
      <p:sp>
        <p:nvSpPr>
          <p:cNvPr id="14" name="テキスト ボックス 3">
            <a:extLst>
              <a:ext uri="{FF2B5EF4-FFF2-40B4-BE49-F238E27FC236}">
                <a16:creationId xmlns:a16="http://schemas.microsoft.com/office/drawing/2014/main" id="{3C578337-549E-40D5-A802-7B3E99897C55}"/>
              </a:ext>
            </a:extLst>
          </p:cNvPr>
          <p:cNvSpPr txBox="1">
            <a:spLocks noChangeArrowheads="1"/>
          </p:cNvSpPr>
          <p:nvPr/>
        </p:nvSpPr>
        <p:spPr bwMode="auto">
          <a:xfrm>
            <a:off x="856681" y="1413347"/>
            <a:ext cx="1411063" cy="523220"/>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800" dirty="0">
                <a:latin typeface="Lucida Console" panose="020B0609040504020204" pitchFamily="49" charset="0"/>
                <a:ea typeface="HG丸ｺﾞｼｯｸM-PRO" panose="020F0600000000000000" pitchFamily="50" charset="-128"/>
              </a:rPr>
              <a:t>a = 3</a:t>
            </a:r>
            <a:endParaRPr lang="ja-JP" altLang="en-US" sz="2800" dirty="0">
              <a:latin typeface="Lucida Console" panose="020B0609040504020204" pitchFamily="49" charset="0"/>
              <a:ea typeface="HG丸ｺﾞｼｯｸM-PRO" panose="020F0600000000000000" pitchFamily="50" charset="-128"/>
            </a:endParaRPr>
          </a:p>
        </p:txBody>
      </p:sp>
      <p:sp>
        <p:nvSpPr>
          <p:cNvPr id="15" name="コンテンツ プレースホルダ 2">
            <a:extLst>
              <a:ext uri="{FF2B5EF4-FFF2-40B4-BE49-F238E27FC236}">
                <a16:creationId xmlns:a16="http://schemas.microsoft.com/office/drawing/2014/main" id="{DC31D38F-B61B-478A-A99E-35C324B60082}"/>
              </a:ext>
            </a:extLst>
          </p:cNvPr>
          <p:cNvSpPr txBox="1">
            <a:spLocks/>
          </p:cNvSpPr>
          <p:nvPr/>
        </p:nvSpPr>
        <p:spPr bwMode="auto">
          <a:xfrm>
            <a:off x="2987824" y="1484784"/>
            <a:ext cx="6048672" cy="99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eaLnBrk="1" hangingPunct="1">
              <a:buFont typeface="Arial" panose="020B0604020202020204" pitchFamily="34" charset="0"/>
              <a:buNone/>
            </a:pPr>
            <a:r>
              <a:rPr lang="ja-JP" altLang="en-US" sz="2400" dirty="0"/>
              <a:t>「変数</a:t>
            </a:r>
            <a:r>
              <a:rPr lang="en-US" altLang="ja-JP" sz="2400" dirty="0"/>
              <a:t>a</a:t>
            </a:r>
            <a:r>
              <a:rPr lang="ja-JP" altLang="en-US" sz="2400" dirty="0"/>
              <a:t>に</a:t>
            </a:r>
            <a:r>
              <a:rPr lang="en-US" altLang="ja-JP" sz="2400" dirty="0"/>
              <a:t>3</a:t>
            </a:r>
            <a:r>
              <a:rPr lang="ja-JP" altLang="en-US" sz="2400" dirty="0"/>
              <a:t>を</a:t>
            </a:r>
            <a:r>
              <a:rPr lang="ja-JP" altLang="en-US" sz="2400" b="1" dirty="0"/>
              <a:t>代入</a:t>
            </a:r>
            <a:r>
              <a:rPr lang="ja-JP" altLang="en-US" sz="2400" dirty="0"/>
              <a:t>する」</a:t>
            </a:r>
          </a:p>
        </p:txBody>
      </p:sp>
      <p:cxnSp>
        <p:nvCxnSpPr>
          <p:cNvPr id="16" name="直線矢印コネクタ 15">
            <a:extLst>
              <a:ext uri="{FF2B5EF4-FFF2-40B4-BE49-F238E27FC236}">
                <a16:creationId xmlns:a16="http://schemas.microsoft.com/office/drawing/2014/main" id="{804E2A9D-BBAE-419F-9CAC-E8414F68B418}"/>
              </a:ext>
            </a:extLst>
          </p:cNvPr>
          <p:cNvCxnSpPr>
            <a:cxnSpLocks/>
          </p:cNvCxnSpPr>
          <p:nvPr/>
        </p:nvCxnSpPr>
        <p:spPr>
          <a:xfrm flipH="1">
            <a:off x="2699792" y="1674957"/>
            <a:ext cx="46274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77C8F9AF-277B-4E12-85C1-78200F006F57}"/>
              </a:ext>
            </a:extLst>
          </p:cNvPr>
          <p:cNvSpPr/>
          <p:nvPr/>
        </p:nvSpPr>
        <p:spPr>
          <a:xfrm>
            <a:off x="539552" y="5013176"/>
            <a:ext cx="8229600" cy="1200329"/>
          </a:xfrm>
          <a:prstGeom prst="rect">
            <a:avLst/>
          </a:prstGeom>
        </p:spPr>
        <p:txBody>
          <a:bodyPr wrap="square">
            <a:spAutoFit/>
          </a:bodyPr>
          <a:lstStyle/>
          <a:p>
            <a:pPr marL="0" indent="0" eaLnBrk="1" hangingPunct="1">
              <a:buNone/>
            </a:pPr>
            <a:r>
              <a:rPr lang="ja-JP" altLang="en-US" sz="2400" dirty="0">
                <a:latin typeface="+mn-ea"/>
                <a:ea typeface="+mn-ea"/>
              </a:rPr>
              <a:t>「</a:t>
            </a:r>
            <a:r>
              <a:rPr lang="en-US" altLang="ja-JP" sz="2400" dirty="0">
                <a:latin typeface="+mn-ea"/>
                <a:ea typeface="+mn-ea"/>
              </a:rPr>
              <a:t>3</a:t>
            </a:r>
            <a:r>
              <a:rPr lang="ja-JP" altLang="en-US" sz="2400" dirty="0">
                <a:latin typeface="+mn-ea"/>
                <a:ea typeface="+mn-ea"/>
              </a:rPr>
              <a:t>という値を表すオブジェクトがコンピュータのメモリ上のどこかに保管される。その保管場所を示す所在地情報が、</a:t>
            </a:r>
            <a:r>
              <a:rPr lang="en-US" altLang="ja-JP" sz="2400" dirty="0">
                <a:latin typeface="+mn-ea"/>
                <a:ea typeface="+mn-ea"/>
              </a:rPr>
              <a:t>a</a:t>
            </a:r>
            <a:r>
              <a:rPr lang="ja-JP" altLang="en-US" sz="2400" dirty="0">
                <a:latin typeface="+mn-ea"/>
                <a:ea typeface="+mn-ea"/>
              </a:rPr>
              <a:t>という名前の箱に入れられる」</a:t>
            </a:r>
            <a:endParaRPr lang="en-US" altLang="ja-JP" sz="2400" dirty="0">
              <a:latin typeface="+mn-ea"/>
              <a:ea typeface="+mn-ea"/>
            </a:endParaRPr>
          </a:p>
        </p:txBody>
      </p:sp>
      <p:sp>
        <p:nvSpPr>
          <p:cNvPr id="2" name="スライド番号プレースホルダー 1">
            <a:extLst>
              <a:ext uri="{FF2B5EF4-FFF2-40B4-BE49-F238E27FC236}">
                <a16:creationId xmlns:a16="http://schemas.microsoft.com/office/drawing/2014/main" id="{798231A5-F146-4CDE-8D83-3599FFC8719C}"/>
              </a:ext>
            </a:extLst>
          </p:cNvPr>
          <p:cNvSpPr>
            <a:spLocks noGrp="1"/>
          </p:cNvSpPr>
          <p:nvPr>
            <p:ph type="sldNum" sz="quarter" idx="12"/>
          </p:nvPr>
        </p:nvSpPr>
        <p:spPr/>
        <p:txBody>
          <a:bodyPr/>
          <a:lstStyle/>
          <a:p>
            <a:fld id="{F9134F74-3BB4-4ADE-A554-892E3A208E77}" type="slidenum">
              <a:rPr lang="ja-JP" altLang="en-US" smtClean="0"/>
              <a:pPr/>
              <a:t>29</a:t>
            </a:fld>
            <a:endParaRPr lang="ja-JP" altLang="en-US"/>
          </a:p>
        </p:txBody>
      </p:sp>
    </p:spTree>
    <p:extLst>
      <p:ext uri="{BB962C8B-B14F-4D97-AF65-F5344CB8AC3E}">
        <p14:creationId xmlns:p14="http://schemas.microsoft.com/office/powerpoint/2010/main" val="393198678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288886A-F928-429B-A548-6070A1D449C0}"/>
              </a:ext>
            </a:extLst>
          </p:cNvPr>
          <p:cNvSpPr>
            <a:spLocks noGrp="1"/>
          </p:cNvSpPr>
          <p:nvPr>
            <p:ph type="sldNum" sz="quarter" idx="12"/>
          </p:nvPr>
        </p:nvSpPr>
        <p:spPr/>
        <p:txBody>
          <a:bodyPr/>
          <a:lstStyle/>
          <a:p>
            <a:fld id="{F9134F74-3BB4-4ADE-A554-892E3A208E77}" type="slidenum">
              <a:rPr lang="ja-JP" altLang="en-US" smtClean="0"/>
              <a:pPr/>
              <a:t>290</a:t>
            </a:fld>
            <a:endParaRPr lang="ja-JP" altLang="en-US"/>
          </a:p>
        </p:txBody>
      </p:sp>
      <p:pic>
        <p:nvPicPr>
          <p:cNvPr id="5" name="図 4">
            <a:extLst>
              <a:ext uri="{FF2B5EF4-FFF2-40B4-BE49-F238E27FC236}">
                <a16:creationId xmlns:a16="http://schemas.microsoft.com/office/drawing/2014/main" id="{7368F6F6-FAE5-4A10-9991-53084EF77E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41" y="2201995"/>
            <a:ext cx="3699625" cy="3452983"/>
          </a:xfrm>
          <a:prstGeom prst="rect">
            <a:avLst/>
          </a:prstGeom>
        </p:spPr>
      </p:pic>
      <p:pic>
        <p:nvPicPr>
          <p:cNvPr id="6" name="図 5">
            <a:extLst>
              <a:ext uri="{FF2B5EF4-FFF2-40B4-BE49-F238E27FC236}">
                <a16:creationId xmlns:a16="http://schemas.microsoft.com/office/drawing/2014/main" id="{286A35D2-B9F9-4671-B9DD-63CD007A6B83}"/>
              </a:ext>
            </a:extLst>
          </p:cNvPr>
          <p:cNvPicPr/>
          <p:nvPr/>
        </p:nvPicPr>
        <p:blipFill>
          <a:blip r:embed="rId3"/>
          <a:stretch>
            <a:fillRect/>
          </a:stretch>
        </p:blipFill>
        <p:spPr>
          <a:xfrm>
            <a:off x="5148064" y="2201995"/>
            <a:ext cx="3699624" cy="3450114"/>
          </a:xfrm>
          <a:prstGeom prst="rect">
            <a:avLst/>
          </a:prstGeom>
        </p:spPr>
      </p:pic>
      <p:sp>
        <p:nvSpPr>
          <p:cNvPr id="7" name="矢印: 右 6">
            <a:extLst>
              <a:ext uri="{FF2B5EF4-FFF2-40B4-BE49-F238E27FC236}">
                <a16:creationId xmlns:a16="http://schemas.microsoft.com/office/drawing/2014/main" id="{18C238AE-65AB-4D57-B7A8-D9EFC3C9187B}"/>
              </a:ext>
            </a:extLst>
          </p:cNvPr>
          <p:cNvSpPr/>
          <p:nvPr/>
        </p:nvSpPr>
        <p:spPr>
          <a:xfrm>
            <a:off x="4350079" y="3157760"/>
            <a:ext cx="443842" cy="763934"/>
          </a:xfrm>
          <a:prstGeom prst="rightArrow">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F6B04E0-F828-4BD2-8933-CE92A4CB841A}"/>
              </a:ext>
            </a:extLst>
          </p:cNvPr>
          <p:cNvSpPr txBox="1"/>
          <p:nvPr/>
        </p:nvSpPr>
        <p:spPr>
          <a:xfrm>
            <a:off x="323528" y="1700808"/>
            <a:ext cx="1107996" cy="369332"/>
          </a:xfrm>
          <a:prstGeom prst="rect">
            <a:avLst/>
          </a:prstGeom>
          <a:noFill/>
        </p:spPr>
        <p:txBody>
          <a:bodyPr wrap="none" rtlCol="0">
            <a:spAutoFit/>
          </a:bodyPr>
          <a:lstStyle/>
          <a:p>
            <a:r>
              <a:rPr kumimoji="1" lang="ja-JP" altLang="en-US" dirty="0"/>
              <a:t>実行結果</a:t>
            </a:r>
          </a:p>
        </p:txBody>
      </p:sp>
    </p:spTree>
    <p:extLst>
      <p:ext uri="{BB962C8B-B14F-4D97-AF65-F5344CB8AC3E}">
        <p14:creationId xmlns:p14="http://schemas.microsoft.com/office/powerpoint/2010/main" val="369453992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8E1C271F-5762-4FEB-A998-7A66A0211545}"/>
              </a:ext>
            </a:extLst>
          </p:cNvPr>
          <p:cNvSpPr>
            <a:spLocks noGrp="1"/>
          </p:cNvSpPr>
          <p:nvPr>
            <p:ph type="ctrTitle"/>
          </p:nvPr>
        </p:nvSpPr>
        <p:spPr/>
        <p:txBody>
          <a:bodyPr/>
          <a:lstStyle/>
          <a:p>
            <a:r>
              <a:rPr kumimoji="1" lang="en-US" altLang="ja-JP" dirty="0"/>
              <a:t>Web</a:t>
            </a:r>
            <a:r>
              <a:rPr kumimoji="1" lang="ja-JP" altLang="en-US" dirty="0"/>
              <a:t>スクレイピング</a:t>
            </a:r>
          </a:p>
        </p:txBody>
      </p:sp>
      <p:sp>
        <p:nvSpPr>
          <p:cNvPr id="5" name="字幕 4">
            <a:extLst>
              <a:ext uri="{FF2B5EF4-FFF2-40B4-BE49-F238E27FC236}">
                <a16:creationId xmlns:a16="http://schemas.microsoft.com/office/drawing/2014/main" id="{D9B983E7-BD9D-4896-8297-BF81594A5B5E}"/>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85741046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3E031B-8C38-4085-BE48-328A82B63FC8}"/>
              </a:ext>
            </a:extLst>
          </p:cNvPr>
          <p:cNvSpPr>
            <a:spLocks noGrp="1"/>
          </p:cNvSpPr>
          <p:nvPr>
            <p:ph type="title"/>
          </p:nvPr>
        </p:nvSpPr>
        <p:spPr/>
        <p:txBody>
          <a:bodyPr/>
          <a:lstStyle/>
          <a:p>
            <a:r>
              <a:rPr kumimoji="1" lang="en-US" altLang="ja-JP" dirty="0"/>
              <a:t>Web</a:t>
            </a:r>
            <a:r>
              <a:rPr kumimoji="1" lang="ja-JP" altLang="en-US" dirty="0"/>
              <a:t>スクレイピング</a:t>
            </a:r>
          </a:p>
        </p:txBody>
      </p:sp>
      <p:sp>
        <p:nvSpPr>
          <p:cNvPr id="3" name="コンテンツ プレースホルダー 2">
            <a:extLst>
              <a:ext uri="{FF2B5EF4-FFF2-40B4-BE49-F238E27FC236}">
                <a16:creationId xmlns:a16="http://schemas.microsoft.com/office/drawing/2014/main" id="{9C5D34E2-0EC1-4FAF-83F0-D0B7B05163AA}"/>
              </a:ext>
            </a:extLst>
          </p:cNvPr>
          <p:cNvSpPr>
            <a:spLocks noGrp="1"/>
          </p:cNvSpPr>
          <p:nvPr>
            <p:ph idx="1"/>
          </p:nvPr>
        </p:nvSpPr>
        <p:spPr>
          <a:xfrm>
            <a:off x="457200" y="1214422"/>
            <a:ext cx="8229600" cy="1422490"/>
          </a:xfrm>
        </p:spPr>
        <p:txBody>
          <a:bodyPr/>
          <a:lstStyle/>
          <a:p>
            <a:r>
              <a:rPr lang="en-US" altLang="ja-JP" sz="2800" dirty="0"/>
              <a:t>Web</a:t>
            </a:r>
            <a:r>
              <a:rPr lang="ja-JP" altLang="en-US" sz="2800" dirty="0"/>
              <a:t>スクレイピングとは</a:t>
            </a:r>
            <a:endParaRPr lang="en-US" altLang="ja-JP" sz="2800" dirty="0"/>
          </a:p>
          <a:p>
            <a:pPr marL="457200" lvl="1" indent="0">
              <a:buNone/>
            </a:pPr>
            <a:r>
              <a:rPr lang="ja-JP" altLang="en-US" sz="2400" dirty="0"/>
              <a:t>インターネット上の</a:t>
            </a:r>
            <a:r>
              <a:rPr lang="en-US" altLang="ja-JP" sz="2400" dirty="0"/>
              <a:t>Web</a:t>
            </a:r>
            <a:r>
              <a:rPr lang="ja-JP" altLang="en-US" sz="2400" dirty="0"/>
              <a:t>ページから、欲しい情報を取り出すこと。</a:t>
            </a:r>
            <a:endParaRPr kumimoji="1" lang="ja-JP" altLang="en-US" sz="2400" dirty="0"/>
          </a:p>
        </p:txBody>
      </p:sp>
      <p:sp>
        <p:nvSpPr>
          <p:cNvPr id="4" name="テキスト ボックス 3">
            <a:extLst>
              <a:ext uri="{FF2B5EF4-FFF2-40B4-BE49-F238E27FC236}">
                <a16:creationId xmlns:a16="http://schemas.microsoft.com/office/drawing/2014/main" id="{F9903FD9-256E-4526-81E9-B9FFE0E3FC8D}"/>
              </a:ext>
            </a:extLst>
          </p:cNvPr>
          <p:cNvSpPr txBox="1"/>
          <p:nvPr/>
        </p:nvSpPr>
        <p:spPr>
          <a:xfrm>
            <a:off x="1259632" y="3081119"/>
            <a:ext cx="2601225" cy="461665"/>
          </a:xfrm>
          <a:prstGeom prst="rect">
            <a:avLst/>
          </a:prstGeom>
          <a:noFill/>
        </p:spPr>
        <p:txBody>
          <a:bodyPr wrap="none" rtlCol="0">
            <a:spAutoFit/>
          </a:bodyPr>
          <a:lstStyle/>
          <a:p>
            <a:r>
              <a:rPr kumimoji="1" lang="en-US" altLang="ja-JP" sz="2400" dirty="0"/>
              <a:t>Web</a:t>
            </a:r>
            <a:r>
              <a:rPr kumimoji="1" lang="ja-JP" altLang="en-US" sz="2400" dirty="0"/>
              <a:t>ページの構成</a:t>
            </a:r>
          </a:p>
        </p:txBody>
      </p:sp>
      <p:sp>
        <p:nvSpPr>
          <p:cNvPr id="5" name="四角形: メモ 4">
            <a:extLst>
              <a:ext uri="{FF2B5EF4-FFF2-40B4-BE49-F238E27FC236}">
                <a16:creationId xmlns:a16="http://schemas.microsoft.com/office/drawing/2014/main" id="{69520F1C-BE4B-4B28-BC9E-48C5A2167780}"/>
              </a:ext>
            </a:extLst>
          </p:cNvPr>
          <p:cNvSpPr/>
          <p:nvPr/>
        </p:nvSpPr>
        <p:spPr>
          <a:xfrm>
            <a:off x="2322982" y="3847564"/>
            <a:ext cx="1224136" cy="1224136"/>
          </a:xfrm>
          <a:prstGeom prst="foldedCorne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HTML</a:t>
            </a:r>
            <a:br>
              <a:rPr kumimoji="1" lang="en-US" altLang="ja-JP" dirty="0">
                <a:solidFill>
                  <a:schemeClr val="tx1"/>
                </a:solidFill>
              </a:rPr>
            </a:br>
            <a:r>
              <a:rPr kumimoji="1" lang="ja-JP" altLang="en-US" dirty="0">
                <a:solidFill>
                  <a:schemeClr val="tx1"/>
                </a:solidFill>
              </a:rPr>
              <a:t>ファイル</a:t>
            </a:r>
          </a:p>
        </p:txBody>
      </p:sp>
      <p:sp>
        <p:nvSpPr>
          <p:cNvPr id="6" name="四角形: メモ 5">
            <a:extLst>
              <a:ext uri="{FF2B5EF4-FFF2-40B4-BE49-F238E27FC236}">
                <a16:creationId xmlns:a16="http://schemas.microsoft.com/office/drawing/2014/main" id="{229EDB8A-B7BB-4F46-BEDB-6DC2FE9BB646}"/>
              </a:ext>
            </a:extLst>
          </p:cNvPr>
          <p:cNvSpPr/>
          <p:nvPr/>
        </p:nvSpPr>
        <p:spPr>
          <a:xfrm>
            <a:off x="3732682" y="3834591"/>
            <a:ext cx="1224136" cy="1224136"/>
          </a:xfrm>
          <a:prstGeom prst="foldedCorne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CSS</a:t>
            </a:r>
            <a:br>
              <a:rPr kumimoji="1" lang="en-US" altLang="ja-JP" dirty="0">
                <a:solidFill>
                  <a:schemeClr val="tx1"/>
                </a:solidFill>
              </a:rPr>
            </a:br>
            <a:r>
              <a:rPr kumimoji="1" lang="ja-JP" altLang="en-US" dirty="0">
                <a:solidFill>
                  <a:schemeClr val="tx1"/>
                </a:solidFill>
              </a:rPr>
              <a:t>ファイル</a:t>
            </a:r>
          </a:p>
        </p:txBody>
      </p:sp>
      <p:sp>
        <p:nvSpPr>
          <p:cNvPr id="7" name="四角形: メモ 6">
            <a:extLst>
              <a:ext uri="{FF2B5EF4-FFF2-40B4-BE49-F238E27FC236}">
                <a16:creationId xmlns:a16="http://schemas.microsoft.com/office/drawing/2014/main" id="{55E33617-C52E-45F3-A17A-051CDD9B7836}"/>
              </a:ext>
            </a:extLst>
          </p:cNvPr>
          <p:cNvSpPr/>
          <p:nvPr/>
        </p:nvSpPr>
        <p:spPr>
          <a:xfrm>
            <a:off x="5347320" y="3645024"/>
            <a:ext cx="1224136" cy="1224136"/>
          </a:xfrm>
          <a:prstGeom prst="foldedCorne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8" name="四角形: メモ 7">
            <a:extLst>
              <a:ext uri="{FF2B5EF4-FFF2-40B4-BE49-F238E27FC236}">
                <a16:creationId xmlns:a16="http://schemas.microsoft.com/office/drawing/2014/main" id="{00413263-C74B-494E-81F0-D44079FD87D6}"/>
              </a:ext>
            </a:extLst>
          </p:cNvPr>
          <p:cNvSpPr/>
          <p:nvPr/>
        </p:nvSpPr>
        <p:spPr>
          <a:xfrm>
            <a:off x="5499720" y="3797424"/>
            <a:ext cx="1224136" cy="1224136"/>
          </a:xfrm>
          <a:prstGeom prst="foldedCorne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9" name="四角形: メモ 8">
            <a:extLst>
              <a:ext uri="{FF2B5EF4-FFF2-40B4-BE49-F238E27FC236}">
                <a16:creationId xmlns:a16="http://schemas.microsoft.com/office/drawing/2014/main" id="{D56E5151-3505-4542-B28C-26495294973F}"/>
              </a:ext>
            </a:extLst>
          </p:cNvPr>
          <p:cNvSpPr/>
          <p:nvPr/>
        </p:nvSpPr>
        <p:spPr>
          <a:xfrm>
            <a:off x="5652120" y="3949824"/>
            <a:ext cx="1224136" cy="1224136"/>
          </a:xfrm>
          <a:prstGeom prst="foldedCorne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画像</a:t>
            </a:r>
            <a:endParaRPr kumimoji="1" lang="en-US" altLang="ja-JP" dirty="0">
              <a:solidFill>
                <a:schemeClr val="tx1"/>
              </a:solidFill>
            </a:endParaRPr>
          </a:p>
          <a:p>
            <a:pPr algn="ctr"/>
            <a:r>
              <a:rPr kumimoji="1" lang="ja-JP" altLang="en-US" dirty="0">
                <a:solidFill>
                  <a:schemeClr val="tx1"/>
                </a:solidFill>
              </a:rPr>
              <a:t>ファイル</a:t>
            </a:r>
          </a:p>
        </p:txBody>
      </p:sp>
      <p:sp>
        <p:nvSpPr>
          <p:cNvPr id="11" name="テキスト ボックス 10">
            <a:extLst>
              <a:ext uri="{FF2B5EF4-FFF2-40B4-BE49-F238E27FC236}">
                <a16:creationId xmlns:a16="http://schemas.microsoft.com/office/drawing/2014/main" id="{B81C9848-9F9D-4459-9A5D-CD7AF177B02C}"/>
              </a:ext>
            </a:extLst>
          </p:cNvPr>
          <p:cNvSpPr txBox="1"/>
          <p:nvPr/>
        </p:nvSpPr>
        <p:spPr>
          <a:xfrm>
            <a:off x="467544" y="5517232"/>
            <a:ext cx="2801886" cy="830997"/>
          </a:xfrm>
          <a:prstGeom prst="rect">
            <a:avLst/>
          </a:prstGeom>
          <a:noFill/>
        </p:spPr>
        <p:txBody>
          <a:bodyPr wrap="square" rtlCol="0">
            <a:spAutoFit/>
          </a:bodyPr>
          <a:lstStyle/>
          <a:p>
            <a:r>
              <a:rPr kumimoji="1" lang="ja-JP" altLang="en-US" sz="2400" dirty="0"/>
              <a:t>ページ</a:t>
            </a:r>
            <a:r>
              <a:rPr lang="ja-JP" altLang="en-US" sz="2400" dirty="0"/>
              <a:t>の構造と文書を記述したファイル</a:t>
            </a:r>
            <a:endParaRPr kumimoji="1" lang="ja-JP" altLang="en-US" sz="2400" dirty="0"/>
          </a:p>
        </p:txBody>
      </p:sp>
      <p:sp>
        <p:nvSpPr>
          <p:cNvPr id="12" name="テキスト ボックス 11">
            <a:extLst>
              <a:ext uri="{FF2B5EF4-FFF2-40B4-BE49-F238E27FC236}">
                <a16:creationId xmlns:a16="http://schemas.microsoft.com/office/drawing/2014/main" id="{A171C2C8-60D8-4DF4-8A85-11F5E53C3430}"/>
              </a:ext>
            </a:extLst>
          </p:cNvPr>
          <p:cNvSpPr txBox="1"/>
          <p:nvPr/>
        </p:nvSpPr>
        <p:spPr>
          <a:xfrm>
            <a:off x="3732682" y="5517232"/>
            <a:ext cx="2801886" cy="830997"/>
          </a:xfrm>
          <a:prstGeom prst="rect">
            <a:avLst/>
          </a:prstGeom>
          <a:noFill/>
        </p:spPr>
        <p:txBody>
          <a:bodyPr wrap="square" rtlCol="0">
            <a:spAutoFit/>
          </a:bodyPr>
          <a:lstStyle/>
          <a:p>
            <a:r>
              <a:rPr kumimoji="1" lang="ja-JP" altLang="en-US" sz="2400" dirty="0"/>
              <a:t>ページ</a:t>
            </a:r>
            <a:r>
              <a:rPr lang="ja-JP" altLang="en-US" sz="2400" dirty="0"/>
              <a:t>のデザインを記述したファイル</a:t>
            </a:r>
            <a:endParaRPr kumimoji="1" lang="ja-JP" altLang="en-US" sz="2400" dirty="0"/>
          </a:p>
        </p:txBody>
      </p:sp>
      <p:cxnSp>
        <p:nvCxnSpPr>
          <p:cNvPr id="14" name="直線矢印コネクタ 13">
            <a:extLst>
              <a:ext uri="{FF2B5EF4-FFF2-40B4-BE49-F238E27FC236}">
                <a16:creationId xmlns:a16="http://schemas.microsoft.com/office/drawing/2014/main" id="{B1B3DF1A-0A97-4F63-B27F-B0D3F2FCE5FC}"/>
              </a:ext>
            </a:extLst>
          </p:cNvPr>
          <p:cNvCxnSpPr>
            <a:cxnSpLocks/>
          </p:cNvCxnSpPr>
          <p:nvPr/>
        </p:nvCxnSpPr>
        <p:spPr>
          <a:xfrm flipV="1">
            <a:off x="2560244" y="5143708"/>
            <a:ext cx="374806" cy="3735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B0580953-3480-4EBC-9BBB-CC998CB8AA30}"/>
              </a:ext>
            </a:extLst>
          </p:cNvPr>
          <p:cNvCxnSpPr>
            <a:cxnSpLocks/>
          </p:cNvCxnSpPr>
          <p:nvPr/>
        </p:nvCxnSpPr>
        <p:spPr>
          <a:xfrm flipH="1" flipV="1">
            <a:off x="4290348" y="5138717"/>
            <a:ext cx="309271" cy="41375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スライド番号プレースホルダー 9">
            <a:extLst>
              <a:ext uri="{FF2B5EF4-FFF2-40B4-BE49-F238E27FC236}">
                <a16:creationId xmlns:a16="http://schemas.microsoft.com/office/drawing/2014/main" id="{B3E921BB-6032-45C3-8CAF-F488A8E5EDFE}"/>
              </a:ext>
            </a:extLst>
          </p:cNvPr>
          <p:cNvSpPr>
            <a:spLocks noGrp="1"/>
          </p:cNvSpPr>
          <p:nvPr>
            <p:ph type="sldNum" sz="quarter" idx="12"/>
          </p:nvPr>
        </p:nvSpPr>
        <p:spPr/>
        <p:txBody>
          <a:bodyPr/>
          <a:lstStyle/>
          <a:p>
            <a:fld id="{F9134F74-3BB4-4ADE-A554-892E3A208E77}" type="slidenum">
              <a:rPr lang="ja-JP" altLang="en-US" smtClean="0"/>
              <a:pPr/>
              <a:t>292</a:t>
            </a:fld>
            <a:endParaRPr lang="ja-JP" altLang="en-US"/>
          </a:p>
        </p:txBody>
      </p:sp>
    </p:spTree>
    <p:extLst>
      <p:ext uri="{BB962C8B-B14F-4D97-AF65-F5344CB8AC3E}">
        <p14:creationId xmlns:p14="http://schemas.microsoft.com/office/powerpoint/2010/main" val="236048789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8C1CA2-60A4-44E1-9692-99232AB20F20}"/>
              </a:ext>
            </a:extLst>
          </p:cNvPr>
          <p:cNvSpPr>
            <a:spLocks noGrp="1"/>
          </p:cNvSpPr>
          <p:nvPr>
            <p:ph type="title"/>
          </p:nvPr>
        </p:nvSpPr>
        <p:spPr/>
        <p:txBody>
          <a:bodyPr/>
          <a:lstStyle/>
          <a:p>
            <a:r>
              <a:rPr kumimoji="1" lang="en-US" altLang="ja-JP" dirty="0"/>
              <a:t>HTML</a:t>
            </a:r>
            <a:r>
              <a:rPr kumimoji="1" lang="ja-JP" altLang="en-US" dirty="0"/>
              <a:t>ファイルの構造</a:t>
            </a:r>
          </a:p>
        </p:txBody>
      </p:sp>
      <p:sp>
        <p:nvSpPr>
          <p:cNvPr id="3" name="コンテンツ プレースホルダー 2">
            <a:extLst>
              <a:ext uri="{FF2B5EF4-FFF2-40B4-BE49-F238E27FC236}">
                <a16:creationId xmlns:a16="http://schemas.microsoft.com/office/drawing/2014/main" id="{C13D84CE-EE3D-4E37-924E-644C4F68FA71}"/>
              </a:ext>
            </a:extLst>
          </p:cNvPr>
          <p:cNvSpPr>
            <a:spLocks noGrp="1"/>
          </p:cNvSpPr>
          <p:nvPr>
            <p:ph idx="1"/>
          </p:nvPr>
        </p:nvSpPr>
        <p:spPr>
          <a:xfrm>
            <a:off x="484634" y="1340768"/>
            <a:ext cx="3898776" cy="5000660"/>
          </a:xfrm>
        </p:spPr>
        <p:txBody>
          <a:bodyPr/>
          <a:lstStyle/>
          <a:p>
            <a:r>
              <a:rPr kumimoji="1" lang="ja-JP" altLang="en-US" dirty="0"/>
              <a:t>文書の構造を</a:t>
            </a:r>
            <a:r>
              <a:rPr kumimoji="1" lang="ja-JP" altLang="en-US" b="1" dirty="0"/>
              <a:t>タグ</a:t>
            </a:r>
            <a:r>
              <a:rPr kumimoji="1" lang="ja-JP" altLang="en-US" dirty="0"/>
              <a:t>で定義</a:t>
            </a:r>
            <a:endParaRPr kumimoji="1" lang="en-US" altLang="ja-JP" b="1" dirty="0"/>
          </a:p>
        </p:txBody>
      </p:sp>
      <p:pic>
        <p:nvPicPr>
          <p:cNvPr id="4" name="図 3">
            <a:extLst>
              <a:ext uri="{FF2B5EF4-FFF2-40B4-BE49-F238E27FC236}">
                <a16:creationId xmlns:a16="http://schemas.microsoft.com/office/drawing/2014/main" id="{98819E4B-706D-427C-8070-52FE2F9E19EA}"/>
              </a:ext>
            </a:extLst>
          </p:cNvPr>
          <p:cNvPicPr>
            <a:picLocks noChangeAspect="1"/>
          </p:cNvPicPr>
          <p:nvPr/>
        </p:nvPicPr>
        <p:blipFill>
          <a:blip r:embed="rId2"/>
          <a:stretch>
            <a:fillRect/>
          </a:stretch>
        </p:blipFill>
        <p:spPr>
          <a:xfrm>
            <a:off x="4932040" y="1532188"/>
            <a:ext cx="3898776" cy="3793623"/>
          </a:xfrm>
          <a:prstGeom prst="rect">
            <a:avLst/>
          </a:prstGeom>
        </p:spPr>
      </p:pic>
      <p:sp>
        <p:nvSpPr>
          <p:cNvPr id="5" name="正方形/長方形 4">
            <a:extLst>
              <a:ext uri="{FF2B5EF4-FFF2-40B4-BE49-F238E27FC236}">
                <a16:creationId xmlns:a16="http://schemas.microsoft.com/office/drawing/2014/main" id="{D3615870-A691-4C57-B648-FC71C2C7DD64}"/>
              </a:ext>
            </a:extLst>
          </p:cNvPr>
          <p:cNvSpPr/>
          <p:nvPr/>
        </p:nvSpPr>
        <p:spPr>
          <a:xfrm>
            <a:off x="513606" y="2990204"/>
            <a:ext cx="3788217" cy="523220"/>
          </a:xfrm>
          <a:prstGeom prst="rect">
            <a:avLst/>
          </a:prstGeom>
        </p:spPr>
        <p:txBody>
          <a:bodyPr wrap="none">
            <a:spAutoFit/>
          </a:bodyPr>
          <a:lstStyle/>
          <a:p>
            <a:pPr marL="0" indent="0">
              <a:buNone/>
            </a:pPr>
            <a:r>
              <a:rPr lang="en-US" altLang="ja-JP" sz="2800" dirty="0"/>
              <a:t>&lt;</a:t>
            </a:r>
            <a:r>
              <a:rPr lang="ja-JP" altLang="en-US" sz="2800" dirty="0"/>
              <a:t>タグ名</a:t>
            </a:r>
            <a:r>
              <a:rPr lang="en-US" altLang="ja-JP" sz="2800" dirty="0"/>
              <a:t>&gt;</a:t>
            </a:r>
            <a:r>
              <a:rPr lang="ja-JP" altLang="en-US" sz="2800" dirty="0"/>
              <a:t>文章</a:t>
            </a:r>
            <a:r>
              <a:rPr lang="en-US" altLang="ja-JP" sz="2800" dirty="0"/>
              <a:t>&lt;/</a:t>
            </a:r>
            <a:r>
              <a:rPr lang="ja-JP" altLang="en-US" sz="2800" dirty="0"/>
              <a:t>タグ名</a:t>
            </a:r>
            <a:r>
              <a:rPr lang="en-US" altLang="ja-JP" sz="2800" dirty="0"/>
              <a:t>&gt;</a:t>
            </a:r>
            <a:endParaRPr lang="ja-JP" altLang="en-US" sz="2800" dirty="0"/>
          </a:p>
        </p:txBody>
      </p:sp>
      <p:sp>
        <p:nvSpPr>
          <p:cNvPr id="6" name="スライド番号プレースホルダー 5">
            <a:extLst>
              <a:ext uri="{FF2B5EF4-FFF2-40B4-BE49-F238E27FC236}">
                <a16:creationId xmlns:a16="http://schemas.microsoft.com/office/drawing/2014/main" id="{042F6E65-F4C6-4A28-8891-DF8FD639EF6C}"/>
              </a:ext>
            </a:extLst>
          </p:cNvPr>
          <p:cNvSpPr>
            <a:spLocks noGrp="1"/>
          </p:cNvSpPr>
          <p:nvPr>
            <p:ph type="sldNum" sz="quarter" idx="12"/>
          </p:nvPr>
        </p:nvSpPr>
        <p:spPr/>
        <p:txBody>
          <a:bodyPr/>
          <a:lstStyle/>
          <a:p>
            <a:fld id="{F9134F74-3BB4-4ADE-A554-892E3A208E77}" type="slidenum">
              <a:rPr lang="ja-JP" altLang="en-US" smtClean="0"/>
              <a:pPr/>
              <a:t>293</a:t>
            </a:fld>
            <a:endParaRPr lang="ja-JP" altLang="en-US"/>
          </a:p>
        </p:txBody>
      </p:sp>
    </p:spTree>
    <p:extLst>
      <p:ext uri="{BB962C8B-B14F-4D97-AF65-F5344CB8AC3E}">
        <p14:creationId xmlns:p14="http://schemas.microsoft.com/office/powerpoint/2010/main" val="261378969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8C1CA2-60A4-44E1-9692-99232AB20F20}"/>
              </a:ext>
            </a:extLst>
          </p:cNvPr>
          <p:cNvSpPr>
            <a:spLocks noGrp="1"/>
          </p:cNvSpPr>
          <p:nvPr>
            <p:ph type="title"/>
          </p:nvPr>
        </p:nvSpPr>
        <p:spPr/>
        <p:txBody>
          <a:bodyPr>
            <a:normAutofit/>
          </a:bodyPr>
          <a:lstStyle/>
          <a:p>
            <a:r>
              <a:rPr kumimoji="1" lang="en-US" altLang="ja-JP" dirty="0"/>
              <a:t>Web</a:t>
            </a:r>
            <a:r>
              <a:rPr kumimoji="1" lang="ja-JP" altLang="en-US" dirty="0"/>
              <a:t>スクレイピングの流れ</a:t>
            </a:r>
          </a:p>
        </p:txBody>
      </p:sp>
      <p:sp>
        <p:nvSpPr>
          <p:cNvPr id="3" name="コンテンツ プレースホルダー 2">
            <a:extLst>
              <a:ext uri="{FF2B5EF4-FFF2-40B4-BE49-F238E27FC236}">
                <a16:creationId xmlns:a16="http://schemas.microsoft.com/office/drawing/2014/main" id="{C13D84CE-EE3D-4E37-924E-644C4F68FA71}"/>
              </a:ext>
            </a:extLst>
          </p:cNvPr>
          <p:cNvSpPr>
            <a:spLocks noGrp="1"/>
          </p:cNvSpPr>
          <p:nvPr>
            <p:ph idx="1"/>
          </p:nvPr>
        </p:nvSpPr>
        <p:spPr>
          <a:xfrm>
            <a:off x="484634" y="1340768"/>
            <a:ext cx="8119814" cy="5000660"/>
          </a:xfrm>
        </p:spPr>
        <p:txBody>
          <a:bodyPr/>
          <a:lstStyle/>
          <a:p>
            <a:pPr marL="514350" indent="-514350">
              <a:buFont typeface="+mj-lt"/>
              <a:buAutoNum type="arabicPeriod"/>
            </a:pPr>
            <a:r>
              <a:rPr kumimoji="1" lang="ja-JP" altLang="en-US" dirty="0"/>
              <a:t>インターネット上から</a:t>
            </a:r>
            <a:r>
              <a:rPr kumimoji="1" lang="en-US" altLang="ja-JP" dirty="0"/>
              <a:t>HTML</a:t>
            </a:r>
            <a:r>
              <a:rPr kumimoji="1" lang="ja-JP" altLang="en-US" dirty="0"/>
              <a:t>ファイルを取得する</a:t>
            </a:r>
            <a:endParaRPr kumimoji="1" lang="en-US" altLang="ja-JP" dirty="0"/>
          </a:p>
          <a:p>
            <a:pPr marL="514350" indent="-514350">
              <a:buFont typeface="+mj-lt"/>
              <a:buAutoNum type="arabicPeriod"/>
            </a:pPr>
            <a:r>
              <a:rPr kumimoji="1" lang="en-US" altLang="ja-JP" dirty="0"/>
              <a:t>HTML</a:t>
            </a:r>
            <a:r>
              <a:rPr kumimoji="1" lang="ja-JP" altLang="en-US" dirty="0"/>
              <a:t>ファイルに含まれるタグの構造を見て、必要な情報が記述されている場所を特定する</a:t>
            </a:r>
          </a:p>
          <a:p>
            <a:pPr marL="514350" indent="-514350">
              <a:buFont typeface="+mj-lt"/>
              <a:buAutoNum type="arabicPeriod"/>
            </a:pPr>
            <a:r>
              <a:rPr kumimoji="1" lang="en-US" altLang="ja-JP" dirty="0"/>
              <a:t>HTML</a:t>
            </a:r>
            <a:r>
              <a:rPr kumimoji="1" lang="ja-JP" altLang="en-US" dirty="0"/>
              <a:t>ファイルから必要な情報を取り出す</a:t>
            </a:r>
            <a:endParaRPr kumimoji="1" lang="en-US" altLang="ja-JP" dirty="0"/>
          </a:p>
        </p:txBody>
      </p:sp>
      <p:sp>
        <p:nvSpPr>
          <p:cNvPr id="6" name="スライド番号プレースホルダー 5">
            <a:extLst>
              <a:ext uri="{FF2B5EF4-FFF2-40B4-BE49-F238E27FC236}">
                <a16:creationId xmlns:a16="http://schemas.microsoft.com/office/drawing/2014/main" id="{042F6E65-F4C6-4A28-8891-DF8FD639EF6C}"/>
              </a:ext>
            </a:extLst>
          </p:cNvPr>
          <p:cNvSpPr>
            <a:spLocks noGrp="1"/>
          </p:cNvSpPr>
          <p:nvPr>
            <p:ph type="sldNum" sz="quarter" idx="12"/>
          </p:nvPr>
        </p:nvSpPr>
        <p:spPr/>
        <p:txBody>
          <a:bodyPr/>
          <a:lstStyle/>
          <a:p>
            <a:fld id="{F9134F74-3BB4-4ADE-A554-892E3A208E77}" type="slidenum">
              <a:rPr lang="ja-JP" altLang="en-US" smtClean="0"/>
              <a:pPr/>
              <a:t>294</a:t>
            </a:fld>
            <a:endParaRPr lang="ja-JP" altLang="en-US"/>
          </a:p>
        </p:txBody>
      </p:sp>
    </p:spTree>
    <p:extLst>
      <p:ext uri="{BB962C8B-B14F-4D97-AF65-F5344CB8AC3E}">
        <p14:creationId xmlns:p14="http://schemas.microsoft.com/office/powerpoint/2010/main" val="374754896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D67B46-FEE6-40B0-BC65-E20307A1839C}"/>
              </a:ext>
            </a:extLst>
          </p:cNvPr>
          <p:cNvSpPr>
            <a:spLocks noGrp="1"/>
          </p:cNvSpPr>
          <p:nvPr>
            <p:ph type="title"/>
          </p:nvPr>
        </p:nvSpPr>
        <p:spPr/>
        <p:txBody>
          <a:bodyPr>
            <a:normAutofit/>
          </a:bodyPr>
          <a:lstStyle/>
          <a:p>
            <a:r>
              <a:rPr kumimoji="1" lang="ja-JP" altLang="en-US" dirty="0"/>
              <a:t>ライブラリの準備</a:t>
            </a:r>
          </a:p>
        </p:txBody>
      </p:sp>
      <p:sp>
        <p:nvSpPr>
          <p:cNvPr id="4" name="コンテンツ プレースホルダー 2">
            <a:extLst>
              <a:ext uri="{FF2B5EF4-FFF2-40B4-BE49-F238E27FC236}">
                <a16:creationId xmlns:a16="http://schemas.microsoft.com/office/drawing/2014/main" id="{FFAB38F1-8EA1-417D-83BF-E3515D3E62FB}"/>
              </a:ext>
            </a:extLst>
          </p:cNvPr>
          <p:cNvSpPr>
            <a:spLocks noGrp="1"/>
          </p:cNvSpPr>
          <p:nvPr>
            <p:ph idx="1"/>
          </p:nvPr>
        </p:nvSpPr>
        <p:spPr>
          <a:xfrm>
            <a:off x="457200" y="1214422"/>
            <a:ext cx="8229600" cy="5000660"/>
          </a:xfrm>
        </p:spPr>
        <p:txBody>
          <a:bodyPr/>
          <a:lstStyle/>
          <a:p>
            <a:r>
              <a:rPr lang="en-US" altLang="ja-JP" dirty="0"/>
              <a:t>requests</a:t>
            </a:r>
            <a:r>
              <a:rPr lang="ja-JP" altLang="en-US" dirty="0"/>
              <a:t>ライブラリ</a:t>
            </a:r>
            <a:endParaRPr lang="en-US" altLang="ja-JP" dirty="0"/>
          </a:p>
          <a:p>
            <a:pPr marL="457200" lvl="1" indent="0">
              <a:buNone/>
            </a:pPr>
            <a:r>
              <a:rPr lang="ja-JP" altLang="en-US" dirty="0"/>
              <a:t>インターネット上のファイルを取得する</a:t>
            </a:r>
            <a:endParaRPr lang="en-US" altLang="ja-JP" dirty="0"/>
          </a:p>
          <a:p>
            <a:pPr marL="457200" lvl="1" indent="0">
              <a:buNone/>
            </a:pPr>
            <a:endParaRPr kumimoji="1" lang="en-US" altLang="ja-JP" dirty="0"/>
          </a:p>
          <a:p>
            <a:pPr marL="457200" lvl="1" indent="0">
              <a:buNone/>
            </a:pPr>
            <a:endParaRPr lang="en-US" altLang="ja-JP" dirty="0"/>
          </a:p>
          <a:p>
            <a:r>
              <a:rPr kumimoji="1" lang="en-US" altLang="ja-JP" dirty="0"/>
              <a:t>beautifulsoup4</a:t>
            </a:r>
            <a:r>
              <a:rPr kumimoji="1" lang="ja-JP" altLang="en-US" dirty="0"/>
              <a:t>ライブラリ</a:t>
            </a:r>
            <a:endParaRPr lang="en-US" altLang="ja-JP" dirty="0"/>
          </a:p>
          <a:p>
            <a:pPr marL="457200" lvl="1" indent="0">
              <a:buNone/>
            </a:pPr>
            <a:r>
              <a:rPr kumimoji="1" lang="en-US" altLang="ja-JP" dirty="0"/>
              <a:t>HTML</a:t>
            </a:r>
            <a:r>
              <a:rPr kumimoji="1" lang="ja-JP" altLang="en-US" dirty="0"/>
              <a:t>ファイルの内容を解析する</a:t>
            </a:r>
            <a:endParaRPr kumimoji="1" lang="en-US" altLang="ja-JP" dirty="0"/>
          </a:p>
        </p:txBody>
      </p:sp>
      <p:sp>
        <p:nvSpPr>
          <p:cNvPr id="3" name="スライド番号プレースホルダー 2">
            <a:extLst>
              <a:ext uri="{FF2B5EF4-FFF2-40B4-BE49-F238E27FC236}">
                <a16:creationId xmlns:a16="http://schemas.microsoft.com/office/drawing/2014/main" id="{A70414DF-B3C5-4E5F-8E21-B7D06EDB937E}"/>
              </a:ext>
            </a:extLst>
          </p:cNvPr>
          <p:cNvSpPr>
            <a:spLocks noGrp="1"/>
          </p:cNvSpPr>
          <p:nvPr>
            <p:ph type="sldNum" sz="quarter" idx="12"/>
          </p:nvPr>
        </p:nvSpPr>
        <p:spPr/>
        <p:txBody>
          <a:bodyPr/>
          <a:lstStyle/>
          <a:p>
            <a:fld id="{F9134F74-3BB4-4ADE-A554-892E3A208E77}" type="slidenum">
              <a:rPr lang="ja-JP" altLang="en-US" smtClean="0"/>
              <a:pPr/>
              <a:t>295</a:t>
            </a:fld>
            <a:endParaRPr lang="ja-JP" altLang="en-US"/>
          </a:p>
        </p:txBody>
      </p:sp>
      <p:pic>
        <p:nvPicPr>
          <p:cNvPr id="11" name="図 10">
            <a:extLst>
              <a:ext uri="{FF2B5EF4-FFF2-40B4-BE49-F238E27FC236}">
                <a16:creationId xmlns:a16="http://schemas.microsoft.com/office/drawing/2014/main" id="{67891A60-8B52-40B0-AE8D-390D2DF409B1}"/>
              </a:ext>
            </a:extLst>
          </p:cNvPr>
          <p:cNvPicPr>
            <a:picLocks noChangeAspect="1"/>
          </p:cNvPicPr>
          <p:nvPr/>
        </p:nvPicPr>
        <p:blipFill>
          <a:blip r:embed="rId2"/>
          <a:stretch>
            <a:fillRect/>
          </a:stretch>
        </p:blipFill>
        <p:spPr>
          <a:xfrm>
            <a:off x="755576" y="2456778"/>
            <a:ext cx="5266928" cy="528515"/>
          </a:xfrm>
          <a:prstGeom prst="rect">
            <a:avLst/>
          </a:prstGeom>
        </p:spPr>
      </p:pic>
      <p:pic>
        <p:nvPicPr>
          <p:cNvPr id="13" name="図 12">
            <a:extLst>
              <a:ext uri="{FF2B5EF4-FFF2-40B4-BE49-F238E27FC236}">
                <a16:creationId xmlns:a16="http://schemas.microsoft.com/office/drawing/2014/main" id="{1796CC6D-21A0-49E7-BBFA-4FA152A38F30}"/>
              </a:ext>
            </a:extLst>
          </p:cNvPr>
          <p:cNvPicPr>
            <a:picLocks noChangeAspect="1"/>
          </p:cNvPicPr>
          <p:nvPr/>
        </p:nvPicPr>
        <p:blipFill>
          <a:blip r:embed="rId3"/>
          <a:stretch>
            <a:fillRect/>
          </a:stretch>
        </p:blipFill>
        <p:spPr>
          <a:xfrm>
            <a:off x="755576" y="4756164"/>
            <a:ext cx="6408712" cy="480954"/>
          </a:xfrm>
          <a:prstGeom prst="rect">
            <a:avLst/>
          </a:prstGeom>
        </p:spPr>
      </p:pic>
    </p:spTree>
    <p:extLst>
      <p:ext uri="{BB962C8B-B14F-4D97-AF65-F5344CB8AC3E}">
        <p14:creationId xmlns:p14="http://schemas.microsoft.com/office/powerpoint/2010/main" val="181118489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1DC26F-1682-414B-B6E1-DF5F2A5D40BE}"/>
              </a:ext>
            </a:extLst>
          </p:cNvPr>
          <p:cNvSpPr>
            <a:spLocks noGrp="1"/>
          </p:cNvSpPr>
          <p:nvPr>
            <p:ph type="title"/>
          </p:nvPr>
        </p:nvSpPr>
        <p:spPr/>
        <p:txBody>
          <a:bodyPr/>
          <a:lstStyle/>
          <a:p>
            <a:r>
              <a:rPr kumimoji="1" lang="en-US" altLang="ja-JP" dirty="0"/>
              <a:t>HTML</a:t>
            </a:r>
            <a:r>
              <a:rPr kumimoji="1" lang="ja-JP" altLang="en-US" dirty="0"/>
              <a:t>ファイルの取得</a:t>
            </a:r>
          </a:p>
        </p:txBody>
      </p:sp>
      <p:sp>
        <p:nvSpPr>
          <p:cNvPr id="3" name="コンテンツ プレースホルダー 2">
            <a:extLst>
              <a:ext uri="{FF2B5EF4-FFF2-40B4-BE49-F238E27FC236}">
                <a16:creationId xmlns:a16="http://schemas.microsoft.com/office/drawing/2014/main" id="{44A74E4C-7343-45A1-AC01-76CB911040EB}"/>
              </a:ext>
            </a:extLst>
          </p:cNvPr>
          <p:cNvSpPr>
            <a:spLocks noGrp="1"/>
          </p:cNvSpPr>
          <p:nvPr>
            <p:ph idx="1"/>
          </p:nvPr>
        </p:nvSpPr>
        <p:spPr/>
        <p:txBody>
          <a:bodyPr/>
          <a:lstStyle/>
          <a:p>
            <a:r>
              <a:rPr lang="en-US" altLang="ja-JP" dirty="0"/>
              <a:t>requests</a:t>
            </a:r>
            <a:r>
              <a:rPr lang="ja-JP" altLang="en-US" dirty="0"/>
              <a:t>モジュールの</a:t>
            </a:r>
            <a:r>
              <a:rPr lang="en-US" altLang="ja-JP" dirty="0"/>
              <a:t>get</a:t>
            </a:r>
            <a:r>
              <a:rPr lang="ja-JP" altLang="en-US" dirty="0"/>
              <a:t>メソッドで</a:t>
            </a:r>
            <a:r>
              <a:rPr lang="en-US" altLang="ja-JP" dirty="0"/>
              <a:t>HTML</a:t>
            </a:r>
            <a:r>
              <a:rPr lang="ja-JP" altLang="en-US" dirty="0"/>
              <a:t>ファイルを取得できる</a:t>
            </a:r>
            <a:endParaRPr kumimoji="1" lang="ja-JP" altLang="en-US" dirty="0"/>
          </a:p>
        </p:txBody>
      </p:sp>
      <p:sp>
        <p:nvSpPr>
          <p:cNvPr id="4" name="テキスト ボックス 3">
            <a:extLst>
              <a:ext uri="{FF2B5EF4-FFF2-40B4-BE49-F238E27FC236}">
                <a16:creationId xmlns:a16="http://schemas.microsoft.com/office/drawing/2014/main" id="{EC9F3625-D03D-49FF-8CF9-7AF0852797C7}"/>
              </a:ext>
            </a:extLst>
          </p:cNvPr>
          <p:cNvSpPr txBox="1">
            <a:spLocks noChangeArrowheads="1"/>
          </p:cNvSpPr>
          <p:nvPr/>
        </p:nvSpPr>
        <p:spPr bwMode="auto">
          <a:xfrm>
            <a:off x="223415" y="2500868"/>
            <a:ext cx="8445846" cy="1938992"/>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Lucida Console" panose="020B0609040504020204" pitchFamily="49" charset="0"/>
                <a:ea typeface="HG丸ｺﾞｼｯｸM-PRO" panose="020F0600000000000000" pitchFamily="50" charset="-128"/>
              </a:rPr>
              <a:t>import</a:t>
            </a:r>
            <a:r>
              <a:rPr lang="ja-JP" altLang="en-US" sz="2000" dirty="0">
                <a:latin typeface="Lucida Console" panose="020B0609040504020204" pitchFamily="49" charset="0"/>
                <a:ea typeface="HG丸ｺﾞｼｯｸM-PRO" panose="020F0600000000000000" pitchFamily="50" charset="-128"/>
              </a:rPr>
              <a:t> </a:t>
            </a:r>
            <a:r>
              <a:rPr lang="en-US" altLang="ja-JP" sz="2000" dirty="0">
                <a:latin typeface="Lucida Console" panose="020B0609040504020204" pitchFamily="49" charset="0"/>
                <a:ea typeface="HG丸ｺﾞｼｯｸM-PRO" panose="020F0600000000000000" pitchFamily="50" charset="-128"/>
              </a:rPr>
              <a:t>requests</a:t>
            </a:r>
          </a:p>
          <a:p>
            <a:pPr eaLnBrk="1" hangingPunct="1"/>
            <a:endParaRPr lang="en-US" altLang="ja-JP" sz="2000" dirty="0">
              <a:latin typeface="Lucida Console" panose="020B0609040504020204" pitchFamily="49" charset="0"/>
              <a:ea typeface="HG丸ｺﾞｼｯｸM-PRO" panose="020F0600000000000000" pitchFamily="50" charset="-128"/>
            </a:endParaRPr>
          </a:p>
          <a:p>
            <a:pPr eaLnBrk="1" hangingPunct="1"/>
            <a:r>
              <a:rPr lang="en-US" altLang="ja-JP" sz="2000" dirty="0">
                <a:latin typeface="Lucida Console" panose="020B0609040504020204" pitchFamily="49" charset="0"/>
                <a:ea typeface="HG丸ｺﾞｼｯｸM-PRO" panose="020F0600000000000000" pitchFamily="50" charset="-128"/>
              </a:rPr>
              <a:t>html = </a:t>
            </a:r>
            <a:r>
              <a:rPr lang="en-US" altLang="ja-JP" sz="2000" dirty="0" err="1">
                <a:latin typeface="Lucida Console" panose="020B0609040504020204" pitchFamily="49" charset="0"/>
                <a:ea typeface="HG丸ｺﾞｼｯｸM-PRO" panose="020F0600000000000000" pitchFamily="50" charset="-128"/>
              </a:rPr>
              <a:t>requests.get</a:t>
            </a:r>
            <a:r>
              <a:rPr lang="en-US" altLang="ja-JP" sz="2000" dirty="0">
                <a:latin typeface="Lucida Console" panose="020B0609040504020204" pitchFamily="49" charset="0"/>
                <a:ea typeface="HG丸ｺﾞｼｯｸM-PRO" panose="020F0600000000000000" pitchFamily="50" charset="-128"/>
              </a:rPr>
              <a:t>('https://www.shoeisha.co.jp/book</a:t>
            </a:r>
            <a:br>
              <a:rPr lang="en-US" altLang="ja-JP" sz="2000" dirty="0">
                <a:latin typeface="Lucida Console" panose="020B0609040504020204" pitchFamily="49" charset="0"/>
                <a:ea typeface="HG丸ｺﾞｼｯｸM-PRO" panose="020F0600000000000000" pitchFamily="50" charset="-128"/>
              </a:rPr>
            </a:br>
            <a:r>
              <a:rPr lang="en-US" altLang="ja-JP" sz="2000" dirty="0">
                <a:latin typeface="Lucida Console" panose="020B0609040504020204" pitchFamily="49" charset="0"/>
                <a:ea typeface="HG丸ｺﾞｼｯｸM-PRO" panose="020F0600000000000000" pitchFamily="50" charset="-128"/>
              </a:rPr>
              <a:t>/ranking')</a:t>
            </a:r>
          </a:p>
          <a:p>
            <a:pPr eaLnBrk="1" hangingPunct="1"/>
            <a:endParaRPr lang="en-US" altLang="ja-JP" sz="2000" dirty="0">
              <a:latin typeface="Lucida Console" panose="020B0609040504020204" pitchFamily="49" charset="0"/>
              <a:ea typeface="HG丸ｺﾞｼｯｸM-PRO" panose="020F0600000000000000" pitchFamily="50" charset="-128"/>
            </a:endParaRPr>
          </a:p>
          <a:p>
            <a:pPr eaLnBrk="1" hangingPunct="1"/>
            <a:r>
              <a:rPr lang="en-US" altLang="ja-JP" sz="2000" dirty="0">
                <a:latin typeface="Lucida Console" panose="020B0609040504020204" pitchFamily="49" charset="0"/>
                <a:ea typeface="HG丸ｺﾞｼｯｸM-PRO" panose="020F0600000000000000" pitchFamily="50" charset="-128"/>
              </a:rPr>
              <a:t>print(html.txt)</a:t>
            </a:r>
          </a:p>
        </p:txBody>
      </p:sp>
      <p:pic>
        <p:nvPicPr>
          <p:cNvPr id="5" name="図 4">
            <a:extLst>
              <a:ext uri="{FF2B5EF4-FFF2-40B4-BE49-F238E27FC236}">
                <a16:creationId xmlns:a16="http://schemas.microsoft.com/office/drawing/2014/main" id="{E558D9D9-6071-47AF-AFE7-67AAD1DC6D8A}"/>
              </a:ext>
            </a:extLst>
          </p:cNvPr>
          <p:cNvPicPr>
            <a:picLocks noChangeAspect="1"/>
          </p:cNvPicPr>
          <p:nvPr/>
        </p:nvPicPr>
        <p:blipFill>
          <a:blip r:embed="rId2"/>
          <a:stretch>
            <a:fillRect/>
          </a:stretch>
        </p:blipFill>
        <p:spPr>
          <a:xfrm>
            <a:off x="215058" y="4462874"/>
            <a:ext cx="4211028" cy="2361408"/>
          </a:xfrm>
          <a:prstGeom prst="rect">
            <a:avLst/>
          </a:prstGeom>
        </p:spPr>
      </p:pic>
      <p:sp>
        <p:nvSpPr>
          <p:cNvPr id="6" name="テキスト ボックス 5">
            <a:extLst>
              <a:ext uri="{FF2B5EF4-FFF2-40B4-BE49-F238E27FC236}">
                <a16:creationId xmlns:a16="http://schemas.microsoft.com/office/drawing/2014/main" id="{8050FBED-B0F1-4C7B-A2D3-514D8665D14B}"/>
              </a:ext>
            </a:extLst>
          </p:cNvPr>
          <p:cNvSpPr txBox="1"/>
          <p:nvPr/>
        </p:nvSpPr>
        <p:spPr>
          <a:xfrm>
            <a:off x="4932040" y="4581128"/>
            <a:ext cx="3613490" cy="646331"/>
          </a:xfrm>
          <a:prstGeom prst="rect">
            <a:avLst/>
          </a:prstGeom>
          <a:noFill/>
        </p:spPr>
        <p:txBody>
          <a:bodyPr wrap="none" rtlCol="0">
            <a:spAutoFit/>
          </a:bodyPr>
          <a:lstStyle/>
          <a:p>
            <a:r>
              <a:rPr lang="ja-JP" altLang="en-US" dirty="0"/>
              <a:t>ブラウザで「ページのソースを表示」</a:t>
            </a:r>
            <a:endParaRPr lang="en-US" altLang="ja-JP" dirty="0"/>
          </a:p>
          <a:p>
            <a:r>
              <a:rPr kumimoji="1" lang="ja-JP" altLang="en-US" dirty="0"/>
              <a:t>したときと同じ内容が得られる。</a:t>
            </a:r>
          </a:p>
        </p:txBody>
      </p:sp>
      <p:sp>
        <p:nvSpPr>
          <p:cNvPr id="7" name="スライド番号プレースホルダー 6">
            <a:extLst>
              <a:ext uri="{FF2B5EF4-FFF2-40B4-BE49-F238E27FC236}">
                <a16:creationId xmlns:a16="http://schemas.microsoft.com/office/drawing/2014/main" id="{F56AD965-034A-47AB-B8E2-5BC74831AEFA}"/>
              </a:ext>
            </a:extLst>
          </p:cNvPr>
          <p:cNvSpPr>
            <a:spLocks noGrp="1"/>
          </p:cNvSpPr>
          <p:nvPr>
            <p:ph type="sldNum" sz="quarter" idx="12"/>
          </p:nvPr>
        </p:nvSpPr>
        <p:spPr/>
        <p:txBody>
          <a:bodyPr/>
          <a:lstStyle/>
          <a:p>
            <a:fld id="{F9134F74-3BB4-4ADE-A554-892E3A208E77}" type="slidenum">
              <a:rPr lang="ja-JP" altLang="en-US" smtClean="0"/>
              <a:pPr/>
              <a:t>296</a:t>
            </a:fld>
            <a:endParaRPr lang="ja-JP" altLang="en-US"/>
          </a:p>
        </p:txBody>
      </p:sp>
    </p:spTree>
    <p:extLst>
      <p:ext uri="{BB962C8B-B14F-4D97-AF65-F5344CB8AC3E}">
        <p14:creationId xmlns:p14="http://schemas.microsoft.com/office/powerpoint/2010/main" val="218120827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5B059C-84E4-4AF1-8190-5F6F9437F8AD}"/>
              </a:ext>
            </a:extLst>
          </p:cNvPr>
          <p:cNvSpPr>
            <a:spLocks noGrp="1"/>
          </p:cNvSpPr>
          <p:nvPr>
            <p:ph type="title"/>
          </p:nvPr>
        </p:nvSpPr>
        <p:spPr/>
        <p:txBody>
          <a:bodyPr/>
          <a:lstStyle/>
          <a:p>
            <a:r>
              <a:rPr kumimoji="1" lang="en-US" altLang="ja-JP" dirty="0"/>
              <a:t>HTML</a:t>
            </a:r>
            <a:r>
              <a:rPr kumimoji="1" lang="ja-JP" altLang="en-US" dirty="0"/>
              <a:t>ファイルの解析</a:t>
            </a:r>
          </a:p>
        </p:txBody>
      </p:sp>
      <p:sp>
        <p:nvSpPr>
          <p:cNvPr id="4" name="テキスト ボックス 3">
            <a:extLst>
              <a:ext uri="{FF2B5EF4-FFF2-40B4-BE49-F238E27FC236}">
                <a16:creationId xmlns:a16="http://schemas.microsoft.com/office/drawing/2014/main" id="{BE457342-48B9-4B18-9E67-09E7AC1A6723}"/>
              </a:ext>
            </a:extLst>
          </p:cNvPr>
          <p:cNvSpPr txBox="1">
            <a:spLocks noChangeArrowheads="1"/>
          </p:cNvSpPr>
          <p:nvPr/>
        </p:nvSpPr>
        <p:spPr bwMode="auto">
          <a:xfrm>
            <a:off x="143508" y="1988840"/>
            <a:ext cx="8856984" cy="2123658"/>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200" dirty="0">
                <a:latin typeface="Lucida Console" panose="020B0609040504020204" pitchFamily="49" charset="0"/>
                <a:ea typeface="HG丸ｺﾞｼｯｸM-PRO" panose="020F0600000000000000" pitchFamily="50" charset="-128"/>
              </a:rPr>
              <a:t>import requests</a:t>
            </a:r>
          </a:p>
          <a:p>
            <a:pPr eaLnBrk="1" hangingPunct="1"/>
            <a:r>
              <a:rPr lang="en-US" altLang="ja-JP" sz="2200" dirty="0">
                <a:latin typeface="Lucida Console" panose="020B0609040504020204" pitchFamily="49" charset="0"/>
                <a:ea typeface="HG丸ｺﾞｼｯｸM-PRO" panose="020F0600000000000000" pitchFamily="50" charset="-128"/>
              </a:rPr>
              <a:t>from bs4 import </a:t>
            </a:r>
            <a:r>
              <a:rPr lang="en-US" altLang="ja-JP" sz="2200" dirty="0" err="1">
                <a:latin typeface="Lucida Console" panose="020B0609040504020204" pitchFamily="49" charset="0"/>
                <a:ea typeface="HG丸ｺﾞｼｯｸM-PRO" panose="020F0600000000000000" pitchFamily="50" charset="-128"/>
              </a:rPr>
              <a:t>BeautifulSoup</a:t>
            </a:r>
            <a:endParaRPr lang="en-US" altLang="ja-JP" sz="2200" dirty="0">
              <a:latin typeface="Lucida Console" panose="020B0609040504020204" pitchFamily="49" charset="0"/>
              <a:ea typeface="HG丸ｺﾞｼｯｸM-PRO" panose="020F0600000000000000" pitchFamily="50" charset="-128"/>
            </a:endParaRPr>
          </a:p>
          <a:p>
            <a:pPr eaLnBrk="1" hangingPunct="1"/>
            <a:endParaRPr lang="en-US" altLang="ja-JP" sz="2200" dirty="0">
              <a:latin typeface="Lucida Console" panose="020B0609040504020204" pitchFamily="49" charset="0"/>
              <a:ea typeface="HG丸ｺﾞｼｯｸM-PRO" panose="020F0600000000000000" pitchFamily="50" charset="-128"/>
            </a:endParaRPr>
          </a:p>
          <a:p>
            <a:pPr eaLnBrk="1" hangingPunct="1"/>
            <a:r>
              <a:rPr lang="en-US" altLang="ja-JP" sz="2200" dirty="0">
                <a:latin typeface="Lucida Console" panose="020B0609040504020204" pitchFamily="49" charset="0"/>
                <a:ea typeface="HG丸ｺﾞｼｯｸM-PRO" panose="020F0600000000000000" pitchFamily="50" charset="-128"/>
              </a:rPr>
              <a:t>result = </a:t>
            </a:r>
            <a:r>
              <a:rPr lang="en-US" altLang="ja-JP" sz="2200" dirty="0" err="1">
                <a:latin typeface="Lucida Console" panose="020B0609040504020204" pitchFamily="49" charset="0"/>
                <a:ea typeface="HG丸ｺﾞｼｯｸM-PRO" panose="020F0600000000000000" pitchFamily="50" charset="-128"/>
              </a:rPr>
              <a:t>requests.get</a:t>
            </a:r>
            <a:r>
              <a:rPr lang="en-US" altLang="ja-JP" sz="2200" dirty="0">
                <a:latin typeface="Lucida Console" panose="020B0609040504020204" pitchFamily="49" charset="0"/>
                <a:ea typeface="HG丸ｺﾞｼｯｸM-PRO" panose="020F0600000000000000" pitchFamily="50" charset="-128"/>
              </a:rPr>
              <a:t>('</a:t>
            </a:r>
            <a:r>
              <a:rPr lang="ja-JP" altLang="en-US" sz="2200" i="1" dirty="0">
                <a:latin typeface="Lucida Console" panose="020B0609040504020204" pitchFamily="49" charset="0"/>
                <a:ea typeface="HG丸ｺﾞｼｯｸM-PRO" panose="020F0600000000000000" pitchFamily="50" charset="-128"/>
              </a:rPr>
              <a:t>取得したい</a:t>
            </a:r>
            <a:r>
              <a:rPr lang="en-US" altLang="ja-JP" sz="2200" i="1" dirty="0">
                <a:latin typeface="Lucida Console" panose="020B0609040504020204" pitchFamily="49" charset="0"/>
                <a:ea typeface="HG丸ｺﾞｼｯｸM-PRO" panose="020F0600000000000000" pitchFamily="50" charset="-128"/>
              </a:rPr>
              <a:t>URL</a:t>
            </a:r>
            <a:r>
              <a:rPr lang="en-US" altLang="ja-JP" sz="2200" dirty="0">
                <a:latin typeface="Lucida Console" panose="020B0609040504020204" pitchFamily="49" charset="0"/>
                <a:ea typeface="HG丸ｺﾞｼｯｸM-PRO" panose="020F0600000000000000" pitchFamily="50" charset="-128"/>
              </a:rPr>
              <a:t>')</a:t>
            </a:r>
          </a:p>
          <a:p>
            <a:pPr eaLnBrk="1" hangingPunct="1"/>
            <a:r>
              <a:rPr lang="en-US" altLang="ja-JP" sz="2200" dirty="0">
                <a:latin typeface="Lucida Console" panose="020B0609040504020204" pitchFamily="49" charset="0"/>
                <a:ea typeface="HG丸ｺﾞｼｯｸM-PRO" panose="020F0600000000000000" pitchFamily="50" charset="-128"/>
              </a:rPr>
              <a:t>soup = </a:t>
            </a:r>
            <a:r>
              <a:rPr lang="en-US" altLang="ja-JP" sz="2200" dirty="0" err="1">
                <a:latin typeface="Lucida Console" panose="020B0609040504020204" pitchFamily="49" charset="0"/>
                <a:ea typeface="HG丸ｺﾞｼｯｸM-PRO" panose="020F0600000000000000" pitchFamily="50" charset="-128"/>
              </a:rPr>
              <a:t>BeautifulSoup</a:t>
            </a:r>
            <a:r>
              <a:rPr lang="en-US" altLang="ja-JP" sz="2200" dirty="0">
                <a:latin typeface="Lucida Console" panose="020B0609040504020204" pitchFamily="49" charset="0"/>
                <a:ea typeface="HG丸ｺﾞｼｯｸM-PRO" panose="020F0600000000000000" pitchFamily="50" charset="-128"/>
              </a:rPr>
              <a:t>(</a:t>
            </a:r>
            <a:r>
              <a:rPr lang="en-US" altLang="ja-JP" sz="2200" dirty="0" err="1">
                <a:latin typeface="Lucida Console" panose="020B0609040504020204" pitchFamily="49" charset="0"/>
                <a:ea typeface="HG丸ｺﾞｼｯｸM-PRO" panose="020F0600000000000000" pitchFamily="50" charset="-128"/>
              </a:rPr>
              <a:t>result.text</a:t>
            </a:r>
            <a:r>
              <a:rPr lang="en-US" altLang="ja-JP" sz="2200" dirty="0">
                <a:latin typeface="Lucida Console" panose="020B0609040504020204" pitchFamily="49" charset="0"/>
                <a:ea typeface="HG丸ｺﾞｼｯｸM-PRO" panose="020F0600000000000000" pitchFamily="50" charset="-128"/>
              </a:rPr>
              <a:t>, '</a:t>
            </a:r>
            <a:r>
              <a:rPr lang="en-US" altLang="ja-JP" sz="2200" dirty="0" err="1">
                <a:latin typeface="Lucida Console" panose="020B0609040504020204" pitchFamily="49" charset="0"/>
                <a:ea typeface="HG丸ｺﾞｼｯｸM-PRO" panose="020F0600000000000000" pitchFamily="50" charset="-128"/>
              </a:rPr>
              <a:t>html.parser</a:t>
            </a:r>
            <a:r>
              <a:rPr lang="en-US" altLang="ja-JP" sz="2200" dirty="0">
                <a:latin typeface="Lucida Console" panose="020B0609040504020204" pitchFamily="49" charset="0"/>
                <a:ea typeface="HG丸ｺﾞｼｯｸM-PRO" panose="020F0600000000000000" pitchFamily="50" charset="-128"/>
              </a:rPr>
              <a:t>')</a:t>
            </a:r>
          </a:p>
          <a:p>
            <a:pPr eaLnBrk="1" hangingPunct="1"/>
            <a:r>
              <a:rPr lang="en-US" altLang="ja-JP" sz="2200" dirty="0">
                <a:latin typeface="Lucida Console" panose="020B0609040504020204" pitchFamily="49" charset="0"/>
                <a:ea typeface="HG丸ｺﾞｼｯｸM-PRO" panose="020F0600000000000000" pitchFamily="50" charset="-128"/>
              </a:rPr>
              <a:t>print(</a:t>
            </a:r>
            <a:r>
              <a:rPr lang="en-US" altLang="ja-JP" sz="2200" dirty="0" err="1">
                <a:latin typeface="Lucida Console" panose="020B0609040504020204" pitchFamily="49" charset="0"/>
                <a:ea typeface="HG丸ｺﾞｼｯｸM-PRO" panose="020F0600000000000000" pitchFamily="50" charset="-128"/>
              </a:rPr>
              <a:t>soup.title</a:t>
            </a:r>
            <a:r>
              <a:rPr lang="en-US" altLang="ja-JP" sz="2200" dirty="0">
                <a:latin typeface="Lucida Console" panose="020B0609040504020204" pitchFamily="49" charset="0"/>
                <a:ea typeface="HG丸ｺﾞｼｯｸM-PRO" panose="020F0600000000000000" pitchFamily="50" charset="-128"/>
              </a:rPr>
              <a:t>)</a:t>
            </a:r>
          </a:p>
        </p:txBody>
      </p:sp>
      <p:sp>
        <p:nvSpPr>
          <p:cNvPr id="6" name="テキスト ボックス 5">
            <a:extLst>
              <a:ext uri="{FF2B5EF4-FFF2-40B4-BE49-F238E27FC236}">
                <a16:creationId xmlns:a16="http://schemas.microsoft.com/office/drawing/2014/main" id="{C8B67714-385C-4D6D-B150-041806486441}"/>
              </a:ext>
            </a:extLst>
          </p:cNvPr>
          <p:cNvSpPr txBox="1"/>
          <p:nvPr/>
        </p:nvSpPr>
        <p:spPr>
          <a:xfrm>
            <a:off x="1403648" y="4797152"/>
            <a:ext cx="5976664" cy="830997"/>
          </a:xfrm>
          <a:prstGeom prst="rect">
            <a:avLst/>
          </a:prstGeom>
          <a:noFill/>
        </p:spPr>
        <p:txBody>
          <a:bodyPr wrap="square" rtlCol="0">
            <a:spAutoFit/>
          </a:bodyPr>
          <a:lstStyle/>
          <a:p>
            <a:r>
              <a:rPr lang="ja-JP" altLang="en-US" sz="2400" dirty="0"/>
              <a:t>インスタンス変数の </a:t>
            </a:r>
            <a:r>
              <a:rPr lang="en-US" altLang="ja-JP" sz="2400" dirty="0">
                <a:latin typeface="Lucida Console" panose="020B0609040504020204" pitchFamily="49" charset="0"/>
              </a:rPr>
              <a:t>title</a:t>
            </a:r>
            <a:r>
              <a:rPr lang="ja-JP" altLang="en-US" sz="2400" dirty="0"/>
              <a:t> を参照すると、</a:t>
            </a:r>
            <a:r>
              <a:rPr lang="en-US" altLang="ja-JP" sz="2400" dirty="0">
                <a:latin typeface="Lucida Console" panose="020B0609040504020204" pitchFamily="49" charset="0"/>
              </a:rPr>
              <a:t>title</a:t>
            </a:r>
            <a:r>
              <a:rPr lang="ja-JP" altLang="en-US" sz="2400" dirty="0"/>
              <a:t>タグに囲まれた文字列が得られる</a:t>
            </a:r>
            <a:endParaRPr kumimoji="1" lang="ja-JP" altLang="en-US" sz="2400" dirty="0"/>
          </a:p>
        </p:txBody>
      </p:sp>
      <p:cxnSp>
        <p:nvCxnSpPr>
          <p:cNvPr id="7" name="直線矢印コネクタ 6">
            <a:extLst>
              <a:ext uri="{FF2B5EF4-FFF2-40B4-BE49-F238E27FC236}">
                <a16:creationId xmlns:a16="http://schemas.microsoft.com/office/drawing/2014/main" id="{3F561E84-BCD6-498D-BFBE-4EAFFA97633F}"/>
              </a:ext>
            </a:extLst>
          </p:cNvPr>
          <p:cNvCxnSpPr>
            <a:cxnSpLocks/>
          </p:cNvCxnSpPr>
          <p:nvPr/>
        </p:nvCxnSpPr>
        <p:spPr>
          <a:xfrm flipV="1">
            <a:off x="2339752" y="4096742"/>
            <a:ext cx="0" cy="7253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33C6ED4D-A692-49D9-B89B-3A99802F205C}"/>
              </a:ext>
            </a:extLst>
          </p:cNvPr>
          <p:cNvSpPr>
            <a:spLocks noGrp="1"/>
          </p:cNvSpPr>
          <p:nvPr>
            <p:ph type="sldNum" sz="quarter" idx="12"/>
          </p:nvPr>
        </p:nvSpPr>
        <p:spPr/>
        <p:txBody>
          <a:bodyPr/>
          <a:lstStyle/>
          <a:p>
            <a:fld id="{F9134F74-3BB4-4ADE-A554-892E3A208E77}" type="slidenum">
              <a:rPr lang="ja-JP" altLang="en-US" smtClean="0"/>
              <a:pPr/>
              <a:t>297</a:t>
            </a:fld>
            <a:endParaRPr lang="ja-JP" altLang="en-US"/>
          </a:p>
        </p:txBody>
      </p:sp>
    </p:spTree>
    <p:extLst>
      <p:ext uri="{BB962C8B-B14F-4D97-AF65-F5344CB8AC3E}">
        <p14:creationId xmlns:p14="http://schemas.microsoft.com/office/powerpoint/2010/main" val="211208639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DC6BA5-9356-4DF0-8B8E-3A575DF64758}"/>
              </a:ext>
            </a:extLst>
          </p:cNvPr>
          <p:cNvSpPr>
            <a:spLocks noGrp="1"/>
          </p:cNvSpPr>
          <p:nvPr>
            <p:ph type="title"/>
          </p:nvPr>
        </p:nvSpPr>
        <p:spPr/>
        <p:txBody>
          <a:bodyPr>
            <a:noAutofit/>
          </a:bodyPr>
          <a:lstStyle/>
          <a:p>
            <a:r>
              <a:rPr kumimoji="1" lang="en-US" altLang="ja-JP" sz="2400" dirty="0"/>
              <a:t>HTML</a:t>
            </a:r>
            <a:r>
              <a:rPr kumimoji="1" lang="ja-JP" altLang="en-US" sz="2400" dirty="0"/>
              <a:t>ファイルの解析（ファイルを読み込む場合）</a:t>
            </a:r>
          </a:p>
        </p:txBody>
      </p:sp>
      <p:sp>
        <p:nvSpPr>
          <p:cNvPr id="3" name="コンテンツ プレースホルダー 2">
            <a:extLst>
              <a:ext uri="{FF2B5EF4-FFF2-40B4-BE49-F238E27FC236}">
                <a16:creationId xmlns:a16="http://schemas.microsoft.com/office/drawing/2014/main" id="{D92792AF-EC8C-47B9-A2A2-DBEE638B6798}"/>
              </a:ext>
            </a:extLst>
          </p:cNvPr>
          <p:cNvSpPr>
            <a:spLocks noGrp="1"/>
          </p:cNvSpPr>
          <p:nvPr>
            <p:ph idx="1"/>
          </p:nvPr>
        </p:nvSpPr>
        <p:spPr/>
        <p:txBody>
          <a:bodyPr/>
          <a:lstStyle/>
          <a:p>
            <a:r>
              <a:rPr kumimoji="1" lang="ja-JP" altLang="en-US" sz="2800" dirty="0"/>
              <a:t>ファイルに保存済みの</a:t>
            </a:r>
            <a:r>
              <a:rPr kumimoji="1" lang="en-US" altLang="ja-JP" sz="2800" dirty="0"/>
              <a:t>HTML</a:t>
            </a:r>
            <a:r>
              <a:rPr kumimoji="1" lang="ja-JP" altLang="en-US" sz="2800" dirty="0"/>
              <a:t>ファイルを対象にする場合</a:t>
            </a:r>
          </a:p>
        </p:txBody>
      </p:sp>
      <p:sp>
        <p:nvSpPr>
          <p:cNvPr id="4" name="テキスト ボックス 3">
            <a:extLst>
              <a:ext uri="{FF2B5EF4-FFF2-40B4-BE49-F238E27FC236}">
                <a16:creationId xmlns:a16="http://schemas.microsoft.com/office/drawing/2014/main" id="{BC45AA7D-8F2C-4FD7-B35E-060865AEE53E}"/>
              </a:ext>
            </a:extLst>
          </p:cNvPr>
          <p:cNvSpPr txBox="1">
            <a:spLocks noChangeArrowheads="1"/>
          </p:cNvSpPr>
          <p:nvPr/>
        </p:nvSpPr>
        <p:spPr bwMode="auto">
          <a:xfrm>
            <a:off x="35496" y="2492896"/>
            <a:ext cx="9000492" cy="2123658"/>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200" dirty="0">
                <a:latin typeface="Lucida Console" panose="020B0609040504020204" pitchFamily="49" charset="0"/>
                <a:ea typeface="HG丸ｺﾞｼｯｸM-PRO" panose="020F0600000000000000" pitchFamily="50" charset="-128"/>
              </a:rPr>
              <a:t>from bs4 import </a:t>
            </a:r>
            <a:r>
              <a:rPr lang="en-US" altLang="ja-JP" sz="2200" dirty="0" err="1">
                <a:latin typeface="Lucida Console" panose="020B0609040504020204" pitchFamily="49" charset="0"/>
                <a:ea typeface="HG丸ｺﾞｼｯｸM-PRO" panose="020F0600000000000000" pitchFamily="50" charset="-128"/>
              </a:rPr>
              <a:t>BeautifulSoup</a:t>
            </a:r>
            <a:endParaRPr lang="en-US" altLang="ja-JP" sz="2200" dirty="0">
              <a:latin typeface="Lucida Console" panose="020B0609040504020204" pitchFamily="49" charset="0"/>
              <a:ea typeface="HG丸ｺﾞｼｯｸM-PRO" panose="020F0600000000000000" pitchFamily="50" charset="-128"/>
            </a:endParaRPr>
          </a:p>
          <a:p>
            <a:pPr eaLnBrk="1" hangingPunct="1"/>
            <a:endParaRPr lang="en-US" altLang="ja-JP" sz="2200" dirty="0">
              <a:latin typeface="Lucida Console" panose="020B0609040504020204" pitchFamily="49" charset="0"/>
              <a:ea typeface="HG丸ｺﾞｼｯｸM-PRO" panose="020F0600000000000000" pitchFamily="50" charset="-128"/>
            </a:endParaRPr>
          </a:p>
          <a:p>
            <a:pPr eaLnBrk="1" hangingPunct="1"/>
            <a:r>
              <a:rPr lang="en-US" altLang="ja-JP" sz="2200" dirty="0">
                <a:latin typeface="Lucida Console" panose="020B0609040504020204" pitchFamily="49" charset="0"/>
                <a:ea typeface="HG丸ｺﾞｼｯｸM-PRO" panose="020F0600000000000000" pitchFamily="50" charset="-128"/>
              </a:rPr>
              <a:t>with open(</a:t>
            </a:r>
            <a:r>
              <a:rPr lang="ja-JP" altLang="en-US" sz="2200" i="1" dirty="0">
                <a:latin typeface="Lucida Console" panose="020B0609040504020204" pitchFamily="49" charset="0"/>
                <a:ea typeface="HG丸ｺﾞｼｯｸM-PRO" panose="020F0600000000000000" pitchFamily="50" charset="-128"/>
              </a:rPr>
              <a:t>ファイルパス</a:t>
            </a:r>
            <a:r>
              <a:rPr lang="en-US" altLang="ja-JP" sz="2200" dirty="0">
                <a:latin typeface="Lucida Console" panose="020B0609040504020204" pitchFamily="49" charset="0"/>
                <a:ea typeface="HG丸ｺﾞｼｯｸM-PRO" panose="020F0600000000000000" pitchFamily="50" charset="-128"/>
              </a:rPr>
              <a:t>, 'r', encoding='UTF-8') as f:</a:t>
            </a:r>
          </a:p>
          <a:p>
            <a:pPr eaLnBrk="1" hangingPunct="1"/>
            <a:r>
              <a:rPr lang="ja-JP" altLang="en-US" sz="2200" dirty="0">
                <a:latin typeface="Lucida Console" panose="020B0609040504020204" pitchFamily="49" charset="0"/>
                <a:ea typeface="HG丸ｺﾞｼｯｸM-PRO" panose="020F0600000000000000" pitchFamily="50" charset="-128"/>
              </a:rPr>
              <a:t>    </a:t>
            </a:r>
            <a:r>
              <a:rPr lang="en-US" altLang="ja-JP" sz="2200" dirty="0">
                <a:latin typeface="Lucida Console" panose="020B0609040504020204" pitchFamily="49" charset="0"/>
                <a:ea typeface="HG丸ｺﾞｼｯｸM-PRO" panose="020F0600000000000000" pitchFamily="50" charset="-128"/>
              </a:rPr>
              <a:t>soup = </a:t>
            </a:r>
            <a:r>
              <a:rPr lang="en-US" altLang="ja-JP" sz="2200" dirty="0" err="1">
                <a:latin typeface="Lucida Console" panose="020B0609040504020204" pitchFamily="49" charset="0"/>
                <a:ea typeface="HG丸ｺﾞｼｯｸM-PRO" panose="020F0600000000000000" pitchFamily="50" charset="-128"/>
              </a:rPr>
              <a:t>BeautifulSoup</a:t>
            </a:r>
            <a:r>
              <a:rPr lang="en-US" altLang="ja-JP" sz="2200" dirty="0">
                <a:latin typeface="Lucida Console" panose="020B0609040504020204" pitchFamily="49" charset="0"/>
                <a:ea typeface="HG丸ｺﾞｼｯｸM-PRO" panose="020F0600000000000000" pitchFamily="50" charset="-128"/>
              </a:rPr>
              <a:t>(</a:t>
            </a:r>
            <a:r>
              <a:rPr lang="en-US" altLang="ja-JP" sz="2200" dirty="0" err="1">
                <a:latin typeface="Lucida Console" panose="020B0609040504020204" pitchFamily="49" charset="0"/>
                <a:ea typeface="HG丸ｺﾞｼｯｸM-PRO" panose="020F0600000000000000" pitchFamily="50" charset="-128"/>
              </a:rPr>
              <a:t>f.read</a:t>
            </a:r>
            <a:r>
              <a:rPr lang="en-US" altLang="ja-JP" sz="2200" dirty="0">
                <a:latin typeface="Lucida Console" panose="020B0609040504020204" pitchFamily="49" charset="0"/>
                <a:ea typeface="HG丸ｺﾞｼｯｸM-PRO" panose="020F0600000000000000" pitchFamily="50" charset="-128"/>
              </a:rPr>
              <a:t>(), '</a:t>
            </a:r>
            <a:r>
              <a:rPr lang="en-US" altLang="ja-JP" sz="2200" dirty="0" err="1">
                <a:latin typeface="Lucida Console" panose="020B0609040504020204" pitchFamily="49" charset="0"/>
                <a:ea typeface="HG丸ｺﾞｼｯｸM-PRO" panose="020F0600000000000000" pitchFamily="50" charset="-128"/>
              </a:rPr>
              <a:t>html.parser</a:t>
            </a:r>
            <a:r>
              <a:rPr lang="en-US" altLang="ja-JP" sz="2200" dirty="0">
                <a:latin typeface="Lucida Console" panose="020B0609040504020204" pitchFamily="49" charset="0"/>
                <a:ea typeface="HG丸ｺﾞｼｯｸM-PRO" panose="020F0600000000000000" pitchFamily="50" charset="-128"/>
              </a:rPr>
              <a:t>')</a:t>
            </a:r>
          </a:p>
          <a:p>
            <a:pPr eaLnBrk="1" hangingPunct="1"/>
            <a:endParaRPr lang="en-US" altLang="ja-JP" sz="2200" dirty="0">
              <a:latin typeface="Lucida Console" panose="020B0609040504020204" pitchFamily="49" charset="0"/>
              <a:ea typeface="HG丸ｺﾞｼｯｸM-PRO" panose="020F0600000000000000" pitchFamily="50" charset="-128"/>
            </a:endParaRPr>
          </a:p>
          <a:p>
            <a:pPr eaLnBrk="1" hangingPunct="1"/>
            <a:r>
              <a:rPr lang="en-US" altLang="ja-JP" sz="2200" dirty="0">
                <a:latin typeface="Lucida Console" panose="020B0609040504020204" pitchFamily="49" charset="0"/>
                <a:ea typeface="HG丸ｺﾞｼｯｸM-PRO" panose="020F0600000000000000" pitchFamily="50" charset="-128"/>
              </a:rPr>
              <a:t>print(</a:t>
            </a:r>
            <a:r>
              <a:rPr lang="en-US" altLang="ja-JP" sz="2200" dirty="0" err="1">
                <a:latin typeface="Lucida Console" panose="020B0609040504020204" pitchFamily="49" charset="0"/>
                <a:ea typeface="HG丸ｺﾞｼｯｸM-PRO" panose="020F0600000000000000" pitchFamily="50" charset="-128"/>
              </a:rPr>
              <a:t>soup.title</a:t>
            </a:r>
            <a:r>
              <a:rPr lang="en-US" altLang="ja-JP" sz="2200" dirty="0">
                <a:latin typeface="Lucida Console" panose="020B0609040504020204" pitchFamily="49" charset="0"/>
                <a:ea typeface="HG丸ｺﾞｼｯｸM-PRO" panose="020F0600000000000000" pitchFamily="50" charset="-128"/>
              </a:rPr>
              <a:t>)</a:t>
            </a:r>
          </a:p>
        </p:txBody>
      </p:sp>
      <p:sp>
        <p:nvSpPr>
          <p:cNvPr id="5" name="スライド番号プレースホルダー 4">
            <a:extLst>
              <a:ext uri="{FF2B5EF4-FFF2-40B4-BE49-F238E27FC236}">
                <a16:creationId xmlns:a16="http://schemas.microsoft.com/office/drawing/2014/main" id="{5B554A1C-81CC-4417-8331-1C748C1117EA}"/>
              </a:ext>
            </a:extLst>
          </p:cNvPr>
          <p:cNvSpPr>
            <a:spLocks noGrp="1"/>
          </p:cNvSpPr>
          <p:nvPr>
            <p:ph type="sldNum" sz="quarter" idx="12"/>
          </p:nvPr>
        </p:nvSpPr>
        <p:spPr/>
        <p:txBody>
          <a:bodyPr/>
          <a:lstStyle/>
          <a:p>
            <a:fld id="{F9134F74-3BB4-4ADE-A554-892E3A208E77}" type="slidenum">
              <a:rPr lang="ja-JP" altLang="en-US" smtClean="0"/>
              <a:pPr/>
              <a:t>298</a:t>
            </a:fld>
            <a:endParaRPr lang="ja-JP" altLang="en-US"/>
          </a:p>
        </p:txBody>
      </p:sp>
    </p:spTree>
    <p:extLst>
      <p:ext uri="{BB962C8B-B14F-4D97-AF65-F5344CB8AC3E}">
        <p14:creationId xmlns:p14="http://schemas.microsoft.com/office/powerpoint/2010/main" val="895536064"/>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7090CB1-470C-4332-97F4-5D0589E6179F}"/>
              </a:ext>
            </a:extLst>
          </p:cNvPr>
          <p:cNvSpPr>
            <a:spLocks noGrp="1"/>
          </p:cNvSpPr>
          <p:nvPr>
            <p:ph type="sldNum" sz="quarter" idx="12"/>
          </p:nvPr>
        </p:nvSpPr>
        <p:spPr/>
        <p:txBody>
          <a:bodyPr/>
          <a:lstStyle/>
          <a:p>
            <a:fld id="{F9134F74-3BB4-4ADE-A554-892E3A208E77}" type="slidenum">
              <a:rPr lang="ja-JP" altLang="en-US" smtClean="0"/>
              <a:pPr/>
              <a:t>299</a:t>
            </a:fld>
            <a:endParaRPr lang="ja-JP" altLang="en-US"/>
          </a:p>
        </p:txBody>
      </p:sp>
      <p:pic>
        <p:nvPicPr>
          <p:cNvPr id="6" name="図 5">
            <a:extLst>
              <a:ext uri="{FF2B5EF4-FFF2-40B4-BE49-F238E27FC236}">
                <a16:creationId xmlns:a16="http://schemas.microsoft.com/office/drawing/2014/main" id="{61E2913D-CC32-4AC7-A55F-D9B0F17402BB}"/>
              </a:ext>
            </a:extLst>
          </p:cNvPr>
          <p:cNvPicPr>
            <a:picLocks noChangeAspect="1"/>
          </p:cNvPicPr>
          <p:nvPr/>
        </p:nvPicPr>
        <p:blipFill>
          <a:blip r:embed="rId2"/>
          <a:stretch>
            <a:fillRect/>
          </a:stretch>
        </p:blipFill>
        <p:spPr>
          <a:xfrm>
            <a:off x="545080" y="836713"/>
            <a:ext cx="7878840" cy="5539300"/>
          </a:xfrm>
          <a:prstGeom prst="rect">
            <a:avLst/>
          </a:prstGeom>
        </p:spPr>
      </p:pic>
      <p:sp>
        <p:nvSpPr>
          <p:cNvPr id="8" name="テキスト ボックス 7">
            <a:extLst>
              <a:ext uri="{FF2B5EF4-FFF2-40B4-BE49-F238E27FC236}">
                <a16:creationId xmlns:a16="http://schemas.microsoft.com/office/drawing/2014/main" id="{76B36D0F-ACC1-45BA-A7EC-B218562F0AA7}"/>
              </a:ext>
            </a:extLst>
          </p:cNvPr>
          <p:cNvSpPr txBox="1"/>
          <p:nvPr/>
        </p:nvSpPr>
        <p:spPr>
          <a:xfrm>
            <a:off x="6611888" y="297322"/>
            <a:ext cx="2016224" cy="369332"/>
          </a:xfrm>
          <a:prstGeom prst="rect">
            <a:avLst/>
          </a:prstGeom>
          <a:noFill/>
        </p:spPr>
        <p:txBody>
          <a:bodyPr wrap="square">
            <a:spAutoFit/>
          </a:bodyPr>
          <a:lstStyle/>
          <a:p>
            <a:r>
              <a:rPr lang="ja-JP" altLang="en-US" dirty="0"/>
              <a:t>7-18/ranking.html</a:t>
            </a:r>
          </a:p>
        </p:txBody>
      </p:sp>
      <p:sp>
        <p:nvSpPr>
          <p:cNvPr id="9" name="四角形: 角を丸くする 8">
            <a:extLst>
              <a:ext uri="{FF2B5EF4-FFF2-40B4-BE49-F238E27FC236}">
                <a16:creationId xmlns:a16="http://schemas.microsoft.com/office/drawing/2014/main" id="{82F663C1-EDF7-4C34-B598-5A4ED2E6273D}"/>
              </a:ext>
            </a:extLst>
          </p:cNvPr>
          <p:cNvSpPr/>
          <p:nvPr/>
        </p:nvSpPr>
        <p:spPr>
          <a:xfrm>
            <a:off x="1403648" y="1446122"/>
            <a:ext cx="1296144" cy="32669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C800E3C0-8BB8-4B99-A6C4-F869A6A5924D}"/>
              </a:ext>
            </a:extLst>
          </p:cNvPr>
          <p:cNvSpPr/>
          <p:nvPr/>
        </p:nvSpPr>
        <p:spPr>
          <a:xfrm>
            <a:off x="564255" y="3678370"/>
            <a:ext cx="1055417" cy="32669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F8FCE5D9-AAF7-4707-9A7F-92EC49110EED}"/>
              </a:ext>
            </a:extLst>
          </p:cNvPr>
          <p:cNvSpPr/>
          <p:nvPr/>
        </p:nvSpPr>
        <p:spPr>
          <a:xfrm>
            <a:off x="720080" y="980727"/>
            <a:ext cx="2483768" cy="326694"/>
          </a:xfrm>
          <a:prstGeom prst="round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DFDD86BE-64D0-46F0-A695-A138E96BE259}"/>
              </a:ext>
            </a:extLst>
          </p:cNvPr>
          <p:cNvSpPr/>
          <p:nvPr/>
        </p:nvSpPr>
        <p:spPr>
          <a:xfrm>
            <a:off x="899592" y="1477480"/>
            <a:ext cx="504056" cy="326694"/>
          </a:xfrm>
          <a:prstGeom prst="round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6E8EBF5A-E8B0-4294-A6F1-D2DB7218B961}"/>
              </a:ext>
            </a:extLst>
          </p:cNvPr>
          <p:cNvSpPr/>
          <p:nvPr/>
        </p:nvSpPr>
        <p:spPr>
          <a:xfrm>
            <a:off x="1115616" y="3212975"/>
            <a:ext cx="504056" cy="326694"/>
          </a:xfrm>
          <a:prstGeom prst="round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FC167567-25D1-4D57-AA5D-6456190E336A}"/>
              </a:ext>
            </a:extLst>
          </p:cNvPr>
          <p:cNvSpPr/>
          <p:nvPr/>
        </p:nvSpPr>
        <p:spPr>
          <a:xfrm>
            <a:off x="1457908" y="3445672"/>
            <a:ext cx="504056" cy="326694"/>
          </a:xfrm>
          <a:prstGeom prst="round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66628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A49A3DF-33E6-4B52-93E1-3304B24B0C76}"/>
              </a:ext>
            </a:extLst>
          </p:cNvPr>
          <p:cNvSpPr>
            <a:spLocks noGrp="1"/>
          </p:cNvSpPr>
          <p:nvPr>
            <p:ph type="ctrTitle"/>
          </p:nvPr>
        </p:nvSpPr>
        <p:spPr/>
        <p:txBody>
          <a:bodyPr/>
          <a:lstStyle/>
          <a:p>
            <a:r>
              <a:rPr lang="ja-JP" altLang="en-US" dirty="0"/>
              <a:t>はじめに</a:t>
            </a:r>
          </a:p>
        </p:txBody>
      </p:sp>
      <p:sp>
        <p:nvSpPr>
          <p:cNvPr id="4" name="スライド番号プレースホルダー 3">
            <a:extLst>
              <a:ext uri="{FF2B5EF4-FFF2-40B4-BE49-F238E27FC236}">
                <a16:creationId xmlns:a16="http://schemas.microsoft.com/office/drawing/2014/main" id="{BA9299A5-0E8A-43E8-AC2A-62C416C120CE}"/>
              </a:ext>
            </a:extLst>
          </p:cNvPr>
          <p:cNvSpPr>
            <a:spLocks noGrp="1"/>
          </p:cNvSpPr>
          <p:nvPr>
            <p:ph type="sldNum" sz="quarter" idx="12"/>
          </p:nvPr>
        </p:nvSpPr>
        <p:spPr/>
        <p:txBody>
          <a:bodyPr/>
          <a:lstStyle/>
          <a:p>
            <a:fld id="{F9134F74-3BB4-4ADE-A554-892E3A208E77}" type="slidenum">
              <a:rPr lang="ja-JP" altLang="en-US" smtClean="0"/>
              <a:pPr/>
              <a:t>3</a:t>
            </a:fld>
            <a:endParaRPr lang="ja-JP" altLang="en-US"/>
          </a:p>
        </p:txBody>
      </p:sp>
    </p:spTree>
    <p:extLst>
      <p:ext uri="{BB962C8B-B14F-4D97-AF65-F5344CB8AC3E}">
        <p14:creationId xmlns:p14="http://schemas.microsoft.com/office/powerpoint/2010/main" val="1454567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EAD2EC-E9C5-4EDE-AEAE-0968A7DEB616}"/>
              </a:ext>
            </a:extLst>
          </p:cNvPr>
          <p:cNvSpPr>
            <a:spLocks noGrp="1"/>
          </p:cNvSpPr>
          <p:nvPr>
            <p:ph type="title"/>
          </p:nvPr>
        </p:nvSpPr>
        <p:spPr/>
        <p:txBody>
          <a:bodyPr/>
          <a:lstStyle/>
          <a:p>
            <a:r>
              <a:rPr kumimoji="1" lang="ja-JP" altLang="en-US" dirty="0"/>
              <a:t>代入した値を確認する</a:t>
            </a:r>
          </a:p>
        </p:txBody>
      </p:sp>
      <p:pic>
        <p:nvPicPr>
          <p:cNvPr id="4" name="図 3">
            <a:extLst>
              <a:ext uri="{FF2B5EF4-FFF2-40B4-BE49-F238E27FC236}">
                <a16:creationId xmlns:a16="http://schemas.microsoft.com/office/drawing/2014/main" id="{4BEB01BD-E905-4277-9EEF-CC251E875C54}"/>
              </a:ext>
            </a:extLst>
          </p:cNvPr>
          <p:cNvPicPr>
            <a:picLocks noChangeAspect="1"/>
          </p:cNvPicPr>
          <p:nvPr/>
        </p:nvPicPr>
        <p:blipFill>
          <a:blip r:embed="rId2"/>
          <a:stretch>
            <a:fillRect/>
          </a:stretch>
        </p:blipFill>
        <p:spPr>
          <a:xfrm>
            <a:off x="457200" y="1772816"/>
            <a:ext cx="5244529" cy="1185205"/>
          </a:xfrm>
          <a:prstGeom prst="rect">
            <a:avLst/>
          </a:prstGeom>
        </p:spPr>
      </p:pic>
      <p:sp>
        <p:nvSpPr>
          <p:cNvPr id="5" name="テキスト ボックス 4">
            <a:extLst>
              <a:ext uri="{FF2B5EF4-FFF2-40B4-BE49-F238E27FC236}">
                <a16:creationId xmlns:a16="http://schemas.microsoft.com/office/drawing/2014/main" id="{ECA445A6-D9E6-41AD-9A1B-22C6BB7A4769}"/>
              </a:ext>
            </a:extLst>
          </p:cNvPr>
          <p:cNvSpPr txBox="1"/>
          <p:nvPr/>
        </p:nvSpPr>
        <p:spPr>
          <a:xfrm>
            <a:off x="683568" y="1268760"/>
            <a:ext cx="6099747" cy="646331"/>
          </a:xfrm>
          <a:prstGeom prst="rect">
            <a:avLst/>
          </a:prstGeom>
          <a:noFill/>
        </p:spPr>
        <p:txBody>
          <a:bodyPr wrap="none" rtlCol="0">
            <a:spAutoFit/>
          </a:bodyPr>
          <a:lstStyle/>
          <a:p>
            <a:r>
              <a:rPr lang="en-US" altLang="ja-JP" dirty="0">
                <a:latin typeface="Lucida Console" panose="020B0609040504020204" pitchFamily="49" charset="0"/>
                <a:ea typeface="HG丸ｺﾞｼｯｸM-PRO" panose="020F0600000000000000" pitchFamily="50" charset="-128"/>
              </a:rPr>
              <a:t>print</a:t>
            </a:r>
            <a:r>
              <a:rPr lang="ja-JP" altLang="en-US" dirty="0">
                <a:latin typeface="Lucida Console" panose="020B0609040504020204" pitchFamily="49" charset="0"/>
                <a:ea typeface="HG丸ｺﾞｼｯｸM-PRO" panose="020F0600000000000000" pitchFamily="50" charset="-128"/>
              </a:rPr>
              <a:t> </a:t>
            </a:r>
            <a:r>
              <a:rPr lang="ja-JP" altLang="en-US" dirty="0">
                <a:latin typeface="+mn-ea"/>
                <a:ea typeface="+mn-ea"/>
              </a:rPr>
              <a:t>関数で、変数に代入されている値を出力できる。</a:t>
            </a:r>
            <a:endParaRPr kumimoji="1" lang="en-US" altLang="ja-JP" dirty="0">
              <a:latin typeface="+mn-ea"/>
              <a:ea typeface="+mn-ea"/>
            </a:endParaRPr>
          </a:p>
          <a:p>
            <a:endParaRPr kumimoji="1" lang="ja-JP" altLang="en-US" dirty="0">
              <a:latin typeface="+mn-ea"/>
              <a:ea typeface="+mn-ea"/>
            </a:endParaRPr>
          </a:p>
        </p:txBody>
      </p:sp>
      <p:pic>
        <p:nvPicPr>
          <p:cNvPr id="6" name="図 5">
            <a:extLst>
              <a:ext uri="{FF2B5EF4-FFF2-40B4-BE49-F238E27FC236}">
                <a16:creationId xmlns:a16="http://schemas.microsoft.com/office/drawing/2014/main" id="{0E7BC948-742A-4C72-92CA-7C6741329DDA}"/>
              </a:ext>
            </a:extLst>
          </p:cNvPr>
          <p:cNvPicPr>
            <a:picLocks noChangeAspect="1"/>
          </p:cNvPicPr>
          <p:nvPr/>
        </p:nvPicPr>
        <p:blipFill>
          <a:blip r:embed="rId3"/>
          <a:stretch>
            <a:fillRect/>
          </a:stretch>
        </p:blipFill>
        <p:spPr>
          <a:xfrm>
            <a:off x="395536" y="3582702"/>
            <a:ext cx="6031373" cy="1323593"/>
          </a:xfrm>
          <a:prstGeom prst="rect">
            <a:avLst/>
          </a:prstGeom>
        </p:spPr>
      </p:pic>
      <p:sp>
        <p:nvSpPr>
          <p:cNvPr id="7" name="正方形/長方形 6">
            <a:extLst>
              <a:ext uri="{FF2B5EF4-FFF2-40B4-BE49-F238E27FC236}">
                <a16:creationId xmlns:a16="http://schemas.microsoft.com/office/drawing/2014/main" id="{529B9185-BA22-403A-B2C3-FBECA5326DD1}"/>
              </a:ext>
            </a:extLst>
          </p:cNvPr>
          <p:cNvSpPr/>
          <p:nvPr/>
        </p:nvSpPr>
        <p:spPr>
          <a:xfrm>
            <a:off x="611560" y="3213370"/>
            <a:ext cx="4339650" cy="369332"/>
          </a:xfrm>
          <a:prstGeom prst="rect">
            <a:avLst/>
          </a:prstGeom>
        </p:spPr>
        <p:txBody>
          <a:bodyPr wrap="none">
            <a:spAutoFit/>
          </a:bodyPr>
          <a:lstStyle/>
          <a:p>
            <a:r>
              <a:rPr lang="ja-JP" altLang="en-US" dirty="0">
                <a:latin typeface="+mn-ea"/>
                <a:ea typeface="+mn-ea"/>
              </a:rPr>
              <a:t>複数の変数の値をいっぺんに出力できる</a:t>
            </a:r>
          </a:p>
        </p:txBody>
      </p:sp>
      <p:pic>
        <p:nvPicPr>
          <p:cNvPr id="8" name="図 7">
            <a:extLst>
              <a:ext uri="{FF2B5EF4-FFF2-40B4-BE49-F238E27FC236}">
                <a16:creationId xmlns:a16="http://schemas.microsoft.com/office/drawing/2014/main" id="{6A43735A-0AB4-4EE4-810B-689A3345E268}"/>
              </a:ext>
            </a:extLst>
          </p:cNvPr>
          <p:cNvPicPr>
            <a:picLocks noChangeAspect="1"/>
          </p:cNvPicPr>
          <p:nvPr/>
        </p:nvPicPr>
        <p:blipFill>
          <a:blip r:embed="rId4"/>
          <a:stretch>
            <a:fillRect/>
          </a:stretch>
        </p:blipFill>
        <p:spPr>
          <a:xfrm>
            <a:off x="395536" y="5431832"/>
            <a:ext cx="6303354" cy="1410829"/>
          </a:xfrm>
          <a:prstGeom prst="rect">
            <a:avLst/>
          </a:prstGeom>
        </p:spPr>
      </p:pic>
      <p:sp>
        <p:nvSpPr>
          <p:cNvPr id="9" name="正方形/長方形 8">
            <a:extLst>
              <a:ext uri="{FF2B5EF4-FFF2-40B4-BE49-F238E27FC236}">
                <a16:creationId xmlns:a16="http://schemas.microsoft.com/office/drawing/2014/main" id="{09D9A849-4898-44BF-A5B5-5C8C73312338}"/>
              </a:ext>
            </a:extLst>
          </p:cNvPr>
          <p:cNvSpPr/>
          <p:nvPr/>
        </p:nvSpPr>
        <p:spPr>
          <a:xfrm>
            <a:off x="611560" y="5150552"/>
            <a:ext cx="5934638" cy="369332"/>
          </a:xfrm>
          <a:prstGeom prst="rect">
            <a:avLst/>
          </a:prstGeom>
        </p:spPr>
        <p:txBody>
          <a:bodyPr wrap="none">
            <a:spAutoFit/>
          </a:bodyPr>
          <a:lstStyle/>
          <a:p>
            <a:r>
              <a:rPr lang="ja-JP" altLang="en-US" dirty="0">
                <a:latin typeface="+mn-ea"/>
                <a:ea typeface="+mn-ea"/>
              </a:rPr>
              <a:t>インタラクティブシェルでは </a:t>
            </a:r>
            <a:r>
              <a:rPr lang="en-US" altLang="ja-JP" dirty="0">
                <a:latin typeface="Lucida Console" panose="020B0609040504020204" pitchFamily="49" charset="0"/>
                <a:ea typeface="HG丸ｺﾞｼｯｸM-PRO" panose="020F0600000000000000" pitchFamily="50" charset="-128"/>
              </a:rPr>
              <a:t>print</a:t>
            </a:r>
            <a:r>
              <a:rPr lang="ja-JP" altLang="en-US" dirty="0">
                <a:latin typeface="Lucida Console" panose="020B0609040504020204" pitchFamily="49" charset="0"/>
                <a:ea typeface="HG丸ｺﾞｼｯｸM-PRO" panose="020F0600000000000000" pitchFamily="50" charset="-128"/>
              </a:rPr>
              <a:t> </a:t>
            </a:r>
            <a:r>
              <a:rPr lang="ja-JP" altLang="en-US" dirty="0">
                <a:latin typeface="+mn-ea"/>
                <a:ea typeface="+mn-ea"/>
              </a:rPr>
              <a:t>関数を省略できる</a:t>
            </a:r>
          </a:p>
        </p:txBody>
      </p:sp>
      <p:sp>
        <p:nvSpPr>
          <p:cNvPr id="10" name="テキスト ボックス 9">
            <a:extLst>
              <a:ext uri="{FF2B5EF4-FFF2-40B4-BE49-F238E27FC236}">
                <a16:creationId xmlns:a16="http://schemas.microsoft.com/office/drawing/2014/main" id="{BC1AF853-9B61-4497-BF39-E6EFFDD6BFBD}"/>
              </a:ext>
            </a:extLst>
          </p:cNvPr>
          <p:cNvSpPr txBox="1"/>
          <p:nvPr/>
        </p:nvSpPr>
        <p:spPr>
          <a:xfrm>
            <a:off x="6546198" y="6241001"/>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940FA0D5-3E00-47CE-A41C-1581425AA767}"/>
              </a:ext>
            </a:extLst>
          </p:cNvPr>
          <p:cNvSpPr>
            <a:spLocks noGrp="1"/>
          </p:cNvSpPr>
          <p:nvPr>
            <p:ph type="sldNum" sz="quarter" idx="12"/>
          </p:nvPr>
        </p:nvSpPr>
        <p:spPr/>
        <p:txBody>
          <a:bodyPr/>
          <a:lstStyle/>
          <a:p>
            <a:fld id="{F9134F74-3BB4-4ADE-A554-892E3A208E77}" type="slidenum">
              <a:rPr lang="ja-JP" altLang="en-US" smtClean="0"/>
              <a:pPr/>
              <a:t>30</a:t>
            </a:fld>
            <a:endParaRPr lang="ja-JP" altLang="en-US"/>
          </a:p>
        </p:txBody>
      </p:sp>
      <p:sp>
        <p:nvSpPr>
          <p:cNvPr id="11" name="テキスト ボックス 10">
            <a:extLst>
              <a:ext uri="{FF2B5EF4-FFF2-40B4-BE49-F238E27FC236}">
                <a16:creationId xmlns:a16="http://schemas.microsoft.com/office/drawing/2014/main" id="{24FFB14E-87D0-4842-94E9-BFEFB13F32CC}"/>
              </a:ext>
            </a:extLst>
          </p:cNvPr>
          <p:cNvSpPr txBox="1"/>
          <p:nvPr/>
        </p:nvSpPr>
        <p:spPr>
          <a:xfrm>
            <a:off x="6156176" y="2294673"/>
            <a:ext cx="2587568" cy="646331"/>
          </a:xfrm>
          <a:prstGeom prst="rect">
            <a:avLst/>
          </a:prstGeom>
          <a:noFill/>
        </p:spPr>
        <p:txBody>
          <a:bodyPr wrap="none" rtlCol="0">
            <a:spAutoFit/>
          </a:bodyPr>
          <a:lstStyle/>
          <a:p>
            <a:r>
              <a:rPr kumimoji="1" lang="en-US" altLang="ja-JP" dirty="0"/>
              <a:t>※</a:t>
            </a:r>
            <a:r>
              <a:rPr kumimoji="1" lang="ja-JP" altLang="en-US" dirty="0"/>
              <a:t> 変数の値を見ることを</a:t>
            </a:r>
            <a:endParaRPr kumimoji="1" lang="en-US" altLang="ja-JP" dirty="0"/>
          </a:p>
          <a:p>
            <a:r>
              <a:rPr lang="ja-JP" altLang="en-US" dirty="0"/>
              <a:t>「</a:t>
            </a:r>
            <a:r>
              <a:rPr lang="ja-JP" altLang="en-US" dirty="0">
                <a:solidFill>
                  <a:srgbClr val="FF0000"/>
                </a:solidFill>
              </a:rPr>
              <a:t>参照する</a:t>
            </a:r>
            <a:r>
              <a:rPr lang="ja-JP" altLang="en-US" dirty="0"/>
              <a:t>」という</a:t>
            </a:r>
            <a:endParaRPr kumimoji="1" lang="ja-JP" altLang="en-US" dirty="0"/>
          </a:p>
        </p:txBody>
      </p:sp>
    </p:spTree>
    <p:extLst>
      <p:ext uri="{BB962C8B-B14F-4D97-AF65-F5344CB8AC3E}">
        <p14:creationId xmlns:p14="http://schemas.microsoft.com/office/powerpoint/2010/main" val="405891537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48AE197-B153-462F-81E0-66D811F473CE}"/>
              </a:ext>
            </a:extLst>
          </p:cNvPr>
          <p:cNvSpPr/>
          <p:nvPr/>
        </p:nvSpPr>
        <p:spPr>
          <a:xfrm>
            <a:off x="179512" y="5229200"/>
            <a:ext cx="7981672" cy="1015663"/>
          </a:xfrm>
          <a:prstGeom prst="rect">
            <a:avLst/>
          </a:prstGeom>
        </p:spPr>
        <p:txBody>
          <a:bodyPr wrap="none">
            <a:spAutoFit/>
          </a:bodyPr>
          <a:lstStyle/>
          <a:p>
            <a:r>
              <a:rPr lang="en-US" altLang="ja-JP" sz="2000" dirty="0" err="1">
                <a:latin typeface="Lucida Console" panose="020B0609040504020204" pitchFamily="49" charset="0"/>
                <a:ea typeface="HG丸ｺﾞｼｯｸM-PRO" panose="020F0600000000000000" pitchFamily="50" charset="-128"/>
              </a:rPr>
              <a:t>BeautifulSoup</a:t>
            </a:r>
            <a:r>
              <a:rPr lang="en-US" altLang="ja-JP" sz="2000" dirty="0">
                <a:latin typeface="Lucida Console" panose="020B0609040504020204" pitchFamily="49" charset="0"/>
                <a:ea typeface="HG丸ｺﾞｼｯｸM-PRO" panose="020F0600000000000000" pitchFamily="50" charset="-128"/>
              </a:rPr>
              <a:t> </a:t>
            </a:r>
            <a:r>
              <a:rPr lang="ja-JP" altLang="en-US" sz="2000" dirty="0">
                <a:latin typeface="Lucida Console" panose="020B0609040504020204" pitchFamily="49" charset="0"/>
                <a:ea typeface="HG丸ｺﾞｼｯｸM-PRO" panose="020F0600000000000000" pitchFamily="50" charset="-128"/>
              </a:rPr>
              <a:t>オブジェクトのメソッド</a:t>
            </a:r>
            <a:endParaRPr lang="en-US" altLang="ja-JP" sz="2000" dirty="0">
              <a:latin typeface="Lucida Console" panose="020B0609040504020204" pitchFamily="49" charset="0"/>
              <a:ea typeface="HG丸ｺﾞｼｯｸM-PRO" panose="020F0600000000000000" pitchFamily="50" charset="-128"/>
            </a:endParaRPr>
          </a:p>
          <a:p>
            <a:r>
              <a:rPr lang="en-US" altLang="ja-JP" sz="2000" dirty="0">
                <a:latin typeface="Lucida Console" panose="020B0609040504020204" pitchFamily="49" charset="0"/>
                <a:ea typeface="HG丸ｺﾞｼｯｸM-PRO" panose="020F0600000000000000" pitchFamily="50" charset="-128"/>
              </a:rPr>
              <a:t> </a:t>
            </a:r>
            <a:r>
              <a:rPr lang="ja-JP" altLang="en-US" sz="2000" dirty="0">
                <a:latin typeface="Lucida Console" panose="020B0609040504020204" pitchFamily="49" charset="0"/>
                <a:ea typeface="HG丸ｺﾞｼｯｸM-PRO" panose="020F0600000000000000" pitchFamily="50" charset="-128"/>
              </a:rPr>
              <a:t>・</a:t>
            </a:r>
            <a:r>
              <a:rPr lang="en-US" altLang="ja-JP" sz="2000" dirty="0">
                <a:latin typeface="Lucida Console" panose="020B0609040504020204" pitchFamily="49" charset="0"/>
                <a:ea typeface="HG丸ｺﾞｼｯｸM-PRO" panose="020F0600000000000000" pitchFamily="50" charset="-128"/>
              </a:rPr>
              <a:t>select</a:t>
            </a:r>
            <a:r>
              <a:rPr lang="ja-JP" altLang="en-US" sz="2000" dirty="0">
                <a:latin typeface="Lucida Console" panose="020B0609040504020204" pitchFamily="49" charset="0"/>
                <a:ea typeface="HG丸ｺﾞｼｯｸM-PRO" panose="020F0600000000000000" pitchFamily="50" charset="-128"/>
              </a:rPr>
              <a:t> メソッド： 指定したタグの要素をリストの形式で取得</a:t>
            </a:r>
            <a:endParaRPr lang="en-US" altLang="ja-JP" sz="2000" dirty="0">
              <a:latin typeface="Lucida Console" panose="020B0609040504020204" pitchFamily="49" charset="0"/>
              <a:ea typeface="HG丸ｺﾞｼｯｸM-PRO" panose="020F0600000000000000" pitchFamily="50" charset="-128"/>
            </a:endParaRPr>
          </a:p>
          <a:p>
            <a:r>
              <a:rPr lang="ja-JP" altLang="en-US" sz="2000" dirty="0">
                <a:latin typeface="Lucida Console" panose="020B0609040504020204" pitchFamily="49" charset="0"/>
                <a:ea typeface="HG丸ｺﾞｼｯｸM-PRO" panose="020F0600000000000000" pitchFamily="50" charset="-128"/>
              </a:rPr>
              <a:t> ・</a:t>
            </a:r>
            <a:r>
              <a:rPr lang="en-US" altLang="ja-JP" sz="2000" dirty="0" err="1">
                <a:latin typeface="Lucida Console" panose="020B0609040504020204" pitchFamily="49" charset="0"/>
                <a:ea typeface="HG丸ｺﾞｼｯｸM-PRO" panose="020F0600000000000000" pitchFamily="50" charset="-128"/>
              </a:rPr>
              <a:t>select_one</a:t>
            </a:r>
            <a:r>
              <a:rPr lang="en-US" altLang="ja-JP" sz="2000" dirty="0">
                <a:latin typeface="Lucida Console" panose="020B0609040504020204" pitchFamily="49" charset="0"/>
                <a:ea typeface="HG丸ｺﾞｼｯｸM-PRO" panose="020F0600000000000000" pitchFamily="50" charset="-128"/>
              </a:rPr>
              <a:t> </a:t>
            </a:r>
            <a:r>
              <a:rPr lang="ja-JP" altLang="en-US" sz="2000" dirty="0">
                <a:latin typeface="Lucida Console" panose="020B0609040504020204" pitchFamily="49" charset="0"/>
                <a:ea typeface="HG丸ｺﾞｼｯｸM-PRO" panose="020F0600000000000000" pitchFamily="50" charset="-128"/>
              </a:rPr>
              <a:t>メソッド： 指定したタグの先頭の要素を取得</a:t>
            </a:r>
            <a:endParaRPr lang="ja-JP" altLang="en-US" sz="2000" dirty="0"/>
          </a:p>
        </p:txBody>
      </p:sp>
      <p:sp>
        <p:nvSpPr>
          <p:cNvPr id="2" name="スライド番号プレースホルダー 1">
            <a:extLst>
              <a:ext uri="{FF2B5EF4-FFF2-40B4-BE49-F238E27FC236}">
                <a16:creationId xmlns:a16="http://schemas.microsoft.com/office/drawing/2014/main" id="{BE07964B-8E00-426D-B77D-DAD9638E6654}"/>
              </a:ext>
            </a:extLst>
          </p:cNvPr>
          <p:cNvSpPr>
            <a:spLocks noGrp="1"/>
          </p:cNvSpPr>
          <p:nvPr>
            <p:ph type="sldNum" sz="quarter" idx="12"/>
          </p:nvPr>
        </p:nvSpPr>
        <p:spPr/>
        <p:txBody>
          <a:bodyPr/>
          <a:lstStyle/>
          <a:p>
            <a:fld id="{F9134F74-3BB4-4ADE-A554-892E3A208E77}" type="slidenum">
              <a:rPr lang="ja-JP" altLang="en-US" smtClean="0"/>
              <a:pPr/>
              <a:t>300</a:t>
            </a:fld>
            <a:endParaRPr lang="ja-JP" altLang="en-US"/>
          </a:p>
        </p:txBody>
      </p:sp>
      <p:pic>
        <p:nvPicPr>
          <p:cNvPr id="6" name="図 5">
            <a:extLst>
              <a:ext uri="{FF2B5EF4-FFF2-40B4-BE49-F238E27FC236}">
                <a16:creationId xmlns:a16="http://schemas.microsoft.com/office/drawing/2014/main" id="{EDF1D2FB-1E00-48D8-A4AB-70FB552AB20F}"/>
              </a:ext>
            </a:extLst>
          </p:cNvPr>
          <p:cNvPicPr>
            <a:picLocks noChangeAspect="1"/>
          </p:cNvPicPr>
          <p:nvPr/>
        </p:nvPicPr>
        <p:blipFill>
          <a:blip r:embed="rId2"/>
          <a:stretch>
            <a:fillRect/>
          </a:stretch>
        </p:blipFill>
        <p:spPr>
          <a:xfrm>
            <a:off x="107504" y="412172"/>
            <a:ext cx="8820472" cy="4721829"/>
          </a:xfrm>
          <a:prstGeom prst="rect">
            <a:avLst/>
          </a:prstGeom>
        </p:spPr>
      </p:pic>
      <p:sp>
        <p:nvSpPr>
          <p:cNvPr id="7" name="テキスト ボックス 6">
            <a:extLst>
              <a:ext uri="{FF2B5EF4-FFF2-40B4-BE49-F238E27FC236}">
                <a16:creationId xmlns:a16="http://schemas.microsoft.com/office/drawing/2014/main" id="{E0E37C59-1FCA-48A1-900A-9F5E1D346616}"/>
              </a:ext>
            </a:extLst>
          </p:cNvPr>
          <p:cNvSpPr txBox="1"/>
          <p:nvPr/>
        </p:nvSpPr>
        <p:spPr>
          <a:xfrm>
            <a:off x="6956526" y="73618"/>
            <a:ext cx="1962472" cy="338554"/>
          </a:xfrm>
          <a:prstGeom prst="rect">
            <a:avLst/>
          </a:prstGeom>
          <a:noFill/>
        </p:spPr>
        <p:txBody>
          <a:bodyPr wrap="square">
            <a:spAutoFit/>
          </a:bodyPr>
          <a:lstStyle/>
          <a:p>
            <a:r>
              <a:rPr lang="ja-JP" altLang="en-US" sz="1600" dirty="0"/>
              <a:t>7-19/extraction.py</a:t>
            </a:r>
          </a:p>
        </p:txBody>
      </p:sp>
    </p:spTree>
    <p:extLst>
      <p:ext uri="{BB962C8B-B14F-4D97-AF65-F5344CB8AC3E}">
        <p14:creationId xmlns:p14="http://schemas.microsoft.com/office/powerpoint/2010/main" val="159994357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601C20B-980C-45E6-9E25-AFEBE9861DEA}"/>
              </a:ext>
            </a:extLst>
          </p:cNvPr>
          <p:cNvSpPr>
            <a:spLocks noGrp="1"/>
          </p:cNvSpPr>
          <p:nvPr>
            <p:ph type="sldNum" sz="quarter" idx="12"/>
          </p:nvPr>
        </p:nvSpPr>
        <p:spPr/>
        <p:txBody>
          <a:bodyPr/>
          <a:lstStyle/>
          <a:p>
            <a:fld id="{F9134F74-3BB4-4ADE-A554-892E3A208E77}" type="slidenum">
              <a:rPr lang="ja-JP" altLang="en-US" smtClean="0"/>
              <a:pPr/>
              <a:t>301</a:t>
            </a:fld>
            <a:endParaRPr lang="ja-JP" altLang="en-US"/>
          </a:p>
        </p:txBody>
      </p:sp>
      <p:pic>
        <p:nvPicPr>
          <p:cNvPr id="6" name="図 5">
            <a:extLst>
              <a:ext uri="{FF2B5EF4-FFF2-40B4-BE49-F238E27FC236}">
                <a16:creationId xmlns:a16="http://schemas.microsoft.com/office/drawing/2014/main" id="{5E719F14-383C-489D-B024-A5C28F48C9B7}"/>
              </a:ext>
            </a:extLst>
          </p:cNvPr>
          <p:cNvPicPr>
            <a:picLocks noChangeAspect="1"/>
          </p:cNvPicPr>
          <p:nvPr/>
        </p:nvPicPr>
        <p:blipFill>
          <a:blip r:embed="rId2"/>
          <a:stretch>
            <a:fillRect/>
          </a:stretch>
        </p:blipFill>
        <p:spPr>
          <a:xfrm>
            <a:off x="0" y="640034"/>
            <a:ext cx="9144000" cy="6029326"/>
          </a:xfrm>
          <a:prstGeom prst="rect">
            <a:avLst/>
          </a:prstGeom>
        </p:spPr>
      </p:pic>
      <p:sp>
        <p:nvSpPr>
          <p:cNvPr id="7" name="テキスト ボックス 6">
            <a:extLst>
              <a:ext uri="{FF2B5EF4-FFF2-40B4-BE49-F238E27FC236}">
                <a16:creationId xmlns:a16="http://schemas.microsoft.com/office/drawing/2014/main" id="{53494028-8163-4E4F-9748-57ECAE4DDF12}"/>
              </a:ext>
            </a:extLst>
          </p:cNvPr>
          <p:cNvSpPr txBox="1"/>
          <p:nvPr/>
        </p:nvSpPr>
        <p:spPr>
          <a:xfrm>
            <a:off x="179512" y="276462"/>
            <a:ext cx="1107996" cy="369332"/>
          </a:xfrm>
          <a:prstGeom prst="rect">
            <a:avLst/>
          </a:prstGeom>
          <a:noFill/>
        </p:spPr>
        <p:txBody>
          <a:bodyPr wrap="none" rtlCol="0">
            <a:spAutoFit/>
          </a:bodyPr>
          <a:lstStyle/>
          <a:p>
            <a:r>
              <a:rPr kumimoji="1" lang="ja-JP" altLang="en-US" dirty="0"/>
              <a:t>実行結果</a:t>
            </a:r>
          </a:p>
        </p:txBody>
      </p:sp>
    </p:spTree>
    <p:extLst>
      <p:ext uri="{BB962C8B-B14F-4D97-AF65-F5344CB8AC3E}">
        <p14:creationId xmlns:p14="http://schemas.microsoft.com/office/powerpoint/2010/main" val="2958662103"/>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34E00877-0358-45D8-BAB4-C56FD1008E0E}"/>
              </a:ext>
            </a:extLst>
          </p:cNvPr>
          <p:cNvSpPr>
            <a:spLocks noGrp="1"/>
          </p:cNvSpPr>
          <p:nvPr>
            <p:ph type="ctrTitle"/>
          </p:nvPr>
        </p:nvSpPr>
        <p:spPr/>
        <p:txBody>
          <a:bodyPr/>
          <a:lstStyle/>
          <a:p>
            <a:r>
              <a:rPr lang="ja-JP" altLang="en-US" dirty="0"/>
              <a:t>練習問題</a:t>
            </a:r>
          </a:p>
        </p:txBody>
      </p:sp>
      <p:sp>
        <p:nvSpPr>
          <p:cNvPr id="4" name="スライド番号プレースホルダー 3">
            <a:extLst>
              <a:ext uri="{FF2B5EF4-FFF2-40B4-BE49-F238E27FC236}">
                <a16:creationId xmlns:a16="http://schemas.microsoft.com/office/drawing/2014/main" id="{27AAA6F5-DCCC-41C9-864C-25FA8BFB5A9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134F74-3BB4-4ADE-A554-892E3A208E77}" type="slidenum">
              <a:rPr kumimoji="1" lang="ja-JP" altLang="en-US" sz="1200" b="0" i="0" u="none" strike="noStrike" kern="1200" cap="none" spc="0" normalizeH="0" baseline="0" noProof="0" smtClean="0">
                <a:ln>
                  <a:noFill/>
                </a:ln>
                <a:solidFill>
                  <a:srgbClr val="898989"/>
                </a:solidFill>
                <a:effectLst/>
                <a:uLnTx/>
                <a:uFillTx/>
                <a:latin typeface="Lucida Console" panose="020B0609040504020204" pitchFamily="49" charset="0"/>
                <a:ea typeface="HG丸ｺﾞｼｯｸM-PRO" panose="020F06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302</a:t>
            </a:fld>
            <a:endParaRPr kumimoji="1" lang="ja-JP" altLang="en-US" sz="1200" b="0" i="0" u="none" strike="noStrike" kern="1200" cap="none" spc="0" normalizeH="0" baseline="0" noProof="0">
              <a:ln>
                <a:noFill/>
              </a:ln>
              <a:solidFill>
                <a:srgbClr val="898989"/>
              </a:solidFill>
              <a:effectLst/>
              <a:uLnTx/>
              <a:uFillTx/>
              <a:latin typeface="Lucida Console" panose="020B0609040504020204" pitchFamily="49" charset="0"/>
              <a:ea typeface="HG丸ｺﾞｼｯｸM-PRO" panose="020F0600000000000000" pitchFamily="50" charset="-128"/>
              <a:cs typeface="+mn-cs"/>
            </a:endParaRPr>
          </a:p>
        </p:txBody>
      </p:sp>
    </p:spTree>
    <p:extLst>
      <p:ext uri="{BB962C8B-B14F-4D97-AF65-F5344CB8AC3E}">
        <p14:creationId xmlns:p14="http://schemas.microsoft.com/office/powerpoint/2010/main" val="171789393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1</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1800" dirty="0"/>
              <a:t>次のコードは、リストに含まれる文字列を</a:t>
            </a:r>
            <a:r>
              <a:rPr kumimoji="1" lang="en-US" altLang="ja-JP" sz="1800" dirty="0"/>
              <a:t>1</a:t>
            </a:r>
            <a:r>
              <a:rPr kumimoji="1" lang="ja-JP" altLang="en-US" sz="1800" dirty="0"/>
              <a:t>つだけ出力します。どの文字列を出力するかは、ユーザーが入力する値をインデックスに使用して決めます。入力した値が</a:t>
            </a:r>
            <a:r>
              <a:rPr kumimoji="1" lang="en-US" altLang="ja-JP" sz="1800" dirty="0"/>
              <a:t>0</a:t>
            </a:r>
            <a:r>
              <a:rPr kumimoji="1" lang="ja-JP" altLang="en-US" sz="1800" dirty="0"/>
              <a:t>、</a:t>
            </a:r>
            <a:r>
              <a:rPr kumimoji="1" lang="en-US" altLang="ja-JP" sz="1800" dirty="0"/>
              <a:t>1</a:t>
            </a:r>
            <a:r>
              <a:rPr kumimoji="1" lang="ja-JP" altLang="en-US" sz="1800" dirty="0"/>
              <a:t>、</a:t>
            </a:r>
            <a:r>
              <a:rPr kumimoji="1" lang="en-US" altLang="ja-JP" sz="1800" dirty="0"/>
              <a:t>2</a:t>
            </a:r>
            <a:r>
              <a:rPr kumimoji="1" lang="ja-JP" altLang="en-US" sz="1800" dirty="0"/>
              <a:t>のいずれかの場合には正しく動作しますが、そうでない場合にはエラーが発生してしまいます。</a:t>
            </a:r>
            <a:endParaRPr kumimoji="1" lang="en-US" altLang="ja-JP" sz="1800" dirty="0"/>
          </a:p>
          <a:p>
            <a:pPr marL="0" indent="0">
              <a:buNone/>
            </a:pPr>
            <a:endParaRPr lang="en-US" altLang="ja-JP" sz="1800" dirty="0"/>
          </a:p>
          <a:p>
            <a:pPr marL="0" indent="0">
              <a:buNone/>
            </a:pPr>
            <a:endParaRPr kumimoji="1" lang="en-US" altLang="ja-JP" sz="1800" dirty="0"/>
          </a:p>
          <a:p>
            <a:pPr marL="0" indent="0">
              <a:buNone/>
            </a:pPr>
            <a:endParaRPr lang="en-US" altLang="ja-JP" sz="1800" dirty="0"/>
          </a:p>
          <a:p>
            <a:pPr marL="0" indent="0">
              <a:buNone/>
            </a:pPr>
            <a:endParaRPr kumimoji="1" lang="en-US" altLang="ja-JP" sz="1800" dirty="0"/>
          </a:p>
          <a:p>
            <a:pPr marL="0" indent="0">
              <a:buNone/>
            </a:pPr>
            <a:endParaRPr lang="en-US" altLang="ja-JP" sz="1800" dirty="0"/>
          </a:p>
          <a:p>
            <a:pPr marL="0" indent="0">
              <a:buNone/>
            </a:pPr>
            <a:r>
              <a:rPr kumimoji="1" lang="en-US" altLang="ja-JP" sz="1800" dirty="0">
                <a:latin typeface="Lucida Console" panose="020B0609040504020204" pitchFamily="49" charset="0"/>
              </a:rPr>
              <a:t>try</a:t>
            </a:r>
            <a:r>
              <a:rPr kumimoji="1" lang="ja-JP" altLang="en-US" sz="1800" dirty="0"/>
              <a:t>～</a:t>
            </a:r>
            <a:r>
              <a:rPr kumimoji="1" lang="en-US" altLang="ja-JP" sz="1800" dirty="0">
                <a:latin typeface="Lucida Console" panose="020B0609040504020204" pitchFamily="49" charset="0"/>
              </a:rPr>
              <a:t>except </a:t>
            </a:r>
            <a:r>
              <a:rPr kumimoji="1" lang="ja-JP" altLang="en-US" sz="1800" dirty="0"/>
              <a:t>構文を使用して、次のような例外処理を追加してください。</a:t>
            </a:r>
            <a:endParaRPr kumimoji="1" lang="en-US" altLang="ja-JP" sz="1800" dirty="0"/>
          </a:p>
          <a:p>
            <a:pPr marL="0" indent="0">
              <a:buNone/>
            </a:pPr>
            <a:r>
              <a:rPr lang="ja-JP" altLang="en-US" sz="1800" dirty="0"/>
              <a:t>・ 入力した値が数字でない場合（</a:t>
            </a:r>
            <a:r>
              <a:rPr lang="en-US" altLang="ja-JP" sz="1800" b="1" dirty="0" err="1"/>
              <a:t>ValueError</a:t>
            </a:r>
            <a:r>
              <a:rPr lang="ja-JP" altLang="en-US" sz="1800" dirty="0"/>
              <a:t>が発生します）に「数字が入力されませんでした」と出力する</a:t>
            </a:r>
            <a:endParaRPr lang="en-US" altLang="ja-JP" sz="1800" dirty="0"/>
          </a:p>
          <a:p>
            <a:pPr marL="0" indent="0">
              <a:buNone/>
            </a:pPr>
            <a:r>
              <a:rPr lang="ja-JP" altLang="en-US" sz="1800" dirty="0"/>
              <a:t>・ 数字であってもインデックスの範囲を超えている場合（</a:t>
            </a:r>
            <a:r>
              <a:rPr lang="en-US" altLang="ja-JP" sz="1800" b="1" dirty="0" err="1"/>
              <a:t>IndexError</a:t>
            </a:r>
            <a:r>
              <a:rPr lang="ja-JP" altLang="en-US" sz="1800" dirty="0"/>
              <a:t>が発生します）には、「範囲外の値が入力されました」と出力する</a:t>
            </a:r>
            <a:endParaRPr kumimoji="1" lang="en-US" altLang="ja-JP" sz="1800"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303</a:t>
            </a:fld>
            <a:endParaRPr lang="ja-JP" altLang="en-US"/>
          </a:p>
        </p:txBody>
      </p:sp>
      <p:pic>
        <p:nvPicPr>
          <p:cNvPr id="6" name="図 5">
            <a:extLst>
              <a:ext uri="{FF2B5EF4-FFF2-40B4-BE49-F238E27FC236}">
                <a16:creationId xmlns:a16="http://schemas.microsoft.com/office/drawing/2014/main" id="{9117CE0A-B472-46C0-8855-B6E6DA30F4D4}"/>
              </a:ext>
            </a:extLst>
          </p:cNvPr>
          <p:cNvPicPr>
            <a:picLocks noChangeAspect="1"/>
          </p:cNvPicPr>
          <p:nvPr/>
        </p:nvPicPr>
        <p:blipFill>
          <a:blip r:embed="rId2"/>
          <a:stretch>
            <a:fillRect/>
          </a:stretch>
        </p:blipFill>
        <p:spPr>
          <a:xfrm>
            <a:off x="539552" y="2636912"/>
            <a:ext cx="4716016" cy="958858"/>
          </a:xfrm>
          <a:prstGeom prst="rect">
            <a:avLst/>
          </a:prstGeom>
        </p:spPr>
      </p:pic>
    </p:spTree>
    <p:extLst>
      <p:ext uri="{BB962C8B-B14F-4D97-AF65-F5344CB8AC3E}">
        <p14:creationId xmlns:p14="http://schemas.microsoft.com/office/powerpoint/2010/main" val="211421459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1</a:t>
            </a:r>
            <a:r>
              <a:rPr kumimoji="1" lang="ja-JP" altLang="en-US" dirty="0"/>
              <a:t>（解答）</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304</a:t>
            </a:fld>
            <a:endParaRPr lang="ja-JP" altLang="en-US"/>
          </a:p>
        </p:txBody>
      </p:sp>
      <p:sp>
        <p:nvSpPr>
          <p:cNvPr id="12" name="コンテンツ プレースホルダー 2">
            <a:extLst>
              <a:ext uri="{FF2B5EF4-FFF2-40B4-BE49-F238E27FC236}">
                <a16:creationId xmlns:a16="http://schemas.microsoft.com/office/drawing/2014/main" id="{1C26E060-38DB-44DB-920C-4FC15656A72D}"/>
              </a:ext>
            </a:extLst>
          </p:cNvPr>
          <p:cNvSpPr>
            <a:spLocks noGrp="1"/>
          </p:cNvSpPr>
          <p:nvPr>
            <p:ph idx="1"/>
          </p:nvPr>
        </p:nvSpPr>
        <p:spPr>
          <a:xfrm>
            <a:off x="457200" y="1214422"/>
            <a:ext cx="8435280" cy="5000660"/>
          </a:xfrm>
        </p:spPr>
        <p:txBody>
          <a:bodyPr/>
          <a:lstStyle/>
          <a:p>
            <a:pPr marL="0" indent="0">
              <a:buNone/>
            </a:pPr>
            <a:endParaRPr lang="en-US" altLang="ja-JP" sz="1800" dirty="0"/>
          </a:p>
          <a:p>
            <a:pPr marL="0" indent="0">
              <a:buNone/>
            </a:pPr>
            <a:endParaRPr kumimoji="1" lang="en-US" altLang="ja-JP" sz="1800" dirty="0"/>
          </a:p>
          <a:p>
            <a:pPr marL="0" indent="0">
              <a:buNone/>
            </a:pPr>
            <a:endParaRPr lang="en-US" altLang="ja-JP" sz="1800" dirty="0"/>
          </a:p>
          <a:p>
            <a:pPr marL="0" indent="0">
              <a:buNone/>
            </a:pPr>
            <a:endParaRPr lang="en-US" altLang="ja-JP" sz="1800" dirty="0"/>
          </a:p>
          <a:p>
            <a:pPr marL="0" indent="0">
              <a:buNone/>
            </a:pPr>
            <a:r>
              <a:rPr lang="ja-JP" altLang="en-US" sz="1800" dirty="0"/>
              <a:t>・入力した値が数字でない場合に「数字が入力されませんでした」と出力する</a:t>
            </a:r>
            <a:endParaRPr lang="en-US" altLang="ja-JP" sz="1800" dirty="0"/>
          </a:p>
          <a:p>
            <a:pPr marL="0" indent="0">
              <a:buNone/>
            </a:pPr>
            <a:r>
              <a:rPr lang="ja-JP" altLang="en-US" sz="1800" dirty="0"/>
              <a:t>・</a:t>
            </a:r>
            <a:r>
              <a:rPr lang="en-US" altLang="ja-JP" sz="1800" dirty="0"/>
              <a:t> </a:t>
            </a:r>
            <a:r>
              <a:rPr lang="ja-JP" altLang="en-US" sz="1800" dirty="0"/>
              <a:t>数字であってもインデックスの範囲を超えている場合には、「範囲外の値が入力されました」と出力する</a:t>
            </a:r>
            <a:endParaRPr kumimoji="1" lang="en-US" altLang="ja-JP" sz="1800" dirty="0"/>
          </a:p>
        </p:txBody>
      </p:sp>
      <p:pic>
        <p:nvPicPr>
          <p:cNvPr id="13" name="図 12">
            <a:extLst>
              <a:ext uri="{FF2B5EF4-FFF2-40B4-BE49-F238E27FC236}">
                <a16:creationId xmlns:a16="http://schemas.microsoft.com/office/drawing/2014/main" id="{357F6639-6089-495E-A471-049F223F9E20}"/>
              </a:ext>
            </a:extLst>
          </p:cNvPr>
          <p:cNvPicPr>
            <a:picLocks noChangeAspect="1"/>
          </p:cNvPicPr>
          <p:nvPr/>
        </p:nvPicPr>
        <p:blipFill>
          <a:blip r:embed="rId2"/>
          <a:stretch>
            <a:fillRect/>
          </a:stretch>
        </p:blipFill>
        <p:spPr>
          <a:xfrm>
            <a:off x="611560" y="1340768"/>
            <a:ext cx="4716016" cy="958858"/>
          </a:xfrm>
          <a:prstGeom prst="rect">
            <a:avLst/>
          </a:prstGeom>
        </p:spPr>
      </p:pic>
      <p:sp>
        <p:nvSpPr>
          <p:cNvPr id="16" name="テキスト ボックス 15">
            <a:extLst>
              <a:ext uri="{FF2B5EF4-FFF2-40B4-BE49-F238E27FC236}">
                <a16:creationId xmlns:a16="http://schemas.microsoft.com/office/drawing/2014/main" id="{97E6217B-D66B-4588-B0AC-3EE0C0A9D269}"/>
              </a:ext>
            </a:extLst>
          </p:cNvPr>
          <p:cNvSpPr txBox="1"/>
          <p:nvPr/>
        </p:nvSpPr>
        <p:spPr>
          <a:xfrm>
            <a:off x="586136" y="3789040"/>
            <a:ext cx="6696744" cy="2308324"/>
          </a:xfrm>
          <a:prstGeom prst="rect">
            <a:avLst/>
          </a:prstGeom>
          <a:noFill/>
          <a:ln>
            <a:solidFill>
              <a:schemeClr val="tx1"/>
            </a:solidFill>
          </a:ln>
        </p:spPr>
        <p:txBody>
          <a:bodyPr wrap="square">
            <a:spAutoFit/>
          </a:bodyPr>
          <a:lstStyle/>
          <a:p>
            <a:r>
              <a:rPr lang="ja-JP" altLang="en-US" dirty="0">
                <a:latin typeface="Lucida Console" panose="020B0609040504020204" pitchFamily="49" charset="0"/>
              </a:rPr>
              <a:t>l = ['リンゴ', 'バナナ', 'オレンジ']</a:t>
            </a:r>
          </a:p>
          <a:p>
            <a:r>
              <a:rPr lang="ja-JP" altLang="en-US" dirty="0">
                <a:latin typeface="Lucida Console" panose="020B0609040504020204" pitchFamily="49" charset="0"/>
              </a:rPr>
              <a:t>a = input('好きな整数を入力してください:')</a:t>
            </a:r>
          </a:p>
          <a:p>
            <a:r>
              <a:rPr lang="ja-JP" altLang="en-US" dirty="0">
                <a:solidFill>
                  <a:srgbClr val="FF0000"/>
                </a:solidFill>
                <a:latin typeface="Lucida Console" panose="020B0609040504020204" pitchFamily="49" charset="0"/>
              </a:rPr>
              <a:t>try:</a:t>
            </a:r>
          </a:p>
          <a:p>
            <a:r>
              <a:rPr lang="ja-JP" altLang="en-US" dirty="0">
                <a:solidFill>
                  <a:srgbClr val="FF0000"/>
                </a:solidFill>
                <a:latin typeface="Lucida Console" panose="020B0609040504020204" pitchFamily="49" charset="0"/>
              </a:rPr>
              <a:t>    print(l[int(a)])</a:t>
            </a:r>
          </a:p>
          <a:p>
            <a:r>
              <a:rPr lang="ja-JP" altLang="en-US" dirty="0">
                <a:solidFill>
                  <a:srgbClr val="FF0000"/>
                </a:solidFill>
                <a:latin typeface="Lucida Console" panose="020B0609040504020204" pitchFamily="49" charset="0"/>
              </a:rPr>
              <a:t>except ValueError:</a:t>
            </a:r>
          </a:p>
          <a:p>
            <a:r>
              <a:rPr lang="ja-JP" altLang="en-US" dirty="0">
                <a:solidFill>
                  <a:srgbClr val="FF0000"/>
                </a:solidFill>
                <a:latin typeface="Lucida Console" panose="020B0609040504020204" pitchFamily="49" charset="0"/>
              </a:rPr>
              <a:t>    print('数字が入力されませんでした')</a:t>
            </a:r>
          </a:p>
          <a:p>
            <a:r>
              <a:rPr lang="ja-JP" altLang="en-US" dirty="0">
                <a:solidFill>
                  <a:srgbClr val="FF0000"/>
                </a:solidFill>
                <a:latin typeface="Lucida Console" panose="020B0609040504020204" pitchFamily="49" charset="0"/>
              </a:rPr>
              <a:t>except IndexError:</a:t>
            </a:r>
          </a:p>
          <a:p>
            <a:r>
              <a:rPr lang="ja-JP" altLang="en-US" dirty="0">
                <a:solidFill>
                  <a:srgbClr val="FF0000"/>
                </a:solidFill>
                <a:latin typeface="Lucida Console" panose="020B0609040504020204" pitchFamily="49" charset="0"/>
              </a:rPr>
              <a:t>    print('範囲外の値が入力されました')</a:t>
            </a:r>
          </a:p>
        </p:txBody>
      </p:sp>
    </p:spTree>
    <p:extLst>
      <p:ext uri="{BB962C8B-B14F-4D97-AF65-F5344CB8AC3E}">
        <p14:creationId xmlns:p14="http://schemas.microsoft.com/office/powerpoint/2010/main" val="1276604384"/>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2</a:t>
            </a:r>
            <a:endParaRPr kumimoji="1" lang="ja-JP" altLang="en-US"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305</a:t>
            </a:fld>
            <a:endParaRPr lang="ja-JP" altLang="en-US"/>
          </a:p>
        </p:txBody>
      </p:sp>
      <p:sp>
        <p:nvSpPr>
          <p:cNvPr id="8" name="コンテンツ プレースホルダー 2">
            <a:extLst>
              <a:ext uri="{FF2B5EF4-FFF2-40B4-BE49-F238E27FC236}">
                <a16:creationId xmlns:a16="http://schemas.microsoft.com/office/drawing/2014/main" id="{00276343-3CBF-40DE-8083-2DBFAD796167}"/>
              </a:ext>
            </a:extLst>
          </p:cNvPr>
          <p:cNvSpPr>
            <a:spLocks noGrp="1"/>
          </p:cNvSpPr>
          <p:nvPr>
            <p:ph idx="1"/>
          </p:nvPr>
        </p:nvSpPr>
        <p:spPr>
          <a:xfrm>
            <a:off x="457200" y="1214422"/>
            <a:ext cx="8435280" cy="5000660"/>
          </a:xfrm>
        </p:spPr>
        <p:txBody>
          <a:bodyPr/>
          <a:lstStyle/>
          <a:p>
            <a:pPr marL="0" indent="0">
              <a:buNone/>
            </a:pPr>
            <a:r>
              <a:rPr kumimoji="1" lang="ja-JP" altLang="en-US" sz="2000" dirty="0"/>
              <a:t>次の文章の空欄に入れるべき語句を答えてください。</a:t>
            </a:r>
            <a:endParaRPr kumimoji="1" lang="en-US" altLang="ja-JP" sz="2000" dirty="0"/>
          </a:p>
          <a:p>
            <a:pPr marL="0" indent="0">
              <a:buNone/>
            </a:pPr>
            <a:endParaRPr kumimoji="1" lang="ja-JP" altLang="en-US" sz="2000" dirty="0"/>
          </a:p>
          <a:p>
            <a:r>
              <a:rPr kumimoji="1" lang="ja-JP" altLang="en-US" sz="2000" dirty="0"/>
              <a:t>人が読んで理解することができる文字の集まりで記述されたファイルをテキストファイルといい、テキストファイルでないものを </a:t>
            </a:r>
            <a:r>
              <a:rPr kumimoji="1" lang="en-US" altLang="ja-JP" sz="2000" dirty="0"/>
              <a:t>[          ] </a:t>
            </a:r>
            <a:r>
              <a:rPr kumimoji="1" lang="ja-JP" altLang="en-US" sz="2000" dirty="0"/>
              <a:t>という</a:t>
            </a:r>
            <a:endParaRPr kumimoji="1" lang="en-US" altLang="ja-JP" sz="2000" dirty="0"/>
          </a:p>
          <a:p>
            <a:endParaRPr kumimoji="1" lang="ja-JP" altLang="en-US" sz="2000" dirty="0"/>
          </a:p>
          <a:p>
            <a:r>
              <a:rPr kumimoji="1" lang="ja-JP" altLang="en-US" sz="2000" dirty="0"/>
              <a:t>テキストファイルのうち、データをカンマ区切りで記述する形式を</a:t>
            </a:r>
            <a:br>
              <a:rPr kumimoji="1" lang="en-US" altLang="ja-JP" sz="2000" dirty="0"/>
            </a:br>
            <a:r>
              <a:rPr kumimoji="1" lang="en-US" altLang="ja-JP" sz="2000" dirty="0"/>
              <a:t>[             ]</a:t>
            </a:r>
            <a:r>
              <a:rPr kumimoji="1" lang="ja-JP" altLang="en-US" sz="2000" dirty="0"/>
              <a:t>とよぶ。</a:t>
            </a:r>
            <a:endParaRPr kumimoji="1" lang="en-US" altLang="ja-JP" sz="2000" dirty="0"/>
          </a:p>
          <a:p>
            <a:endParaRPr kumimoji="1" lang="ja-JP" altLang="en-US" sz="2000" dirty="0"/>
          </a:p>
          <a:p>
            <a:r>
              <a:rPr kumimoji="1" lang="en-US" altLang="ja-JP" sz="2000" dirty="0"/>
              <a:t>open</a:t>
            </a:r>
            <a:r>
              <a:rPr kumimoji="1" lang="ja-JP" altLang="en-US" sz="2000" dirty="0"/>
              <a:t>関数の引数</a:t>
            </a:r>
            <a:r>
              <a:rPr kumimoji="1" lang="en-US" altLang="ja-JP" sz="2000" dirty="0"/>
              <a:t>mode</a:t>
            </a:r>
            <a:r>
              <a:rPr kumimoji="1" lang="ja-JP" altLang="en-US" sz="2000" dirty="0"/>
              <a:t>には、ファイルを読み込み用に開くときに</a:t>
            </a:r>
            <a:br>
              <a:rPr kumimoji="1" lang="en-US" altLang="ja-JP" sz="2000" dirty="0"/>
            </a:br>
            <a:r>
              <a:rPr kumimoji="1" lang="en-US" altLang="ja-JP" sz="2000" dirty="0"/>
              <a:t>[   ] </a:t>
            </a:r>
            <a:r>
              <a:rPr kumimoji="1" lang="ja-JP" altLang="en-US" sz="2000" dirty="0"/>
              <a:t>を、書き込み用に開くときに </a:t>
            </a:r>
            <a:r>
              <a:rPr kumimoji="1" lang="en-US" altLang="ja-JP" sz="2000" dirty="0"/>
              <a:t>[   ] </a:t>
            </a:r>
            <a:r>
              <a:rPr kumimoji="1" lang="ja-JP" altLang="en-US" sz="2000" dirty="0"/>
              <a:t>を、追記用に開くときに </a:t>
            </a:r>
            <a:r>
              <a:rPr kumimoji="1" lang="en-US" altLang="ja-JP" sz="2000" dirty="0"/>
              <a:t>[   ] </a:t>
            </a:r>
            <a:r>
              <a:rPr kumimoji="1" lang="ja-JP" altLang="en-US" sz="2000" dirty="0"/>
              <a:t>を指定する。</a:t>
            </a:r>
          </a:p>
        </p:txBody>
      </p:sp>
    </p:spTree>
    <p:extLst>
      <p:ext uri="{BB962C8B-B14F-4D97-AF65-F5344CB8AC3E}">
        <p14:creationId xmlns:p14="http://schemas.microsoft.com/office/powerpoint/2010/main" val="205983724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lang="en-US" altLang="ja-JP" dirty="0"/>
              <a:t>2</a:t>
            </a:r>
            <a:r>
              <a:rPr lang="ja-JP" altLang="en-US" dirty="0"/>
              <a:t>（解答）</a:t>
            </a:r>
            <a:endParaRPr kumimoji="1" lang="ja-JP" altLang="en-US"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306</a:t>
            </a:fld>
            <a:endParaRPr lang="ja-JP" altLang="en-US"/>
          </a:p>
        </p:txBody>
      </p:sp>
      <p:sp>
        <p:nvSpPr>
          <p:cNvPr id="8" name="コンテンツ プレースホルダー 2">
            <a:extLst>
              <a:ext uri="{FF2B5EF4-FFF2-40B4-BE49-F238E27FC236}">
                <a16:creationId xmlns:a16="http://schemas.microsoft.com/office/drawing/2014/main" id="{00276343-3CBF-40DE-8083-2DBFAD796167}"/>
              </a:ext>
            </a:extLst>
          </p:cNvPr>
          <p:cNvSpPr>
            <a:spLocks noGrp="1"/>
          </p:cNvSpPr>
          <p:nvPr>
            <p:ph idx="1"/>
          </p:nvPr>
        </p:nvSpPr>
        <p:spPr>
          <a:xfrm>
            <a:off x="457200" y="1214422"/>
            <a:ext cx="8435280" cy="5000660"/>
          </a:xfrm>
        </p:spPr>
        <p:txBody>
          <a:bodyPr/>
          <a:lstStyle/>
          <a:p>
            <a:pPr marL="0" indent="0">
              <a:buNone/>
            </a:pPr>
            <a:r>
              <a:rPr kumimoji="1" lang="ja-JP" altLang="en-US" sz="2000" dirty="0"/>
              <a:t>次の文章の空欄に入れるべき語句を答えてください。</a:t>
            </a:r>
            <a:endParaRPr kumimoji="1" lang="en-US" altLang="ja-JP" sz="2000" dirty="0"/>
          </a:p>
          <a:p>
            <a:pPr marL="0" indent="0">
              <a:buNone/>
            </a:pPr>
            <a:endParaRPr kumimoji="1" lang="ja-JP" altLang="en-US" sz="2000" dirty="0"/>
          </a:p>
          <a:p>
            <a:r>
              <a:rPr kumimoji="1" lang="ja-JP" altLang="en-US" sz="2000" dirty="0"/>
              <a:t>人が読んで理解することができる文字の集まりで記述されたファイルをテキストファイルといい、テキストファイルでないものを </a:t>
            </a:r>
            <a:r>
              <a:rPr kumimoji="1" lang="en-US" altLang="ja-JP" sz="2000" dirty="0"/>
              <a:t>[ </a:t>
            </a:r>
            <a:r>
              <a:rPr kumimoji="1" lang="ja-JP" altLang="en-US" sz="2000" b="1" dirty="0">
                <a:solidFill>
                  <a:srgbClr val="FF0000"/>
                </a:solidFill>
              </a:rPr>
              <a:t>バイナリファイル</a:t>
            </a:r>
            <a:r>
              <a:rPr kumimoji="1" lang="en-US" altLang="ja-JP" sz="2000" dirty="0"/>
              <a:t> ] </a:t>
            </a:r>
            <a:r>
              <a:rPr kumimoji="1" lang="ja-JP" altLang="en-US" sz="2000" dirty="0"/>
              <a:t>という</a:t>
            </a:r>
            <a:endParaRPr kumimoji="1" lang="en-US" altLang="ja-JP" sz="2000" dirty="0"/>
          </a:p>
          <a:p>
            <a:endParaRPr kumimoji="1" lang="ja-JP" altLang="en-US" sz="2000" dirty="0"/>
          </a:p>
          <a:p>
            <a:r>
              <a:rPr kumimoji="1" lang="ja-JP" altLang="en-US" sz="2000" dirty="0"/>
              <a:t>テキストファイルのうち、データをカンマ区切りで記述する形式を</a:t>
            </a:r>
            <a:br>
              <a:rPr kumimoji="1" lang="en-US" altLang="ja-JP" sz="2000" dirty="0"/>
            </a:br>
            <a:r>
              <a:rPr kumimoji="1" lang="en-US" altLang="ja-JP" sz="2000" dirty="0"/>
              <a:t>[ </a:t>
            </a:r>
            <a:r>
              <a:rPr kumimoji="1" lang="en-US" altLang="ja-JP" sz="2000" b="1" dirty="0">
                <a:solidFill>
                  <a:srgbClr val="FF0000"/>
                </a:solidFill>
              </a:rPr>
              <a:t>CSV</a:t>
            </a:r>
            <a:r>
              <a:rPr kumimoji="1" lang="ja-JP" altLang="en-US" sz="2000" b="1" dirty="0">
                <a:solidFill>
                  <a:srgbClr val="FF0000"/>
                </a:solidFill>
              </a:rPr>
              <a:t>形式</a:t>
            </a:r>
            <a:r>
              <a:rPr kumimoji="1" lang="en-US" altLang="ja-JP" sz="2000" dirty="0"/>
              <a:t> ]</a:t>
            </a:r>
            <a:r>
              <a:rPr kumimoji="1" lang="ja-JP" altLang="en-US" sz="2000" dirty="0"/>
              <a:t>とよぶ。</a:t>
            </a:r>
            <a:endParaRPr kumimoji="1" lang="en-US" altLang="ja-JP" sz="2000" dirty="0"/>
          </a:p>
          <a:p>
            <a:endParaRPr kumimoji="1" lang="ja-JP" altLang="en-US" sz="2000" dirty="0"/>
          </a:p>
          <a:p>
            <a:r>
              <a:rPr kumimoji="1" lang="en-US" altLang="ja-JP" sz="2000" dirty="0"/>
              <a:t>open</a:t>
            </a:r>
            <a:r>
              <a:rPr kumimoji="1" lang="ja-JP" altLang="en-US" sz="2000" dirty="0"/>
              <a:t>関数の引数</a:t>
            </a:r>
            <a:r>
              <a:rPr kumimoji="1" lang="en-US" altLang="ja-JP" sz="2000" dirty="0"/>
              <a:t>mode</a:t>
            </a:r>
            <a:r>
              <a:rPr kumimoji="1" lang="ja-JP" altLang="en-US" sz="2000" dirty="0"/>
              <a:t>には、ファイルを読み込み用に開くときに</a:t>
            </a:r>
            <a:br>
              <a:rPr kumimoji="1" lang="en-US" altLang="ja-JP" sz="2000" dirty="0"/>
            </a:br>
            <a:r>
              <a:rPr kumimoji="1" lang="en-US" altLang="ja-JP" sz="2000" dirty="0"/>
              <a:t>[ </a:t>
            </a:r>
            <a:r>
              <a:rPr kumimoji="1" lang="en-US" altLang="ja-JP" sz="2000" b="1" dirty="0">
                <a:solidFill>
                  <a:srgbClr val="FF0000"/>
                </a:solidFill>
              </a:rPr>
              <a:t>r</a:t>
            </a:r>
            <a:r>
              <a:rPr kumimoji="1" lang="en-US" altLang="ja-JP" sz="2000" dirty="0"/>
              <a:t> ] </a:t>
            </a:r>
            <a:r>
              <a:rPr kumimoji="1" lang="ja-JP" altLang="en-US" sz="2000" dirty="0"/>
              <a:t>を、書き込み用に開くときに </a:t>
            </a:r>
            <a:r>
              <a:rPr kumimoji="1" lang="en-US" altLang="ja-JP" sz="2000" dirty="0"/>
              <a:t>[ </a:t>
            </a:r>
            <a:r>
              <a:rPr kumimoji="1" lang="en-US" altLang="ja-JP" sz="2000" b="1" dirty="0">
                <a:solidFill>
                  <a:srgbClr val="FF0000"/>
                </a:solidFill>
              </a:rPr>
              <a:t>w</a:t>
            </a:r>
            <a:r>
              <a:rPr kumimoji="1" lang="en-US" altLang="ja-JP" sz="2000" dirty="0"/>
              <a:t> ] </a:t>
            </a:r>
            <a:r>
              <a:rPr kumimoji="1" lang="ja-JP" altLang="en-US" sz="2000" dirty="0"/>
              <a:t>を、追記用に開くときに </a:t>
            </a:r>
            <a:br>
              <a:rPr kumimoji="1" lang="en-US" altLang="ja-JP" sz="2000" dirty="0"/>
            </a:br>
            <a:r>
              <a:rPr kumimoji="1" lang="en-US" altLang="ja-JP" sz="2000" dirty="0"/>
              <a:t>[ </a:t>
            </a:r>
            <a:r>
              <a:rPr kumimoji="1" lang="en-US" altLang="ja-JP" sz="2000" b="1" dirty="0">
                <a:solidFill>
                  <a:srgbClr val="FF0000"/>
                </a:solidFill>
              </a:rPr>
              <a:t>a</a:t>
            </a:r>
            <a:r>
              <a:rPr kumimoji="1" lang="en-US" altLang="ja-JP" sz="2000" dirty="0"/>
              <a:t> ] </a:t>
            </a:r>
            <a:r>
              <a:rPr kumimoji="1" lang="ja-JP" altLang="en-US" sz="2000" dirty="0"/>
              <a:t>を指定する。</a:t>
            </a:r>
          </a:p>
        </p:txBody>
      </p:sp>
    </p:spTree>
    <p:extLst>
      <p:ext uri="{BB962C8B-B14F-4D97-AF65-F5344CB8AC3E}">
        <p14:creationId xmlns:p14="http://schemas.microsoft.com/office/powerpoint/2010/main" val="1387020785"/>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407CC4-A9A3-44F2-9970-17AF2BDF94FD}"/>
              </a:ext>
            </a:extLst>
          </p:cNvPr>
          <p:cNvSpPr>
            <a:spLocks noGrp="1"/>
          </p:cNvSpPr>
          <p:nvPr>
            <p:ph type="title"/>
          </p:nvPr>
        </p:nvSpPr>
        <p:spPr/>
        <p:txBody>
          <a:bodyPr/>
          <a:lstStyle/>
          <a:p>
            <a:r>
              <a:rPr lang="ja-JP" altLang="en-US" dirty="0"/>
              <a:t>問題 </a:t>
            </a:r>
            <a:r>
              <a:rPr lang="en-US" altLang="ja-JP" dirty="0"/>
              <a:t>3</a:t>
            </a:r>
            <a:endParaRPr kumimoji="1" lang="ja-JP" altLang="en-US" dirty="0"/>
          </a:p>
        </p:txBody>
      </p:sp>
      <p:sp>
        <p:nvSpPr>
          <p:cNvPr id="3" name="コンテンツ プレースホルダー 2">
            <a:extLst>
              <a:ext uri="{FF2B5EF4-FFF2-40B4-BE49-F238E27FC236}">
                <a16:creationId xmlns:a16="http://schemas.microsoft.com/office/drawing/2014/main" id="{303A5031-AE16-498E-B80C-5535E12D41A6}"/>
              </a:ext>
            </a:extLst>
          </p:cNvPr>
          <p:cNvSpPr>
            <a:spLocks noGrp="1"/>
          </p:cNvSpPr>
          <p:nvPr>
            <p:ph idx="1"/>
          </p:nvPr>
        </p:nvSpPr>
        <p:spPr>
          <a:xfrm>
            <a:off x="457200" y="1214422"/>
            <a:ext cx="8507288" cy="5000660"/>
          </a:xfrm>
        </p:spPr>
        <p:txBody>
          <a:bodyPr/>
          <a:lstStyle/>
          <a:p>
            <a:pPr marL="0" indent="0">
              <a:buNone/>
            </a:pPr>
            <a:r>
              <a:rPr kumimoji="1" lang="ja-JP" altLang="en-US" sz="2000" dirty="0"/>
              <a:t>次の文章の空欄に入れるべき語句を、選択肢から選</a:t>
            </a:r>
            <a:r>
              <a:rPr lang="ja-JP" altLang="en-US" sz="2000" dirty="0"/>
              <a:t>んで</a:t>
            </a:r>
            <a:r>
              <a:rPr kumimoji="1" lang="ja-JP" altLang="en-US" sz="2000" dirty="0"/>
              <a:t>ください。</a:t>
            </a:r>
            <a:endParaRPr kumimoji="1" lang="en-US" altLang="ja-JP" sz="2000" dirty="0"/>
          </a:p>
          <a:p>
            <a:pPr marL="0" indent="0">
              <a:buNone/>
            </a:pPr>
            <a:endParaRPr kumimoji="1" lang="ja-JP" altLang="en-US" sz="2000" dirty="0"/>
          </a:p>
          <a:p>
            <a:pPr marL="0" indent="0">
              <a:buNone/>
            </a:pPr>
            <a:r>
              <a:rPr kumimoji="1" lang="ja-JP" altLang="en-US" sz="1800" dirty="0"/>
              <a:t>・</a:t>
            </a:r>
            <a:r>
              <a:rPr kumimoji="1" lang="en-US" altLang="ja-JP" sz="1800" dirty="0"/>
              <a:t>Python</a:t>
            </a:r>
            <a:r>
              <a:rPr kumimoji="1" lang="ja-JP" altLang="en-US" sz="1800" dirty="0"/>
              <a:t>に最初から備わっていない外部ライブラリは、</a:t>
            </a:r>
            <a:r>
              <a:rPr kumimoji="1" lang="en-US" altLang="ja-JP" sz="1800" dirty="0"/>
              <a:t>[</a:t>
            </a:r>
            <a:r>
              <a:rPr kumimoji="1" lang="ja-JP" altLang="en-US" sz="1800" dirty="0"/>
              <a:t>         </a:t>
            </a:r>
            <a:r>
              <a:rPr kumimoji="1" lang="en-US" altLang="ja-JP" sz="1800" dirty="0"/>
              <a:t>]</a:t>
            </a:r>
            <a:r>
              <a:rPr kumimoji="1" lang="ja-JP" altLang="en-US" sz="1800" dirty="0"/>
              <a:t>コマンドでインストールする必要がある。</a:t>
            </a:r>
          </a:p>
          <a:p>
            <a:pPr marL="0" indent="0">
              <a:buNone/>
            </a:pPr>
            <a:r>
              <a:rPr kumimoji="1" lang="ja-JP" altLang="en-US" sz="1800" dirty="0"/>
              <a:t>・</a:t>
            </a:r>
            <a:r>
              <a:rPr lang="en-US" altLang="ja-JP" sz="1800" dirty="0"/>
              <a:t>[               </a:t>
            </a:r>
            <a:r>
              <a:rPr kumimoji="1" lang="en-US" altLang="ja-JP" sz="1800" dirty="0"/>
              <a:t>]</a:t>
            </a:r>
            <a:r>
              <a:rPr kumimoji="1" lang="ja-JP" altLang="en-US" sz="1800" dirty="0"/>
              <a:t>ライブラリ</a:t>
            </a:r>
            <a:r>
              <a:rPr lang="ja-JP" altLang="en-US" sz="1800" dirty="0"/>
              <a:t>には、</a:t>
            </a:r>
            <a:r>
              <a:rPr kumimoji="1" lang="ja-JP" altLang="en-US" sz="1800" dirty="0"/>
              <a:t>グラフ描画用の各種機能が含まれ、</a:t>
            </a:r>
            <a:r>
              <a:rPr kumimoji="1" lang="en-US" altLang="ja-JP" sz="1800" dirty="0"/>
              <a:t>[</a:t>
            </a:r>
            <a:r>
              <a:rPr kumimoji="1" lang="ja-JP" altLang="en-US" sz="1800" dirty="0"/>
              <a:t>              </a:t>
            </a:r>
            <a:r>
              <a:rPr kumimoji="1" lang="en-US" altLang="ja-JP" sz="1800" dirty="0"/>
              <a:t>]</a:t>
            </a:r>
            <a:r>
              <a:rPr kumimoji="1" lang="ja-JP" altLang="en-US" sz="1800" dirty="0"/>
              <a:t>ライブラリは、画像処理用の各種機能が含まれる。</a:t>
            </a:r>
          </a:p>
          <a:p>
            <a:pPr marL="0" indent="0">
              <a:buNone/>
            </a:pPr>
            <a:r>
              <a:rPr kumimoji="1" lang="ja-JP" altLang="en-US" sz="1800" dirty="0"/>
              <a:t>・インターネット上の</a:t>
            </a:r>
            <a:r>
              <a:rPr kumimoji="1" lang="en-US" altLang="ja-JP" sz="1800" dirty="0"/>
              <a:t>Web</a:t>
            </a:r>
            <a:r>
              <a:rPr kumimoji="1" lang="ja-JP" altLang="en-US" sz="1800" dirty="0"/>
              <a:t>ページから、欲しい情報を取り出すことを </a:t>
            </a:r>
            <a:r>
              <a:rPr kumimoji="1" lang="en-US" altLang="ja-JP" sz="1800" dirty="0"/>
              <a:t>[            ]</a:t>
            </a:r>
            <a:r>
              <a:rPr kumimoji="1" lang="ja-JP" altLang="en-US" sz="1800" dirty="0"/>
              <a:t> という。</a:t>
            </a:r>
          </a:p>
          <a:p>
            <a:pPr marL="0" indent="0">
              <a:buNone/>
            </a:pPr>
            <a:r>
              <a:rPr kumimoji="1" lang="ja-JP" altLang="en-US" sz="1800" dirty="0"/>
              <a:t>・一般的に</a:t>
            </a:r>
            <a:r>
              <a:rPr kumimoji="1" lang="en-US" altLang="ja-JP" sz="1800" dirty="0"/>
              <a:t>Web</a:t>
            </a:r>
            <a:r>
              <a:rPr kumimoji="1" lang="ja-JP" altLang="en-US" sz="1800" dirty="0"/>
              <a:t>ページは、ページの構造と文書を </a:t>
            </a:r>
            <a:r>
              <a:rPr kumimoji="1" lang="en-US" altLang="ja-JP" sz="1800" dirty="0"/>
              <a:t>[        ] </a:t>
            </a:r>
            <a:r>
              <a:rPr lang="ja-JP" altLang="en-US" sz="1800" dirty="0"/>
              <a:t>を用いて</a:t>
            </a:r>
            <a:r>
              <a:rPr kumimoji="1" lang="ja-JP" altLang="en-US" sz="1800" dirty="0"/>
              <a:t>記述した </a:t>
            </a:r>
            <a:br>
              <a:rPr kumimoji="1" lang="en-US" altLang="ja-JP" sz="1800" dirty="0"/>
            </a:br>
            <a:r>
              <a:rPr kumimoji="1" lang="en-US" altLang="ja-JP" sz="1800" dirty="0"/>
              <a:t> </a:t>
            </a:r>
            <a:r>
              <a:rPr kumimoji="1" lang="ja-JP" altLang="en-US" sz="1800" dirty="0"/>
              <a:t> </a:t>
            </a:r>
            <a:r>
              <a:rPr kumimoji="1" lang="en-US" altLang="ja-JP" sz="1800" dirty="0"/>
              <a:t>[ </a:t>
            </a:r>
            <a:r>
              <a:rPr lang="en-US" altLang="ja-JP" sz="1800" dirty="0"/>
              <a:t>        ]</a:t>
            </a:r>
            <a:r>
              <a:rPr kumimoji="1" lang="ja-JP" altLang="en-US" sz="1800" dirty="0"/>
              <a:t>ファイルと、ページのデザインを記述した  </a:t>
            </a:r>
            <a:r>
              <a:rPr kumimoji="1" lang="en-US" altLang="ja-JP" sz="1800" dirty="0"/>
              <a:t>[             ]</a:t>
            </a:r>
            <a:r>
              <a:rPr kumimoji="1" lang="ja-JP" altLang="en-US" sz="1800" dirty="0"/>
              <a:t>ファイル、および画像ファイルなどから構成される。</a:t>
            </a:r>
          </a:p>
          <a:p>
            <a:pPr marL="0" indent="0">
              <a:buNone/>
            </a:pPr>
            <a:endParaRPr kumimoji="1" lang="en-US" altLang="ja-JP" sz="2000" dirty="0"/>
          </a:p>
          <a:p>
            <a:pPr marL="0" indent="0">
              <a:buNone/>
            </a:pPr>
            <a:r>
              <a:rPr kumimoji="1" lang="en-US" altLang="ja-JP" sz="2000" dirty="0"/>
              <a:t>【</a:t>
            </a:r>
            <a:r>
              <a:rPr kumimoji="1" lang="ja-JP" altLang="en-US" sz="2000" dirty="0"/>
              <a:t>選択肢</a:t>
            </a:r>
            <a:r>
              <a:rPr kumimoji="1" lang="en-US" altLang="ja-JP" sz="2000" dirty="0"/>
              <a:t>】</a:t>
            </a:r>
          </a:p>
          <a:p>
            <a:pPr marL="0" indent="0">
              <a:buNone/>
            </a:pPr>
            <a:r>
              <a:rPr kumimoji="1" lang="ja-JP" altLang="en-US" sz="2000" dirty="0"/>
              <a:t>   ・</a:t>
            </a:r>
            <a:r>
              <a:rPr kumimoji="1" lang="en-US" altLang="ja-JP" sz="2000" dirty="0"/>
              <a:t>CSS</a:t>
            </a:r>
            <a:r>
              <a:rPr kumimoji="1" lang="ja-JP" altLang="en-US" sz="2000" dirty="0"/>
              <a:t>　 ・</a:t>
            </a:r>
            <a:r>
              <a:rPr kumimoji="1" lang="en-US" altLang="ja-JP" sz="2000" dirty="0"/>
              <a:t>HTML</a:t>
            </a:r>
            <a:r>
              <a:rPr kumimoji="1" lang="ja-JP" altLang="en-US" sz="2000" dirty="0"/>
              <a:t>　・</a:t>
            </a:r>
            <a:r>
              <a:rPr kumimoji="1" lang="en-US" altLang="ja-JP" sz="2000" dirty="0"/>
              <a:t>OpenCV</a:t>
            </a:r>
            <a:r>
              <a:rPr kumimoji="1" lang="ja-JP" altLang="en-US" sz="2000" dirty="0"/>
              <a:t>　・</a:t>
            </a:r>
            <a:r>
              <a:rPr kumimoji="1" lang="en-US" altLang="ja-JP" sz="2000" dirty="0"/>
              <a:t>pip  </a:t>
            </a:r>
            <a:r>
              <a:rPr kumimoji="1" lang="ja-JP" altLang="en-US" sz="2000" dirty="0"/>
              <a:t>・</a:t>
            </a:r>
            <a:r>
              <a:rPr kumimoji="1" lang="en-US" altLang="ja-JP" sz="2000" dirty="0"/>
              <a:t>matplotlib</a:t>
            </a:r>
            <a:r>
              <a:rPr kumimoji="1" lang="ja-JP" altLang="en-US" sz="2000" dirty="0"/>
              <a:t>   </a:t>
            </a:r>
            <a:br>
              <a:rPr kumimoji="1" lang="en-US" altLang="ja-JP" sz="2000" dirty="0"/>
            </a:br>
            <a:r>
              <a:rPr kumimoji="1" lang="ja-JP" altLang="en-US" sz="2000" dirty="0"/>
              <a:t>   ・</a:t>
            </a:r>
            <a:r>
              <a:rPr kumimoji="1" lang="en-US" altLang="ja-JP" sz="2000" dirty="0"/>
              <a:t>Web</a:t>
            </a:r>
            <a:r>
              <a:rPr kumimoji="1" lang="ja-JP" altLang="en-US" sz="2000" dirty="0"/>
              <a:t>スクレイピング　</a:t>
            </a:r>
            <a:r>
              <a:rPr lang="ja-JP" altLang="en-US" sz="2000" dirty="0"/>
              <a:t>・タグ</a:t>
            </a:r>
            <a:endParaRPr kumimoji="1" lang="ja-JP" altLang="en-US" sz="2000" dirty="0"/>
          </a:p>
        </p:txBody>
      </p:sp>
      <p:sp>
        <p:nvSpPr>
          <p:cNvPr id="4" name="スライド番号プレースホルダー 3">
            <a:extLst>
              <a:ext uri="{FF2B5EF4-FFF2-40B4-BE49-F238E27FC236}">
                <a16:creationId xmlns:a16="http://schemas.microsoft.com/office/drawing/2014/main" id="{651D9FF5-1303-4539-95DF-4FA3AA60E537}"/>
              </a:ext>
            </a:extLst>
          </p:cNvPr>
          <p:cNvSpPr>
            <a:spLocks noGrp="1"/>
          </p:cNvSpPr>
          <p:nvPr>
            <p:ph type="sldNum" sz="quarter" idx="12"/>
          </p:nvPr>
        </p:nvSpPr>
        <p:spPr/>
        <p:txBody>
          <a:bodyPr/>
          <a:lstStyle/>
          <a:p>
            <a:fld id="{F9134F74-3BB4-4ADE-A554-892E3A208E77}" type="slidenum">
              <a:rPr lang="ja-JP" altLang="en-US" smtClean="0"/>
              <a:pPr/>
              <a:t>307</a:t>
            </a:fld>
            <a:endParaRPr lang="ja-JP" altLang="en-US"/>
          </a:p>
        </p:txBody>
      </p:sp>
    </p:spTree>
    <p:extLst>
      <p:ext uri="{BB962C8B-B14F-4D97-AF65-F5344CB8AC3E}">
        <p14:creationId xmlns:p14="http://schemas.microsoft.com/office/powerpoint/2010/main" val="48078256"/>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407CC4-A9A3-44F2-9970-17AF2BDF94FD}"/>
              </a:ext>
            </a:extLst>
          </p:cNvPr>
          <p:cNvSpPr>
            <a:spLocks noGrp="1"/>
          </p:cNvSpPr>
          <p:nvPr>
            <p:ph type="title"/>
          </p:nvPr>
        </p:nvSpPr>
        <p:spPr/>
        <p:txBody>
          <a:bodyPr/>
          <a:lstStyle/>
          <a:p>
            <a:r>
              <a:rPr lang="ja-JP" altLang="en-US" dirty="0"/>
              <a:t>問題 </a:t>
            </a:r>
            <a:r>
              <a:rPr lang="en-US" altLang="ja-JP" dirty="0"/>
              <a:t>3</a:t>
            </a:r>
            <a:r>
              <a:rPr lang="ja-JP" altLang="en-US" dirty="0"/>
              <a:t>（解答）</a:t>
            </a:r>
            <a:endParaRPr kumimoji="1" lang="ja-JP" altLang="en-US" dirty="0"/>
          </a:p>
        </p:txBody>
      </p:sp>
      <p:sp>
        <p:nvSpPr>
          <p:cNvPr id="3" name="コンテンツ プレースホルダー 2">
            <a:extLst>
              <a:ext uri="{FF2B5EF4-FFF2-40B4-BE49-F238E27FC236}">
                <a16:creationId xmlns:a16="http://schemas.microsoft.com/office/drawing/2014/main" id="{303A5031-AE16-498E-B80C-5535E12D41A6}"/>
              </a:ext>
            </a:extLst>
          </p:cNvPr>
          <p:cNvSpPr>
            <a:spLocks noGrp="1"/>
          </p:cNvSpPr>
          <p:nvPr>
            <p:ph idx="1"/>
          </p:nvPr>
        </p:nvSpPr>
        <p:spPr>
          <a:xfrm>
            <a:off x="457200" y="1214422"/>
            <a:ext cx="8579296" cy="5000660"/>
          </a:xfrm>
        </p:spPr>
        <p:txBody>
          <a:bodyPr/>
          <a:lstStyle/>
          <a:p>
            <a:pPr marL="0" indent="0">
              <a:buNone/>
            </a:pPr>
            <a:r>
              <a:rPr kumimoji="1" lang="ja-JP" altLang="en-US" sz="2000" dirty="0"/>
              <a:t>次の文章の空欄に入れるべき語句を、選択肢から選</a:t>
            </a:r>
            <a:r>
              <a:rPr lang="ja-JP" altLang="en-US" sz="2000" dirty="0"/>
              <a:t>んで</a:t>
            </a:r>
            <a:r>
              <a:rPr kumimoji="1" lang="ja-JP" altLang="en-US" sz="2000" dirty="0"/>
              <a:t>ください。</a:t>
            </a:r>
            <a:endParaRPr kumimoji="1" lang="en-US" altLang="ja-JP" sz="2000" dirty="0"/>
          </a:p>
          <a:p>
            <a:pPr marL="0" indent="0">
              <a:buNone/>
            </a:pPr>
            <a:endParaRPr kumimoji="1" lang="ja-JP" altLang="en-US" sz="2000" dirty="0"/>
          </a:p>
          <a:p>
            <a:pPr marL="0" indent="0">
              <a:buNone/>
            </a:pPr>
            <a:r>
              <a:rPr kumimoji="1" lang="ja-JP" altLang="en-US" sz="1800" dirty="0"/>
              <a:t>・</a:t>
            </a:r>
            <a:r>
              <a:rPr kumimoji="1" lang="en-US" altLang="ja-JP" sz="1800" dirty="0"/>
              <a:t>Python</a:t>
            </a:r>
            <a:r>
              <a:rPr kumimoji="1" lang="ja-JP" altLang="en-US" sz="1800" dirty="0"/>
              <a:t>に最初から備わっていない外部ライブラリは、</a:t>
            </a:r>
            <a:r>
              <a:rPr kumimoji="1" lang="en-US" altLang="ja-JP" sz="1800" dirty="0"/>
              <a:t>[</a:t>
            </a:r>
            <a:r>
              <a:rPr kumimoji="1" lang="ja-JP" altLang="en-US" sz="1800" dirty="0"/>
              <a:t> </a:t>
            </a:r>
            <a:r>
              <a:rPr kumimoji="1" lang="en-US" altLang="ja-JP" sz="1800" b="1" dirty="0">
                <a:solidFill>
                  <a:srgbClr val="FF0000"/>
                </a:solidFill>
              </a:rPr>
              <a:t>pip</a:t>
            </a:r>
            <a:r>
              <a:rPr kumimoji="1" lang="ja-JP" altLang="en-US" sz="1800" b="1" dirty="0">
                <a:solidFill>
                  <a:srgbClr val="FF0000"/>
                </a:solidFill>
              </a:rPr>
              <a:t> </a:t>
            </a:r>
            <a:r>
              <a:rPr kumimoji="1" lang="en-US" altLang="ja-JP" sz="1800" dirty="0"/>
              <a:t>]</a:t>
            </a:r>
            <a:r>
              <a:rPr kumimoji="1" lang="ja-JP" altLang="en-US" sz="1800" dirty="0"/>
              <a:t>コマンドでインストールする必要がある。</a:t>
            </a:r>
          </a:p>
          <a:p>
            <a:pPr marL="0" indent="0">
              <a:buNone/>
            </a:pPr>
            <a:r>
              <a:rPr kumimoji="1" lang="ja-JP" altLang="en-US" sz="1800" dirty="0"/>
              <a:t>・</a:t>
            </a:r>
            <a:r>
              <a:rPr lang="en-US" altLang="ja-JP" sz="1800" dirty="0"/>
              <a:t>[</a:t>
            </a:r>
            <a:r>
              <a:rPr lang="ja-JP" altLang="en-US" sz="1800" dirty="0"/>
              <a:t> </a:t>
            </a:r>
            <a:r>
              <a:rPr lang="en-US" altLang="ja-JP" sz="1800" b="1" dirty="0">
                <a:solidFill>
                  <a:srgbClr val="FF0000"/>
                </a:solidFill>
              </a:rPr>
              <a:t>matplotlib</a:t>
            </a:r>
            <a:r>
              <a:rPr lang="ja-JP" altLang="en-US" sz="1800" b="1" dirty="0">
                <a:solidFill>
                  <a:srgbClr val="FF0000"/>
                </a:solidFill>
              </a:rPr>
              <a:t> </a:t>
            </a:r>
            <a:r>
              <a:rPr kumimoji="1" lang="en-US" altLang="ja-JP" sz="1800" dirty="0"/>
              <a:t>]</a:t>
            </a:r>
            <a:r>
              <a:rPr kumimoji="1" lang="ja-JP" altLang="en-US" sz="1800" dirty="0"/>
              <a:t>ライブラリ</a:t>
            </a:r>
            <a:r>
              <a:rPr lang="ja-JP" altLang="en-US" sz="1800" dirty="0"/>
              <a:t>には、</a:t>
            </a:r>
            <a:r>
              <a:rPr kumimoji="1" lang="ja-JP" altLang="en-US" sz="1800" dirty="0"/>
              <a:t>グラフ描画用の各種機能が含まれ、</a:t>
            </a:r>
            <a:r>
              <a:rPr kumimoji="1" lang="en-US" altLang="ja-JP" sz="1800" dirty="0"/>
              <a:t>[</a:t>
            </a:r>
            <a:r>
              <a:rPr kumimoji="1" lang="ja-JP" altLang="en-US" sz="1800" dirty="0"/>
              <a:t> </a:t>
            </a:r>
            <a:r>
              <a:rPr lang="en-US" altLang="ja-JP" sz="1800" b="1" dirty="0">
                <a:solidFill>
                  <a:srgbClr val="FF0000"/>
                </a:solidFill>
              </a:rPr>
              <a:t>OpenCV</a:t>
            </a:r>
            <a:r>
              <a:rPr kumimoji="1" lang="en-US" altLang="ja-JP" sz="1800" dirty="0"/>
              <a:t> ]</a:t>
            </a:r>
            <a:r>
              <a:rPr kumimoji="1" lang="ja-JP" altLang="en-US" sz="1800" dirty="0"/>
              <a:t>ライブラリは、画像処理用の各種機能が含まれる。</a:t>
            </a:r>
          </a:p>
          <a:p>
            <a:pPr marL="0" indent="0">
              <a:buNone/>
            </a:pPr>
            <a:r>
              <a:rPr kumimoji="1" lang="ja-JP" altLang="en-US" sz="1800" dirty="0"/>
              <a:t>・インターネット上の</a:t>
            </a:r>
            <a:r>
              <a:rPr kumimoji="1" lang="en-US" altLang="ja-JP" sz="1800" dirty="0"/>
              <a:t>Web</a:t>
            </a:r>
            <a:r>
              <a:rPr kumimoji="1" lang="ja-JP" altLang="en-US" sz="1800" dirty="0"/>
              <a:t>ページから、欲しい情報を取り出すことを </a:t>
            </a:r>
            <a:r>
              <a:rPr kumimoji="1" lang="en-US" altLang="ja-JP" sz="1800" dirty="0"/>
              <a:t>[ </a:t>
            </a:r>
            <a:r>
              <a:rPr lang="en-US" altLang="ja-JP" sz="1800" b="1" dirty="0">
                <a:solidFill>
                  <a:srgbClr val="FF0000"/>
                </a:solidFill>
              </a:rPr>
              <a:t>Web</a:t>
            </a:r>
            <a:r>
              <a:rPr lang="ja-JP" altLang="en-US" sz="1800" b="1" dirty="0">
                <a:solidFill>
                  <a:srgbClr val="FF0000"/>
                </a:solidFill>
              </a:rPr>
              <a:t>スクレイピング </a:t>
            </a:r>
            <a:r>
              <a:rPr kumimoji="1" lang="en-US" altLang="ja-JP" sz="1800" dirty="0"/>
              <a:t>] </a:t>
            </a:r>
            <a:r>
              <a:rPr kumimoji="1" lang="ja-JP" altLang="en-US" sz="1800" dirty="0"/>
              <a:t>という。</a:t>
            </a:r>
          </a:p>
          <a:p>
            <a:pPr marL="0" indent="0">
              <a:buNone/>
            </a:pPr>
            <a:r>
              <a:rPr kumimoji="1" lang="ja-JP" altLang="en-US" sz="1800" dirty="0"/>
              <a:t>・一般的に</a:t>
            </a:r>
            <a:r>
              <a:rPr kumimoji="1" lang="en-US" altLang="ja-JP" sz="1800" dirty="0"/>
              <a:t>Web</a:t>
            </a:r>
            <a:r>
              <a:rPr kumimoji="1" lang="ja-JP" altLang="en-US" sz="1800" dirty="0"/>
              <a:t>ページは、ページの構造と文書を </a:t>
            </a:r>
            <a:r>
              <a:rPr lang="en-US" altLang="ja-JP" sz="1800" dirty="0"/>
              <a:t>[ </a:t>
            </a:r>
            <a:r>
              <a:rPr lang="ja-JP" altLang="en-US" sz="1800" b="1" dirty="0">
                <a:solidFill>
                  <a:srgbClr val="FF0000"/>
                </a:solidFill>
              </a:rPr>
              <a:t>タグ  </a:t>
            </a:r>
            <a:r>
              <a:rPr lang="en-US" altLang="ja-JP" sz="1800" dirty="0"/>
              <a:t>] </a:t>
            </a:r>
            <a:r>
              <a:rPr lang="ja-JP" altLang="en-US" sz="1800" dirty="0"/>
              <a:t>を用いて</a:t>
            </a:r>
            <a:r>
              <a:rPr kumimoji="1" lang="ja-JP" altLang="en-US" sz="1800" dirty="0"/>
              <a:t>記述した     </a:t>
            </a:r>
            <a:br>
              <a:rPr kumimoji="1" lang="en-US" altLang="ja-JP" sz="1800" dirty="0"/>
            </a:br>
            <a:r>
              <a:rPr kumimoji="1" lang="en-US" altLang="ja-JP" sz="1800" dirty="0"/>
              <a:t>  [ </a:t>
            </a:r>
            <a:r>
              <a:rPr lang="en-US" altLang="ja-JP" sz="1800" b="1" dirty="0">
                <a:solidFill>
                  <a:srgbClr val="FF0000"/>
                </a:solidFill>
              </a:rPr>
              <a:t>HTML</a:t>
            </a:r>
            <a:r>
              <a:rPr lang="ja-JP" altLang="en-US" sz="1800" b="1" dirty="0">
                <a:solidFill>
                  <a:srgbClr val="FF0000"/>
                </a:solidFill>
              </a:rPr>
              <a:t> </a:t>
            </a:r>
            <a:r>
              <a:rPr kumimoji="1" lang="en-US" altLang="ja-JP" sz="1800" dirty="0"/>
              <a:t>] </a:t>
            </a:r>
            <a:r>
              <a:rPr kumimoji="1" lang="ja-JP" altLang="en-US" sz="1800" dirty="0"/>
              <a:t>ファイルと、ページのデザインを記述した </a:t>
            </a:r>
            <a:r>
              <a:rPr kumimoji="1" lang="en-US" altLang="ja-JP" sz="1800" dirty="0"/>
              <a:t>[ </a:t>
            </a:r>
            <a:r>
              <a:rPr lang="en-US" altLang="ja-JP" sz="1800" b="1" dirty="0">
                <a:solidFill>
                  <a:srgbClr val="FF0000"/>
                </a:solidFill>
              </a:rPr>
              <a:t>CSS</a:t>
            </a:r>
            <a:r>
              <a:rPr lang="ja-JP" altLang="en-US" sz="1800" b="1" dirty="0">
                <a:solidFill>
                  <a:srgbClr val="FF0000"/>
                </a:solidFill>
              </a:rPr>
              <a:t> </a:t>
            </a:r>
            <a:r>
              <a:rPr kumimoji="1" lang="en-US" altLang="ja-JP" sz="1800" dirty="0"/>
              <a:t>] </a:t>
            </a:r>
            <a:r>
              <a:rPr kumimoji="1" lang="ja-JP" altLang="en-US" sz="1800" dirty="0"/>
              <a:t>ファイル、および画像ファイルなどから構成される。</a:t>
            </a:r>
          </a:p>
          <a:p>
            <a:pPr marL="0" indent="0">
              <a:buNone/>
            </a:pPr>
            <a:endParaRPr kumimoji="1" lang="en-US" altLang="ja-JP" sz="2000" dirty="0"/>
          </a:p>
          <a:p>
            <a:pPr marL="0" indent="0">
              <a:buNone/>
            </a:pPr>
            <a:r>
              <a:rPr kumimoji="1" lang="en-US" altLang="ja-JP" sz="2000" dirty="0"/>
              <a:t>【</a:t>
            </a:r>
            <a:r>
              <a:rPr kumimoji="1" lang="ja-JP" altLang="en-US" sz="2000" dirty="0"/>
              <a:t>選択肢</a:t>
            </a:r>
            <a:r>
              <a:rPr kumimoji="1" lang="en-US" altLang="ja-JP" sz="2000" dirty="0"/>
              <a:t>】</a:t>
            </a:r>
          </a:p>
          <a:p>
            <a:pPr marL="0" indent="0">
              <a:buNone/>
            </a:pPr>
            <a:r>
              <a:rPr kumimoji="1" lang="ja-JP" altLang="en-US" sz="2000" dirty="0"/>
              <a:t>   ・</a:t>
            </a:r>
            <a:r>
              <a:rPr kumimoji="1" lang="en-US" altLang="ja-JP" sz="2000" dirty="0"/>
              <a:t>CSS</a:t>
            </a:r>
            <a:r>
              <a:rPr kumimoji="1" lang="ja-JP" altLang="en-US" sz="2000" dirty="0"/>
              <a:t>　 ・</a:t>
            </a:r>
            <a:r>
              <a:rPr kumimoji="1" lang="en-US" altLang="ja-JP" sz="2000" dirty="0"/>
              <a:t>HTML</a:t>
            </a:r>
            <a:r>
              <a:rPr kumimoji="1" lang="ja-JP" altLang="en-US" sz="2000" dirty="0"/>
              <a:t>　・</a:t>
            </a:r>
            <a:r>
              <a:rPr kumimoji="1" lang="en-US" altLang="ja-JP" sz="2000" dirty="0"/>
              <a:t>OpenCV</a:t>
            </a:r>
            <a:r>
              <a:rPr kumimoji="1" lang="ja-JP" altLang="en-US" sz="2000" dirty="0"/>
              <a:t>　・</a:t>
            </a:r>
            <a:r>
              <a:rPr kumimoji="1" lang="en-US" altLang="ja-JP" sz="2000" dirty="0"/>
              <a:t>pip  </a:t>
            </a:r>
            <a:r>
              <a:rPr kumimoji="1" lang="ja-JP" altLang="en-US" sz="2000" dirty="0"/>
              <a:t>・</a:t>
            </a:r>
            <a:r>
              <a:rPr kumimoji="1" lang="en-US" altLang="ja-JP" sz="2000" dirty="0"/>
              <a:t>matplotlib</a:t>
            </a:r>
            <a:r>
              <a:rPr kumimoji="1" lang="ja-JP" altLang="en-US" sz="2000" dirty="0"/>
              <a:t>   </a:t>
            </a:r>
            <a:br>
              <a:rPr kumimoji="1" lang="en-US" altLang="ja-JP" sz="2000" dirty="0"/>
            </a:br>
            <a:r>
              <a:rPr kumimoji="1" lang="ja-JP" altLang="en-US" sz="2000" dirty="0"/>
              <a:t>   ・</a:t>
            </a:r>
            <a:r>
              <a:rPr kumimoji="1" lang="en-US" altLang="ja-JP" sz="2000" dirty="0"/>
              <a:t>Web</a:t>
            </a:r>
            <a:r>
              <a:rPr kumimoji="1" lang="ja-JP" altLang="en-US" sz="2000" dirty="0"/>
              <a:t>スクレイピング　</a:t>
            </a:r>
            <a:r>
              <a:rPr lang="ja-JP" altLang="en-US" sz="2000" dirty="0"/>
              <a:t>・タグ</a:t>
            </a:r>
            <a:endParaRPr kumimoji="1" lang="ja-JP" altLang="en-US" sz="2000" dirty="0"/>
          </a:p>
        </p:txBody>
      </p:sp>
      <p:sp>
        <p:nvSpPr>
          <p:cNvPr id="4" name="スライド番号プレースホルダー 3">
            <a:extLst>
              <a:ext uri="{FF2B5EF4-FFF2-40B4-BE49-F238E27FC236}">
                <a16:creationId xmlns:a16="http://schemas.microsoft.com/office/drawing/2014/main" id="{651D9FF5-1303-4539-95DF-4FA3AA60E537}"/>
              </a:ext>
            </a:extLst>
          </p:cNvPr>
          <p:cNvSpPr>
            <a:spLocks noGrp="1"/>
          </p:cNvSpPr>
          <p:nvPr>
            <p:ph type="sldNum" sz="quarter" idx="12"/>
          </p:nvPr>
        </p:nvSpPr>
        <p:spPr/>
        <p:txBody>
          <a:bodyPr/>
          <a:lstStyle/>
          <a:p>
            <a:fld id="{F9134F74-3BB4-4ADE-A554-892E3A208E77}" type="slidenum">
              <a:rPr lang="ja-JP" altLang="en-US" smtClean="0"/>
              <a:pPr/>
              <a:t>308</a:t>
            </a:fld>
            <a:endParaRPr lang="ja-JP" altLang="en-US"/>
          </a:p>
        </p:txBody>
      </p:sp>
    </p:spTree>
    <p:extLst>
      <p:ext uri="{BB962C8B-B14F-4D97-AF65-F5344CB8AC3E}">
        <p14:creationId xmlns:p14="http://schemas.microsoft.com/office/powerpoint/2010/main" val="1680832312"/>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F9EBE550-E1E5-4B17-9320-510463C6111C}"/>
              </a:ext>
            </a:extLst>
          </p:cNvPr>
          <p:cNvSpPr>
            <a:spLocks noGrp="1"/>
          </p:cNvSpPr>
          <p:nvPr>
            <p:ph type="ctrTitle"/>
          </p:nvPr>
        </p:nvSpPr>
        <p:spPr/>
        <p:txBody>
          <a:bodyPr/>
          <a:lstStyle/>
          <a:p>
            <a:r>
              <a:rPr lang="ja-JP" altLang="en-US" dirty="0"/>
              <a:t>終</a:t>
            </a:r>
            <a:endParaRPr kumimoji="1" lang="ja-JP" altLang="en-US" dirty="0"/>
          </a:p>
        </p:txBody>
      </p:sp>
      <p:sp>
        <p:nvSpPr>
          <p:cNvPr id="6" name="字幕 5">
            <a:extLst>
              <a:ext uri="{FF2B5EF4-FFF2-40B4-BE49-F238E27FC236}">
                <a16:creationId xmlns:a16="http://schemas.microsoft.com/office/drawing/2014/main" id="{38D7A9D4-9D45-402D-81E5-641AA6FF658F}"/>
              </a:ext>
            </a:extLst>
          </p:cNvPr>
          <p:cNvSpPr>
            <a:spLocks noGrp="1"/>
          </p:cNvSpPr>
          <p:nvPr>
            <p:ph type="subTitle"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F625D2E-9389-45C3-99E9-5F09800A1B7B}"/>
              </a:ext>
            </a:extLst>
          </p:cNvPr>
          <p:cNvSpPr>
            <a:spLocks noGrp="1"/>
          </p:cNvSpPr>
          <p:nvPr>
            <p:ph type="sldNum" sz="quarter" idx="12"/>
          </p:nvPr>
        </p:nvSpPr>
        <p:spPr/>
        <p:txBody>
          <a:bodyPr/>
          <a:lstStyle/>
          <a:p>
            <a:fld id="{F9134F74-3BB4-4ADE-A554-892E3A208E77}" type="slidenum">
              <a:rPr lang="ja-JP" altLang="en-US" smtClean="0"/>
              <a:pPr/>
              <a:t>309</a:t>
            </a:fld>
            <a:endParaRPr lang="ja-JP" altLang="en-US"/>
          </a:p>
        </p:txBody>
      </p:sp>
    </p:spTree>
    <p:extLst>
      <p:ext uri="{BB962C8B-B14F-4D97-AF65-F5344CB8AC3E}">
        <p14:creationId xmlns:p14="http://schemas.microsoft.com/office/powerpoint/2010/main" val="799342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301AEF-BD42-48E1-B96E-A1D0780EBFBA}"/>
              </a:ext>
            </a:extLst>
          </p:cNvPr>
          <p:cNvSpPr>
            <a:spLocks noGrp="1"/>
          </p:cNvSpPr>
          <p:nvPr>
            <p:ph type="title"/>
          </p:nvPr>
        </p:nvSpPr>
        <p:spPr/>
        <p:txBody>
          <a:bodyPr/>
          <a:lstStyle/>
          <a:p>
            <a:r>
              <a:rPr kumimoji="1" lang="en-US" altLang="ja-JP" dirty="0"/>
              <a:t>3</a:t>
            </a:r>
            <a:r>
              <a:rPr kumimoji="1" lang="ja-JP" altLang="en-US" dirty="0"/>
              <a:t>つのキーワード</a:t>
            </a:r>
          </a:p>
        </p:txBody>
      </p:sp>
      <p:sp>
        <p:nvSpPr>
          <p:cNvPr id="3" name="コンテンツ プレースホルダー 2">
            <a:extLst>
              <a:ext uri="{FF2B5EF4-FFF2-40B4-BE49-F238E27FC236}">
                <a16:creationId xmlns:a16="http://schemas.microsoft.com/office/drawing/2014/main" id="{54001E19-7D41-4797-A31F-05F04CD73289}"/>
              </a:ext>
            </a:extLst>
          </p:cNvPr>
          <p:cNvSpPr>
            <a:spLocks noGrp="1"/>
          </p:cNvSpPr>
          <p:nvPr>
            <p:ph idx="1"/>
          </p:nvPr>
        </p:nvSpPr>
        <p:spPr/>
        <p:txBody>
          <a:bodyPr/>
          <a:lstStyle/>
          <a:p>
            <a:r>
              <a:rPr kumimoji="1" lang="ja-JP" altLang="en-US" dirty="0"/>
              <a:t>変数</a:t>
            </a:r>
            <a:endParaRPr kumimoji="1" lang="en-US" altLang="ja-JP" dirty="0"/>
          </a:p>
          <a:p>
            <a:r>
              <a:rPr lang="ja-JP" altLang="en-US" dirty="0"/>
              <a:t>代入</a:t>
            </a:r>
            <a:endParaRPr lang="en-US" altLang="ja-JP" dirty="0"/>
          </a:p>
          <a:p>
            <a:r>
              <a:rPr kumimoji="1" lang="ja-JP" altLang="en-US" dirty="0"/>
              <a:t>参照</a:t>
            </a:r>
          </a:p>
        </p:txBody>
      </p:sp>
      <p:sp>
        <p:nvSpPr>
          <p:cNvPr id="4" name="スライド番号プレースホルダー 3">
            <a:extLst>
              <a:ext uri="{FF2B5EF4-FFF2-40B4-BE49-F238E27FC236}">
                <a16:creationId xmlns:a16="http://schemas.microsoft.com/office/drawing/2014/main" id="{65CC04CA-74D4-464D-B887-2359E2CB8A70}"/>
              </a:ext>
            </a:extLst>
          </p:cNvPr>
          <p:cNvSpPr>
            <a:spLocks noGrp="1"/>
          </p:cNvSpPr>
          <p:nvPr>
            <p:ph type="sldNum" sz="quarter" idx="12"/>
          </p:nvPr>
        </p:nvSpPr>
        <p:spPr/>
        <p:txBody>
          <a:bodyPr/>
          <a:lstStyle/>
          <a:p>
            <a:fld id="{F9134F74-3BB4-4ADE-A554-892E3A208E77}" type="slidenum">
              <a:rPr lang="ja-JP" altLang="en-US" smtClean="0"/>
              <a:pPr/>
              <a:t>31</a:t>
            </a:fld>
            <a:endParaRPr lang="ja-JP" altLang="en-US"/>
          </a:p>
        </p:txBody>
      </p:sp>
    </p:spTree>
    <p:extLst>
      <p:ext uri="{BB962C8B-B14F-4D97-AF65-F5344CB8AC3E}">
        <p14:creationId xmlns:p14="http://schemas.microsoft.com/office/powerpoint/2010/main" val="609886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CD477A-A8A4-4F42-80E7-722170D51098}"/>
              </a:ext>
            </a:extLst>
          </p:cNvPr>
          <p:cNvSpPr>
            <a:spLocks noGrp="1"/>
          </p:cNvSpPr>
          <p:nvPr>
            <p:ph type="title"/>
          </p:nvPr>
        </p:nvSpPr>
        <p:spPr/>
        <p:txBody>
          <a:bodyPr/>
          <a:lstStyle/>
          <a:p>
            <a:r>
              <a:rPr kumimoji="1" lang="ja-JP" altLang="en-US" dirty="0"/>
              <a:t>値を変更する</a:t>
            </a:r>
          </a:p>
        </p:txBody>
      </p:sp>
      <p:pic>
        <p:nvPicPr>
          <p:cNvPr id="4" name="図 3">
            <a:extLst>
              <a:ext uri="{FF2B5EF4-FFF2-40B4-BE49-F238E27FC236}">
                <a16:creationId xmlns:a16="http://schemas.microsoft.com/office/drawing/2014/main" id="{FADE9224-D6B4-4F91-9EF0-EB50543A8E4D}"/>
              </a:ext>
            </a:extLst>
          </p:cNvPr>
          <p:cNvPicPr>
            <a:picLocks noChangeAspect="1"/>
          </p:cNvPicPr>
          <p:nvPr/>
        </p:nvPicPr>
        <p:blipFill>
          <a:blip r:embed="rId2"/>
          <a:stretch>
            <a:fillRect/>
          </a:stretch>
        </p:blipFill>
        <p:spPr>
          <a:xfrm>
            <a:off x="971600" y="1968111"/>
            <a:ext cx="7059010" cy="3077004"/>
          </a:xfrm>
          <a:prstGeom prst="rect">
            <a:avLst/>
          </a:prstGeom>
        </p:spPr>
      </p:pic>
      <p:sp>
        <p:nvSpPr>
          <p:cNvPr id="5" name="正方形/長方形 4">
            <a:extLst>
              <a:ext uri="{FF2B5EF4-FFF2-40B4-BE49-F238E27FC236}">
                <a16:creationId xmlns:a16="http://schemas.microsoft.com/office/drawing/2014/main" id="{1B3F2103-2CC0-4299-B2B3-E49DBA82860E}"/>
              </a:ext>
            </a:extLst>
          </p:cNvPr>
          <p:cNvSpPr/>
          <p:nvPr/>
        </p:nvSpPr>
        <p:spPr>
          <a:xfrm>
            <a:off x="683568" y="1412776"/>
            <a:ext cx="4544834" cy="400110"/>
          </a:xfrm>
          <a:prstGeom prst="rect">
            <a:avLst/>
          </a:prstGeom>
        </p:spPr>
        <p:txBody>
          <a:bodyPr wrap="none">
            <a:spAutoFit/>
          </a:bodyPr>
          <a:lstStyle/>
          <a:p>
            <a:r>
              <a:rPr lang="ja-JP" altLang="en-US" sz="2000" dirty="0">
                <a:latin typeface="+mn-ea"/>
                <a:ea typeface="+mn-ea"/>
              </a:rPr>
              <a:t>変数に、あとから別の値を代入できる</a:t>
            </a:r>
          </a:p>
        </p:txBody>
      </p:sp>
      <p:sp>
        <p:nvSpPr>
          <p:cNvPr id="6" name="テキスト ボックス 5">
            <a:extLst>
              <a:ext uri="{FF2B5EF4-FFF2-40B4-BE49-F238E27FC236}">
                <a16:creationId xmlns:a16="http://schemas.microsoft.com/office/drawing/2014/main" id="{1AC3A5E6-7D2E-4DE2-A5DF-1169DBF135B1}"/>
              </a:ext>
            </a:extLst>
          </p:cNvPr>
          <p:cNvSpPr txBox="1"/>
          <p:nvPr/>
        </p:nvSpPr>
        <p:spPr>
          <a:xfrm>
            <a:off x="6246639" y="6122714"/>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2D82EF42-6A55-4659-AE53-400156137212}"/>
              </a:ext>
            </a:extLst>
          </p:cNvPr>
          <p:cNvSpPr>
            <a:spLocks noGrp="1"/>
          </p:cNvSpPr>
          <p:nvPr>
            <p:ph type="sldNum" sz="quarter" idx="12"/>
          </p:nvPr>
        </p:nvSpPr>
        <p:spPr/>
        <p:txBody>
          <a:bodyPr/>
          <a:lstStyle/>
          <a:p>
            <a:fld id="{F9134F74-3BB4-4ADE-A554-892E3A208E77}" type="slidenum">
              <a:rPr lang="ja-JP" altLang="en-US" smtClean="0"/>
              <a:pPr/>
              <a:t>32</a:t>
            </a:fld>
            <a:endParaRPr lang="ja-JP" altLang="en-US"/>
          </a:p>
        </p:txBody>
      </p:sp>
    </p:spTree>
    <p:extLst>
      <p:ext uri="{BB962C8B-B14F-4D97-AF65-F5344CB8AC3E}">
        <p14:creationId xmlns:p14="http://schemas.microsoft.com/office/powerpoint/2010/main" val="617400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34E00877-0358-45D8-BAB4-C56FD1008E0E}"/>
              </a:ext>
            </a:extLst>
          </p:cNvPr>
          <p:cNvSpPr>
            <a:spLocks noGrp="1"/>
          </p:cNvSpPr>
          <p:nvPr>
            <p:ph type="ctrTitle"/>
          </p:nvPr>
        </p:nvSpPr>
        <p:spPr/>
        <p:txBody>
          <a:bodyPr/>
          <a:lstStyle/>
          <a:p>
            <a:r>
              <a:rPr lang="ja-JP" altLang="en-US" dirty="0"/>
              <a:t>練習問題</a:t>
            </a:r>
          </a:p>
        </p:txBody>
      </p:sp>
      <p:sp>
        <p:nvSpPr>
          <p:cNvPr id="4" name="スライド番号プレースホルダー 3">
            <a:extLst>
              <a:ext uri="{FF2B5EF4-FFF2-40B4-BE49-F238E27FC236}">
                <a16:creationId xmlns:a16="http://schemas.microsoft.com/office/drawing/2014/main" id="{27AAA6F5-DCCC-41C9-864C-25FA8BFB5A96}"/>
              </a:ext>
            </a:extLst>
          </p:cNvPr>
          <p:cNvSpPr>
            <a:spLocks noGrp="1"/>
          </p:cNvSpPr>
          <p:nvPr>
            <p:ph type="sldNum" sz="quarter" idx="12"/>
          </p:nvPr>
        </p:nvSpPr>
        <p:spPr/>
        <p:txBody>
          <a:bodyPr/>
          <a:lstStyle/>
          <a:p>
            <a:fld id="{F9134F74-3BB4-4ADE-A554-892E3A208E77}" type="slidenum">
              <a:rPr lang="ja-JP" altLang="en-US" smtClean="0"/>
              <a:pPr/>
              <a:t>33</a:t>
            </a:fld>
            <a:endParaRPr lang="ja-JP" altLang="en-US"/>
          </a:p>
        </p:txBody>
      </p:sp>
    </p:spTree>
    <p:extLst>
      <p:ext uri="{BB962C8B-B14F-4D97-AF65-F5344CB8AC3E}">
        <p14:creationId xmlns:p14="http://schemas.microsoft.com/office/powerpoint/2010/main" val="1532878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1</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1800" dirty="0"/>
              <a:t>次の文章のうち正しいものには○を、正しくないものには</a:t>
            </a:r>
            <a:r>
              <a:rPr kumimoji="1" lang="en-US" altLang="ja-JP" sz="1800" dirty="0"/>
              <a:t>×</a:t>
            </a:r>
            <a:r>
              <a:rPr kumimoji="1" lang="ja-JP" altLang="en-US" sz="1800" dirty="0"/>
              <a:t>をつけてください。</a:t>
            </a:r>
            <a:endParaRPr kumimoji="1" lang="en-US" altLang="ja-JP" sz="1800" dirty="0"/>
          </a:p>
          <a:p>
            <a:pPr marL="0" indent="0">
              <a:buNone/>
            </a:pPr>
            <a:endParaRPr kumimoji="1" lang="ja-JP" altLang="en-US" sz="1800" dirty="0"/>
          </a:p>
          <a:p>
            <a:pPr marL="0" indent="0">
              <a:buNone/>
            </a:pPr>
            <a:r>
              <a:rPr kumimoji="1" lang="ja-JP" altLang="en-US" sz="1800" dirty="0"/>
              <a:t>（</a:t>
            </a:r>
            <a:r>
              <a:rPr kumimoji="1" lang="en-US" altLang="ja-JP" sz="1800" dirty="0"/>
              <a:t>1</a:t>
            </a:r>
            <a:r>
              <a:rPr kumimoji="1" lang="ja-JP" altLang="en-US" sz="1800" dirty="0"/>
              <a:t>） コンピュータは、</a:t>
            </a:r>
            <a:r>
              <a:rPr kumimoji="1" lang="en-US" altLang="ja-JP" sz="1800" dirty="0"/>
              <a:t>Python</a:t>
            </a:r>
            <a:r>
              <a:rPr kumimoji="1" lang="ja-JP" altLang="en-US" sz="1800" dirty="0"/>
              <a:t>のプログラムコードを直接理解して処理を行う。</a:t>
            </a:r>
          </a:p>
          <a:p>
            <a:pPr marL="0" indent="0">
              <a:buNone/>
            </a:pPr>
            <a:endParaRPr kumimoji="1" lang="en-US" altLang="ja-JP" sz="1800" dirty="0"/>
          </a:p>
          <a:p>
            <a:pPr marL="0" indent="0">
              <a:buNone/>
            </a:pPr>
            <a:r>
              <a:rPr kumimoji="1" lang="ja-JP" altLang="en-US" sz="1800" dirty="0"/>
              <a:t>（</a:t>
            </a:r>
            <a:r>
              <a:rPr kumimoji="1" lang="en-US" altLang="ja-JP" sz="1800" dirty="0"/>
              <a:t>2</a:t>
            </a:r>
            <a:r>
              <a:rPr kumimoji="1" lang="ja-JP" altLang="en-US" sz="1800" dirty="0"/>
              <a:t>） </a:t>
            </a:r>
            <a:r>
              <a:rPr kumimoji="1" lang="en-US" altLang="ja-JP" sz="1800" dirty="0"/>
              <a:t>Python</a:t>
            </a:r>
            <a:r>
              <a:rPr kumimoji="1" lang="ja-JP" altLang="en-US" sz="1800" dirty="0"/>
              <a:t>のプログラムコードは、大文字と小文字の違いを区別しない。</a:t>
            </a:r>
          </a:p>
          <a:p>
            <a:pPr marL="0" indent="0">
              <a:buNone/>
            </a:pPr>
            <a:endParaRPr kumimoji="1" lang="en-US" altLang="ja-JP" sz="1800" dirty="0"/>
          </a:p>
          <a:p>
            <a:pPr marL="0" indent="0">
              <a:buNone/>
            </a:pPr>
            <a:r>
              <a:rPr kumimoji="1" lang="ja-JP" altLang="en-US" sz="1800" dirty="0"/>
              <a:t>（</a:t>
            </a:r>
            <a:r>
              <a:rPr kumimoji="1" lang="en-US" altLang="ja-JP" sz="1800" dirty="0"/>
              <a:t>3</a:t>
            </a:r>
            <a:r>
              <a:rPr kumimoji="1" lang="ja-JP" altLang="en-US" sz="1800" dirty="0"/>
              <a:t>） </a:t>
            </a:r>
            <a:r>
              <a:rPr kumimoji="1" lang="en-US" altLang="ja-JP" sz="1800" dirty="0"/>
              <a:t>Python</a:t>
            </a:r>
            <a:r>
              <a:rPr kumimoji="1" lang="ja-JP" altLang="en-US" sz="1800" dirty="0"/>
              <a:t>には、</a:t>
            </a:r>
            <a:r>
              <a:rPr kumimoji="1" lang="en-US" altLang="ja-JP" sz="1800" dirty="0"/>
              <a:t>1</a:t>
            </a:r>
            <a:r>
              <a:rPr kumimoji="1" lang="ja-JP" altLang="en-US" sz="1800" dirty="0"/>
              <a:t>行ずつプログラムコードを入力して、そのつど実行する方法がある。</a:t>
            </a:r>
          </a:p>
          <a:p>
            <a:pPr marL="0" indent="0">
              <a:buNone/>
            </a:pPr>
            <a:endParaRPr kumimoji="1" lang="en-US" altLang="ja-JP" sz="1800" dirty="0"/>
          </a:p>
          <a:p>
            <a:pPr marL="0" indent="0">
              <a:buNone/>
            </a:pPr>
            <a:r>
              <a:rPr kumimoji="1" lang="ja-JP" altLang="en-US" sz="1800" dirty="0"/>
              <a:t>（</a:t>
            </a:r>
            <a:r>
              <a:rPr kumimoji="1" lang="en-US" altLang="ja-JP" sz="1800" dirty="0"/>
              <a:t>4</a:t>
            </a:r>
            <a:r>
              <a:rPr kumimoji="1" lang="ja-JP" altLang="en-US" sz="1800" dirty="0"/>
              <a:t>） 「 </a:t>
            </a:r>
            <a:r>
              <a:rPr kumimoji="1" lang="en-US" altLang="ja-JP" sz="1800" dirty="0"/>
              <a:t>print(</a:t>
            </a:r>
            <a:r>
              <a:rPr kumimoji="1" lang="ja-JP" altLang="en-US" sz="1800" dirty="0"/>
              <a:t>こんにちは</a:t>
            </a:r>
            <a:r>
              <a:rPr kumimoji="1" lang="en-US" altLang="ja-JP" sz="1800" dirty="0"/>
              <a:t>)</a:t>
            </a:r>
            <a:r>
              <a:rPr kumimoji="1" lang="ja-JP" altLang="en-US" sz="1800" dirty="0"/>
              <a:t>」と記述すると、「こんにちは」という文字列が出力される。</a:t>
            </a:r>
          </a:p>
          <a:p>
            <a:pPr marL="0" indent="0">
              <a:buNone/>
            </a:pPr>
            <a:endParaRPr kumimoji="1" lang="en-US" altLang="ja-JP" sz="1800" dirty="0"/>
          </a:p>
          <a:p>
            <a:pPr marL="0" indent="0">
              <a:buNone/>
            </a:pPr>
            <a:r>
              <a:rPr kumimoji="1" lang="ja-JP" altLang="en-US" sz="1800" dirty="0"/>
              <a:t>（</a:t>
            </a:r>
            <a:r>
              <a:rPr kumimoji="1" lang="en-US" altLang="ja-JP" sz="1800" dirty="0"/>
              <a:t>5</a:t>
            </a:r>
            <a:r>
              <a:rPr kumimoji="1" lang="ja-JP" altLang="en-US" sz="1800" dirty="0"/>
              <a:t>） 変数には後から異なる値を代入できる。</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34</a:t>
            </a:fld>
            <a:endParaRPr lang="ja-JP" altLang="en-US"/>
          </a:p>
        </p:txBody>
      </p:sp>
    </p:spTree>
    <p:extLst>
      <p:ext uri="{BB962C8B-B14F-4D97-AF65-F5344CB8AC3E}">
        <p14:creationId xmlns:p14="http://schemas.microsoft.com/office/powerpoint/2010/main" val="30889580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1</a:t>
            </a:r>
            <a:r>
              <a:rPr kumimoji="1" lang="ja-JP" altLang="en-US" dirty="0"/>
              <a:t>（解答）</a:t>
            </a:r>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1800" dirty="0"/>
              <a:t>次の文章のうち正しいものには○を、正しくないものには</a:t>
            </a:r>
            <a:r>
              <a:rPr kumimoji="1" lang="en-US" altLang="ja-JP" sz="1800" dirty="0"/>
              <a:t>×</a:t>
            </a:r>
            <a:r>
              <a:rPr kumimoji="1" lang="ja-JP" altLang="en-US" sz="1800" dirty="0"/>
              <a:t>をつけてください。</a:t>
            </a:r>
            <a:endParaRPr kumimoji="1" lang="en-US" altLang="ja-JP" sz="1800" dirty="0"/>
          </a:p>
          <a:p>
            <a:pPr marL="0" indent="0">
              <a:buNone/>
            </a:pPr>
            <a:endParaRPr kumimoji="1" lang="ja-JP" altLang="en-US" sz="1800" dirty="0"/>
          </a:p>
          <a:p>
            <a:pPr marL="0" indent="0">
              <a:buNone/>
            </a:pPr>
            <a:r>
              <a:rPr kumimoji="1" lang="ja-JP" altLang="en-US" sz="1800" dirty="0"/>
              <a:t>（</a:t>
            </a:r>
            <a:r>
              <a:rPr kumimoji="1" lang="en-US" altLang="ja-JP" sz="1800" dirty="0"/>
              <a:t>1</a:t>
            </a:r>
            <a:r>
              <a:rPr kumimoji="1" lang="ja-JP" altLang="en-US" sz="1800" dirty="0"/>
              <a:t>） コンピュータは、</a:t>
            </a:r>
            <a:r>
              <a:rPr kumimoji="1" lang="en-US" altLang="ja-JP" sz="1800" dirty="0"/>
              <a:t>Python</a:t>
            </a:r>
            <a:r>
              <a:rPr kumimoji="1" lang="ja-JP" altLang="en-US" sz="1800" dirty="0"/>
              <a:t>のプログラムコードを直接理解して処理を行う。</a:t>
            </a:r>
          </a:p>
          <a:p>
            <a:pPr marL="0" indent="0">
              <a:buNone/>
            </a:pPr>
            <a:endParaRPr kumimoji="1" lang="en-US" altLang="ja-JP" sz="1800" dirty="0"/>
          </a:p>
          <a:p>
            <a:pPr marL="0" indent="0">
              <a:buNone/>
            </a:pPr>
            <a:r>
              <a:rPr kumimoji="1" lang="ja-JP" altLang="en-US" sz="1800" dirty="0"/>
              <a:t>（</a:t>
            </a:r>
            <a:r>
              <a:rPr kumimoji="1" lang="en-US" altLang="ja-JP" sz="1800" dirty="0"/>
              <a:t>2</a:t>
            </a:r>
            <a:r>
              <a:rPr kumimoji="1" lang="ja-JP" altLang="en-US" sz="1800" dirty="0"/>
              <a:t>） </a:t>
            </a:r>
            <a:r>
              <a:rPr kumimoji="1" lang="en-US" altLang="ja-JP" sz="1800" dirty="0"/>
              <a:t>Python</a:t>
            </a:r>
            <a:r>
              <a:rPr kumimoji="1" lang="ja-JP" altLang="en-US" sz="1800" dirty="0"/>
              <a:t>のプログラムコードは、大文字と小文字の違いを区別しない。</a:t>
            </a:r>
          </a:p>
          <a:p>
            <a:pPr marL="0" indent="0">
              <a:buNone/>
            </a:pPr>
            <a:endParaRPr kumimoji="1" lang="en-US" altLang="ja-JP" sz="1800" dirty="0"/>
          </a:p>
          <a:p>
            <a:pPr marL="0" indent="0">
              <a:buNone/>
            </a:pPr>
            <a:r>
              <a:rPr kumimoji="1" lang="ja-JP" altLang="en-US" sz="1800" dirty="0"/>
              <a:t>（</a:t>
            </a:r>
            <a:r>
              <a:rPr kumimoji="1" lang="en-US" altLang="ja-JP" sz="1800" dirty="0"/>
              <a:t>3</a:t>
            </a:r>
            <a:r>
              <a:rPr kumimoji="1" lang="ja-JP" altLang="en-US" sz="1800" dirty="0"/>
              <a:t>） </a:t>
            </a:r>
            <a:r>
              <a:rPr kumimoji="1" lang="en-US" altLang="ja-JP" sz="1800" dirty="0"/>
              <a:t>Python</a:t>
            </a:r>
            <a:r>
              <a:rPr kumimoji="1" lang="ja-JP" altLang="en-US" sz="1800" dirty="0"/>
              <a:t>には、</a:t>
            </a:r>
            <a:r>
              <a:rPr kumimoji="1" lang="en-US" altLang="ja-JP" sz="1800" dirty="0"/>
              <a:t>1</a:t>
            </a:r>
            <a:r>
              <a:rPr kumimoji="1" lang="ja-JP" altLang="en-US" sz="1800" dirty="0"/>
              <a:t>行ずつプログラムコードを入力して、そのつど実行する方法がある。</a:t>
            </a:r>
          </a:p>
          <a:p>
            <a:pPr marL="0" indent="0">
              <a:buNone/>
            </a:pPr>
            <a:endParaRPr kumimoji="1" lang="en-US" altLang="ja-JP" sz="1800" dirty="0"/>
          </a:p>
          <a:p>
            <a:pPr marL="0" indent="0">
              <a:buNone/>
            </a:pPr>
            <a:r>
              <a:rPr kumimoji="1" lang="ja-JP" altLang="en-US" sz="1800" dirty="0"/>
              <a:t>（</a:t>
            </a:r>
            <a:r>
              <a:rPr kumimoji="1" lang="en-US" altLang="ja-JP" sz="1800" dirty="0"/>
              <a:t>4</a:t>
            </a:r>
            <a:r>
              <a:rPr kumimoji="1" lang="ja-JP" altLang="en-US" sz="1800" dirty="0"/>
              <a:t>） 「 </a:t>
            </a:r>
            <a:r>
              <a:rPr kumimoji="1" lang="en-US" altLang="ja-JP" sz="1800" dirty="0"/>
              <a:t>print(</a:t>
            </a:r>
            <a:r>
              <a:rPr kumimoji="1" lang="ja-JP" altLang="en-US" sz="1800" dirty="0"/>
              <a:t>こんにちは</a:t>
            </a:r>
            <a:r>
              <a:rPr kumimoji="1" lang="en-US" altLang="ja-JP" sz="1800" dirty="0"/>
              <a:t>)</a:t>
            </a:r>
            <a:r>
              <a:rPr kumimoji="1" lang="ja-JP" altLang="en-US" sz="1800" dirty="0"/>
              <a:t>」と記述すると、「こんにちは」という文字列が出力される。</a:t>
            </a:r>
          </a:p>
          <a:p>
            <a:pPr marL="0" indent="0">
              <a:buNone/>
            </a:pPr>
            <a:endParaRPr kumimoji="1" lang="en-US" altLang="ja-JP" sz="1800" dirty="0"/>
          </a:p>
          <a:p>
            <a:pPr marL="0" indent="0">
              <a:buNone/>
            </a:pPr>
            <a:r>
              <a:rPr kumimoji="1" lang="ja-JP" altLang="en-US" sz="1800" dirty="0"/>
              <a:t>（</a:t>
            </a:r>
            <a:r>
              <a:rPr kumimoji="1" lang="en-US" altLang="ja-JP" sz="1800" dirty="0"/>
              <a:t>5</a:t>
            </a:r>
            <a:r>
              <a:rPr kumimoji="1" lang="ja-JP" altLang="en-US" sz="1800" dirty="0"/>
              <a:t>） 変数には後から異なる値を代入できる。</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35</a:t>
            </a:fld>
            <a:endParaRPr lang="ja-JP" altLang="en-US"/>
          </a:p>
        </p:txBody>
      </p:sp>
      <p:sp>
        <p:nvSpPr>
          <p:cNvPr id="5" name="テキスト ボックス 4">
            <a:extLst>
              <a:ext uri="{FF2B5EF4-FFF2-40B4-BE49-F238E27FC236}">
                <a16:creationId xmlns:a16="http://schemas.microsoft.com/office/drawing/2014/main" id="{41558E0D-46AE-477C-8711-12F9C50720DB}"/>
              </a:ext>
            </a:extLst>
          </p:cNvPr>
          <p:cNvSpPr txBox="1"/>
          <p:nvPr/>
        </p:nvSpPr>
        <p:spPr>
          <a:xfrm>
            <a:off x="107504" y="1844824"/>
            <a:ext cx="494046" cy="461665"/>
          </a:xfrm>
          <a:prstGeom prst="rect">
            <a:avLst/>
          </a:prstGeom>
          <a:noFill/>
        </p:spPr>
        <p:txBody>
          <a:bodyPr wrap="none" rtlCol="0">
            <a:spAutoFit/>
          </a:bodyPr>
          <a:lstStyle/>
          <a:p>
            <a:r>
              <a:rPr kumimoji="1" lang="en-US" altLang="ja-JP" sz="2400" b="1" dirty="0">
                <a:solidFill>
                  <a:srgbClr val="FF0000"/>
                </a:solidFill>
              </a:rPr>
              <a:t>×</a:t>
            </a:r>
            <a:endParaRPr kumimoji="1" lang="ja-JP" altLang="en-US" sz="2400" b="1" dirty="0">
              <a:solidFill>
                <a:srgbClr val="FF0000"/>
              </a:solidFill>
            </a:endParaRPr>
          </a:p>
        </p:txBody>
      </p:sp>
      <p:sp>
        <p:nvSpPr>
          <p:cNvPr id="6" name="テキスト ボックス 5">
            <a:extLst>
              <a:ext uri="{FF2B5EF4-FFF2-40B4-BE49-F238E27FC236}">
                <a16:creationId xmlns:a16="http://schemas.microsoft.com/office/drawing/2014/main" id="{A24A32B2-59CE-4DD8-B2EC-9DA8889B1833}"/>
              </a:ext>
            </a:extLst>
          </p:cNvPr>
          <p:cNvSpPr txBox="1"/>
          <p:nvPr/>
        </p:nvSpPr>
        <p:spPr>
          <a:xfrm>
            <a:off x="107504" y="2475226"/>
            <a:ext cx="494046" cy="461665"/>
          </a:xfrm>
          <a:prstGeom prst="rect">
            <a:avLst/>
          </a:prstGeom>
          <a:noFill/>
        </p:spPr>
        <p:txBody>
          <a:bodyPr wrap="none" rtlCol="0">
            <a:spAutoFit/>
          </a:bodyPr>
          <a:lstStyle/>
          <a:p>
            <a:r>
              <a:rPr kumimoji="1" lang="en-US" altLang="ja-JP" sz="2400" b="1" dirty="0">
                <a:solidFill>
                  <a:srgbClr val="FF0000"/>
                </a:solidFill>
              </a:rPr>
              <a:t>×</a:t>
            </a:r>
            <a:endParaRPr kumimoji="1" lang="ja-JP" altLang="en-US" sz="2400" b="1" dirty="0">
              <a:solidFill>
                <a:srgbClr val="FF0000"/>
              </a:solidFill>
            </a:endParaRPr>
          </a:p>
        </p:txBody>
      </p:sp>
      <p:sp>
        <p:nvSpPr>
          <p:cNvPr id="7" name="テキスト ボックス 6">
            <a:extLst>
              <a:ext uri="{FF2B5EF4-FFF2-40B4-BE49-F238E27FC236}">
                <a16:creationId xmlns:a16="http://schemas.microsoft.com/office/drawing/2014/main" id="{518CE49D-3451-4A61-90EA-570DD7F15BCE}"/>
              </a:ext>
            </a:extLst>
          </p:cNvPr>
          <p:cNvSpPr txBox="1"/>
          <p:nvPr/>
        </p:nvSpPr>
        <p:spPr>
          <a:xfrm>
            <a:off x="107504" y="3105628"/>
            <a:ext cx="494046" cy="461665"/>
          </a:xfrm>
          <a:prstGeom prst="rect">
            <a:avLst/>
          </a:prstGeom>
          <a:noFill/>
        </p:spPr>
        <p:txBody>
          <a:bodyPr wrap="none" rtlCol="0">
            <a:spAutoFit/>
          </a:bodyPr>
          <a:lstStyle/>
          <a:p>
            <a:r>
              <a:rPr kumimoji="1" lang="ja-JP" altLang="en-US" sz="2400" b="1" dirty="0">
                <a:solidFill>
                  <a:srgbClr val="FF0000"/>
                </a:solidFill>
              </a:rPr>
              <a:t>○</a:t>
            </a:r>
          </a:p>
        </p:txBody>
      </p:sp>
      <p:sp>
        <p:nvSpPr>
          <p:cNvPr id="8" name="テキスト ボックス 7">
            <a:extLst>
              <a:ext uri="{FF2B5EF4-FFF2-40B4-BE49-F238E27FC236}">
                <a16:creationId xmlns:a16="http://schemas.microsoft.com/office/drawing/2014/main" id="{1FCFBC7A-5466-4E04-BA20-3ACED373324C}"/>
              </a:ext>
            </a:extLst>
          </p:cNvPr>
          <p:cNvSpPr txBox="1"/>
          <p:nvPr/>
        </p:nvSpPr>
        <p:spPr>
          <a:xfrm>
            <a:off x="107504" y="4029953"/>
            <a:ext cx="494046" cy="461665"/>
          </a:xfrm>
          <a:prstGeom prst="rect">
            <a:avLst/>
          </a:prstGeom>
          <a:noFill/>
        </p:spPr>
        <p:txBody>
          <a:bodyPr wrap="none" rtlCol="0">
            <a:spAutoFit/>
          </a:bodyPr>
          <a:lstStyle/>
          <a:p>
            <a:r>
              <a:rPr kumimoji="1" lang="en-US" altLang="ja-JP" sz="2400" b="1" dirty="0">
                <a:solidFill>
                  <a:srgbClr val="FF0000"/>
                </a:solidFill>
              </a:rPr>
              <a:t>×</a:t>
            </a:r>
            <a:endParaRPr kumimoji="1" lang="ja-JP" altLang="en-US" sz="2400" b="1" dirty="0">
              <a:solidFill>
                <a:srgbClr val="FF0000"/>
              </a:solidFill>
            </a:endParaRPr>
          </a:p>
        </p:txBody>
      </p:sp>
      <p:sp>
        <p:nvSpPr>
          <p:cNvPr id="9" name="テキスト ボックス 8">
            <a:extLst>
              <a:ext uri="{FF2B5EF4-FFF2-40B4-BE49-F238E27FC236}">
                <a16:creationId xmlns:a16="http://schemas.microsoft.com/office/drawing/2014/main" id="{9C732BA1-1570-475F-8092-06C477DC40DF}"/>
              </a:ext>
            </a:extLst>
          </p:cNvPr>
          <p:cNvSpPr txBox="1"/>
          <p:nvPr/>
        </p:nvSpPr>
        <p:spPr>
          <a:xfrm>
            <a:off x="107504" y="5013176"/>
            <a:ext cx="494046" cy="461665"/>
          </a:xfrm>
          <a:prstGeom prst="rect">
            <a:avLst/>
          </a:prstGeom>
          <a:noFill/>
        </p:spPr>
        <p:txBody>
          <a:bodyPr wrap="none" rtlCol="0">
            <a:spAutoFit/>
          </a:bodyPr>
          <a:lstStyle/>
          <a:p>
            <a:r>
              <a:rPr kumimoji="1" lang="ja-JP" altLang="en-US" sz="2400" b="1" dirty="0">
                <a:solidFill>
                  <a:srgbClr val="FF0000"/>
                </a:solidFill>
              </a:rPr>
              <a:t>○</a:t>
            </a:r>
          </a:p>
        </p:txBody>
      </p:sp>
    </p:spTree>
    <p:extLst>
      <p:ext uri="{BB962C8B-B14F-4D97-AF65-F5344CB8AC3E}">
        <p14:creationId xmlns:p14="http://schemas.microsoft.com/office/powerpoint/2010/main" val="770886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407CC4-A9A3-44F2-9970-17AF2BDF94FD}"/>
              </a:ext>
            </a:extLst>
          </p:cNvPr>
          <p:cNvSpPr>
            <a:spLocks noGrp="1"/>
          </p:cNvSpPr>
          <p:nvPr>
            <p:ph type="title"/>
          </p:nvPr>
        </p:nvSpPr>
        <p:spPr/>
        <p:txBody>
          <a:bodyPr/>
          <a:lstStyle/>
          <a:p>
            <a:r>
              <a:rPr lang="ja-JP" altLang="en-US" dirty="0"/>
              <a:t>問題 </a:t>
            </a:r>
            <a:r>
              <a:rPr lang="en-US" altLang="ja-JP" dirty="0"/>
              <a:t>2</a:t>
            </a:r>
            <a:endParaRPr kumimoji="1" lang="ja-JP" altLang="en-US" dirty="0"/>
          </a:p>
        </p:txBody>
      </p:sp>
      <p:sp>
        <p:nvSpPr>
          <p:cNvPr id="3" name="コンテンツ プレースホルダー 2">
            <a:extLst>
              <a:ext uri="{FF2B5EF4-FFF2-40B4-BE49-F238E27FC236}">
                <a16:creationId xmlns:a16="http://schemas.microsoft.com/office/drawing/2014/main" id="{303A5031-AE16-498E-B80C-5535E12D41A6}"/>
              </a:ext>
            </a:extLst>
          </p:cNvPr>
          <p:cNvSpPr>
            <a:spLocks noGrp="1"/>
          </p:cNvSpPr>
          <p:nvPr>
            <p:ph idx="1"/>
          </p:nvPr>
        </p:nvSpPr>
        <p:spPr>
          <a:xfrm>
            <a:off x="457200" y="1214422"/>
            <a:ext cx="8507288" cy="5000660"/>
          </a:xfrm>
        </p:spPr>
        <p:txBody>
          <a:bodyPr/>
          <a:lstStyle/>
          <a:p>
            <a:pPr marL="0" indent="0">
              <a:buNone/>
            </a:pPr>
            <a:r>
              <a:rPr kumimoji="1" lang="ja-JP" altLang="en-US" sz="2000" dirty="0"/>
              <a:t>次の文章の空欄に入れるべき語句を、選択肢から選</a:t>
            </a:r>
            <a:r>
              <a:rPr lang="ja-JP" altLang="en-US" sz="2000" dirty="0"/>
              <a:t>んで</a:t>
            </a:r>
            <a:r>
              <a:rPr kumimoji="1" lang="ja-JP" altLang="en-US" sz="2000" dirty="0"/>
              <a:t>ください。</a:t>
            </a:r>
            <a:endParaRPr kumimoji="1" lang="en-US" altLang="ja-JP" sz="2000" dirty="0"/>
          </a:p>
          <a:p>
            <a:pPr marL="0" indent="0">
              <a:buNone/>
            </a:pPr>
            <a:endParaRPr kumimoji="1" lang="ja-JP" altLang="en-US" sz="2000" dirty="0"/>
          </a:p>
          <a:p>
            <a:pPr marL="0" indent="0">
              <a:buNone/>
            </a:pPr>
            <a:r>
              <a:rPr kumimoji="1" lang="ja-JP" altLang="en-US" sz="2000" dirty="0"/>
              <a:t>コンピュータが値を記憶しておくための入れ物のことを</a:t>
            </a:r>
            <a:r>
              <a:rPr kumimoji="1" lang="en-US" altLang="ja-JP" sz="2000" dirty="0"/>
              <a:t>[</a:t>
            </a:r>
            <a:r>
              <a:rPr kumimoji="1" lang="ja-JP" altLang="en-US" sz="2000" dirty="0"/>
              <a:t>（</a:t>
            </a:r>
            <a:r>
              <a:rPr kumimoji="1" lang="en-US" altLang="ja-JP" sz="2000" dirty="0"/>
              <a:t>1</a:t>
            </a:r>
            <a:r>
              <a:rPr kumimoji="1" lang="ja-JP" altLang="en-US" sz="2000" dirty="0"/>
              <a:t>）</a:t>
            </a:r>
            <a:r>
              <a:rPr kumimoji="1" lang="en-US" altLang="ja-JP" sz="2000" dirty="0"/>
              <a:t>]</a:t>
            </a:r>
            <a:r>
              <a:rPr kumimoji="1" lang="ja-JP" altLang="en-US" sz="2000" dirty="0"/>
              <a:t>という。</a:t>
            </a:r>
          </a:p>
          <a:p>
            <a:pPr marL="0" indent="0">
              <a:buNone/>
            </a:pPr>
            <a:r>
              <a:rPr lang="en-US" altLang="ja-JP" sz="2000" dirty="0"/>
              <a:t>[</a:t>
            </a:r>
            <a:r>
              <a:rPr kumimoji="1" lang="ja-JP" altLang="en-US" sz="2000" dirty="0"/>
              <a:t>（</a:t>
            </a:r>
            <a:r>
              <a:rPr kumimoji="1" lang="en-US" altLang="ja-JP" sz="2000" dirty="0"/>
              <a:t>1</a:t>
            </a:r>
            <a:r>
              <a:rPr kumimoji="1" lang="ja-JP" altLang="en-US" sz="2000" dirty="0"/>
              <a:t>）</a:t>
            </a:r>
            <a:r>
              <a:rPr kumimoji="1" lang="en-US" altLang="ja-JP" sz="2000" dirty="0"/>
              <a:t>] </a:t>
            </a:r>
            <a:r>
              <a:rPr kumimoji="1" lang="ja-JP" altLang="en-US" sz="2000" dirty="0"/>
              <a:t>に値を格納することを</a:t>
            </a:r>
            <a:r>
              <a:rPr kumimoji="1" lang="en-US" altLang="ja-JP" sz="2000" dirty="0"/>
              <a:t>[</a:t>
            </a:r>
            <a:r>
              <a:rPr kumimoji="1" lang="ja-JP" altLang="en-US" sz="2000" dirty="0"/>
              <a:t>（</a:t>
            </a:r>
            <a:r>
              <a:rPr kumimoji="1" lang="en-US" altLang="ja-JP" sz="2000" dirty="0"/>
              <a:t>2</a:t>
            </a:r>
            <a:r>
              <a:rPr kumimoji="1" lang="ja-JP" altLang="en-US" sz="2000" dirty="0"/>
              <a:t>） </a:t>
            </a:r>
            <a:r>
              <a:rPr kumimoji="1" lang="en-US" altLang="ja-JP" sz="2000" dirty="0"/>
              <a:t>]</a:t>
            </a:r>
            <a:r>
              <a:rPr kumimoji="1" lang="ja-JP" altLang="en-US" sz="2000" dirty="0"/>
              <a:t>という。</a:t>
            </a:r>
          </a:p>
          <a:p>
            <a:pPr marL="0" indent="0">
              <a:buNone/>
            </a:pPr>
            <a:r>
              <a:rPr lang="en-US" altLang="ja-JP" sz="2000" dirty="0"/>
              <a:t>[</a:t>
            </a:r>
            <a:r>
              <a:rPr kumimoji="1" lang="ja-JP" altLang="en-US" sz="2000" dirty="0"/>
              <a:t>（</a:t>
            </a:r>
            <a:r>
              <a:rPr kumimoji="1" lang="en-US" altLang="ja-JP" sz="2000" dirty="0"/>
              <a:t>2</a:t>
            </a:r>
            <a:r>
              <a:rPr kumimoji="1" lang="ja-JP" altLang="en-US" sz="2000" dirty="0"/>
              <a:t>）</a:t>
            </a:r>
            <a:r>
              <a:rPr kumimoji="1" lang="en-US" altLang="ja-JP" sz="2000" dirty="0"/>
              <a:t>]</a:t>
            </a:r>
            <a:r>
              <a:rPr kumimoji="1" lang="ja-JP" altLang="en-US" sz="2000" dirty="0"/>
              <a:t> を行うには、記号</a:t>
            </a:r>
            <a:r>
              <a:rPr kumimoji="1" lang="en-US" altLang="ja-JP" sz="2000" dirty="0"/>
              <a:t>[</a:t>
            </a:r>
            <a:r>
              <a:rPr kumimoji="1" lang="ja-JP" altLang="en-US" sz="2000" dirty="0"/>
              <a:t>（</a:t>
            </a:r>
            <a:r>
              <a:rPr kumimoji="1" lang="en-US" altLang="ja-JP" sz="2000" dirty="0"/>
              <a:t>3</a:t>
            </a:r>
            <a:r>
              <a:rPr kumimoji="1" lang="ja-JP" altLang="en-US" sz="2000" dirty="0"/>
              <a:t>）</a:t>
            </a:r>
            <a:r>
              <a:rPr kumimoji="1" lang="en-US" altLang="ja-JP" sz="2000" dirty="0"/>
              <a:t>]</a:t>
            </a:r>
            <a:r>
              <a:rPr kumimoji="1" lang="ja-JP" altLang="en-US" sz="2000" dirty="0"/>
              <a:t>を使用する。</a:t>
            </a:r>
          </a:p>
          <a:p>
            <a:pPr marL="0" indent="0">
              <a:buNone/>
            </a:pPr>
            <a:r>
              <a:rPr lang="en-US" altLang="ja-JP" sz="2000" dirty="0"/>
              <a:t>[</a:t>
            </a:r>
            <a:r>
              <a:rPr kumimoji="1" lang="ja-JP" altLang="en-US" sz="2000" dirty="0"/>
              <a:t>（</a:t>
            </a:r>
            <a:r>
              <a:rPr kumimoji="1" lang="en-US" altLang="ja-JP" sz="2000" dirty="0"/>
              <a:t>1</a:t>
            </a:r>
            <a:r>
              <a:rPr kumimoji="1" lang="ja-JP" altLang="en-US" sz="2000" dirty="0"/>
              <a:t>）</a:t>
            </a:r>
            <a:r>
              <a:rPr lang="en-US" altLang="ja-JP" sz="2000" dirty="0"/>
              <a:t>]</a:t>
            </a:r>
            <a:r>
              <a:rPr kumimoji="1" lang="ja-JP" altLang="en-US" sz="2000" dirty="0"/>
              <a:t>に</a:t>
            </a:r>
            <a:r>
              <a:rPr kumimoji="1" lang="en-US" altLang="ja-JP" sz="2000" dirty="0"/>
              <a:t>[</a:t>
            </a:r>
            <a:r>
              <a:rPr kumimoji="1" lang="ja-JP" altLang="en-US" sz="2000" dirty="0"/>
              <a:t>（</a:t>
            </a:r>
            <a:r>
              <a:rPr kumimoji="1" lang="en-US" altLang="ja-JP" sz="2000" dirty="0"/>
              <a:t>2</a:t>
            </a:r>
            <a:r>
              <a:rPr kumimoji="1" lang="ja-JP" altLang="en-US" sz="2000" dirty="0"/>
              <a:t>）</a:t>
            </a:r>
            <a:r>
              <a:rPr lang="en-US" altLang="ja-JP" sz="2000" dirty="0"/>
              <a:t>]</a:t>
            </a:r>
            <a:r>
              <a:rPr kumimoji="1" lang="ja-JP" altLang="en-US" sz="2000" dirty="0"/>
              <a:t>された値は </a:t>
            </a:r>
            <a:r>
              <a:rPr kumimoji="1" lang="en-US" altLang="ja-JP" sz="2000" dirty="0"/>
              <a:t>print </a:t>
            </a:r>
            <a:r>
              <a:rPr kumimoji="1" lang="ja-JP" altLang="en-US" sz="2000" dirty="0"/>
              <a:t>関数を用いてコンソールに</a:t>
            </a:r>
            <a:r>
              <a:rPr kumimoji="1" lang="en-US" altLang="ja-JP" sz="2000" dirty="0"/>
              <a:t>[</a:t>
            </a:r>
            <a:r>
              <a:rPr kumimoji="1" lang="ja-JP" altLang="en-US" sz="2000" dirty="0"/>
              <a:t>（</a:t>
            </a:r>
            <a:r>
              <a:rPr kumimoji="1" lang="en-US" altLang="ja-JP" sz="2000" dirty="0"/>
              <a:t>4</a:t>
            </a:r>
            <a:r>
              <a:rPr kumimoji="1" lang="ja-JP" altLang="en-US" sz="2000" dirty="0"/>
              <a:t>）</a:t>
            </a:r>
            <a:r>
              <a:rPr lang="en-US" altLang="ja-JP" sz="2000" dirty="0"/>
              <a:t>]</a:t>
            </a:r>
            <a:r>
              <a:rPr kumimoji="1" lang="ja-JP" altLang="en-US" sz="2000" dirty="0"/>
              <a:t> できる。</a:t>
            </a:r>
            <a:endParaRPr kumimoji="1" lang="en-US" altLang="ja-JP" sz="2000" dirty="0"/>
          </a:p>
          <a:p>
            <a:pPr marL="0" indent="0">
              <a:buNone/>
            </a:pPr>
            <a:endParaRPr kumimoji="1" lang="ja-JP" altLang="en-US" sz="2000" dirty="0"/>
          </a:p>
          <a:p>
            <a:pPr marL="0" indent="0">
              <a:buNone/>
            </a:pPr>
            <a:r>
              <a:rPr kumimoji="1" lang="en-US" altLang="ja-JP" sz="2000" dirty="0"/>
              <a:t>【</a:t>
            </a:r>
            <a:r>
              <a:rPr kumimoji="1" lang="ja-JP" altLang="en-US" sz="2000" dirty="0"/>
              <a:t>選択肢</a:t>
            </a:r>
            <a:r>
              <a:rPr kumimoji="1" lang="en-US" altLang="ja-JP" sz="2000" dirty="0"/>
              <a:t>】</a:t>
            </a:r>
          </a:p>
          <a:p>
            <a:pPr marL="0" indent="0">
              <a:buNone/>
            </a:pPr>
            <a:r>
              <a:rPr kumimoji="1" lang="ja-JP" altLang="en-US" sz="2000" dirty="0"/>
              <a:t>   ・代入　 ・変数　・オブジェクト　・出力　</a:t>
            </a:r>
            <a:endParaRPr kumimoji="1" lang="en-US" altLang="ja-JP" sz="2000" dirty="0"/>
          </a:p>
          <a:p>
            <a:pPr marL="0" indent="0">
              <a:buNone/>
            </a:pPr>
            <a:r>
              <a:rPr lang="ja-JP" altLang="en-US" sz="2000" dirty="0"/>
              <a:t>   ・</a:t>
            </a:r>
            <a:r>
              <a:rPr kumimoji="1" lang="en-US" altLang="ja-JP" sz="2000" dirty="0"/>
              <a:t>&gt;&gt;&gt;</a:t>
            </a:r>
            <a:r>
              <a:rPr kumimoji="1" lang="ja-JP" altLang="en-US" sz="2000" dirty="0"/>
              <a:t>　</a:t>
            </a:r>
            <a:r>
              <a:rPr lang="ja-JP" altLang="en-US" sz="2000" dirty="0"/>
              <a:t>・</a:t>
            </a:r>
            <a:r>
              <a:rPr kumimoji="1" lang="en-US" altLang="ja-JP" sz="2000" dirty="0"/>
              <a:t>=</a:t>
            </a:r>
            <a:endParaRPr kumimoji="1" lang="ja-JP" altLang="en-US" sz="2000" dirty="0"/>
          </a:p>
        </p:txBody>
      </p:sp>
      <p:sp>
        <p:nvSpPr>
          <p:cNvPr id="4" name="スライド番号プレースホルダー 3">
            <a:extLst>
              <a:ext uri="{FF2B5EF4-FFF2-40B4-BE49-F238E27FC236}">
                <a16:creationId xmlns:a16="http://schemas.microsoft.com/office/drawing/2014/main" id="{651D9FF5-1303-4539-95DF-4FA3AA60E537}"/>
              </a:ext>
            </a:extLst>
          </p:cNvPr>
          <p:cNvSpPr>
            <a:spLocks noGrp="1"/>
          </p:cNvSpPr>
          <p:nvPr>
            <p:ph type="sldNum" sz="quarter" idx="12"/>
          </p:nvPr>
        </p:nvSpPr>
        <p:spPr/>
        <p:txBody>
          <a:bodyPr/>
          <a:lstStyle/>
          <a:p>
            <a:fld id="{F9134F74-3BB4-4ADE-A554-892E3A208E77}" type="slidenum">
              <a:rPr lang="ja-JP" altLang="en-US" smtClean="0"/>
              <a:pPr/>
              <a:t>36</a:t>
            </a:fld>
            <a:endParaRPr lang="ja-JP" altLang="en-US"/>
          </a:p>
        </p:txBody>
      </p:sp>
    </p:spTree>
    <p:extLst>
      <p:ext uri="{BB962C8B-B14F-4D97-AF65-F5344CB8AC3E}">
        <p14:creationId xmlns:p14="http://schemas.microsoft.com/office/powerpoint/2010/main" val="2268635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407CC4-A9A3-44F2-9970-17AF2BDF94FD}"/>
              </a:ext>
            </a:extLst>
          </p:cNvPr>
          <p:cNvSpPr>
            <a:spLocks noGrp="1"/>
          </p:cNvSpPr>
          <p:nvPr>
            <p:ph type="title"/>
          </p:nvPr>
        </p:nvSpPr>
        <p:spPr/>
        <p:txBody>
          <a:bodyPr/>
          <a:lstStyle/>
          <a:p>
            <a:r>
              <a:rPr lang="ja-JP" altLang="en-US" dirty="0"/>
              <a:t>問題 </a:t>
            </a:r>
            <a:r>
              <a:rPr lang="en-US" altLang="ja-JP" dirty="0"/>
              <a:t>2</a:t>
            </a:r>
            <a:r>
              <a:rPr lang="ja-JP" altLang="en-US" dirty="0"/>
              <a:t>（解答）</a:t>
            </a:r>
            <a:endParaRPr kumimoji="1" lang="ja-JP" altLang="en-US" dirty="0"/>
          </a:p>
        </p:txBody>
      </p:sp>
      <p:sp>
        <p:nvSpPr>
          <p:cNvPr id="3" name="コンテンツ プレースホルダー 2">
            <a:extLst>
              <a:ext uri="{FF2B5EF4-FFF2-40B4-BE49-F238E27FC236}">
                <a16:creationId xmlns:a16="http://schemas.microsoft.com/office/drawing/2014/main" id="{303A5031-AE16-498E-B80C-5535E12D41A6}"/>
              </a:ext>
            </a:extLst>
          </p:cNvPr>
          <p:cNvSpPr>
            <a:spLocks noGrp="1"/>
          </p:cNvSpPr>
          <p:nvPr>
            <p:ph idx="1"/>
          </p:nvPr>
        </p:nvSpPr>
        <p:spPr>
          <a:xfrm>
            <a:off x="457200" y="1214422"/>
            <a:ext cx="8507288" cy="5000660"/>
          </a:xfrm>
        </p:spPr>
        <p:txBody>
          <a:bodyPr/>
          <a:lstStyle/>
          <a:p>
            <a:pPr marL="0" indent="0">
              <a:buNone/>
            </a:pPr>
            <a:r>
              <a:rPr kumimoji="1" lang="ja-JP" altLang="en-US" sz="2000" dirty="0"/>
              <a:t>次の文章の空欄に入れるべき語句を、選択肢から選</a:t>
            </a:r>
            <a:r>
              <a:rPr lang="ja-JP" altLang="en-US" sz="2000" dirty="0"/>
              <a:t>んで</a:t>
            </a:r>
            <a:r>
              <a:rPr kumimoji="1" lang="ja-JP" altLang="en-US" sz="2000" dirty="0"/>
              <a:t>ください。</a:t>
            </a:r>
            <a:endParaRPr kumimoji="1" lang="en-US" altLang="ja-JP" sz="2000" dirty="0"/>
          </a:p>
          <a:p>
            <a:pPr marL="0" indent="0">
              <a:buNone/>
            </a:pPr>
            <a:endParaRPr kumimoji="1" lang="ja-JP" altLang="en-US" sz="2000" dirty="0"/>
          </a:p>
          <a:p>
            <a:pPr marL="0" indent="0">
              <a:buNone/>
            </a:pPr>
            <a:r>
              <a:rPr kumimoji="1" lang="ja-JP" altLang="en-US" sz="2000" dirty="0"/>
              <a:t>コンピュータが値を記憶しておくための入れ物のことを</a:t>
            </a:r>
            <a:r>
              <a:rPr kumimoji="1" lang="en-US" altLang="ja-JP" sz="2000" dirty="0"/>
              <a:t>[</a:t>
            </a:r>
            <a:r>
              <a:rPr lang="ja-JP" altLang="en-US" sz="2000" dirty="0">
                <a:solidFill>
                  <a:srgbClr val="FF0000"/>
                </a:solidFill>
              </a:rPr>
              <a:t>変数</a:t>
            </a:r>
            <a:r>
              <a:rPr kumimoji="1" lang="en-US" altLang="ja-JP" sz="2000" dirty="0"/>
              <a:t>]</a:t>
            </a:r>
            <a:r>
              <a:rPr kumimoji="1" lang="ja-JP" altLang="en-US" sz="2000" dirty="0"/>
              <a:t>という。</a:t>
            </a:r>
          </a:p>
          <a:p>
            <a:pPr marL="0" indent="0">
              <a:buNone/>
            </a:pPr>
            <a:r>
              <a:rPr lang="en-US" altLang="ja-JP" sz="2000" dirty="0"/>
              <a:t>[</a:t>
            </a:r>
            <a:r>
              <a:rPr lang="ja-JP" altLang="en-US" sz="2000" dirty="0">
                <a:solidFill>
                  <a:srgbClr val="FF0000"/>
                </a:solidFill>
              </a:rPr>
              <a:t>変数</a:t>
            </a:r>
            <a:r>
              <a:rPr kumimoji="1" lang="en-US" altLang="ja-JP" sz="2000" dirty="0"/>
              <a:t>] </a:t>
            </a:r>
            <a:r>
              <a:rPr kumimoji="1" lang="ja-JP" altLang="en-US" sz="2000" dirty="0"/>
              <a:t>に値を格納することを</a:t>
            </a:r>
            <a:r>
              <a:rPr kumimoji="1" lang="en-US" altLang="ja-JP" sz="2000" dirty="0"/>
              <a:t>[</a:t>
            </a:r>
            <a:r>
              <a:rPr kumimoji="1" lang="ja-JP" altLang="en-US" sz="2000" dirty="0">
                <a:solidFill>
                  <a:srgbClr val="FF0000"/>
                </a:solidFill>
              </a:rPr>
              <a:t>代入</a:t>
            </a:r>
            <a:r>
              <a:rPr kumimoji="1" lang="en-US" altLang="ja-JP" sz="2000" dirty="0"/>
              <a:t>]</a:t>
            </a:r>
            <a:r>
              <a:rPr kumimoji="1" lang="ja-JP" altLang="en-US" sz="2000" dirty="0"/>
              <a:t>という。</a:t>
            </a:r>
          </a:p>
          <a:p>
            <a:pPr marL="0" indent="0">
              <a:buNone/>
            </a:pPr>
            <a:r>
              <a:rPr lang="en-US" altLang="ja-JP" sz="2000" dirty="0"/>
              <a:t>[</a:t>
            </a:r>
            <a:r>
              <a:rPr lang="ja-JP" altLang="en-US" sz="2000" dirty="0">
                <a:solidFill>
                  <a:srgbClr val="FF0000"/>
                </a:solidFill>
              </a:rPr>
              <a:t>代入</a:t>
            </a:r>
            <a:r>
              <a:rPr kumimoji="1" lang="en-US" altLang="ja-JP" sz="2000" dirty="0"/>
              <a:t>]</a:t>
            </a:r>
            <a:r>
              <a:rPr kumimoji="1" lang="ja-JP" altLang="en-US" sz="2000" dirty="0"/>
              <a:t> を行うには、記号</a:t>
            </a:r>
            <a:r>
              <a:rPr kumimoji="1" lang="en-US" altLang="ja-JP" sz="2000" dirty="0"/>
              <a:t>[</a:t>
            </a:r>
            <a:r>
              <a:rPr lang="en-US" altLang="ja-JP" sz="2000" dirty="0">
                <a:solidFill>
                  <a:srgbClr val="FF0000"/>
                </a:solidFill>
              </a:rPr>
              <a:t>=</a:t>
            </a:r>
            <a:r>
              <a:rPr kumimoji="1" lang="en-US" altLang="ja-JP" sz="2000" dirty="0"/>
              <a:t>]</a:t>
            </a:r>
            <a:r>
              <a:rPr kumimoji="1" lang="ja-JP" altLang="en-US" sz="2000" dirty="0"/>
              <a:t>を使用する。</a:t>
            </a:r>
          </a:p>
          <a:p>
            <a:pPr marL="0" indent="0">
              <a:buNone/>
            </a:pPr>
            <a:r>
              <a:rPr lang="en-US" altLang="ja-JP" sz="2000" dirty="0"/>
              <a:t>[</a:t>
            </a:r>
            <a:r>
              <a:rPr lang="ja-JP" altLang="en-US" sz="2000" dirty="0">
                <a:solidFill>
                  <a:srgbClr val="FF0000"/>
                </a:solidFill>
              </a:rPr>
              <a:t>変数</a:t>
            </a:r>
            <a:r>
              <a:rPr lang="en-US" altLang="ja-JP" sz="2000" dirty="0"/>
              <a:t>]</a:t>
            </a:r>
            <a:r>
              <a:rPr kumimoji="1" lang="ja-JP" altLang="en-US" sz="2000" dirty="0"/>
              <a:t>に</a:t>
            </a:r>
            <a:r>
              <a:rPr kumimoji="1" lang="en-US" altLang="ja-JP" sz="2000" dirty="0"/>
              <a:t>[</a:t>
            </a:r>
            <a:r>
              <a:rPr lang="ja-JP" altLang="en-US" sz="2000" dirty="0">
                <a:solidFill>
                  <a:srgbClr val="FF0000"/>
                </a:solidFill>
              </a:rPr>
              <a:t>代入</a:t>
            </a:r>
            <a:r>
              <a:rPr lang="en-US" altLang="ja-JP" sz="2000" dirty="0"/>
              <a:t>]</a:t>
            </a:r>
            <a:r>
              <a:rPr kumimoji="1" lang="ja-JP" altLang="en-US" sz="2000" dirty="0"/>
              <a:t>された値は </a:t>
            </a:r>
            <a:r>
              <a:rPr kumimoji="1" lang="en-US" altLang="ja-JP" sz="2000" dirty="0"/>
              <a:t>print </a:t>
            </a:r>
            <a:r>
              <a:rPr kumimoji="1" lang="ja-JP" altLang="en-US" sz="2000" dirty="0"/>
              <a:t>関数を用いてコンソールに</a:t>
            </a:r>
            <a:r>
              <a:rPr kumimoji="1" lang="en-US" altLang="ja-JP" sz="2000" dirty="0"/>
              <a:t>[</a:t>
            </a:r>
            <a:r>
              <a:rPr lang="ja-JP" altLang="en-US" sz="2000" dirty="0">
                <a:solidFill>
                  <a:srgbClr val="FF0000"/>
                </a:solidFill>
              </a:rPr>
              <a:t>出力</a:t>
            </a:r>
            <a:r>
              <a:rPr lang="en-US" altLang="ja-JP" sz="2000" dirty="0"/>
              <a:t>]</a:t>
            </a:r>
            <a:r>
              <a:rPr kumimoji="1" lang="ja-JP" altLang="en-US" sz="2000" dirty="0"/>
              <a:t> できる。</a:t>
            </a:r>
            <a:endParaRPr kumimoji="1" lang="en-US" altLang="ja-JP" sz="2000" dirty="0"/>
          </a:p>
          <a:p>
            <a:pPr marL="0" indent="0">
              <a:buNone/>
            </a:pPr>
            <a:endParaRPr kumimoji="1" lang="ja-JP" altLang="en-US" sz="2000" dirty="0"/>
          </a:p>
          <a:p>
            <a:pPr marL="0" indent="0">
              <a:buNone/>
            </a:pPr>
            <a:r>
              <a:rPr kumimoji="1" lang="en-US" altLang="ja-JP" sz="2000" dirty="0"/>
              <a:t>【</a:t>
            </a:r>
            <a:r>
              <a:rPr kumimoji="1" lang="ja-JP" altLang="en-US" sz="2000" dirty="0"/>
              <a:t>選択肢</a:t>
            </a:r>
            <a:r>
              <a:rPr kumimoji="1" lang="en-US" altLang="ja-JP" sz="2000" dirty="0"/>
              <a:t>】</a:t>
            </a:r>
          </a:p>
          <a:p>
            <a:pPr marL="0" indent="0">
              <a:buNone/>
            </a:pPr>
            <a:r>
              <a:rPr kumimoji="1" lang="ja-JP" altLang="en-US" sz="2000" dirty="0"/>
              <a:t>   ・代入　 ・変数　・オブジェクト　・出力　</a:t>
            </a:r>
            <a:endParaRPr kumimoji="1" lang="en-US" altLang="ja-JP" sz="2000" dirty="0"/>
          </a:p>
          <a:p>
            <a:pPr marL="0" indent="0">
              <a:buNone/>
            </a:pPr>
            <a:r>
              <a:rPr lang="ja-JP" altLang="en-US" sz="2000" dirty="0"/>
              <a:t>   ・</a:t>
            </a:r>
            <a:r>
              <a:rPr kumimoji="1" lang="en-US" altLang="ja-JP" sz="2000" dirty="0"/>
              <a:t>&gt;&gt;&gt;</a:t>
            </a:r>
            <a:r>
              <a:rPr kumimoji="1" lang="ja-JP" altLang="en-US" sz="2000" dirty="0"/>
              <a:t>　</a:t>
            </a:r>
            <a:r>
              <a:rPr lang="ja-JP" altLang="en-US" sz="2000" dirty="0"/>
              <a:t>・</a:t>
            </a:r>
            <a:r>
              <a:rPr kumimoji="1" lang="en-US" altLang="ja-JP" sz="2000" dirty="0"/>
              <a:t>=</a:t>
            </a:r>
            <a:endParaRPr kumimoji="1" lang="ja-JP" altLang="en-US" sz="2000" dirty="0"/>
          </a:p>
        </p:txBody>
      </p:sp>
      <p:sp>
        <p:nvSpPr>
          <p:cNvPr id="4" name="スライド番号プレースホルダー 3">
            <a:extLst>
              <a:ext uri="{FF2B5EF4-FFF2-40B4-BE49-F238E27FC236}">
                <a16:creationId xmlns:a16="http://schemas.microsoft.com/office/drawing/2014/main" id="{651D9FF5-1303-4539-95DF-4FA3AA60E537}"/>
              </a:ext>
            </a:extLst>
          </p:cNvPr>
          <p:cNvSpPr>
            <a:spLocks noGrp="1"/>
          </p:cNvSpPr>
          <p:nvPr>
            <p:ph type="sldNum" sz="quarter" idx="12"/>
          </p:nvPr>
        </p:nvSpPr>
        <p:spPr/>
        <p:txBody>
          <a:bodyPr/>
          <a:lstStyle/>
          <a:p>
            <a:fld id="{F9134F74-3BB4-4ADE-A554-892E3A208E77}" type="slidenum">
              <a:rPr lang="ja-JP" altLang="en-US" smtClean="0"/>
              <a:pPr/>
              <a:t>37</a:t>
            </a:fld>
            <a:endParaRPr lang="ja-JP" altLang="en-US"/>
          </a:p>
        </p:txBody>
      </p:sp>
    </p:spTree>
    <p:extLst>
      <p:ext uri="{BB962C8B-B14F-4D97-AF65-F5344CB8AC3E}">
        <p14:creationId xmlns:p14="http://schemas.microsoft.com/office/powerpoint/2010/main" val="1586277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4CFF1A-1326-46FE-BAB9-F5D88FB14071}"/>
              </a:ext>
            </a:extLst>
          </p:cNvPr>
          <p:cNvSpPr>
            <a:spLocks noGrp="1"/>
          </p:cNvSpPr>
          <p:nvPr>
            <p:ph type="title"/>
          </p:nvPr>
        </p:nvSpPr>
        <p:spPr/>
        <p:txBody>
          <a:bodyPr/>
          <a:lstStyle/>
          <a:p>
            <a:r>
              <a:rPr lang="ja-JP" altLang="en-US" dirty="0"/>
              <a:t>問題 </a:t>
            </a:r>
            <a:r>
              <a:rPr lang="en-US" altLang="ja-JP" dirty="0"/>
              <a:t>3</a:t>
            </a:r>
            <a:endParaRPr kumimoji="1" lang="ja-JP" altLang="en-US" dirty="0"/>
          </a:p>
        </p:txBody>
      </p:sp>
      <p:sp>
        <p:nvSpPr>
          <p:cNvPr id="3" name="コンテンツ プレースホルダー 2">
            <a:extLst>
              <a:ext uri="{FF2B5EF4-FFF2-40B4-BE49-F238E27FC236}">
                <a16:creationId xmlns:a16="http://schemas.microsoft.com/office/drawing/2014/main" id="{E71AF577-E184-4C43-B1F3-B6FEC3BD67D1}"/>
              </a:ext>
            </a:extLst>
          </p:cNvPr>
          <p:cNvSpPr>
            <a:spLocks noGrp="1"/>
          </p:cNvSpPr>
          <p:nvPr>
            <p:ph idx="1"/>
          </p:nvPr>
        </p:nvSpPr>
        <p:spPr/>
        <p:txBody>
          <a:bodyPr/>
          <a:lstStyle/>
          <a:p>
            <a:pPr marL="0" indent="0">
              <a:buNone/>
            </a:pPr>
            <a:r>
              <a:rPr kumimoji="1" lang="ja-JP" altLang="en-US" sz="2000" dirty="0"/>
              <a:t>対話モードで、次の計算を実行して結果を確認しましょう。</a:t>
            </a:r>
            <a:endParaRPr kumimoji="1" lang="en-US" altLang="ja-JP" sz="2000" dirty="0"/>
          </a:p>
          <a:p>
            <a:pPr marL="0" indent="0">
              <a:buNone/>
            </a:pPr>
            <a:endParaRPr kumimoji="1" lang="en-US" altLang="ja-JP" sz="2000" dirty="0"/>
          </a:p>
          <a:p>
            <a:pPr marL="0" indent="0">
              <a:buNone/>
            </a:pPr>
            <a:endParaRPr kumimoji="1" lang="ja-JP" altLang="en-US" sz="2000" dirty="0"/>
          </a:p>
          <a:p>
            <a:pPr marL="0" indent="0">
              <a:buNone/>
            </a:pPr>
            <a:r>
              <a:rPr kumimoji="1" lang="ja-JP" altLang="en-US" sz="2400" dirty="0"/>
              <a:t>（</a:t>
            </a:r>
            <a:r>
              <a:rPr kumimoji="1" lang="en-US" altLang="ja-JP" sz="2400" dirty="0"/>
              <a:t>1</a:t>
            </a:r>
            <a:r>
              <a:rPr kumimoji="1" lang="ja-JP" altLang="en-US" sz="2400" dirty="0"/>
              <a:t>） </a:t>
            </a:r>
            <a:r>
              <a:rPr kumimoji="1" lang="en-US" altLang="ja-JP" sz="2400" dirty="0"/>
              <a:t>1 + 2 + 3 + 4</a:t>
            </a:r>
          </a:p>
          <a:p>
            <a:pPr marL="0" indent="0">
              <a:buNone/>
            </a:pPr>
            <a:r>
              <a:rPr kumimoji="1" lang="ja-JP" altLang="en-US" sz="2400" dirty="0"/>
              <a:t>（</a:t>
            </a:r>
            <a:r>
              <a:rPr kumimoji="1" lang="en-US" altLang="ja-JP" sz="2400" dirty="0"/>
              <a:t>2</a:t>
            </a:r>
            <a:r>
              <a:rPr kumimoji="1" lang="ja-JP" altLang="en-US" sz="2400" dirty="0"/>
              <a:t>） </a:t>
            </a:r>
            <a:r>
              <a:rPr kumimoji="1" lang="en-US" altLang="ja-JP" sz="2400" dirty="0"/>
              <a:t>2 + 3 * 2</a:t>
            </a:r>
          </a:p>
          <a:p>
            <a:pPr marL="0" indent="0">
              <a:buNone/>
            </a:pPr>
            <a:r>
              <a:rPr kumimoji="1" lang="ja-JP" altLang="en-US" sz="2400" dirty="0"/>
              <a:t>（</a:t>
            </a:r>
            <a:r>
              <a:rPr kumimoji="1" lang="en-US" altLang="ja-JP" sz="2400" dirty="0"/>
              <a:t>3</a:t>
            </a:r>
            <a:r>
              <a:rPr kumimoji="1" lang="ja-JP" altLang="en-US" sz="2400" dirty="0"/>
              <a:t>） </a:t>
            </a:r>
            <a:r>
              <a:rPr kumimoji="1" lang="en-US" altLang="ja-JP" sz="2400" dirty="0"/>
              <a:t>(2 + 3) * 2</a:t>
            </a:r>
          </a:p>
          <a:p>
            <a:pPr marL="0" indent="0">
              <a:buNone/>
            </a:pPr>
            <a:r>
              <a:rPr kumimoji="1" lang="ja-JP" altLang="en-US" sz="2400" dirty="0"/>
              <a:t>（</a:t>
            </a:r>
            <a:r>
              <a:rPr kumimoji="1" lang="en-US" altLang="ja-JP" sz="2400" dirty="0"/>
              <a:t>4</a:t>
            </a:r>
            <a:r>
              <a:rPr kumimoji="1" lang="ja-JP" altLang="en-US" sz="2400" dirty="0"/>
              <a:t>） </a:t>
            </a:r>
            <a:r>
              <a:rPr kumimoji="1" lang="en-US" altLang="ja-JP" sz="2400" dirty="0"/>
              <a:t>10 / 2.5</a:t>
            </a:r>
          </a:p>
          <a:p>
            <a:pPr marL="0" indent="0">
              <a:buNone/>
            </a:pPr>
            <a:r>
              <a:rPr kumimoji="1" lang="ja-JP" altLang="en-US" sz="2400" dirty="0"/>
              <a:t>（</a:t>
            </a:r>
            <a:r>
              <a:rPr kumimoji="1" lang="en-US" altLang="ja-JP" sz="2400" dirty="0"/>
              <a:t>5</a:t>
            </a:r>
            <a:r>
              <a:rPr kumimoji="1" lang="ja-JP" altLang="en-US" sz="2400" dirty="0"/>
              <a:t>） </a:t>
            </a:r>
            <a:r>
              <a:rPr kumimoji="1" lang="en-US" altLang="ja-JP" sz="2400" dirty="0"/>
              <a:t>3 / 0</a:t>
            </a:r>
            <a:endParaRPr kumimoji="1" lang="ja-JP" altLang="en-US" sz="2400" dirty="0"/>
          </a:p>
        </p:txBody>
      </p:sp>
      <p:sp>
        <p:nvSpPr>
          <p:cNvPr id="4" name="スライド番号プレースホルダー 3">
            <a:extLst>
              <a:ext uri="{FF2B5EF4-FFF2-40B4-BE49-F238E27FC236}">
                <a16:creationId xmlns:a16="http://schemas.microsoft.com/office/drawing/2014/main" id="{29A18540-829F-40CF-86A7-E91DC7883830}"/>
              </a:ext>
            </a:extLst>
          </p:cNvPr>
          <p:cNvSpPr>
            <a:spLocks noGrp="1"/>
          </p:cNvSpPr>
          <p:nvPr>
            <p:ph type="sldNum" sz="quarter" idx="12"/>
          </p:nvPr>
        </p:nvSpPr>
        <p:spPr/>
        <p:txBody>
          <a:bodyPr/>
          <a:lstStyle/>
          <a:p>
            <a:fld id="{F9134F74-3BB4-4ADE-A554-892E3A208E77}" type="slidenum">
              <a:rPr lang="ja-JP" altLang="en-US" smtClean="0"/>
              <a:pPr/>
              <a:t>38</a:t>
            </a:fld>
            <a:endParaRPr lang="ja-JP" altLang="en-US"/>
          </a:p>
        </p:txBody>
      </p:sp>
    </p:spTree>
    <p:extLst>
      <p:ext uri="{BB962C8B-B14F-4D97-AF65-F5344CB8AC3E}">
        <p14:creationId xmlns:p14="http://schemas.microsoft.com/office/powerpoint/2010/main" val="598735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4CFF1A-1326-46FE-BAB9-F5D88FB14071}"/>
              </a:ext>
            </a:extLst>
          </p:cNvPr>
          <p:cNvSpPr>
            <a:spLocks noGrp="1"/>
          </p:cNvSpPr>
          <p:nvPr>
            <p:ph type="title"/>
          </p:nvPr>
        </p:nvSpPr>
        <p:spPr/>
        <p:txBody>
          <a:bodyPr/>
          <a:lstStyle/>
          <a:p>
            <a:r>
              <a:rPr lang="ja-JP" altLang="en-US" dirty="0"/>
              <a:t>問題 </a:t>
            </a:r>
            <a:r>
              <a:rPr lang="en-US" altLang="ja-JP" dirty="0"/>
              <a:t>3</a:t>
            </a:r>
            <a:r>
              <a:rPr lang="ja-JP" altLang="en-US" dirty="0"/>
              <a:t>（解答）</a:t>
            </a:r>
            <a:endParaRPr kumimoji="1" lang="ja-JP" altLang="en-US" dirty="0"/>
          </a:p>
        </p:txBody>
      </p:sp>
      <p:sp>
        <p:nvSpPr>
          <p:cNvPr id="3" name="コンテンツ プレースホルダー 2">
            <a:extLst>
              <a:ext uri="{FF2B5EF4-FFF2-40B4-BE49-F238E27FC236}">
                <a16:creationId xmlns:a16="http://schemas.microsoft.com/office/drawing/2014/main" id="{E71AF577-E184-4C43-B1F3-B6FEC3BD67D1}"/>
              </a:ext>
            </a:extLst>
          </p:cNvPr>
          <p:cNvSpPr>
            <a:spLocks noGrp="1"/>
          </p:cNvSpPr>
          <p:nvPr>
            <p:ph idx="1"/>
          </p:nvPr>
        </p:nvSpPr>
        <p:spPr/>
        <p:txBody>
          <a:bodyPr/>
          <a:lstStyle/>
          <a:p>
            <a:pPr marL="0" indent="0">
              <a:buNone/>
            </a:pPr>
            <a:r>
              <a:rPr kumimoji="1" lang="ja-JP" altLang="en-US" sz="2000" dirty="0"/>
              <a:t>対話モードで、次の計算を実行して結果を確認しましょう。</a:t>
            </a:r>
            <a:endParaRPr kumimoji="1" lang="en-US" altLang="ja-JP" sz="2000" dirty="0"/>
          </a:p>
          <a:p>
            <a:pPr marL="0" indent="0">
              <a:buNone/>
            </a:pPr>
            <a:endParaRPr kumimoji="1" lang="en-US" altLang="ja-JP" sz="2000" dirty="0"/>
          </a:p>
          <a:p>
            <a:pPr marL="0" indent="0">
              <a:buNone/>
            </a:pPr>
            <a:endParaRPr kumimoji="1" lang="ja-JP" altLang="en-US" sz="2000" dirty="0"/>
          </a:p>
          <a:p>
            <a:pPr marL="0" indent="0">
              <a:buNone/>
            </a:pPr>
            <a:r>
              <a:rPr kumimoji="1" lang="ja-JP" altLang="en-US" sz="2400" dirty="0"/>
              <a:t>（</a:t>
            </a:r>
            <a:r>
              <a:rPr kumimoji="1" lang="en-US" altLang="ja-JP" sz="2400" dirty="0"/>
              <a:t>1</a:t>
            </a:r>
            <a:r>
              <a:rPr kumimoji="1" lang="ja-JP" altLang="en-US" sz="2400" dirty="0"/>
              <a:t>） </a:t>
            </a:r>
            <a:r>
              <a:rPr kumimoji="1" lang="en-US" altLang="ja-JP" sz="2400" dirty="0"/>
              <a:t>1 + 2 + 3 + 4</a:t>
            </a:r>
          </a:p>
          <a:p>
            <a:pPr marL="0" indent="0">
              <a:buNone/>
            </a:pPr>
            <a:r>
              <a:rPr kumimoji="1" lang="ja-JP" altLang="en-US" sz="2400" dirty="0"/>
              <a:t>（</a:t>
            </a:r>
            <a:r>
              <a:rPr kumimoji="1" lang="en-US" altLang="ja-JP" sz="2400" dirty="0"/>
              <a:t>2</a:t>
            </a:r>
            <a:r>
              <a:rPr kumimoji="1" lang="ja-JP" altLang="en-US" sz="2400" dirty="0"/>
              <a:t>） </a:t>
            </a:r>
            <a:r>
              <a:rPr kumimoji="1" lang="en-US" altLang="ja-JP" sz="2400" dirty="0"/>
              <a:t>2 + 3 * 2</a:t>
            </a:r>
          </a:p>
          <a:p>
            <a:pPr marL="0" indent="0">
              <a:buNone/>
            </a:pPr>
            <a:r>
              <a:rPr kumimoji="1" lang="ja-JP" altLang="en-US" sz="2400" dirty="0"/>
              <a:t>（</a:t>
            </a:r>
            <a:r>
              <a:rPr kumimoji="1" lang="en-US" altLang="ja-JP" sz="2400" dirty="0"/>
              <a:t>3</a:t>
            </a:r>
            <a:r>
              <a:rPr kumimoji="1" lang="ja-JP" altLang="en-US" sz="2400" dirty="0"/>
              <a:t>） </a:t>
            </a:r>
            <a:r>
              <a:rPr kumimoji="1" lang="en-US" altLang="ja-JP" sz="2400" dirty="0"/>
              <a:t>(2 + 3) * 2</a:t>
            </a:r>
          </a:p>
          <a:p>
            <a:pPr marL="0" indent="0">
              <a:buNone/>
            </a:pPr>
            <a:r>
              <a:rPr kumimoji="1" lang="ja-JP" altLang="en-US" sz="2400" dirty="0"/>
              <a:t>（</a:t>
            </a:r>
            <a:r>
              <a:rPr kumimoji="1" lang="en-US" altLang="ja-JP" sz="2400" dirty="0"/>
              <a:t>4</a:t>
            </a:r>
            <a:r>
              <a:rPr kumimoji="1" lang="ja-JP" altLang="en-US" sz="2400" dirty="0"/>
              <a:t>） </a:t>
            </a:r>
            <a:r>
              <a:rPr kumimoji="1" lang="en-US" altLang="ja-JP" sz="2400" dirty="0"/>
              <a:t>10 / 2.5</a:t>
            </a:r>
          </a:p>
          <a:p>
            <a:pPr marL="0" indent="0">
              <a:buNone/>
            </a:pPr>
            <a:r>
              <a:rPr kumimoji="1" lang="ja-JP" altLang="en-US" sz="2400" dirty="0"/>
              <a:t>（</a:t>
            </a:r>
            <a:r>
              <a:rPr kumimoji="1" lang="en-US" altLang="ja-JP" sz="2400" dirty="0"/>
              <a:t>5</a:t>
            </a:r>
            <a:r>
              <a:rPr kumimoji="1" lang="ja-JP" altLang="en-US" sz="2400" dirty="0"/>
              <a:t>） </a:t>
            </a:r>
            <a:r>
              <a:rPr kumimoji="1" lang="en-US" altLang="ja-JP" sz="2400" dirty="0"/>
              <a:t>3 / 0</a:t>
            </a:r>
            <a:endParaRPr kumimoji="1" lang="ja-JP" altLang="en-US" sz="2400" dirty="0"/>
          </a:p>
        </p:txBody>
      </p:sp>
      <p:sp>
        <p:nvSpPr>
          <p:cNvPr id="4" name="スライド番号プレースホルダー 3">
            <a:extLst>
              <a:ext uri="{FF2B5EF4-FFF2-40B4-BE49-F238E27FC236}">
                <a16:creationId xmlns:a16="http://schemas.microsoft.com/office/drawing/2014/main" id="{29A18540-829F-40CF-86A7-E91DC7883830}"/>
              </a:ext>
            </a:extLst>
          </p:cNvPr>
          <p:cNvSpPr>
            <a:spLocks noGrp="1"/>
          </p:cNvSpPr>
          <p:nvPr>
            <p:ph type="sldNum" sz="quarter" idx="12"/>
          </p:nvPr>
        </p:nvSpPr>
        <p:spPr/>
        <p:txBody>
          <a:bodyPr/>
          <a:lstStyle/>
          <a:p>
            <a:fld id="{F9134F74-3BB4-4ADE-A554-892E3A208E77}" type="slidenum">
              <a:rPr lang="ja-JP" altLang="en-US" smtClean="0"/>
              <a:pPr/>
              <a:t>39</a:t>
            </a:fld>
            <a:endParaRPr lang="ja-JP" altLang="en-US"/>
          </a:p>
        </p:txBody>
      </p:sp>
      <p:pic>
        <p:nvPicPr>
          <p:cNvPr id="6" name="図 5">
            <a:extLst>
              <a:ext uri="{FF2B5EF4-FFF2-40B4-BE49-F238E27FC236}">
                <a16:creationId xmlns:a16="http://schemas.microsoft.com/office/drawing/2014/main" id="{4D620C1B-7577-4B59-95BF-E1913A362C41}"/>
              </a:ext>
            </a:extLst>
          </p:cNvPr>
          <p:cNvPicPr>
            <a:picLocks noChangeAspect="1"/>
          </p:cNvPicPr>
          <p:nvPr/>
        </p:nvPicPr>
        <p:blipFill>
          <a:blip r:embed="rId2"/>
          <a:stretch>
            <a:fillRect/>
          </a:stretch>
        </p:blipFill>
        <p:spPr>
          <a:xfrm>
            <a:off x="3941481" y="2060848"/>
            <a:ext cx="4745319" cy="3082429"/>
          </a:xfrm>
          <a:prstGeom prst="rect">
            <a:avLst/>
          </a:prstGeom>
        </p:spPr>
      </p:pic>
    </p:spTree>
    <p:extLst>
      <p:ext uri="{BB962C8B-B14F-4D97-AF65-F5344CB8AC3E}">
        <p14:creationId xmlns:p14="http://schemas.microsoft.com/office/powerpoint/2010/main" val="2974892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タイトル 1"/>
          <p:cNvSpPr>
            <a:spLocks noGrp="1"/>
          </p:cNvSpPr>
          <p:nvPr>
            <p:ph type="title"/>
          </p:nvPr>
        </p:nvSpPr>
        <p:spPr/>
        <p:txBody>
          <a:bodyPr/>
          <a:lstStyle/>
          <a:p>
            <a:pPr eaLnBrk="1" hangingPunct="1"/>
            <a:r>
              <a:rPr lang="ja-JP" altLang="en-US" dirty="0"/>
              <a:t>プログラミングを学ぶ意義（</a:t>
            </a:r>
            <a:r>
              <a:rPr lang="en-US" altLang="ja-JP" dirty="0"/>
              <a:t>1/2</a:t>
            </a:r>
            <a:r>
              <a:rPr lang="ja-JP" altLang="en-US" dirty="0"/>
              <a:t>）</a:t>
            </a:r>
          </a:p>
        </p:txBody>
      </p:sp>
      <p:sp>
        <p:nvSpPr>
          <p:cNvPr id="6148" name="コンテンツ プレースホルダ 2"/>
          <p:cNvSpPr>
            <a:spLocks noGrp="1"/>
          </p:cNvSpPr>
          <p:nvPr>
            <p:ph idx="1"/>
          </p:nvPr>
        </p:nvSpPr>
        <p:spPr/>
        <p:txBody>
          <a:bodyPr/>
          <a:lstStyle/>
          <a:p>
            <a:pPr eaLnBrk="1" hangingPunct="1"/>
            <a:r>
              <a:rPr lang="ja-JP" altLang="en-US" sz="2400" dirty="0"/>
              <a:t>ソフトウェアを使う立場から、作る立場へ</a:t>
            </a:r>
            <a:endParaRPr lang="en-US" altLang="ja-JP" sz="2400" dirty="0"/>
          </a:p>
          <a:p>
            <a:pPr lvl="1" eaLnBrk="1" hangingPunct="1"/>
            <a:r>
              <a:rPr lang="ja-JP" altLang="en-US" sz="2000" dirty="0"/>
              <a:t>パソコン、スマートフォンなどで動作するアプリ</a:t>
            </a:r>
            <a:endParaRPr lang="en-US" altLang="ja-JP" sz="2000" dirty="0"/>
          </a:p>
          <a:p>
            <a:pPr lvl="1" eaLnBrk="1" hangingPunct="1"/>
            <a:r>
              <a:rPr lang="en-US" altLang="ja-JP" sz="2000" dirty="0"/>
              <a:t>TV</a:t>
            </a:r>
            <a:r>
              <a:rPr lang="ja-JP" altLang="en-US" sz="2000" dirty="0"/>
              <a:t>、エアコン、洗濯機などの電子機器の制御</a:t>
            </a:r>
            <a:endParaRPr lang="en-US" altLang="ja-JP" sz="2000" dirty="0"/>
          </a:p>
          <a:p>
            <a:pPr lvl="1" eaLnBrk="1" hangingPunct="1"/>
            <a:r>
              <a:rPr lang="ja-JP" altLang="en-US" sz="2000" dirty="0"/>
              <a:t>電子決済、電子申請、各種のシステム</a:t>
            </a:r>
            <a:endParaRPr lang="en-US" altLang="ja-JP" sz="2000" dirty="0"/>
          </a:p>
          <a:p>
            <a:pPr eaLnBrk="1" hangingPunct="1"/>
            <a:endParaRPr lang="en-US" altLang="ja-JP" sz="2400" dirty="0"/>
          </a:p>
          <a:p>
            <a:pPr eaLnBrk="1" hangingPunct="1"/>
            <a:r>
              <a:rPr lang="ja-JP" altLang="en-US" sz="2400" dirty="0"/>
              <a:t>個人での簡単な開発</a:t>
            </a:r>
            <a:endParaRPr lang="en-US" altLang="ja-JP" sz="2400" dirty="0"/>
          </a:p>
          <a:p>
            <a:pPr lvl="1" eaLnBrk="1" hangingPunct="1"/>
            <a:r>
              <a:rPr lang="ja-JP" altLang="en-US" sz="2000" dirty="0"/>
              <a:t>電卓・</a:t>
            </a:r>
            <a:r>
              <a:rPr lang="en-US" altLang="ja-JP" sz="2000" dirty="0"/>
              <a:t>Excel</a:t>
            </a:r>
            <a:r>
              <a:rPr lang="ja-JP" altLang="en-US" sz="2000" dirty="0"/>
              <a:t>の一歩先</a:t>
            </a:r>
            <a:endParaRPr lang="en-US" altLang="ja-JP" sz="2000" dirty="0"/>
          </a:p>
          <a:p>
            <a:pPr lvl="1" eaLnBrk="1" hangingPunct="1"/>
            <a:r>
              <a:rPr lang="ja-JP" altLang="en-US" sz="2000" dirty="0"/>
              <a:t>データ処理・データ解析</a:t>
            </a:r>
            <a:endParaRPr lang="en-US" altLang="ja-JP" sz="2000" dirty="0"/>
          </a:p>
          <a:p>
            <a:pPr lvl="1" eaLnBrk="1" hangingPunct="1"/>
            <a:r>
              <a:rPr lang="ja-JP" altLang="en-US" sz="2000" dirty="0"/>
              <a:t>個人用途のアプリ開発</a:t>
            </a:r>
            <a:endParaRPr lang="en-US" altLang="ja-JP" sz="2000" dirty="0"/>
          </a:p>
          <a:p>
            <a:pPr eaLnBrk="1" hangingPunct="1"/>
            <a:endParaRPr lang="en-US" altLang="ja-JP" sz="2400" dirty="0"/>
          </a:p>
          <a:p>
            <a:pPr eaLnBrk="1" hangingPunct="1"/>
            <a:r>
              <a:rPr lang="ja-JP" altLang="en-US" sz="2400" dirty="0"/>
              <a:t>スキルアップ</a:t>
            </a:r>
            <a:endParaRPr lang="en-US" altLang="ja-JP" sz="2400" dirty="0"/>
          </a:p>
          <a:p>
            <a:pPr lvl="1" eaLnBrk="1" hangingPunct="1"/>
            <a:r>
              <a:rPr lang="ja-JP" altLang="en-US" sz="2000" dirty="0"/>
              <a:t>情報処理関係の資格取得</a:t>
            </a:r>
            <a:endParaRPr lang="en-US" altLang="ja-JP" sz="2000" dirty="0"/>
          </a:p>
          <a:p>
            <a:pPr lvl="1" eaLnBrk="1" hangingPunct="1"/>
            <a:r>
              <a:rPr lang="ja-JP" altLang="en-US" sz="2000" dirty="0"/>
              <a:t>プログラミングコンテスト</a:t>
            </a:r>
            <a:endParaRPr lang="en-US" altLang="ja-JP" sz="2000" dirty="0"/>
          </a:p>
        </p:txBody>
      </p:sp>
      <p:sp>
        <p:nvSpPr>
          <p:cNvPr id="2" name="スライド番号プレースホルダー 1">
            <a:extLst>
              <a:ext uri="{FF2B5EF4-FFF2-40B4-BE49-F238E27FC236}">
                <a16:creationId xmlns:a16="http://schemas.microsoft.com/office/drawing/2014/main" id="{F3021BBC-D36F-4794-B5A4-95431FEC1D2A}"/>
              </a:ext>
            </a:extLst>
          </p:cNvPr>
          <p:cNvSpPr>
            <a:spLocks noGrp="1"/>
          </p:cNvSpPr>
          <p:nvPr>
            <p:ph type="sldNum" sz="quarter" idx="12"/>
          </p:nvPr>
        </p:nvSpPr>
        <p:spPr/>
        <p:txBody>
          <a:bodyPr/>
          <a:lstStyle/>
          <a:p>
            <a:fld id="{F9134F74-3BB4-4ADE-A554-892E3A208E77}" type="slidenum">
              <a:rPr lang="ja-JP" altLang="en-US" smtClean="0"/>
              <a:pPr/>
              <a:t>4</a:t>
            </a:fld>
            <a:endParaRPr lang="ja-JP" altLang="en-US"/>
          </a:p>
        </p:txBody>
      </p:sp>
    </p:spTree>
    <p:extLst>
      <p:ext uri="{BB962C8B-B14F-4D97-AF65-F5344CB8AC3E}">
        <p14:creationId xmlns:p14="http://schemas.microsoft.com/office/powerpoint/2010/main" val="4250098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260B04-21CC-4FC1-BC8A-23ED4CDAA88C}"/>
              </a:ext>
            </a:extLst>
          </p:cNvPr>
          <p:cNvSpPr>
            <a:spLocks noGrp="1"/>
          </p:cNvSpPr>
          <p:nvPr>
            <p:ph type="title"/>
          </p:nvPr>
        </p:nvSpPr>
        <p:spPr/>
        <p:txBody>
          <a:bodyPr/>
          <a:lstStyle/>
          <a:p>
            <a:r>
              <a:rPr kumimoji="1" lang="ja-JP" altLang="en-US" dirty="0"/>
              <a:t>問題 </a:t>
            </a:r>
            <a:r>
              <a:rPr kumimoji="1" lang="en-US" altLang="ja-JP" dirty="0"/>
              <a:t>4</a:t>
            </a:r>
            <a:endParaRPr kumimoji="1" lang="ja-JP" altLang="en-US" dirty="0"/>
          </a:p>
        </p:txBody>
      </p:sp>
      <p:sp>
        <p:nvSpPr>
          <p:cNvPr id="3" name="コンテンツ プレースホルダー 2">
            <a:extLst>
              <a:ext uri="{FF2B5EF4-FFF2-40B4-BE49-F238E27FC236}">
                <a16:creationId xmlns:a16="http://schemas.microsoft.com/office/drawing/2014/main" id="{F2D51DF0-D685-48D8-97BA-F98FA906ABD2}"/>
              </a:ext>
            </a:extLst>
          </p:cNvPr>
          <p:cNvSpPr>
            <a:spLocks noGrp="1"/>
          </p:cNvSpPr>
          <p:nvPr>
            <p:ph idx="1"/>
          </p:nvPr>
        </p:nvSpPr>
        <p:spPr/>
        <p:txBody>
          <a:bodyPr/>
          <a:lstStyle/>
          <a:p>
            <a:pPr marL="0" indent="0">
              <a:buNone/>
            </a:pPr>
            <a:r>
              <a:rPr kumimoji="1" lang="ja-JP" altLang="en-US" sz="2000" dirty="0"/>
              <a:t>次のようにして、インタラクティブシェルで変数</a:t>
            </a:r>
            <a:r>
              <a:rPr kumimoji="1" lang="en-US" altLang="ja-JP" sz="2000" dirty="0"/>
              <a:t>a</a:t>
            </a:r>
            <a:r>
              <a:rPr kumimoji="1" lang="ja-JP" altLang="en-US" sz="2000" dirty="0"/>
              <a:t>に</a:t>
            </a:r>
            <a:r>
              <a:rPr kumimoji="1" lang="en-US" altLang="ja-JP" sz="2000" dirty="0"/>
              <a:t>10</a:t>
            </a:r>
            <a:r>
              <a:rPr kumimoji="1" lang="ja-JP" altLang="en-US" sz="2000" dirty="0"/>
              <a:t>という値を代入し、</a:t>
            </a:r>
            <a:r>
              <a:rPr kumimoji="1" lang="en-US" altLang="ja-JP" sz="2000" dirty="0"/>
              <a:t>print</a:t>
            </a:r>
            <a:r>
              <a:rPr kumimoji="1" lang="ja-JP" altLang="en-US" sz="2000" dirty="0"/>
              <a:t>関数で値を出力できます。</a:t>
            </a:r>
            <a:endParaRPr kumimoji="1" lang="en-US" altLang="ja-JP" sz="2000" dirty="0"/>
          </a:p>
          <a:p>
            <a:pPr marL="0" indent="0">
              <a:buNone/>
            </a:pPr>
            <a:endParaRPr kumimoji="1" lang="ja-JP" altLang="en-US" sz="2000" dirty="0"/>
          </a:p>
          <a:p>
            <a:pPr marL="0" indent="0">
              <a:buNone/>
            </a:pPr>
            <a:endParaRPr kumimoji="1" lang="en-US" altLang="ja-JP" sz="2000" dirty="0"/>
          </a:p>
          <a:p>
            <a:pPr marL="0" indent="0">
              <a:buNone/>
            </a:pPr>
            <a:endParaRPr lang="en-US" altLang="ja-JP" sz="2000" dirty="0"/>
          </a:p>
          <a:p>
            <a:pPr marL="0" indent="0">
              <a:buNone/>
            </a:pPr>
            <a:endParaRPr kumimoji="1" lang="en-US" altLang="ja-JP" sz="2000" dirty="0"/>
          </a:p>
          <a:p>
            <a:pPr marL="0" indent="0">
              <a:buNone/>
            </a:pPr>
            <a:endParaRPr kumimoji="1" lang="en-US" altLang="ja-JP" sz="2000" dirty="0"/>
          </a:p>
          <a:p>
            <a:pPr marL="0" indent="0">
              <a:buNone/>
            </a:pPr>
            <a:r>
              <a:rPr kumimoji="1" lang="ja-JP" altLang="en-US" sz="2000" dirty="0"/>
              <a:t>（</a:t>
            </a:r>
            <a:r>
              <a:rPr kumimoji="1" lang="en-US" altLang="ja-JP" sz="2000" dirty="0"/>
              <a:t>1</a:t>
            </a:r>
            <a:r>
              <a:rPr kumimoji="1" lang="ja-JP" altLang="en-US" sz="2000" dirty="0"/>
              <a:t>） 変数</a:t>
            </a:r>
            <a:r>
              <a:rPr kumimoji="1" lang="en-US" altLang="ja-JP" sz="2000" dirty="0"/>
              <a:t>b</a:t>
            </a:r>
            <a:r>
              <a:rPr kumimoji="1" lang="ja-JP" altLang="en-US" sz="2000" dirty="0"/>
              <a:t>に</a:t>
            </a:r>
            <a:r>
              <a:rPr kumimoji="1" lang="en-US" altLang="ja-JP" sz="2000" dirty="0"/>
              <a:t>5</a:t>
            </a:r>
            <a:r>
              <a:rPr kumimoji="1" lang="ja-JP" altLang="en-US" sz="2000" dirty="0"/>
              <a:t>という値を代入してから、</a:t>
            </a:r>
            <a:r>
              <a:rPr kumimoji="1" lang="en-US" altLang="ja-JP" sz="2000" dirty="0"/>
              <a:t>print</a:t>
            </a:r>
            <a:r>
              <a:rPr kumimoji="1" lang="ja-JP" altLang="en-US" sz="2000" dirty="0"/>
              <a:t>関数で変数</a:t>
            </a:r>
            <a:r>
              <a:rPr kumimoji="1" lang="en-US" altLang="ja-JP" sz="2000" dirty="0"/>
              <a:t>b</a:t>
            </a:r>
            <a:r>
              <a:rPr kumimoji="1" lang="ja-JP" altLang="en-US" sz="2000" dirty="0"/>
              <a:t>に代入された値を出力してください。</a:t>
            </a:r>
            <a:endParaRPr kumimoji="1" lang="en-US" altLang="ja-JP" sz="2000" dirty="0"/>
          </a:p>
          <a:p>
            <a:pPr marL="0" indent="0">
              <a:buNone/>
            </a:pPr>
            <a:endParaRPr kumimoji="1" lang="en-US" altLang="ja-JP" sz="2000" dirty="0"/>
          </a:p>
          <a:p>
            <a:pPr marL="0" indent="0">
              <a:buNone/>
            </a:pPr>
            <a:endParaRPr kumimoji="1" lang="ja-JP" altLang="en-US" sz="2000" dirty="0"/>
          </a:p>
          <a:p>
            <a:pPr marL="0" indent="0">
              <a:buNone/>
            </a:pPr>
            <a:r>
              <a:rPr kumimoji="1" lang="ja-JP" altLang="en-US" sz="2000" dirty="0"/>
              <a:t>（</a:t>
            </a:r>
            <a:r>
              <a:rPr kumimoji="1" lang="en-US" altLang="ja-JP" sz="2000" dirty="0"/>
              <a:t>2</a:t>
            </a:r>
            <a:r>
              <a:rPr kumimoji="1" lang="ja-JP" altLang="en-US" sz="2000" dirty="0"/>
              <a:t>） 変数</a:t>
            </a:r>
            <a:r>
              <a:rPr kumimoji="1" lang="en-US" altLang="ja-JP" sz="2000" dirty="0"/>
              <a:t>c</a:t>
            </a:r>
            <a:r>
              <a:rPr kumimoji="1" lang="ja-JP" altLang="en-US" sz="2000" dirty="0"/>
              <a:t>に「</a:t>
            </a:r>
            <a:r>
              <a:rPr kumimoji="1" lang="en-US" altLang="ja-JP" sz="2000" dirty="0"/>
              <a:t>Python</a:t>
            </a:r>
            <a:r>
              <a:rPr kumimoji="1" lang="ja-JP" altLang="en-US" sz="2000" dirty="0"/>
              <a:t>」という文字列を代入してから、</a:t>
            </a:r>
            <a:r>
              <a:rPr kumimoji="1" lang="en-US" altLang="ja-JP" sz="2000" dirty="0"/>
              <a:t>print</a:t>
            </a:r>
            <a:r>
              <a:rPr kumimoji="1" lang="ja-JP" altLang="en-US" sz="2000" dirty="0"/>
              <a:t>関数で変数</a:t>
            </a:r>
            <a:r>
              <a:rPr kumimoji="1" lang="en-US" altLang="ja-JP" sz="2000" dirty="0"/>
              <a:t>c</a:t>
            </a:r>
            <a:r>
              <a:rPr kumimoji="1" lang="ja-JP" altLang="en-US" sz="2000" dirty="0"/>
              <a:t>に代入された値を出力してください。</a:t>
            </a:r>
          </a:p>
        </p:txBody>
      </p:sp>
      <p:sp>
        <p:nvSpPr>
          <p:cNvPr id="4" name="スライド番号プレースホルダー 3">
            <a:extLst>
              <a:ext uri="{FF2B5EF4-FFF2-40B4-BE49-F238E27FC236}">
                <a16:creationId xmlns:a16="http://schemas.microsoft.com/office/drawing/2014/main" id="{0613DFC8-D014-4F75-AA65-8D873C7802FA}"/>
              </a:ext>
            </a:extLst>
          </p:cNvPr>
          <p:cNvSpPr>
            <a:spLocks noGrp="1"/>
          </p:cNvSpPr>
          <p:nvPr>
            <p:ph type="sldNum" sz="quarter" idx="12"/>
          </p:nvPr>
        </p:nvSpPr>
        <p:spPr/>
        <p:txBody>
          <a:bodyPr/>
          <a:lstStyle/>
          <a:p>
            <a:fld id="{F9134F74-3BB4-4ADE-A554-892E3A208E77}" type="slidenum">
              <a:rPr lang="ja-JP" altLang="en-US" smtClean="0"/>
              <a:pPr/>
              <a:t>40</a:t>
            </a:fld>
            <a:endParaRPr lang="ja-JP" altLang="en-US"/>
          </a:p>
        </p:txBody>
      </p:sp>
      <p:pic>
        <p:nvPicPr>
          <p:cNvPr id="6" name="図 5">
            <a:extLst>
              <a:ext uri="{FF2B5EF4-FFF2-40B4-BE49-F238E27FC236}">
                <a16:creationId xmlns:a16="http://schemas.microsoft.com/office/drawing/2014/main" id="{FD771D2A-8FD0-4174-A483-CC47038A2FEF}"/>
              </a:ext>
            </a:extLst>
          </p:cNvPr>
          <p:cNvPicPr>
            <a:picLocks noChangeAspect="1"/>
          </p:cNvPicPr>
          <p:nvPr/>
        </p:nvPicPr>
        <p:blipFill>
          <a:blip r:embed="rId2"/>
          <a:stretch>
            <a:fillRect/>
          </a:stretch>
        </p:blipFill>
        <p:spPr>
          <a:xfrm>
            <a:off x="611560" y="2276872"/>
            <a:ext cx="2357347" cy="1016098"/>
          </a:xfrm>
          <a:prstGeom prst="rect">
            <a:avLst/>
          </a:prstGeom>
        </p:spPr>
      </p:pic>
    </p:spTree>
    <p:extLst>
      <p:ext uri="{BB962C8B-B14F-4D97-AF65-F5344CB8AC3E}">
        <p14:creationId xmlns:p14="http://schemas.microsoft.com/office/powerpoint/2010/main" val="3530076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260B04-21CC-4FC1-BC8A-23ED4CDAA88C}"/>
              </a:ext>
            </a:extLst>
          </p:cNvPr>
          <p:cNvSpPr>
            <a:spLocks noGrp="1"/>
          </p:cNvSpPr>
          <p:nvPr>
            <p:ph type="title"/>
          </p:nvPr>
        </p:nvSpPr>
        <p:spPr/>
        <p:txBody>
          <a:bodyPr/>
          <a:lstStyle/>
          <a:p>
            <a:r>
              <a:rPr kumimoji="1" lang="ja-JP" altLang="en-US" dirty="0"/>
              <a:t>問題 </a:t>
            </a:r>
            <a:r>
              <a:rPr kumimoji="1" lang="en-US" altLang="ja-JP" dirty="0"/>
              <a:t>4</a:t>
            </a:r>
            <a:r>
              <a:rPr kumimoji="1" lang="ja-JP" altLang="en-US" dirty="0"/>
              <a:t>（解答）</a:t>
            </a:r>
          </a:p>
        </p:txBody>
      </p:sp>
      <p:sp>
        <p:nvSpPr>
          <p:cNvPr id="3" name="コンテンツ プレースホルダー 2">
            <a:extLst>
              <a:ext uri="{FF2B5EF4-FFF2-40B4-BE49-F238E27FC236}">
                <a16:creationId xmlns:a16="http://schemas.microsoft.com/office/drawing/2014/main" id="{F2D51DF0-D685-48D8-97BA-F98FA906ABD2}"/>
              </a:ext>
            </a:extLst>
          </p:cNvPr>
          <p:cNvSpPr>
            <a:spLocks noGrp="1"/>
          </p:cNvSpPr>
          <p:nvPr>
            <p:ph idx="1"/>
          </p:nvPr>
        </p:nvSpPr>
        <p:spPr/>
        <p:txBody>
          <a:bodyPr/>
          <a:lstStyle/>
          <a:p>
            <a:pPr marL="0" indent="0">
              <a:buNone/>
            </a:pPr>
            <a:r>
              <a:rPr kumimoji="1" lang="ja-JP" altLang="en-US" sz="2000" dirty="0"/>
              <a:t>次のようにして、インタラクティブシェルで変数</a:t>
            </a:r>
            <a:r>
              <a:rPr kumimoji="1" lang="en-US" altLang="ja-JP" sz="2000" dirty="0"/>
              <a:t>a</a:t>
            </a:r>
            <a:r>
              <a:rPr kumimoji="1" lang="ja-JP" altLang="en-US" sz="2000" dirty="0"/>
              <a:t>に</a:t>
            </a:r>
            <a:r>
              <a:rPr kumimoji="1" lang="en-US" altLang="ja-JP" sz="2000" dirty="0"/>
              <a:t>10</a:t>
            </a:r>
            <a:r>
              <a:rPr kumimoji="1" lang="ja-JP" altLang="en-US" sz="2000" dirty="0"/>
              <a:t>という値を代入し、</a:t>
            </a:r>
            <a:r>
              <a:rPr kumimoji="1" lang="en-US" altLang="ja-JP" sz="2000" dirty="0"/>
              <a:t>print</a:t>
            </a:r>
            <a:r>
              <a:rPr kumimoji="1" lang="ja-JP" altLang="en-US" sz="2000" dirty="0"/>
              <a:t>関数で値を出力できます。</a:t>
            </a:r>
            <a:endParaRPr kumimoji="1" lang="en-US" altLang="ja-JP" sz="2000" dirty="0"/>
          </a:p>
          <a:p>
            <a:pPr marL="0" indent="0">
              <a:buNone/>
            </a:pPr>
            <a:endParaRPr kumimoji="1" lang="ja-JP" altLang="en-US" sz="2000" dirty="0"/>
          </a:p>
          <a:p>
            <a:pPr marL="0" indent="0">
              <a:buNone/>
            </a:pPr>
            <a:endParaRPr kumimoji="1" lang="en-US" altLang="ja-JP" sz="2000" dirty="0"/>
          </a:p>
          <a:p>
            <a:pPr marL="0" indent="0">
              <a:buNone/>
            </a:pPr>
            <a:endParaRPr lang="en-US" altLang="ja-JP" sz="2000" dirty="0"/>
          </a:p>
          <a:p>
            <a:pPr marL="0" indent="0">
              <a:buNone/>
            </a:pPr>
            <a:endParaRPr kumimoji="1" lang="en-US" altLang="ja-JP" sz="2000" dirty="0"/>
          </a:p>
          <a:p>
            <a:pPr marL="0" indent="0">
              <a:buNone/>
            </a:pPr>
            <a:endParaRPr kumimoji="1" lang="en-US" altLang="ja-JP" sz="2000" dirty="0"/>
          </a:p>
          <a:p>
            <a:pPr marL="0" indent="0">
              <a:buNone/>
            </a:pPr>
            <a:r>
              <a:rPr kumimoji="1" lang="ja-JP" altLang="en-US" sz="2000" dirty="0"/>
              <a:t>（</a:t>
            </a:r>
            <a:r>
              <a:rPr kumimoji="1" lang="en-US" altLang="ja-JP" sz="2000" dirty="0"/>
              <a:t>1</a:t>
            </a:r>
            <a:r>
              <a:rPr kumimoji="1" lang="ja-JP" altLang="en-US" sz="2000" dirty="0"/>
              <a:t>） 変数</a:t>
            </a:r>
            <a:r>
              <a:rPr kumimoji="1" lang="en-US" altLang="ja-JP" sz="2000" dirty="0"/>
              <a:t>b</a:t>
            </a:r>
            <a:r>
              <a:rPr kumimoji="1" lang="ja-JP" altLang="en-US" sz="2000" dirty="0"/>
              <a:t>に</a:t>
            </a:r>
            <a:r>
              <a:rPr kumimoji="1" lang="en-US" altLang="ja-JP" sz="2000" dirty="0"/>
              <a:t>5</a:t>
            </a:r>
            <a:r>
              <a:rPr kumimoji="1" lang="ja-JP" altLang="en-US" sz="2000" dirty="0"/>
              <a:t>という値を代入してから、</a:t>
            </a:r>
            <a:r>
              <a:rPr kumimoji="1" lang="en-US" altLang="ja-JP" sz="2000" dirty="0"/>
              <a:t>print</a:t>
            </a:r>
            <a:r>
              <a:rPr kumimoji="1" lang="ja-JP" altLang="en-US" sz="2000" dirty="0"/>
              <a:t>関数で変数</a:t>
            </a:r>
            <a:r>
              <a:rPr kumimoji="1" lang="en-US" altLang="ja-JP" sz="2000" dirty="0"/>
              <a:t>b</a:t>
            </a:r>
            <a:r>
              <a:rPr kumimoji="1" lang="ja-JP" altLang="en-US" sz="2000" dirty="0"/>
              <a:t>に代入された値を出力してください。</a:t>
            </a:r>
            <a:endParaRPr kumimoji="1" lang="en-US" altLang="ja-JP" sz="2000" dirty="0"/>
          </a:p>
          <a:p>
            <a:pPr marL="0" indent="0">
              <a:buNone/>
            </a:pPr>
            <a:endParaRPr kumimoji="1" lang="en-US" altLang="ja-JP" sz="2000" dirty="0"/>
          </a:p>
          <a:p>
            <a:pPr marL="0" indent="0">
              <a:buNone/>
            </a:pPr>
            <a:endParaRPr kumimoji="1" lang="ja-JP" altLang="en-US" sz="2000" dirty="0"/>
          </a:p>
          <a:p>
            <a:pPr marL="0" indent="0">
              <a:buNone/>
            </a:pPr>
            <a:r>
              <a:rPr kumimoji="1" lang="ja-JP" altLang="en-US" sz="2000" dirty="0"/>
              <a:t>（</a:t>
            </a:r>
            <a:r>
              <a:rPr kumimoji="1" lang="en-US" altLang="ja-JP" sz="2000" dirty="0"/>
              <a:t>2</a:t>
            </a:r>
            <a:r>
              <a:rPr kumimoji="1" lang="ja-JP" altLang="en-US" sz="2000" dirty="0"/>
              <a:t>） 変数</a:t>
            </a:r>
            <a:r>
              <a:rPr kumimoji="1" lang="en-US" altLang="ja-JP" sz="2000" dirty="0"/>
              <a:t>c</a:t>
            </a:r>
            <a:r>
              <a:rPr kumimoji="1" lang="ja-JP" altLang="en-US" sz="2000" dirty="0"/>
              <a:t>に「</a:t>
            </a:r>
            <a:r>
              <a:rPr kumimoji="1" lang="en-US" altLang="ja-JP" sz="2000" dirty="0"/>
              <a:t>Python</a:t>
            </a:r>
            <a:r>
              <a:rPr kumimoji="1" lang="ja-JP" altLang="en-US" sz="2000" dirty="0"/>
              <a:t>」という文字列を代入してから、</a:t>
            </a:r>
            <a:r>
              <a:rPr kumimoji="1" lang="en-US" altLang="ja-JP" sz="2000" dirty="0"/>
              <a:t>print</a:t>
            </a:r>
            <a:r>
              <a:rPr kumimoji="1" lang="ja-JP" altLang="en-US" sz="2000" dirty="0"/>
              <a:t>関数で変数</a:t>
            </a:r>
            <a:r>
              <a:rPr kumimoji="1" lang="en-US" altLang="ja-JP" sz="2000" dirty="0"/>
              <a:t>c</a:t>
            </a:r>
            <a:r>
              <a:rPr kumimoji="1" lang="ja-JP" altLang="en-US" sz="2000" dirty="0"/>
              <a:t>に代入された値を出力してください。</a:t>
            </a:r>
          </a:p>
        </p:txBody>
      </p:sp>
      <p:sp>
        <p:nvSpPr>
          <p:cNvPr id="4" name="スライド番号プレースホルダー 3">
            <a:extLst>
              <a:ext uri="{FF2B5EF4-FFF2-40B4-BE49-F238E27FC236}">
                <a16:creationId xmlns:a16="http://schemas.microsoft.com/office/drawing/2014/main" id="{0613DFC8-D014-4F75-AA65-8D873C7802FA}"/>
              </a:ext>
            </a:extLst>
          </p:cNvPr>
          <p:cNvSpPr>
            <a:spLocks noGrp="1"/>
          </p:cNvSpPr>
          <p:nvPr>
            <p:ph type="sldNum" sz="quarter" idx="12"/>
          </p:nvPr>
        </p:nvSpPr>
        <p:spPr/>
        <p:txBody>
          <a:bodyPr/>
          <a:lstStyle/>
          <a:p>
            <a:fld id="{F9134F74-3BB4-4ADE-A554-892E3A208E77}" type="slidenum">
              <a:rPr lang="ja-JP" altLang="en-US" smtClean="0"/>
              <a:pPr/>
              <a:t>41</a:t>
            </a:fld>
            <a:endParaRPr lang="ja-JP" altLang="en-US"/>
          </a:p>
        </p:txBody>
      </p:sp>
      <p:pic>
        <p:nvPicPr>
          <p:cNvPr id="6" name="図 5">
            <a:extLst>
              <a:ext uri="{FF2B5EF4-FFF2-40B4-BE49-F238E27FC236}">
                <a16:creationId xmlns:a16="http://schemas.microsoft.com/office/drawing/2014/main" id="{FD771D2A-8FD0-4174-A483-CC47038A2FEF}"/>
              </a:ext>
            </a:extLst>
          </p:cNvPr>
          <p:cNvPicPr>
            <a:picLocks noChangeAspect="1"/>
          </p:cNvPicPr>
          <p:nvPr/>
        </p:nvPicPr>
        <p:blipFill>
          <a:blip r:embed="rId2"/>
          <a:stretch>
            <a:fillRect/>
          </a:stretch>
        </p:blipFill>
        <p:spPr>
          <a:xfrm>
            <a:off x="611560" y="2276872"/>
            <a:ext cx="2357347" cy="1016098"/>
          </a:xfrm>
          <a:prstGeom prst="rect">
            <a:avLst/>
          </a:prstGeom>
        </p:spPr>
      </p:pic>
      <p:pic>
        <p:nvPicPr>
          <p:cNvPr id="7" name="図 6">
            <a:extLst>
              <a:ext uri="{FF2B5EF4-FFF2-40B4-BE49-F238E27FC236}">
                <a16:creationId xmlns:a16="http://schemas.microsoft.com/office/drawing/2014/main" id="{FECECFC9-021C-4A4E-B85A-93FDB936FF06}"/>
              </a:ext>
            </a:extLst>
          </p:cNvPr>
          <p:cNvPicPr>
            <a:picLocks noChangeAspect="1"/>
          </p:cNvPicPr>
          <p:nvPr/>
        </p:nvPicPr>
        <p:blipFill>
          <a:blip r:embed="rId3"/>
          <a:stretch>
            <a:fillRect/>
          </a:stretch>
        </p:blipFill>
        <p:spPr>
          <a:xfrm>
            <a:off x="5671113" y="4267800"/>
            <a:ext cx="2257740" cy="781159"/>
          </a:xfrm>
          <a:prstGeom prst="rect">
            <a:avLst/>
          </a:prstGeom>
        </p:spPr>
      </p:pic>
      <p:pic>
        <p:nvPicPr>
          <p:cNvPr id="13" name="図 12">
            <a:extLst>
              <a:ext uri="{FF2B5EF4-FFF2-40B4-BE49-F238E27FC236}">
                <a16:creationId xmlns:a16="http://schemas.microsoft.com/office/drawing/2014/main" id="{ADF5F739-0FF2-4A3B-91FD-A7D4F7B8C210}"/>
              </a:ext>
            </a:extLst>
          </p:cNvPr>
          <p:cNvPicPr>
            <a:picLocks noChangeAspect="1"/>
          </p:cNvPicPr>
          <p:nvPr/>
        </p:nvPicPr>
        <p:blipFill>
          <a:blip r:embed="rId4"/>
          <a:stretch>
            <a:fillRect/>
          </a:stretch>
        </p:blipFill>
        <p:spPr>
          <a:xfrm>
            <a:off x="5668409" y="5773624"/>
            <a:ext cx="2419688" cy="809738"/>
          </a:xfrm>
          <a:prstGeom prst="rect">
            <a:avLst/>
          </a:prstGeom>
        </p:spPr>
      </p:pic>
    </p:spTree>
    <p:extLst>
      <p:ext uri="{BB962C8B-B14F-4D97-AF65-F5344CB8AC3E}">
        <p14:creationId xmlns:p14="http://schemas.microsoft.com/office/powerpoint/2010/main" val="3593441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3"/>
          <p:cNvSpPr>
            <a:spLocks noGrp="1"/>
          </p:cNvSpPr>
          <p:nvPr>
            <p:ph type="ctrTitle"/>
          </p:nvPr>
        </p:nvSpPr>
        <p:spPr/>
        <p:txBody>
          <a:bodyPr/>
          <a:lstStyle/>
          <a:p>
            <a:pPr eaLnBrk="1" hangingPunct="1"/>
            <a:r>
              <a:rPr lang="ja-JP" altLang="en-US" dirty="0"/>
              <a:t>第</a:t>
            </a:r>
            <a:r>
              <a:rPr lang="en-US" altLang="ja-JP" dirty="0"/>
              <a:t>2</a:t>
            </a:r>
            <a:r>
              <a:rPr lang="ja-JP" altLang="en-US" dirty="0"/>
              <a:t>章 </a:t>
            </a:r>
            <a:r>
              <a:rPr lang="en-US" altLang="ja-JP" dirty="0"/>
              <a:t>Python</a:t>
            </a:r>
            <a:r>
              <a:rPr lang="ja-JP" altLang="en-US" dirty="0"/>
              <a:t>の基本</a:t>
            </a:r>
          </a:p>
        </p:txBody>
      </p:sp>
      <p:sp>
        <p:nvSpPr>
          <p:cNvPr id="4" name="四角形: 角を丸くする 3">
            <a:extLst>
              <a:ext uri="{FF2B5EF4-FFF2-40B4-BE49-F238E27FC236}">
                <a16:creationId xmlns:a16="http://schemas.microsoft.com/office/drawing/2014/main" id="{359B8340-23AC-4610-8F0D-847F9B46B1C1}"/>
              </a:ext>
            </a:extLst>
          </p:cNvPr>
          <p:cNvSpPr/>
          <p:nvPr/>
        </p:nvSpPr>
        <p:spPr>
          <a:xfrm>
            <a:off x="395536" y="1601505"/>
            <a:ext cx="8280920" cy="41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94D081A8-6BAB-4A8C-8320-6D04A0285504}"/>
              </a:ext>
            </a:extLst>
          </p:cNvPr>
          <p:cNvSpPr/>
          <p:nvPr/>
        </p:nvSpPr>
        <p:spPr>
          <a:xfrm>
            <a:off x="431540" y="3645024"/>
            <a:ext cx="8280920" cy="41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80E294-E5DC-4BD4-819D-F8FE659E6D63}"/>
              </a:ext>
            </a:extLst>
          </p:cNvPr>
          <p:cNvSpPr>
            <a:spLocks noGrp="1"/>
          </p:cNvSpPr>
          <p:nvPr>
            <p:ph type="ctrTitle"/>
          </p:nvPr>
        </p:nvSpPr>
        <p:spPr/>
        <p:txBody>
          <a:bodyPr/>
          <a:lstStyle/>
          <a:p>
            <a:r>
              <a:rPr kumimoji="1" lang="ja-JP" altLang="en-US" dirty="0"/>
              <a:t>型と算術演算</a:t>
            </a:r>
          </a:p>
        </p:txBody>
      </p:sp>
      <p:sp>
        <p:nvSpPr>
          <p:cNvPr id="3" name="字幕 2">
            <a:extLst>
              <a:ext uri="{FF2B5EF4-FFF2-40B4-BE49-F238E27FC236}">
                <a16:creationId xmlns:a16="http://schemas.microsoft.com/office/drawing/2014/main" id="{F8978D04-7C4D-48B0-87A4-4F8C5B577BEB}"/>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5821227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3EFD02-1DA7-44A2-A976-1ED713B366AE}"/>
              </a:ext>
            </a:extLst>
          </p:cNvPr>
          <p:cNvSpPr>
            <a:spLocks noGrp="1"/>
          </p:cNvSpPr>
          <p:nvPr>
            <p:ph type="title"/>
          </p:nvPr>
        </p:nvSpPr>
        <p:spPr/>
        <p:txBody>
          <a:bodyPr/>
          <a:lstStyle/>
          <a:p>
            <a:r>
              <a:rPr kumimoji="1" lang="ja-JP" altLang="en-US" dirty="0"/>
              <a:t>型</a:t>
            </a:r>
          </a:p>
        </p:txBody>
      </p:sp>
      <p:sp>
        <p:nvSpPr>
          <p:cNvPr id="3" name="コンテンツ プレースホルダー 2">
            <a:extLst>
              <a:ext uri="{FF2B5EF4-FFF2-40B4-BE49-F238E27FC236}">
                <a16:creationId xmlns:a16="http://schemas.microsoft.com/office/drawing/2014/main" id="{93827051-12D7-4550-A815-772B91E5188B}"/>
              </a:ext>
            </a:extLst>
          </p:cNvPr>
          <p:cNvSpPr>
            <a:spLocks noGrp="1"/>
          </p:cNvSpPr>
          <p:nvPr>
            <p:ph idx="1"/>
          </p:nvPr>
        </p:nvSpPr>
        <p:spPr/>
        <p:txBody>
          <a:bodyPr/>
          <a:lstStyle/>
          <a:p>
            <a:r>
              <a:rPr kumimoji="1" lang="ja-JP" altLang="en-US" dirty="0"/>
              <a:t>データの種類のことを「型」とよぶ</a:t>
            </a:r>
            <a:endParaRPr kumimoji="1" lang="en-US" altLang="ja-JP" dirty="0"/>
          </a:p>
          <a:p>
            <a:endParaRPr kumimoji="1" lang="ja-JP" altLang="en-US" dirty="0"/>
          </a:p>
        </p:txBody>
      </p:sp>
      <p:pic>
        <p:nvPicPr>
          <p:cNvPr id="4" name="図 3">
            <a:extLst>
              <a:ext uri="{FF2B5EF4-FFF2-40B4-BE49-F238E27FC236}">
                <a16:creationId xmlns:a16="http://schemas.microsoft.com/office/drawing/2014/main" id="{FC9E648F-0687-4216-8027-FBD8E322E2A8}"/>
              </a:ext>
            </a:extLst>
          </p:cNvPr>
          <p:cNvPicPr>
            <a:picLocks noChangeAspect="1"/>
          </p:cNvPicPr>
          <p:nvPr/>
        </p:nvPicPr>
        <p:blipFill>
          <a:blip r:embed="rId2"/>
          <a:stretch>
            <a:fillRect/>
          </a:stretch>
        </p:blipFill>
        <p:spPr>
          <a:xfrm>
            <a:off x="632863" y="2899995"/>
            <a:ext cx="7878274" cy="2743583"/>
          </a:xfrm>
          <a:prstGeom prst="rect">
            <a:avLst/>
          </a:prstGeom>
        </p:spPr>
      </p:pic>
      <p:sp>
        <p:nvSpPr>
          <p:cNvPr id="5" name="正方形/長方形 4">
            <a:extLst>
              <a:ext uri="{FF2B5EF4-FFF2-40B4-BE49-F238E27FC236}">
                <a16:creationId xmlns:a16="http://schemas.microsoft.com/office/drawing/2014/main" id="{416A4C48-5079-4C60-A000-197ABD785007}"/>
              </a:ext>
            </a:extLst>
          </p:cNvPr>
          <p:cNvSpPr/>
          <p:nvPr/>
        </p:nvSpPr>
        <p:spPr>
          <a:xfrm>
            <a:off x="457200" y="2218997"/>
            <a:ext cx="8229600" cy="461665"/>
          </a:xfrm>
          <a:prstGeom prst="rect">
            <a:avLst/>
          </a:prstGeom>
        </p:spPr>
        <p:txBody>
          <a:bodyPr wrap="square">
            <a:spAutoFit/>
          </a:bodyPr>
          <a:lstStyle/>
          <a:p>
            <a:pPr marL="0" indent="0" eaLnBrk="1" hangingPunct="1">
              <a:buNone/>
            </a:pPr>
            <a:r>
              <a:rPr lang="ja-JP" altLang="en-US" sz="2400" dirty="0">
                <a:latin typeface="+mn-ea"/>
                <a:ea typeface="+mn-ea"/>
              </a:rPr>
              <a:t>はじめから準備されている型「組み込み型」</a:t>
            </a:r>
            <a:endParaRPr lang="en-US" altLang="ja-JP" sz="2400" dirty="0">
              <a:latin typeface="+mn-ea"/>
              <a:ea typeface="+mn-ea"/>
            </a:endParaRPr>
          </a:p>
        </p:txBody>
      </p:sp>
      <p:sp>
        <p:nvSpPr>
          <p:cNvPr id="6" name="スライド番号プレースホルダー 5">
            <a:extLst>
              <a:ext uri="{FF2B5EF4-FFF2-40B4-BE49-F238E27FC236}">
                <a16:creationId xmlns:a16="http://schemas.microsoft.com/office/drawing/2014/main" id="{A67844AA-966D-4DD3-AD54-B10964889034}"/>
              </a:ext>
            </a:extLst>
          </p:cNvPr>
          <p:cNvSpPr>
            <a:spLocks noGrp="1"/>
          </p:cNvSpPr>
          <p:nvPr>
            <p:ph type="sldNum" sz="quarter" idx="12"/>
          </p:nvPr>
        </p:nvSpPr>
        <p:spPr/>
        <p:txBody>
          <a:bodyPr/>
          <a:lstStyle/>
          <a:p>
            <a:fld id="{F9134F74-3BB4-4ADE-A554-892E3A208E77}" type="slidenum">
              <a:rPr lang="ja-JP" altLang="en-US" smtClean="0"/>
              <a:pPr/>
              <a:t>44</a:t>
            </a:fld>
            <a:endParaRPr lang="ja-JP" altLang="en-US"/>
          </a:p>
        </p:txBody>
      </p:sp>
    </p:spTree>
    <p:extLst>
      <p:ext uri="{BB962C8B-B14F-4D97-AF65-F5344CB8AC3E}">
        <p14:creationId xmlns:p14="http://schemas.microsoft.com/office/powerpoint/2010/main" val="2470134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A30577-4346-45DC-885E-7DF3FA48F8DD}"/>
              </a:ext>
            </a:extLst>
          </p:cNvPr>
          <p:cNvSpPr>
            <a:spLocks noGrp="1"/>
          </p:cNvSpPr>
          <p:nvPr>
            <p:ph type="title"/>
          </p:nvPr>
        </p:nvSpPr>
        <p:spPr/>
        <p:txBody>
          <a:bodyPr/>
          <a:lstStyle/>
          <a:p>
            <a:r>
              <a:rPr kumimoji="1" lang="en-US" altLang="ja-JP" dirty="0"/>
              <a:t>type</a:t>
            </a:r>
            <a:r>
              <a:rPr kumimoji="1" lang="ja-JP" altLang="en-US" dirty="0"/>
              <a:t>関数による型の確認</a:t>
            </a:r>
          </a:p>
        </p:txBody>
      </p:sp>
      <p:pic>
        <p:nvPicPr>
          <p:cNvPr id="5" name="図 4">
            <a:extLst>
              <a:ext uri="{FF2B5EF4-FFF2-40B4-BE49-F238E27FC236}">
                <a16:creationId xmlns:a16="http://schemas.microsoft.com/office/drawing/2014/main" id="{09BDE131-DB8C-43BA-9951-B3B1C36CF91B}"/>
              </a:ext>
            </a:extLst>
          </p:cNvPr>
          <p:cNvPicPr>
            <a:picLocks noChangeAspect="1"/>
          </p:cNvPicPr>
          <p:nvPr/>
        </p:nvPicPr>
        <p:blipFill>
          <a:blip r:embed="rId2"/>
          <a:stretch>
            <a:fillRect/>
          </a:stretch>
        </p:blipFill>
        <p:spPr>
          <a:xfrm>
            <a:off x="610095" y="1876619"/>
            <a:ext cx="7058249" cy="2765612"/>
          </a:xfrm>
          <a:prstGeom prst="rect">
            <a:avLst/>
          </a:prstGeom>
        </p:spPr>
      </p:pic>
      <p:sp>
        <p:nvSpPr>
          <p:cNvPr id="6" name="正方形/長方形 5">
            <a:extLst>
              <a:ext uri="{FF2B5EF4-FFF2-40B4-BE49-F238E27FC236}">
                <a16:creationId xmlns:a16="http://schemas.microsoft.com/office/drawing/2014/main" id="{59281D44-7FF1-4B6E-98F7-160AD6CC8B07}"/>
              </a:ext>
            </a:extLst>
          </p:cNvPr>
          <p:cNvSpPr/>
          <p:nvPr/>
        </p:nvSpPr>
        <p:spPr>
          <a:xfrm>
            <a:off x="683568" y="1507287"/>
            <a:ext cx="5739072" cy="369332"/>
          </a:xfrm>
          <a:prstGeom prst="rect">
            <a:avLst/>
          </a:prstGeom>
        </p:spPr>
        <p:txBody>
          <a:bodyPr wrap="none">
            <a:spAutoFit/>
          </a:bodyPr>
          <a:lstStyle/>
          <a:p>
            <a:pPr eaLnBrk="1" hangingPunct="1"/>
            <a:r>
              <a:rPr lang="en-US" altLang="ja-JP" dirty="0">
                <a:latin typeface="Lucida Console" panose="020B0609040504020204" pitchFamily="49" charset="0"/>
                <a:ea typeface="HG丸ｺﾞｼｯｸM-PRO" panose="020F0600000000000000" pitchFamily="50" charset="-128"/>
              </a:rPr>
              <a:t>type(</a:t>
            </a:r>
            <a:r>
              <a:rPr lang="ja-JP" altLang="en-US" dirty="0">
                <a:latin typeface="Lucida Console" panose="020B0609040504020204" pitchFamily="49" charset="0"/>
                <a:ea typeface="HG丸ｺﾞｼｯｸM-PRO" panose="020F0600000000000000" pitchFamily="50" charset="-128"/>
              </a:rPr>
              <a:t>値</a:t>
            </a:r>
            <a:r>
              <a:rPr lang="en-US" altLang="ja-JP" dirty="0">
                <a:latin typeface="Lucida Console" panose="020B0609040504020204" pitchFamily="49" charset="0"/>
                <a:ea typeface="HG丸ｺﾞｼｯｸM-PRO" panose="020F0600000000000000" pitchFamily="50" charset="-128"/>
              </a:rPr>
              <a:t>)</a:t>
            </a:r>
            <a:r>
              <a:rPr lang="ja-JP" altLang="en-US" dirty="0">
                <a:latin typeface="Lucida Console" panose="020B0609040504020204" pitchFamily="49" charset="0"/>
                <a:ea typeface="HG丸ｺﾞｼｯｸM-PRO" panose="020F0600000000000000" pitchFamily="50" charset="-128"/>
              </a:rPr>
              <a:t> または </a:t>
            </a:r>
            <a:r>
              <a:rPr lang="en-US" altLang="ja-JP" dirty="0">
                <a:latin typeface="Lucida Console" panose="020B0609040504020204" pitchFamily="49" charset="0"/>
                <a:ea typeface="HG丸ｺﾞｼｯｸM-PRO" panose="020F0600000000000000" pitchFamily="50" charset="-128"/>
              </a:rPr>
              <a:t>type(</a:t>
            </a:r>
            <a:r>
              <a:rPr lang="ja-JP" altLang="en-US" dirty="0">
                <a:latin typeface="Lucida Console" panose="020B0609040504020204" pitchFamily="49" charset="0"/>
                <a:ea typeface="HG丸ｺﾞｼｯｸM-PRO" panose="020F0600000000000000" pitchFamily="50" charset="-128"/>
              </a:rPr>
              <a:t>変数名</a:t>
            </a:r>
            <a:r>
              <a:rPr lang="en-US" altLang="ja-JP" dirty="0">
                <a:latin typeface="Lucida Console" panose="020B0609040504020204" pitchFamily="49" charset="0"/>
                <a:ea typeface="HG丸ｺﾞｼｯｸM-PRO" panose="020F0600000000000000" pitchFamily="50" charset="-128"/>
              </a:rPr>
              <a:t>) </a:t>
            </a:r>
            <a:r>
              <a:rPr lang="ja-JP" altLang="en-US" dirty="0">
                <a:latin typeface="Lucida Console" panose="020B0609040504020204" pitchFamily="49" charset="0"/>
                <a:ea typeface="HG丸ｺﾞｼｯｸM-PRO" panose="020F0600000000000000" pitchFamily="50" charset="-128"/>
              </a:rPr>
              <a:t>で型を確認できる</a:t>
            </a:r>
          </a:p>
        </p:txBody>
      </p:sp>
      <p:pic>
        <p:nvPicPr>
          <p:cNvPr id="7" name="図 6">
            <a:extLst>
              <a:ext uri="{FF2B5EF4-FFF2-40B4-BE49-F238E27FC236}">
                <a16:creationId xmlns:a16="http://schemas.microsoft.com/office/drawing/2014/main" id="{1CA71FD0-4856-4DB3-BE34-83C52FCE1A53}"/>
              </a:ext>
            </a:extLst>
          </p:cNvPr>
          <p:cNvPicPr>
            <a:picLocks noChangeAspect="1"/>
          </p:cNvPicPr>
          <p:nvPr/>
        </p:nvPicPr>
        <p:blipFill>
          <a:blip r:embed="rId3"/>
          <a:stretch>
            <a:fillRect/>
          </a:stretch>
        </p:blipFill>
        <p:spPr>
          <a:xfrm>
            <a:off x="610095" y="4642231"/>
            <a:ext cx="7480201" cy="2056011"/>
          </a:xfrm>
          <a:prstGeom prst="rect">
            <a:avLst/>
          </a:prstGeom>
        </p:spPr>
      </p:pic>
      <p:sp>
        <p:nvSpPr>
          <p:cNvPr id="8" name="テキスト ボックス 7">
            <a:extLst>
              <a:ext uri="{FF2B5EF4-FFF2-40B4-BE49-F238E27FC236}">
                <a16:creationId xmlns:a16="http://schemas.microsoft.com/office/drawing/2014/main" id="{2D4C4084-6AE0-453D-AD3F-346E09A71FC1}"/>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7170DCF0-6D52-44B7-8F79-CEEA7657D3B5}"/>
              </a:ext>
            </a:extLst>
          </p:cNvPr>
          <p:cNvSpPr>
            <a:spLocks noGrp="1"/>
          </p:cNvSpPr>
          <p:nvPr>
            <p:ph type="sldNum" sz="quarter" idx="12"/>
          </p:nvPr>
        </p:nvSpPr>
        <p:spPr/>
        <p:txBody>
          <a:bodyPr/>
          <a:lstStyle/>
          <a:p>
            <a:fld id="{F9134F74-3BB4-4ADE-A554-892E3A208E77}" type="slidenum">
              <a:rPr lang="ja-JP" altLang="en-US" smtClean="0"/>
              <a:pPr/>
              <a:t>45</a:t>
            </a:fld>
            <a:endParaRPr lang="ja-JP" altLang="en-US"/>
          </a:p>
        </p:txBody>
      </p:sp>
    </p:spTree>
    <p:extLst>
      <p:ext uri="{BB962C8B-B14F-4D97-AF65-F5344CB8AC3E}">
        <p14:creationId xmlns:p14="http://schemas.microsoft.com/office/powerpoint/2010/main" val="1636404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F16D27-347F-419B-9CA4-599E500D64C9}"/>
              </a:ext>
            </a:extLst>
          </p:cNvPr>
          <p:cNvSpPr>
            <a:spLocks noGrp="1"/>
          </p:cNvSpPr>
          <p:nvPr>
            <p:ph type="title"/>
          </p:nvPr>
        </p:nvSpPr>
        <p:spPr/>
        <p:txBody>
          <a:bodyPr/>
          <a:lstStyle/>
          <a:p>
            <a:r>
              <a:rPr kumimoji="1" lang="ja-JP" altLang="en-US" dirty="0"/>
              <a:t>算術演算</a:t>
            </a:r>
          </a:p>
        </p:txBody>
      </p:sp>
      <p:sp>
        <p:nvSpPr>
          <p:cNvPr id="3" name="コンテンツ プレースホルダー 2">
            <a:extLst>
              <a:ext uri="{FF2B5EF4-FFF2-40B4-BE49-F238E27FC236}">
                <a16:creationId xmlns:a16="http://schemas.microsoft.com/office/drawing/2014/main" id="{17B3A11E-6A85-4FE4-ABCC-9FCD088AB82F}"/>
              </a:ext>
            </a:extLst>
          </p:cNvPr>
          <p:cNvSpPr>
            <a:spLocks noGrp="1"/>
          </p:cNvSpPr>
          <p:nvPr>
            <p:ph idx="1"/>
          </p:nvPr>
        </p:nvSpPr>
        <p:spPr>
          <a:xfrm>
            <a:off x="457200" y="1214422"/>
            <a:ext cx="8229600" cy="725470"/>
          </a:xfrm>
        </p:spPr>
        <p:txBody>
          <a:bodyPr/>
          <a:lstStyle/>
          <a:p>
            <a:r>
              <a:rPr lang="ja-JP" altLang="en-US" dirty="0"/>
              <a:t>覚えるべき用語</a:t>
            </a:r>
            <a:endParaRPr kumimoji="1" lang="ja-JP" altLang="en-US" dirty="0"/>
          </a:p>
        </p:txBody>
      </p:sp>
      <p:pic>
        <p:nvPicPr>
          <p:cNvPr id="4" name="図 3">
            <a:extLst>
              <a:ext uri="{FF2B5EF4-FFF2-40B4-BE49-F238E27FC236}">
                <a16:creationId xmlns:a16="http://schemas.microsoft.com/office/drawing/2014/main" id="{5208E4E2-A193-46E1-A4A5-871C924F39B5}"/>
              </a:ext>
            </a:extLst>
          </p:cNvPr>
          <p:cNvPicPr>
            <a:picLocks noChangeAspect="1"/>
          </p:cNvPicPr>
          <p:nvPr/>
        </p:nvPicPr>
        <p:blipFill>
          <a:blip r:embed="rId2"/>
          <a:stretch>
            <a:fillRect/>
          </a:stretch>
        </p:blipFill>
        <p:spPr>
          <a:xfrm>
            <a:off x="1475656" y="1939892"/>
            <a:ext cx="4201111" cy="2667372"/>
          </a:xfrm>
          <a:prstGeom prst="rect">
            <a:avLst/>
          </a:prstGeom>
        </p:spPr>
      </p:pic>
      <p:pic>
        <p:nvPicPr>
          <p:cNvPr id="5" name="図 4">
            <a:extLst>
              <a:ext uri="{FF2B5EF4-FFF2-40B4-BE49-F238E27FC236}">
                <a16:creationId xmlns:a16="http://schemas.microsoft.com/office/drawing/2014/main" id="{030504A5-9083-46CE-96AA-0FFC77A5BA1B}"/>
              </a:ext>
            </a:extLst>
          </p:cNvPr>
          <p:cNvPicPr>
            <a:picLocks noChangeAspect="1"/>
          </p:cNvPicPr>
          <p:nvPr/>
        </p:nvPicPr>
        <p:blipFill>
          <a:blip r:embed="rId3"/>
          <a:stretch>
            <a:fillRect/>
          </a:stretch>
        </p:blipFill>
        <p:spPr>
          <a:xfrm>
            <a:off x="1835696" y="4941168"/>
            <a:ext cx="2545152" cy="1080138"/>
          </a:xfrm>
          <a:prstGeom prst="rect">
            <a:avLst/>
          </a:prstGeom>
        </p:spPr>
      </p:pic>
      <p:sp>
        <p:nvSpPr>
          <p:cNvPr id="6" name="正方形/長方形 5">
            <a:extLst>
              <a:ext uri="{FF2B5EF4-FFF2-40B4-BE49-F238E27FC236}">
                <a16:creationId xmlns:a16="http://schemas.microsoft.com/office/drawing/2014/main" id="{16EDA3A4-0FA7-4A5E-A6FE-3E6BE844CC0A}"/>
              </a:ext>
            </a:extLst>
          </p:cNvPr>
          <p:cNvSpPr/>
          <p:nvPr/>
        </p:nvSpPr>
        <p:spPr>
          <a:xfrm>
            <a:off x="1691680" y="4607264"/>
            <a:ext cx="1338828" cy="369332"/>
          </a:xfrm>
          <a:prstGeom prst="rect">
            <a:avLst/>
          </a:prstGeom>
          <a:ln>
            <a:solidFill>
              <a:schemeClr val="tx1"/>
            </a:solidFill>
          </a:ln>
        </p:spPr>
        <p:txBody>
          <a:bodyPr wrap="none">
            <a:spAutoFit/>
          </a:bodyPr>
          <a:lstStyle/>
          <a:p>
            <a:r>
              <a:rPr lang="ja-JP" altLang="en-US" dirty="0"/>
              <a:t>文（代入文）</a:t>
            </a:r>
          </a:p>
        </p:txBody>
      </p:sp>
      <p:pic>
        <p:nvPicPr>
          <p:cNvPr id="7" name="図 6">
            <a:extLst>
              <a:ext uri="{FF2B5EF4-FFF2-40B4-BE49-F238E27FC236}">
                <a16:creationId xmlns:a16="http://schemas.microsoft.com/office/drawing/2014/main" id="{A869B81A-D229-4DE9-9BCF-9D704B40802F}"/>
              </a:ext>
            </a:extLst>
          </p:cNvPr>
          <p:cNvPicPr>
            <a:picLocks noChangeAspect="1"/>
          </p:cNvPicPr>
          <p:nvPr/>
        </p:nvPicPr>
        <p:blipFill>
          <a:blip r:embed="rId4"/>
          <a:stretch>
            <a:fillRect/>
          </a:stretch>
        </p:blipFill>
        <p:spPr>
          <a:xfrm>
            <a:off x="5752834" y="1939892"/>
            <a:ext cx="2857899" cy="4391638"/>
          </a:xfrm>
          <a:prstGeom prst="rect">
            <a:avLst/>
          </a:prstGeom>
        </p:spPr>
      </p:pic>
      <p:sp>
        <p:nvSpPr>
          <p:cNvPr id="8" name="正方形/長方形 7">
            <a:extLst>
              <a:ext uri="{FF2B5EF4-FFF2-40B4-BE49-F238E27FC236}">
                <a16:creationId xmlns:a16="http://schemas.microsoft.com/office/drawing/2014/main" id="{5092E9DE-4C47-49FA-BD1F-0F69F2CCFE2E}"/>
              </a:ext>
            </a:extLst>
          </p:cNvPr>
          <p:cNvSpPr/>
          <p:nvPr/>
        </p:nvSpPr>
        <p:spPr>
          <a:xfrm>
            <a:off x="6300192" y="1396449"/>
            <a:ext cx="1569660" cy="369332"/>
          </a:xfrm>
          <a:prstGeom prst="rect">
            <a:avLst/>
          </a:prstGeom>
        </p:spPr>
        <p:txBody>
          <a:bodyPr wrap="none">
            <a:spAutoFit/>
          </a:bodyPr>
          <a:lstStyle/>
          <a:p>
            <a:r>
              <a:rPr lang="ja-JP" altLang="en-US" dirty="0"/>
              <a:t>演算子の種類</a:t>
            </a:r>
          </a:p>
        </p:txBody>
      </p:sp>
      <p:sp>
        <p:nvSpPr>
          <p:cNvPr id="9" name="テキスト ボックス 8">
            <a:extLst>
              <a:ext uri="{FF2B5EF4-FFF2-40B4-BE49-F238E27FC236}">
                <a16:creationId xmlns:a16="http://schemas.microsoft.com/office/drawing/2014/main" id="{E231D107-3278-4A4C-8EC2-9E59EE190A32}"/>
              </a:ext>
            </a:extLst>
          </p:cNvPr>
          <p:cNvSpPr txBox="1"/>
          <p:nvPr/>
        </p:nvSpPr>
        <p:spPr>
          <a:xfrm>
            <a:off x="1713219" y="6215708"/>
            <a:ext cx="3595856" cy="523220"/>
          </a:xfrm>
          <a:prstGeom prst="rect">
            <a:avLst/>
          </a:prstGeom>
          <a:noFill/>
        </p:spPr>
        <p:txBody>
          <a:bodyPr wrap="none" rtlCol="0">
            <a:spAutoFit/>
          </a:bodyPr>
          <a:lstStyle/>
          <a:p>
            <a:r>
              <a:rPr kumimoji="1" lang="ja-JP" altLang="en-US" sz="1400" b="1" dirty="0">
                <a:latin typeface="+mn-ea"/>
                <a:ea typeface="+mn-ea"/>
              </a:rPr>
              <a:t>                        リテラル</a:t>
            </a:r>
            <a:br>
              <a:rPr kumimoji="1" lang="en-US" altLang="ja-JP" sz="1400" dirty="0">
                <a:latin typeface="+mn-ea"/>
                <a:ea typeface="+mn-ea"/>
              </a:rPr>
            </a:br>
            <a:r>
              <a:rPr kumimoji="1" lang="ja-JP" altLang="en-US" sz="1400" dirty="0">
                <a:latin typeface="+mn-ea"/>
                <a:ea typeface="+mn-ea"/>
              </a:rPr>
              <a:t>（プログラムコード中に記述される数値）</a:t>
            </a:r>
          </a:p>
        </p:txBody>
      </p:sp>
      <p:cxnSp>
        <p:nvCxnSpPr>
          <p:cNvPr id="10" name="直線矢印コネクタ 9">
            <a:extLst>
              <a:ext uri="{FF2B5EF4-FFF2-40B4-BE49-F238E27FC236}">
                <a16:creationId xmlns:a16="http://schemas.microsoft.com/office/drawing/2014/main" id="{BC282508-C69A-4816-91BA-4FC74C76A423}"/>
              </a:ext>
            </a:extLst>
          </p:cNvPr>
          <p:cNvCxnSpPr>
            <a:cxnSpLocks/>
          </p:cNvCxnSpPr>
          <p:nvPr/>
        </p:nvCxnSpPr>
        <p:spPr>
          <a:xfrm flipH="1" flipV="1">
            <a:off x="3030508" y="5723232"/>
            <a:ext cx="173340" cy="4420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F9A567A2-E78B-4BF1-BED7-7D1795593B73}"/>
              </a:ext>
            </a:extLst>
          </p:cNvPr>
          <p:cNvCxnSpPr>
            <a:cxnSpLocks/>
            <a:stCxn id="9" idx="0"/>
          </p:cNvCxnSpPr>
          <p:nvPr/>
        </p:nvCxnSpPr>
        <p:spPr>
          <a:xfrm flipV="1">
            <a:off x="3511147" y="5723232"/>
            <a:ext cx="194531" cy="4924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スライド番号プレースホルダー 10">
            <a:extLst>
              <a:ext uri="{FF2B5EF4-FFF2-40B4-BE49-F238E27FC236}">
                <a16:creationId xmlns:a16="http://schemas.microsoft.com/office/drawing/2014/main" id="{5F54985F-5F59-4DBB-BD41-4B1729A3D6FE}"/>
              </a:ext>
            </a:extLst>
          </p:cNvPr>
          <p:cNvSpPr>
            <a:spLocks noGrp="1"/>
          </p:cNvSpPr>
          <p:nvPr>
            <p:ph type="sldNum" sz="quarter" idx="12"/>
          </p:nvPr>
        </p:nvSpPr>
        <p:spPr/>
        <p:txBody>
          <a:bodyPr/>
          <a:lstStyle/>
          <a:p>
            <a:fld id="{F9134F74-3BB4-4ADE-A554-892E3A208E77}" type="slidenum">
              <a:rPr lang="ja-JP" altLang="en-US" smtClean="0"/>
              <a:pPr/>
              <a:t>46</a:t>
            </a:fld>
            <a:endParaRPr lang="ja-JP" altLang="en-US"/>
          </a:p>
        </p:txBody>
      </p:sp>
    </p:spTree>
    <p:extLst>
      <p:ext uri="{BB962C8B-B14F-4D97-AF65-F5344CB8AC3E}">
        <p14:creationId xmlns:p14="http://schemas.microsoft.com/office/powerpoint/2010/main" val="2785037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B75D00-A007-4461-9D99-5551BB8DB4EC}"/>
              </a:ext>
            </a:extLst>
          </p:cNvPr>
          <p:cNvSpPr>
            <a:spLocks noGrp="1"/>
          </p:cNvSpPr>
          <p:nvPr>
            <p:ph type="title"/>
          </p:nvPr>
        </p:nvSpPr>
        <p:spPr/>
        <p:txBody>
          <a:bodyPr/>
          <a:lstStyle/>
          <a:p>
            <a:r>
              <a:rPr kumimoji="1" lang="ja-JP" altLang="en-US" dirty="0"/>
              <a:t>変数を含む算術演算</a:t>
            </a:r>
          </a:p>
        </p:txBody>
      </p:sp>
      <p:pic>
        <p:nvPicPr>
          <p:cNvPr id="4" name="図 3">
            <a:extLst>
              <a:ext uri="{FF2B5EF4-FFF2-40B4-BE49-F238E27FC236}">
                <a16:creationId xmlns:a16="http://schemas.microsoft.com/office/drawing/2014/main" id="{E45923DD-59D4-4238-B849-A352B41B9AFB}"/>
              </a:ext>
            </a:extLst>
          </p:cNvPr>
          <p:cNvPicPr>
            <a:picLocks noChangeAspect="1"/>
          </p:cNvPicPr>
          <p:nvPr/>
        </p:nvPicPr>
        <p:blipFill>
          <a:blip r:embed="rId2"/>
          <a:stretch>
            <a:fillRect/>
          </a:stretch>
        </p:blipFill>
        <p:spPr>
          <a:xfrm>
            <a:off x="827584" y="2273117"/>
            <a:ext cx="6925087" cy="1733085"/>
          </a:xfrm>
          <a:prstGeom prst="rect">
            <a:avLst/>
          </a:prstGeom>
        </p:spPr>
      </p:pic>
      <p:sp>
        <p:nvSpPr>
          <p:cNvPr id="5" name="正方形/長方形 4">
            <a:extLst>
              <a:ext uri="{FF2B5EF4-FFF2-40B4-BE49-F238E27FC236}">
                <a16:creationId xmlns:a16="http://schemas.microsoft.com/office/drawing/2014/main" id="{B5947E16-FA0B-41C7-BBCF-D7AEA3FC0C34}"/>
              </a:ext>
            </a:extLst>
          </p:cNvPr>
          <p:cNvSpPr/>
          <p:nvPr/>
        </p:nvSpPr>
        <p:spPr>
          <a:xfrm>
            <a:off x="457200" y="1412776"/>
            <a:ext cx="8229600" cy="830997"/>
          </a:xfrm>
          <a:prstGeom prst="rect">
            <a:avLst/>
          </a:prstGeom>
        </p:spPr>
        <p:txBody>
          <a:bodyPr wrap="square">
            <a:spAutoFit/>
          </a:bodyPr>
          <a:lstStyle/>
          <a:p>
            <a:pPr marL="0" indent="0" eaLnBrk="1" hangingPunct="1">
              <a:buNone/>
            </a:pPr>
            <a:r>
              <a:rPr lang="ja-JP" altLang="en-US" sz="2400" dirty="0">
                <a:latin typeface="+mn-ea"/>
                <a:ea typeface="+mn-ea"/>
              </a:rPr>
              <a:t>式に変数名が含まれる場合は、</a:t>
            </a:r>
            <a:endParaRPr lang="en-US" altLang="ja-JP" sz="2400" dirty="0">
              <a:latin typeface="+mn-ea"/>
              <a:ea typeface="+mn-ea"/>
            </a:endParaRPr>
          </a:p>
          <a:p>
            <a:pPr marL="0" indent="0" eaLnBrk="1" hangingPunct="1">
              <a:buNone/>
            </a:pPr>
            <a:r>
              <a:rPr lang="ja-JP" altLang="en-US" sz="2400" dirty="0">
                <a:latin typeface="+mn-ea"/>
                <a:ea typeface="+mn-ea"/>
              </a:rPr>
              <a:t>変数に代入されている値が使用される</a:t>
            </a:r>
            <a:endParaRPr lang="en-US" altLang="ja-JP" sz="2400" dirty="0">
              <a:latin typeface="+mn-ea"/>
              <a:ea typeface="+mn-ea"/>
            </a:endParaRPr>
          </a:p>
        </p:txBody>
      </p:sp>
      <p:pic>
        <p:nvPicPr>
          <p:cNvPr id="6" name="図 5">
            <a:extLst>
              <a:ext uri="{FF2B5EF4-FFF2-40B4-BE49-F238E27FC236}">
                <a16:creationId xmlns:a16="http://schemas.microsoft.com/office/drawing/2014/main" id="{060586BB-8510-4851-9C98-AAB1780AF480}"/>
              </a:ext>
            </a:extLst>
          </p:cNvPr>
          <p:cNvPicPr>
            <a:picLocks noChangeAspect="1"/>
          </p:cNvPicPr>
          <p:nvPr/>
        </p:nvPicPr>
        <p:blipFill>
          <a:blip r:embed="rId3"/>
          <a:stretch>
            <a:fillRect/>
          </a:stretch>
        </p:blipFill>
        <p:spPr>
          <a:xfrm>
            <a:off x="611561" y="4293096"/>
            <a:ext cx="2304256" cy="1047389"/>
          </a:xfrm>
          <a:prstGeom prst="rect">
            <a:avLst/>
          </a:prstGeom>
        </p:spPr>
      </p:pic>
      <p:sp>
        <p:nvSpPr>
          <p:cNvPr id="7" name="正方形/長方形 6">
            <a:extLst>
              <a:ext uri="{FF2B5EF4-FFF2-40B4-BE49-F238E27FC236}">
                <a16:creationId xmlns:a16="http://schemas.microsoft.com/office/drawing/2014/main" id="{C34EECDA-354B-499A-9222-4E92FD44CAB5}"/>
              </a:ext>
            </a:extLst>
          </p:cNvPr>
          <p:cNvSpPr/>
          <p:nvPr/>
        </p:nvSpPr>
        <p:spPr>
          <a:xfrm>
            <a:off x="3378560" y="4597189"/>
            <a:ext cx="5729944" cy="461665"/>
          </a:xfrm>
          <a:prstGeom prst="rect">
            <a:avLst/>
          </a:prstGeom>
        </p:spPr>
        <p:txBody>
          <a:bodyPr wrap="square">
            <a:spAutoFit/>
          </a:bodyPr>
          <a:lstStyle/>
          <a:p>
            <a:pPr marL="0" indent="0" eaLnBrk="1" hangingPunct="1">
              <a:buNone/>
            </a:pPr>
            <a:r>
              <a:rPr lang="en-US" altLang="ja-JP" sz="2400" dirty="0">
                <a:latin typeface="+mn-ea"/>
                <a:ea typeface="+mn-ea"/>
              </a:rPr>
              <a:t>(</a:t>
            </a:r>
            <a:r>
              <a:rPr lang="ja-JP" altLang="en-US" sz="2400" dirty="0">
                <a:latin typeface="+mn-ea"/>
                <a:ea typeface="+mn-ea"/>
              </a:rPr>
              <a:t>変数</a:t>
            </a:r>
            <a:r>
              <a:rPr lang="en-US" altLang="ja-JP" sz="2400" dirty="0">
                <a:latin typeface="+mn-ea"/>
                <a:ea typeface="+mn-ea"/>
              </a:rPr>
              <a:t>a</a:t>
            </a:r>
            <a:r>
              <a:rPr lang="ja-JP" altLang="en-US" sz="2400" dirty="0">
                <a:latin typeface="+mn-ea"/>
                <a:ea typeface="+mn-ea"/>
              </a:rPr>
              <a:t>の値</a:t>
            </a:r>
            <a:r>
              <a:rPr lang="en-US" altLang="ja-JP" sz="2400" dirty="0">
                <a:latin typeface="+mn-ea"/>
                <a:ea typeface="+mn-ea"/>
              </a:rPr>
              <a:t>)+3 </a:t>
            </a:r>
            <a:r>
              <a:rPr lang="ja-JP" altLang="en-US" sz="2400" dirty="0">
                <a:latin typeface="+mn-ea"/>
                <a:ea typeface="+mn-ea"/>
              </a:rPr>
              <a:t>が変数</a:t>
            </a:r>
            <a:r>
              <a:rPr lang="en-US" altLang="ja-JP" sz="2400" dirty="0">
                <a:latin typeface="+mn-ea"/>
                <a:ea typeface="+mn-ea"/>
              </a:rPr>
              <a:t>b</a:t>
            </a:r>
            <a:r>
              <a:rPr lang="ja-JP" altLang="en-US" sz="2400" dirty="0">
                <a:latin typeface="+mn-ea"/>
                <a:ea typeface="+mn-ea"/>
              </a:rPr>
              <a:t>に代入される</a:t>
            </a:r>
            <a:endParaRPr lang="en-US" altLang="ja-JP" sz="2400" dirty="0">
              <a:latin typeface="+mn-ea"/>
              <a:ea typeface="+mn-ea"/>
            </a:endParaRPr>
          </a:p>
        </p:txBody>
      </p:sp>
      <p:cxnSp>
        <p:nvCxnSpPr>
          <p:cNvPr id="8" name="直線矢印コネクタ 7">
            <a:extLst>
              <a:ext uri="{FF2B5EF4-FFF2-40B4-BE49-F238E27FC236}">
                <a16:creationId xmlns:a16="http://schemas.microsoft.com/office/drawing/2014/main" id="{7CD273C1-C18E-4E41-8128-CA9A3D379A93}"/>
              </a:ext>
            </a:extLst>
          </p:cNvPr>
          <p:cNvCxnSpPr>
            <a:cxnSpLocks/>
          </p:cNvCxnSpPr>
          <p:nvPr/>
        </p:nvCxnSpPr>
        <p:spPr>
          <a:xfrm flipH="1">
            <a:off x="2915817" y="4797152"/>
            <a:ext cx="46274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E5F77F68-8EC3-470B-9349-F30DC3EECBC9}"/>
              </a:ext>
            </a:extLst>
          </p:cNvPr>
          <p:cNvPicPr>
            <a:picLocks noChangeAspect="1"/>
          </p:cNvPicPr>
          <p:nvPr/>
        </p:nvPicPr>
        <p:blipFill>
          <a:blip r:embed="rId4"/>
          <a:stretch>
            <a:fillRect/>
          </a:stretch>
        </p:blipFill>
        <p:spPr>
          <a:xfrm>
            <a:off x="683568" y="5340485"/>
            <a:ext cx="2208707" cy="979037"/>
          </a:xfrm>
          <a:prstGeom prst="rect">
            <a:avLst/>
          </a:prstGeom>
        </p:spPr>
      </p:pic>
      <p:sp>
        <p:nvSpPr>
          <p:cNvPr id="10" name="正方形/長方形 9">
            <a:extLst>
              <a:ext uri="{FF2B5EF4-FFF2-40B4-BE49-F238E27FC236}">
                <a16:creationId xmlns:a16="http://schemas.microsoft.com/office/drawing/2014/main" id="{5D944E26-A65D-4CA3-BDC5-5F66C03E425F}"/>
              </a:ext>
            </a:extLst>
          </p:cNvPr>
          <p:cNvSpPr/>
          <p:nvPr/>
        </p:nvSpPr>
        <p:spPr>
          <a:xfrm>
            <a:off x="3378560" y="5562910"/>
            <a:ext cx="5765440" cy="830997"/>
          </a:xfrm>
          <a:prstGeom prst="rect">
            <a:avLst/>
          </a:prstGeom>
        </p:spPr>
        <p:txBody>
          <a:bodyPr wrap="square">
            <a:spAutoFit/>
          </a:bodyPr>
          <a:lstStyle/>
          <a:p>
            <a:pPr marL="0" indent="0" eaLnBrk="1" hangingPunct="1">
              <a:buNone/>
            </a:pPr>
            <a:r>
              <a:rPr lang="en-US" altLang="ja-JP" sz="2400" dirty="0">
                <a:latin typeface="+mn-ea"/>
                <a:ea typeface="+mn-ea"/>
              </a:rPr>
              <a:t>(</a:t>
            </a:r>
            <a:r>
              <a:rPr lang="ja-JP" altLang="en-US" sz="2400" dirty="0">
                <a:latin typeface="+mn-ea"/>
                <a:ea typeface="+mn-ea"/>
              </a:rPr>
              <a:t>変数</a:t>
            </a:r>
            <a:r>
              <a:rPr lang="en-US" altLang="ja-JP" sz="2400" dirty="0">
                <a:latin typeface="+mn-ea"/>
                <a:ea typeface="+mn-ea"/>
              </a:rPr>
              <a:t>a</a:t>
            </a:r>
            <a:r>
              <a:rPr lang="ja-JP" altLang="en-US" sz="2400" dirty="0">
                <a:latin typeface="+mn-ea"/>
                <a:ea typeface="+mn-ea"/>
              </a:rPr>
              <a:t>の値</a:t>
            </a:r>
            <a:r>
              <a:rPr lang="en-US" altLang="ja-JP" sz="2400" dirty="0">
                <a:latin typeface="+mn-ea"/>
                <a:ea typeface="+mn-ea"/>
              </a:rPr>
              <a:t>)+3 </a:t>
            </a:r>
            <a:r>
              <a:rPr lang="ja-JP" altLang="en-US" sz="2400" dirty="0">
                <a:latin typeface="+mn-ea"/>
                <a:ea typeface="+mn-ea"/>
              </a:rPr>
              <a:t>が変数</a:t>
            </a:r>
            <a:r>
              <a:rPr lang="en-US" altLang="ja-JP" sz="2400" dirty="0">
                <a:latin typeface="+mn-ea"/>
                <a:ea typeface="+mn-ea"/>
              </a:rPr>
              <a:t>a</a:t>
            </a:r>
            <a:r>
              <a:rPr lang="ja-JP" altLang="en-US" sz="2400" dirty="0">
                <a:latin typeface="+mn-ea"/>
                <a:ea typeface="+mn-ea"/>
              </a:rPr>
              <a:t>に代入される</a:t>
            </a:r>
            <a:endParaRPr lang="en-US" altLang="ja-JP" sz="2400" dirty="0">
              <a:latin typeface="+mn-ea"/>
              <a:ea typeface="+mn-ea"/>
            </a:endParaRPr>
          </a:p>
          <a:p>
            <a:pPr marL="0" indent="0" eaLnBrk="1" hangingPunct="1">
              <a:buNone/>
            </a:pPr>
            <a:r>
              <a:rPr lang="ja-JP" altLang="en-US" sz="2400" b="1" dirty="0">
                <a:latin typeface="+mn-ea"/>
                <a:ea typeface="+mn-ea"/>
              </a:rPr>
              <a:t>つまり</a:t>
            </a:r>
            <a:r>
              <a:rPr lang="en-US" altLang="ja-JP" sz="2400" b="1" dirty="0">
                <a:latin typeface="+mn-ea"/>
                <a:ea typeface="+mn-ea"/>
              </a:rPr>
              <a:t>a</a:t>
            </a:r>
            <a:r>
              <a:rPr lang="ja-JP" altLang="en-US" sz="2400" b="1" dirty="0">
                <a:latin typeface="+mn-ea"/>
                <a:ea typeface="+mn-ea"/>
              </a:rPr>
              <a:t>の値が</a:t>
            </a:r>
            <a:r>
              <a:rPr lang="en-US" altLang="ja-JP" sz="2400" b="1" dirty="0">
                <a:latin typeface="+mn-ea"/>
                <a:ea typeface="+mn-ea"/>
              </a:rPr>
              <a:t>3</a:t>
            </a:r>
            <a:r>
              <a:rPr lang="ja-JP" altLang="en-US" sz="2400" b="1" dirty="0">
                <a:latin typeface="+mn-ea"/>
                <a:ea typeface="+mn-ea"/>
              </a:rPr>
              <a:t>増える</a:t>
            </a:r>
            <a:endParaRPr lang="en-US" altLang="ja-JP" sz="2400" b="1" dirty="0">
              <a:latin typeface="+mn-ea"/>
              <a:ea typeface="+mn-ea"/>
            </a:endParaRPr>
          </a:p>
        </p:txBody>
      </p:sp>
      <p:cxnSp>
        <p:nvCxnSpPr>
          <p:cNvPr id="11" name="直線矢印コネクタ 10">
            <a:extLst>
              <a:ext uri="{FF2B5EF4-FFF2-40B4-BE49-F238E27FC236}">
                <a16:creationId xmlns:a16="http://schemas.microsoft.com/office/drawing/2014/main" id="{1C86D9AA-A356-4A10-84C1-913A3A5E2AF2}"/>
              </a:ext>
            </a:extLst>
          </p:cNvPr>
          <p:cNvCxnSpPr>
            <a:cxnSpLocks/>
          </p:cNvCxnSpPr>
          <p:nvPr/>
        </p:nvCxnSpPr>
        <p:spPr>
          <a:xfrm flipH="1">
            <a:off x="2915817" y="5762873"/>
            <a:ext cx="46274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0141AE71-C49B-4B69-8A00-EFDEBCBBF9C6}"/>
              </a:ext>
            </a:extLst>
          </p:cNvPr>
          <p:cNvSpPr>
            <a:spLocks noGrp="1"/>
          </p:cNvSpPr>
          <p:nvPr>
            <p:ph type="sldNum" sz="quarter" idx="12"/>
          </p:nvPr>
        </p:nvSpPr>
        <p:spPr/>
        <p:txBody>
          <a:bodyPr/>
          <a:lstStyle/>
          <a:p>
            <a:fld id="{F9134F74-3BB4-4ADE-A554-892E3A208E77}" type="slidenum">
              <a:rPr lang="ja-JP" altLang="en-US" smtClean="0"/>
              <a:pPr/>
              <a:t>47</a:t>
            </a:fld>
            <a:endParaRPr lang="ja-JP" altLang="en-US"/>
          </a:p>
        </p:txBody>
      </p:sp>
    </p:spTree>
    <p:extLst>
      <p:ext uri="{BB962C8B-B14F-4D97-AF65-F5344CB8AC3E}">
        <p14:creationId xmlns:p14="http://schemas.microsoft.com/office/powerpoint/2010/main" val="999370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06D026-3980-4883-AC51-0FC6439BE5CC}"/>
              </a:ext>
            </a:extLst>
          </p:cNvPr>
          <p:cNvSpPr>
            <a:spLocks noGrp="1"/>
          </p:cNvSpPr>
          <p:nvPr>
            <p:ph type="title"/>
          </p:nvPr>
        </p:nvSpPr>
        <p:spPr/>
        <p:txBody>
          <a:bodyPr/>
          <a:lstStyle/>
          <a:p>
            <a:r>
              <a:rPr kumimoji="1" lang="ja-JP" altLang="en-US" dirty="0"/>
              <a:t>算術演算の短縮表現</a:t>
            </a:r>
          </a:p>
        </p:txBody>
      </p:sp>
      <p:pic>
        <p:nvPicPr>
          <p:cNvPr id="4" name="図 3">
            <a:extLst>
              <a:ext uri="{FF2B5EF4-FFF2-40B4-BE49-F238E27FC236}">
                <a16:creationId xmlns:a16="http://schemas.microsoft.com/office/drawing/2014/main" id="{A9D24AA5-2D99-4CA6-9F76-77138F704E1E}"/>
              </a:ext>
            </a:extLst>
          </p:cNvPr>
          <p:cNvPicPr>
            <a:picLocks noChangeAspect="1"/>
          </p:cNvPicPr>
          <p:nvPr/>
        </p:nvPicPr>
        <p:blipFill>
          <a:blip r:embed="rId2"/>
          <a:stretch>
            <a:fillRect/>
          </a:stretch>
        </p:blipFill>
        <p:spPr>
          <a:xfrm>
            <a:off x="457201" y="3532440"/>
            <a:ext cx="2088232" cy="982212"/>
          </a:xfrm>
          <a:prstGeom prst="rect">
            <a:avLst/>
          </a:prstGeom>
        </p:spPr>
      </p:pic>
      <p:pic>
        <p:nvPicPr>
          <p:cNvPr id="5" name="図 4">
            <a:extLst>
              <a:ext uri="{FF2B5EF4-FFF2-40B4-BE49-F238E27FC236}">
                <a16:creationId xmlns:a16="http://schemas.microsoft.com/office/drawing/2014/main" id="{DE5A136B-AB22-4B23-93AF-C2327218BEC0}"/>
              </a:ext>
            </a:extLst>
          </p:cNvPr>
          <p:cNvPicPr>
            <a:picLocks noChangeAspect="1"/>
          </p:cNvPicPr>
          <p:nvPr/>
        </p:nvPicPr>
        <p:blipFill>
          <a:blip r:embed="rId3"/>
          <a:stretch>
            <a:fillRect/>
          </a:stretch>
        </p:blipFill>
        <p:spPr>
          <a:xfrm>
            <a:off x="457200" y="2132856"/>
            <a:ext cx="2208707" cy="979037"/>
          </a:xfrm>
          <a:prstGeom prst="rect">
            <a:avLst/>
          </a:prstGeom>
        </p:spPr>
      </p:pic>
      <p:sp>
        <p:nvSpPr>
          <p:cNvPr id="6" name="矢印: 下 5">
            <a:extLst>
              <a:ext uri="{FF2B5EF4-FFF2-40B4-BE49-F238E27FC236}">
                <a16:creationId xmlns:a16="http://schemas.microsoft.com/office/drawing/2014/main" id="{AC5C34DA-E29E-460A-993C-5B68881CF9E3}"/>
              </a:ext>
            </a:extLst>
          </p:cNvPr>
          <p:cNvSpPr/>
          <p:nvPr/>
        </p:nvSpPr>
        <p:spPr>
          <a:xfrm>
            <a:off x="1259001" y="3143602"/>
            <a:ext cx="484632" cy="3891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1312FFF7-6900-43AA-94C4-CAB36F38A2DC}"/>
              </a:ext>
            </a:extLst>
          </p:cNvPr>
          <p:cNvSpPr txBox="1"/>
          <p:nvPr/>
        </p:nvSpPr>
        <p:spPr>
          <a:xfrm>
            <a:off x="1897360" y="3143736"/>
            <a:ext cx="646331" cy="369332"/>
          </a:xfrm>
          <a:prstGeom prst="rect">
            <a:avLst/>
          </a:prstGeom>
          <a:noFill/>
        </p:spPr>
        <p:txBody>
          <a:bodyPr wrap="none" rtlCol="0">
            <a:spAutoFit/>
          </a:bodyPr>
          <a:lstStyle/>
          <a:p>
            <a:r>
              <a:rPr kumimoji="1" lang="ja-JP" altLang="en-US" dirty="0"/>
              <a:t>短縮</a:t>
            </a:r>
          </a:p>
        </p:txBody>
      </p:sp>
      <p:sp>
        <p:nvSpPr>
          <p:cNvPr id="8" name="テキスト ボックス 7">
            <a:extLst>
              <a:ext uri="{FF2B5EF4-FFF2-40B4-BE49-F238E27FC236}">
                <a16:creationId xmlns:a16="http://schemas.microsoft.com/office/drawing/2014/main" id="{31F7D3CC-7939-4EE2-9EDF-F888686B6B6E}"/>
              </a:ext>
            </a:extLst>
          </p:cNvPr>
          <p:cNvSpPr txBox="1"/>
          <p:nvPr/>
        </p:nvSpPr>
        <p:spPr>
          <a:xfrm>
            <a:off x="554919" y="4781041"/>
            <a:ext cx="902811" cy="307777"/>
          </a:xfrm>
          <a:prstGeom prst="rect">
            <a:avLst/>
          </a:prstGeom>
          <a:noFill/>
        </p:spPr>
        <p:txBody>
          <a:bodyPr wrap="none" rtlCol="0">
            <a:spAutoFit/>
          </a:bodyPr>
          <a:lstStyle/>
          <a:p>
            <a:r>
              <a:rPr kumimoji="1" lang="ja-JP" altLang="en-US" sz="1400" dirty="0">
                <a:latin typeface="+mn-ea"/>
                <a:ea typeface="+mn-ea"/>
              </a:rPr>
              <a:t>加算代入</a:t>
            </a:r>
          </a:p>
        </p:txBody>
      </p:sp>
      <p:cxnSp>
        <p:nvCxnSpPr>
          <p:cNvPr id="9" name="直線矢印コネクタ 8">
            <a:extLst>
              <a:ext uri="{FF2B5EF4-FFF2-40B4-BE49-F238E27FC236}">
                <a16:creationId xmlns:a16="http://schemas.microsoft.com/office/drawing/2014/main" id="{992C9944-A6DB-49AE-9F6A-3916B538BD2A}"/>
              </a:ext>
            </a:extLst>
          </p:cNvPr>
          <p:cNvCxnSpPr>
            <a:cxnSpLocks/>
          </p:cNvCxnSpPr>
          <p:nvPr/>
        </p:nvCxnSpPr>
        <p:spPr>
          <a:xfrm flipV="1">
            <a:off x="1049821" y="4257783"/>
            <a:ext cx="262138" cy="4114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図 11">
            <a:extLst>
              <a:ext uri="{FF2B5EF4-FFF2-40B4-BE49-F238E27FC236}">
                <a16:creationId xmlns:a16="http://schemas.microsoft.com/office/drawing/2014/main" id="{B74FD8A4-7539-4F02-B7A2-45C8FE633648}"/>
              </a:ext>
            </a:extLst>
          </p:cNvPr>
          <p:cNvPicPr>
            <a:picLocks noChangeAspect="1"/>
          </p:cNvPicPr>
          <p:nvPr/>
        </p:nvPicPr>
        <p:blipFill>
          <a:blip r:embed="rId4"/>
          <a:stretch>
            <a:fillRect/>
          </a:stretch>
        </p:blipFill>
        <p:spPr>
          <a:xfrm>
            <a:off x="3194196" y="1799908"/>
            <a:ext cx="5534313" cy="3501299"/>
          </a:xfrm>
          <a:prstGeom prst="rect">
            <a:avLst/>
          </a:prstGeom>
        </p:spPr>
      </p:pic>
      <p:sp>
        <p:nvSpPr>
          <p:cNvPr id="13" name="テキスト ボックス 12">
            <a:extLst>
              <a:ext uri="{FF2B5EF4-FFF2-40B4-BE49-F238E27FC236}">
                <a16:creationId xmlns:a16="http://schemas.microsoft.com/office/drawing/2014/main" id="{1CC85715-420B-4664-913C-4E2085177A26}"/>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432EB421-2F68-426B-B265-CA5D2261B442}"/>
              </a:ext>
            </a:extLst>
          </p:cNvPr>
          <p:cNvSpPr>
            <a:spLocks noGrp="1"/>
          </p:cNvSpPr>
          <p:nvPr>
            <p:ph type="sldNum" sz="quarter" idx="12"/>
          </p:nvPr>
        </p:nvSpPr>
        <p:spPr/>
        <p:txBody>
          <a:bodyPr/>
          <a:lstStyle/>
          <a:p>
            <a:fld id="{F9134F74-3BB4-4ADE-A554-892E3A208E77}" type="slidenum">
              <a:rPr lang="ja-JP" altLang="en-US" smtClean="0"/>
              <a:pPr/>
              <a:t>48</a:t>
            </a:fld>
            <a:endParaRPr lang="ja-JP" altLang="en-US"/>
          </a:p>
        </p:txBody>
      </p:sp>
    </p:spTree>
    <p:extLst>
      <p:ext uri="{BB962C8B-B14F-4D97-AF65-F5344CB8AC3E}">
        <p14:creationId xmlns:p14="http://schemas.microsoft.com/office/powerpoint/2010/main" val="33564041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4D1F86-FD82-46D3-B19B-8A00D514674F}"/>
              </a:ext>
            </a:extLst>
          </p:cNvPr>
          <p:cNvSpPr>
            <a:spLocks noGrp="1"/>
          </p:cNvSpPr>
          <p:nvPr>
            <p:ph type="title"/>
          </p:nvPr>
        </p:nvSpPr>
        <p:spPr/>
        <p:txBody>
          <a:bodyPr/>
          <a:lstStyle/>
          <a:p>
            <a:r>
              <a:rPr kumimoji="1" lang="ja-JP" altLang="en-US" dirty="0"/>
              <a:t>数値の型</a:t>
            </a:r>
          </a:p>
        </p:txBody>
      </p:sp>
      <p:pic>
        <p:nvPicPr>
          <p:cNvPr id="4" name="図 3">
            <a:extLst>
              <a:ext uri="{FF2B5EF4-FFF2-40B4-BE49-F238E27FC236}">
                <a16:creationId xmlns:a16="http://schemas.microsoft.com/office/drawing/2014/main" id="{1ADF6FC5-3A38-4BC3-9A40-DAA5E52EF25C}"/>
              </a:ext>
            </a:extLst>
          </p:cNvPr>
          <p:cNvPicPr>
            <a:picLocks noChangeAspect="1"/>
          </p:cNvPicPr>
          <p:nvPr/>
        </p:nvPicPr>
        <p:blipFill>
          <a:blip r:embed="rId2"/>
          <a:stretch>
            <a:fillRect/>
          </a:stretch>
        </p:blipFill>
        <p:spPr>
          <a:xfrm>
            <a:off x="-14064" y="2852936"/>
            <a:ext cx="9144000" cy="2209177"/>
          </a:xfrm>
          <a:prstGeom prst="rect">
            <a:avLst/>
          </a:prstGeom>
        </p:spPr>
      </p:pic>
      <p:sp>
        <p:nvSpPr>
          <p:cNvPr id="5" name="正方形/長方形 4">
            <a:extLst>
              <a:ext uri="{FF2B5EF4-FFF2-40B4-BE49-F238E27FC236}">
                <a16:creationId xmlns:a16="http://schemas.microsoft.com/office/drawing/2014/main" id="{B45E2EF9-3803-4973-B291-C0093EDB9096}"/>
              </a:ext>
            </a:extLst>
          </p:cNvPr>
          <p:cNvSpPr/>
          <p:nvPr/>
        </p:nvSpPr>
        <p:spPr>
          <a:xfrm>
            <a:off x="457200" y="1412776"/>
            <a:ext cx="8229600" cy="1200329"/>
          </a:xfrm>
          <a:prstGeom prst="rect">
            <a:avLst/>
          </a:prstGeom>
        </p:spPr>
        <p:txBody>
          <a:bodyPr wrap="square">
            <a:spAutoFit/>
          </a:bodyPr>
          <a:lstStyle/>
          <a:p>
            <a:pPr marL="0" indent="0" eaLnBrk="1" hangingPunct="1">
              <a:buNone/>
            </a:pPr>
            <a:r>
              <a:rPr lang="ja-JP" altLang="en-US" sz="2400" dirty="0">
                <a:latin typeface="+mn-ea"/>
                <a:ea typeface="+mn-ea"/>
              </a:rPr>
              <a:t>プログラムコードへの記述のしかたで、型が異なる。</a:t>
            </a:r>
            <a:endParaRPr lang="en-US" altLang="ja-JP" sz="2400" dirty="0">
              <a:latin typeface="+mn-ea"/>
              <a:ea typeface="+mn-ea"/>
            </a:endParaRPr>
          </a:p>
          <a:p>
            <a:pPr marL="0" indent="0" eaLnBrk="1" hangingPunct="1">
              <a:buNone/>
            </a:pPr>
            <a:r>
              <a:rPr lang="ja-JP" altLang="en-US" sz="2400" dirty="0">
                <a:latin typeface="+mn-ea"/>
                <a:ea typeface="+mn-ea"/>
              </a:rPr>
              <a:t>・小数点を含まない → </a:t>
            </a:r>
            <a:r>
              <a:rPr lang="en-US" altLang="ja-JP" sz="2400" dirty="0">
                <a:latin typeface="+mn-ea"/>
                <a:ea typeface="+mn-ea"/>
              </a:rPr>
              <a:t>int</a:t>
            </a:r>
            <a:r>
              <a:rPr lang="ja-JP" altLang="en-US" sz="2400" dirty="0">
                <a:latin typeface="+mn-ea"/>
                <a:ea typeface="+mn-ea"/>
              </a:rPr>
              <a:t>型</a:t>
            </a:r>
            <a:endParaRPr lang="en-US" altLang="ja-JP" sz="2400" dirty="0">
              <a:latin typeface="+mn-ea"/>
              <a:ea typeface="+mn-ea"/>
            </a:endParaRPr>
          </a:p>
          <a:p>
            <a:pPr marL="0" indent="0" eaLnBrk="1" hangingPunct="1">
              <a:buNone/>
            </a:pPr>
            <a:r>
              <a:rPr lang="ja-JP" altLang="en-US" sz="2400" dirty="0">
                <a:latin typeface="+mn-ea"/>
                <a:ea typeface="+mn-ea"/>
              </a:rPr>
              <a:t>・小数点を含む → </a:t>
            </a:r>
            <a:r>
              <a:rPr lang="en-US" altLang="ja-JP" sz="2400" dirty="0">
                <a:latin typeface="+mn-ea"/>
                <a:ea typeface="+mn-ea"/>
              </a:rPr>
              <a:t>float</a:t>
            </a:r>
            <a:r>
              <a:rPr lang="ja-JP" altLang="en-US" sz="2400" dirty="0">
                <a:latin typeface="+mn-ea"/>
                <a:ea typeface="+mn-ea"/>
              </a:rPr>
              <a:t>型</a:t>
            </a:r>
            <a:endParaRPr lang="en-US" altLang="ja-JP" sz="2400" dirty="0">
              <a:latin typeface="+mn-ea"/>
              <a:ea typeface="+mn-ea"/>
            </a:endParaRPr>
          </a:p>
        </p:txBody>
      </p:sp>
      <p:sp>
        <p:nvSpPr>
          <p:cNvPr id="6" name="テキスト ボックス 5">
            <a:extLst>
              <a:ext uri="{FF2B5EF4-FFF2-40B4-BE49-F238E27FC236}">
                <a16:creationId xmlns:a16="http://schemas.microsoft.com/office/drawing/2014/main" id="{206F0D74-3165-48A1-B667-8E5ACE2931C7}"/>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AF442B66-5C93-4A4B-9266-09F0334F7237}"/>
              </a:ext>
            </a:extLst>
          </p:cNvPr>
          <p:cNvSpPr>
            <a:spLocks noGrp="1"/>
          </p:cNvSpPr>
          <p:nvPr>
            <p:ph type="sldNum" sz="quarter" idx="12"/>
          </p:nvPr>
        </p:nvSpPr>
        <p:spPr/>
        <p:txBody>
          <a:bodyPr/>
          <a:lstStyle/>
          <a:p>
            <a:fld id="{F9134F74-3BB4-4ADE-A554-892E3A208E77}" type="slidenum">
              <a:rPr lang="ja-JP" altLang="en-US" smtClean="0"/>
              <a:pPr/>
              <a:t>49</a:t>
            </a:fld>
            <a:endParaRPr lang="ja-JP" altLang="en-US"/>
          </a:p>
        </p:txBody>
      </p:sp>
    </p:spTree>
    <p:extLst>
      <p:ext uri="{BB962C8B-B14F-4D97-AF65-F5344CB8AC3E}">
        <p14:creationId xmlns:p14="http://schemas.microsoft.com/office/powerpoint/2010/main" val="3082470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269AFF-B390-4A80-AF90-5468D0E40F99}"/>
              </a:ext>
            </a:extLst>
          </p:cNvPr>
          <p:cNvSpPr>
            <a:spLocks noGrp="1"/>
          </p:cNvSpPr>
          <p:nvPr>
            <p:ph type="title"/>
          </p:nvPr>
        </p:nvSpPr>
        <p:spPr/>
        <p:txBody>
          <a:bodyPr/>
          <a:lstStyle/>
          <a:p>
            <a:r>
              <a:rPr lang="ja-JP" altLang="en-US" dirty="0"/>
              <a:t>プログラミングを学ぶ意義（</a:t>
            </a:r>
            <a:r>
              <a:rPr lang="en-US" altLang="ja-JP" dirty="0"/>
              <a:t>2/2</a:t>
            </a:r>
            <a:r>
              <a:rPr lang="ja-JP" altLang="en-US" dirty="0"/>
              <a:t>）</a:t>
            </a:r>
            <a:endParaRPr kumimoji="1" lang="ja-JP" altLang="en-US" dirty="0"/>
          </a:p>
        </p:txBody>
      </p:sp>
      <p:sp>
        <p:nvSpPr>
          <p:cNvPr id="3" name="コンテンツ プレースホルダー 2">
            <a:extLst>
              <a:ext uri="{FF2B5EF4-FFF2-40B4-BE49-F238E27FC236}">
                <a16:creationId xmlns:a16="http://schemas.microsoft.com/office/drawing/2014/main" id="{193B6B94-3B87-4B47-995C-7DB2A81C1BB8}"/>
              </a:ext>
            </a:extLst>
          </p:cNvPr>
          <p:cNvSpPr>
            <a:spLocks noGrp="1"/>
          </p:cNvSpPr>
          <p:nvPr>
            <p:ph idx="1"/>
          </p:nvPr>
        </p:nvSpPr>
        <p:spPr>
          <a:xfrm>
            <a:off x="457200" y="1214422"/>
            <a:ext cx="8363272" cy="5000660"/>
          </a:xfrm>
        </p:spPr>
        <p:txBody>
          <a:bodyPr/>
          <a:lstStyle/>
          <a:p>
            <a:r>
              <a:rPr kumimoji="1" lang="ja-JP" altLang="en-US" sz="2800" dirty="0"/>
              <a:t>実際に開発する立場になる予定が無くても</a:t>
            </a:r>
            <a:endParaRPr kumimoji="1" lang="en-US" altLang="ja-JP" sz="2800" dirty="0"/>
          </a:p>
          <a:p>
            <a:pPr lvl="1"/>
            <a:r>
              <a:rPr lang="ja-JP" altLang="en-US" sz="2400" dirty="0"/>
              <a:t>アルゴリズム的思考（ものごとを処理する手順に関する合理的な考え方）が身につく</a:t>
            </a:r>
            <a:endParaRPr lang="en-US" altLang="ja-JP" sz="2400" dirty="0"/>
          </a:p>
          <a:p>
            <a:pPr lvl="1"/>
            <a:r>
              <a:rPr kumimoji="1" lang="ja-JP" altLang="en-US" sz="2400" dirty="0"/>
              <a:t>ソフトウェアの開発の様子、動作原理がわかることによる広い視野の獲得</a:t>
            </a:r>
            <a:endParaRPr kumimoji="1" lang="en-US" altLang="ja-JP" sz="2400" dirty="0"/>
          </a:p>
          <a:p>
            <a:pPr lvl="1"/>
            <a:r>
              <a:rPr lang="ja-JP" altLang="en-US" sz="2400" dirty="0"/>
              <a:t>専門用語の理解、</a:t>
            </a:r>
            <a:r>
              <a:rPr lang="en-US" altLang="ja-JP" sz="2400" dirty="0"/>
              <a:t>IT</a:t>
            </a:r>
            <a:r>
              <a:rPr lang="ja-JP" altLang="en-US" sz="2400" dirty="0"/>
              <a:t>エンジニアとのコミュニケーション</a:t>
            </a:r>
            <a:endParaRPr kumimoji="1" lang="en-US" altLang="ja-JP" sz="2400" dirty="0"/>
          </a:p>
          <a:p>
            <a:pPr lvl="1"/>
            <a:r>
              <a:rPr kumimoji="1" lang="ja-JP" altLang="en-US" sz="2400" dirty="0"/>
              <a:t>将来にプログラミングを独習したくなったときに役立つ（異なるプログラミング言語でも考え方の基本は同じ）</a:t>
            </a:r>
            <a:endParaRPr kumimoji="1" lang="en-US" altLang="ja-JP" sz="2400" dirty="0"/>
          </a:p>
        </p:txBody>
      </p:sp>
      <p:sp>
        <p:nvSpPr>
          <p:cNvPr id="4" name="スライド番号プレースホルダー 3">
            <a:extLst>
              <a:ext uri="{FF2B5EF4-FFF2-40B4-BE49-F238E27FC236}">
                <a16:creationId xmlns:a16="http://schemas.microsoft.com/office/drawing/2014/main" id="{A113055C-22C9-4CFD-A6B4-207074FFBFDE}"/>
              </a:ext>
            </a:extLst>
          </p:cNvPr>
          <p:cNvSpPr>
            <a:spLocks noGrp="1"/>
          </p:cNvSpPr>
          <p:nvPr>
            <p:ph type="sldNum" sz="quarter" idx="12"/>
          </p:nvPr>
        </p:nvSpPr>
        <p:spPr/>
        <p:txBody>
          <a:bodyPr/>
          <a:lstStyle/>
          <a:p>
            <a:fld id="{F9134F74-3BB4-4ADE-A554-892E3A208E77}" type="slidenum">
              <a:rPr lang="ja-JP" altLang="en-US" smtClean="0"/>
              <a:pPr/>
              <a:t>5</a:t>
            </a:fld>
            <a:endParaRPr lang="ja-JP" altLang="en-US"/>
          </a:p>
        </p:txBody>
      </p:sp>
    </p:spTree>
    <p:extLst>
      <p:ext uri="{BB962C8B-B14F-4D97-AF65-F5344CB8AC3E}">
        <p14:creationId xmlns:p14="http://schemas.microsoft.com/office/powerpoint/2010/main" val="27652408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6AAFCA-0465-4D90-93A9-EEA9235B7FB2}"/>
              </a:ext>
            </a:extLst>
          </p:cNvPr>
          <p:cNvSpPr>
            <a:spLocks noGrp="1"/>
          </p:cNvSpPr>
          <p:nvPr>
            <p:ph type="title"/>
          </p:nvPr>
        </p:nvSpPr>
        <p:spPr/>
        <p:txBody>
          <a:bodyPr/>
          <a:lstStyle/>
          <a:p>
            <a:r>
              <a:rPr kumimoji="1" lang="ja-JP" altLang="en-US" dirty="0"/>
              <a:t>演算と数値の型</a:t>
            </a:r>
          </a:p>
        </p:txBody>
      </p:sp>
      <p:pic>
        <p:nvPicPr>
          <p:cNvPr id="4" name="図 3">
            <a:extLst>
              <a:ext uri="{FF2B5EF4-FFF2-40B4-BE49-F238E27FC236}">
                <a16:creationId xmlns:a16="http://schemas.microsoft.com/office/drawing/2014/main" id="{4BE580D4-629F-4E6F-A902-65EACE75E29A}"/>
              </a:ext>
            </a:extLst>
          </p:cNvPr>
          <p:cNvPicPr>
            <a:picLocks noChangeAspect="1"/>
          </p:cNvPicPr>
          <p:nvPr/>
        </p:nvPicPr>
        <p:blipFill>
          <a:blip r:embed="rId2"/>
          <a:stretch>
            <a:fillRect/>
          </a:stretch>
        </p:blipFill>
        <p:spPr>
          <a:xfrm>
            <a:off x="413792" y="2690453"/>
            <a:ext cx="7830616" cy="3518103"/>
          </a:xfrm>
          <a:prstGeom prst="rect">
            <a:avLst/>
          </a:prstGeom>
        </p:spPr>
      </p:pic>
      <p:sp>
        <p:nvSpPr>
          <p:cNvPr id="5" name="正方形/長方形 4">
            <a:extLst>
              <a:ext uri="{FF2B5EF4-FFF2-40B4-BE49-F238E27FC236}">
                <a16:creationId xmlns:a16="http://schemas.microsoft.com/office/drawing/2014/main" id="{6358A595-0D30-4181-B8B5-7217153B4F1D}"/>
              </a:ext>
            </a:extLst>
          </p:cNvPr>
          <p:cNvSpPr/>
          <p:nvPr/>
        </p:nvSpPr>
        <p:spPr>
          <a:xfrm>
            <a:off x="457200" y="1412776"/>
            <a:ext cx="8229600" cy="1200329"/>
          </a:xfrm>
          <a:prstGeom prst="rect">
            <a:avLst/>
          </a:prstGeom>
        </p:spPr>
        <p:txBody>
          <a:bodyPr wrap="square">
            <a:spAutoFit/>
          </a:bodyPr>
          <a:lstStyle/>
          <a:p>
            <a:pPr marL="0" indent="0" eaLnBrk="1" hangingPunct="1">
              <a:buNone/>
            </a:pPr>
            <a:r>
              <a:rPr lang="en-US" altLang="ja-JP" sz="2400" dirty="0">
                <a:latin typeface="+mn-ea"/>
                <a:ea typeface="+mn-ea"/>
              </a:rPr>
              <a:t>int</a:t>
            </a:r>
            <a:r>
              <a:rPr lang="ja-JP" altLang="en-US" sz="2400" dirty="0">
                <a:latin typeface="+mn-ea"/>
                <a:ea typeface="+mn-ea"/>
              </a:rPr>
              <a:t>型どうしの加算・減算・乗算 → </a:t>
            </a:r>
            <a:r>
              <a:rPr lang="en-US" altLang="ja-JP" sz="2400" dirty="0">
                <a:latin typeface="+mn-ea"/>
                <a:ea typeface="+mn-ea"/>
              </a:rPr>
              <a:t>int</a:t>
            </a:r>
            <a:r>
              <a:rPr lang="ja-JP" altLang="en-US" sz="2400" dirty="0">
                <a:latin typeface="+mn-ea"/>
                <a:ea typeface="+mn-ea"/>
              </a:rPr>
              <a:t>型</a:t>
            </a:r>
            <a:endParaRPr lang="en-US" altLang="ja-JP" sz="2400" dirty="0">
              <a:latin typeface="+mn-ea"/>
              <a:ea typeface="+mn-ea"/>
            </a:endParaRPr>
          </a:p>
          <a:p>
            <a:pPr marL="0" indent="0" eaLnBrk="1" hangingPunct="1">
              <a:buNone/>
            </a:pPr>
            <a:r>
              <a:rPr lang="en-US" altLang="ja-JP" sz="2400" dirty="0">
                <a:latin typeface="+mn-ea"/>
                <a:ea typeface="+mn-ea"/>
              </a:rPr>
              <a:t>Int</a:t>
            </a:r>
            <a:r>
              <a:rPr lang="ja-JP" altLang="en-US" sz="2400" dirty="0">
                <a:latin typeface="+mn-ea"/>
                <a:ea typeface="+mn-ea"/>
              </a:rPr>
              <a:t>型どうしの除算 → </a:t>
            </a:r>
            <a:r>
              <a:rPr lang="en-US" altLang="ja-JP" sz="2400" dirty="0">
                <a:latin typeface="+mn-ea"/>
                <a:ea typeface="+mn-ea"/>
              </a:rPr>
              <a:t>float</a:t>
            </a:r>
            <a:r>
              <a:rPr lang="ja-JP" altLang="en-US" sz="2400" dirty="0">
                <a:latin typeface="+mn-ea"/>
                <a:ea typeface="+mn-ea"/>
              </a:rPr>
              <a:t>型</a:t>
            </a:r>
            <a:endParaRPr lang="en-US" altLang="ja-JP" sz="2400" dirty="0">
              <a:latin typeface="+mn-ea"/>
              <a:ea typeface="+mn-ea"/>
            </a:endParaRPr>
          </a:p>
          <a:p>
            <a:pPr marL="0" indent="0" eaLnBrk="1" hangingPunct="1">
              <a:buNone/>
            </a:pPr>
            <a:r>
              <a:rPr lang="en-US" altLang="ja-JP" sz="2400" dirty="0">
                <a:latin typeface="+mn-ea"/>
                <a:ea typeface="+mn-ea"/>
              </a:rPr>
              <a:t>float</a:t>
            </a:r>
            <a:r>
              <a:rPr lang="ja-JP" altLang="en-US" sz="2400" dirty="0">
                <a:latin typeface="+mn-ea"/>
                <a:ea typeface="+mn-ea"/>
              </a:rPr>
              <a:t>型を含む演算 → </a:t>
            </a:r>
            <a:r>
              <a:rPr lang="en-US" altLang="ja-JP" sz="2400" dirty="0">
                <a:latin typeface="+mn-ea"/>
                <a:ea typeface="+mn-ea"/>
              </a:rPr>
              <a:t>float</a:t>
            </a:r>
            <a:r>
              <a:rPr lang="ja-JP" altLang="en-US" sz="2400" dirty="0">
                <a:latin typeface="+mn-ea"/>
                <a:ea typeface="+mn-ea"/>
              </a:rPr>
              <a:t>型</a:t>
            </a:r>
            <a:endParaRPr lang="en-US" altLang="ja-JP" sz="2400" dirty="0">
              <a:latin typeface="+mn-ea"/>
              <a:ea typeface="+mn-ea"/>
            </a:endParaRPr>
          </a:p>
        </p:txBody>
      </p:sp>
      <p:sp>
        <p:nvSpPr>
          <p:cNvPr id="6" name="テキスト ボックス 5">
            <a:extLst>
              <a:ext uri="{FF2B5EF4-FFF2-40B4-BE49-F238E27FC236}">
                <a16:creationId xmlns:a16="http://schemas.microsoft.com/office/drawing/2014/main" id="{DF2AD235-6A41-4D19-80EB-42B6DF4C54C5}"/>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E68D6D13-6BD2-4B7F-825D-DD1CF6F70D38}"/>
              </a:ext>
            </a:extLst>
          </p:cNvPr>
          <p:cNvSpPr>
            <a:spLocks noGrp="1"/>
          </p:cNvSpPr>
          <p:nvPr>
            <p:ph type="sldNum" sz="quarter" idx="12"/>
          </p:nvPr>
        </p:nvSpPr>
        <p:spPr/>
        <p:txBody>
          <a:bodyPr/>
          <a:lstStyle/>
          <a:p>
            <a:fld id="{F9134F74-3BB4-4ADE-A554-892E3A208E77}" type="slidenum">
              <a:rPr lang="ja-JP" altLang="en-US" smtClean="0"/>
              <a:pPr/>
              <a:t>50</a:t>
            </a:fld>
            <a:endParaRPr lang="ja-JP" altLang="en-US"/>
          </a:p>
        </p:txBody>
      </p:sp>
    </p:spTree>
    <p:extLst>
      <p:ext uri="{BB962C8B-B14F-4D97-AF65-F5344CB8AC3E}">
        <p14:creationId xmlns:p14="http://schemas.microsoft.com/office/powerpoint/2010/main" val="16049200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34BB3F-DF6B-4E8E-86FC-2756BC6090F0}"/>
              </a:ext>
            </a:extLst>
          </p:cNvPr>
          <p:cNvSpPr>
            <a:spLocks noGrp="1"/>
          </p:cNvSpPr>
          <p:nvPr>
            <p:ph type="title"/>
          </p:nvPr>
        </p:nvSpPr>
        <p:spPr/>
        <p:txBody>
          <a:bodyPr/>
          <a:lstStyle/>
          <a:p>
            <a:r>
              <a:rPr kumimoji="1" lang="ja-JP" altLang="en-US" dirty="0"/>
              <a:t>数値の型変換</a:t>
            </a:r>
          </a:p>
        </p:txBody>
      </p:sp>
      <p:sp>
        <p:nvSpPr>
          <p:cNvPr id="3" name="コンテンツ プレースホルダー 2">
            <a:extLst>
              <a:ext uri="{FF2B5EF4-FFF2-40B4-BE49-F238E27FC236}">
                <a16:creationId xmlns:a16="http://schemas.microsoft.com/office/drawing/2014/main" id="{BF51FB47-D446-4AC3-AB9A-B6BAE42630FA}"/>
              </a:ext>
            </a:extLst>
          </p:cNvPr>
          <p:cNvSpPr>
            <a:spLocks noGrp="1"/>
          </p:cNvSpPr>
          <p:nvPr>
            <p:ph idx="1"/>
          </p:nvPr>
        </p:nvSpPr>
        <p:spPr>
          <a:xfrm>
            <a:off x="457200" y="1214422"/>
            <a:ext cx="8229600" cy="725470"/>
          </a:xfrm>
        </p:spPr>
        <p:txBody>
          <a:bodyPr/>
          <a:lstStyle/>
          <a:p>
            <a:r>
              <a:rPr kumimoji="1" lang="en-US" altLang="ja-JP" dirty="0"/>
              <a:t>int</a:t>
            </a:r>
            <a:r>
              <a:rPr kumimoji="1" lang="ja-JP" altLang="en-US" dirty="0"/>
              <a:t> 型 → </a:t>
            </a:r>
            <a:r>
              <a:rPr kumimoji="1" lang="en-US" altLang="ja-JP" dirty="0"/>
              <a:t>float </a:t>
            </a:r>
            <a:r>
              <a:rPr kumimoji="1" lang="ja-JP" altLang="en-US" dirty="0"/>
              <a:t>型</a:t>
            </a:r>
          </a:p>
        </p:txBody>
      </p:sp>
      <p:sp>
        <p:nvSpPr>
          <p:cNvPr id="4" name="テキスト ボックス 3">
            <a:extLst>
              <a:ext uri="{FF2B5EF4-FFF2-40B4-BE49-F238E27FC236}">
                <a16:creationId xmlns:a16="http://schemas.microsoft.com/office/drawing/2014/main" id="{AD8ABE20-1A53-42BA-84BB-D36D3B2F6BA3}"/>
              </a:ext>
            </a:extLst>
          </p:cNvPr>
          <p:cNvSpPr txBox="1">
            <a:spLocks noChangeArrowheads="1"/>
          </p:cNvSpPr>
          <p:nvPr/>
        </p:nvSpPr>
        <p:spPr bwMode="auto">
          <a:xfrm>
            <a:off x="928688" y="2071688"/>
            <a:ext cx="3427287" cy="523220"/>
          </a:xfrm>
          <a:prstGeom prst="rect">
            <a:avLst/>
          </a:prstGeom>
          <a:solidFill>
            <a:srgbClr val="EAF6FD"/>
          </a:solidFill>
          <a:ln w="9525">
            <a:noFill/>
            <a:miter lim="800000"/>
            <a:headEnd/>
            <a:tailEnd/>
          </a:ln>
        </p:spPr>
        <p:txBody>
          <a:bodyPr>
            <a:spAutoFit/>
          </a:bodyPr>
          <a:lstStyle>
            <a:defPPr>
              <a:defRPr lang="ja-JP"/>
            </a:defPPr>
            <a:lvl1pPr eaLnBrk="1" hangingPunct="1">
              <a:defRPr sz="2400">
                <a:latin typeface="Lucida Console" panose="020B0609040504020204" pitchFamily="49" charset="0"/>
                <a:ea typeface="HG丸ｺﾞｼｯｸM-PRO" panose="020F0600000000000000"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ja-JP" dirty="0"/>
              <a:t>a = float(100)</a:t>
            </a:r>
            <a:endParaRPr lang="ja-JP" altLang="en-US" dirty="0"/>
          </a:p>
        </p:txBody>
      </p:sp>
      <p:sp>
        <p:nvSpPr>
          <p:cNvPr id="5" name="テキスト ボックス 4">
            <a:extLst>
              <a:ext uri="{FF2B5EF4-FFF2-40B4-BE49-F238E27FC236}">
                <a16:creationId xmlns:a16="http://schemas.microsoft.com/office/drawing/2014/main" id="{8BEF13BF-7FC1-4A56-B3ED-598A86438701}"/>
              </a:ext>
            </a:extLst>
          </p:cNvPr>
          <p:cNvSpPr txBox="1"/>
          <p:nvPr/>
        </p:nvSpPr>
        <p:spPr>
          <a:xfrm>
            <a:off x="4860032" y="2154206"/>
            <a:ext cx="2802370" cy="400110"/>
          </a:xfrm>
          <a:prstGeom prst="rect">
            <a:avLst/>
          </a:prstGeom>
          <a:noFill/>
        </p:spPr>
        <p:txBody>
          <a:bodyPr wrap="none" rtlCol="0">
            <a:spAutoFit/>
          </a:bodyPr>
          <a:lstStyle/>
          <a:p>
            <a:r>
              <a:rPr lang="ja-JP" altLang="en-US" sz="2000" dirty="0">
                <a:latin typeface="+mn-ea"/>
                <a:ea typeface="+mn-ea"/>
              </a:rPr>
              <a:t>変数</a:t>
            </a:r>
            <a:r>
              <a:rPr lang="en-US" altLang="ja-JP" sz="2000" dirty="0">
                <a:latin typeface="+mn-ea"/>
                <a:ea typeface="+mn-ea"/>
              </a:rPr>
              <a:t>a</a:t>
            </a:r>
            <a:r>
              <a:rPr lang="ja-JP" altLang="en-US" sz="2000" dirty="0">
                <a:latin typeface="+mn-ea"/>
                <a:ea typeface="+mn-ea"/>
              </a:rPr>
              <a:t>は </a:t>
            </a:r>
            <a:r>
              <a:rPr lang="en-US" altLang="ja-JP" sz="2000" dirty="0">
                <a:latin typeface="+mn-ea"/>
                <a:ea typeface="+mn-ea"/>
              </a:rPr>
              <a:t>float </a:t>
            </a:r>
            <a:r>
              <a:rPr lang="ja-JP" altLang="en-US" sz="2000" dirty="0">
                <a:latin typeface="+mn-ea"/>
                <a:ea typeface="+mn-ea"/>
              </a:rPr>
              <a:t>型になる</a:t>
            </a:r>
            <a:endParaRPr kumimoji="1" lang="ja-JP" altLang="en-US" sz="2000" dirty="0">
              <a:latin typeface="+mn-ea"/>
              <a:ea typeface="+mn-ea"/>
            </a:endParaRPr>
          </a:p>
        </p:txBody>
      </p:sp>
      <p:cxnSp>
        <p:nvCxnSpPr>
          <p:cNvPr id="6" name="直線矢印コネクタ 5">
            <a:extLst>
              <a:ext uri="{FF2B5EF4-FFF2-40B4-BE49-F238E27FC236}">
                <a16:creationId xmlns:a16="http://schemas.microsoft.com/office/drawing/2014/main" id="{15B9F302-E4C9-41DE-BB1C-29DB12C38C91}"/>
              </a:ext>
            </a:extLst>
          </p:cNvPr>
          <p:cNvCxnSpPr>
            <a:cxnSpLocks/>
            <a:endCxn id="4" idx="3"/>
          </p:cNvCxnSpPr>
          <p:nvPr/>
        </p:nvCxnSpPr>
        <p:spPr>
          <a:xfrm flipH="1" flipV="1">
            <a:off x="4355975" y="2302521"/>
            <a:ext cx="504058" cy="307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コンテンツ プレースホルダー 2">
            <a:extLst>
              <a:ext uri="{FF2B5EF4-FFF2-40B4-BE49-F238E27FC236}">
                <a16:creationId xmlns:a16="http://schemas.microsoft.com/office/drawing/2014/main" id="{B5E73499-6554-42D9-845F-AA04E1D158DC}"/>
              </a:ext>
            </a:extLst>
          </p:cNvPr>
          <p:cNvSpPr txBox="1">
            <a:spLocks/>
          </p:cNvSpPr>
          <p:nvPr/>
        </p:nvSpPr>
        <p:spPr bwMode="auto">
          <a:xfrm>
            <a:off x="493203" y="3495618"/>
            <a:ext cx="8229600" cy="72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en-US" altLang="ja-JP" dirty="0"/>
              <a:t>float</a:t>
            </a:r>
            <a:r>
              <a:rPr lang="ja-JP" altLang="en-US" dirty="0"/>
              <a:t> 型 → </a:t>
            </a:r>
            <a:r>
              <a:rPr lang="en-US" altLang="ja-JP" dirty="0"/>
              <a:t>int </a:t>
            </a:r>
            <a:r>
              <a:rPr lang="ja-JP" altLang="en-US" dirty="0"/>
              <a:t>型</a:t>
            </a:r>
          </a:p>
        </p:txBody>
      </p:sp>
      <p:sp>
        <p:nvSpPr>
          <p:cNvPr id="10" name="テキスト ボックス 9">
            <a:extLst>
              <a:ext uri="{FF2B5EF4-FFF2-40B4-BE49-F238E27FC236}">
                <a16:creationId xmlns:a16="http://schemas.microsoft.com/office/drawing/2014/main" id="{7E81ACE2-2654-4371-8CDC-CDEB7B3D0A0A}"/>
              </a:ext>
            </a:extLst>
          </p:cNvPr>
          <p:cNvSpPr txBox="1">
            <a:spLocks noChangeArrowheads="1"/>
          </p:cNvSpPr>
          <p:nvPr/>
        </p:nvSpPr>
        <p:spPr bwMode="auto">
          <a:xfrm>
            <a:off x="902296" y="4438919"/>
            <a:ext cx="3427287" cy="523220"/>
          </a:xfrm>
          <a:prstGeom prst="rect">
            <a:avLst/>
          </a:prstGeom>
          <a:solidFill>
            <a:srgbClr val="EAF6FD"/>
          </a:solidFill>
          <a:ln w="9525">
            <a:noFill/>
            <a:miter lim="800000"/>
            <a:headEnd/>
            <a:tailEnd/>
          </a:ln>
        </p:spPr>
        <p:txBody>
          <a:bodyPr>
            <a:spAutoFit/>
          </a:bodyPr>
          <a:lstStyle>
            <a:defPPr>
              <a:defRPr lang="ja-JP"/>
            </a:defPPr>
            <a:lvl1pPr eaLnBrk="1" hangingPunct="1">
              <a:defRPr sz="2400">
                <a:latin typeface="Lucida Console" panose="020B0609040504020204" pitchFamily="49" charset="0"/>
                <a:ea typeface="HG丸ｺﾞｼｯｸM-PRO" panose="020F0600000000000000"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ja-JP" dirty="0"/>
              <a:t>a = int(9.6)</a:t>
            </a:r>
            <a:endParaRPr lang="ja-JP" altLang="en-US" dirty="0"/>
          </a:p>
        </p:txBody>
      </p:sp>
      <p:sp>
        <p:nvSpPr>
          <p:cNvPr id="11" name="テキスト ボックス 10">
            <a:extLst>
              <a:ext uri="{FF2B5EF4-FFF2-40B4-BE49-F238E27FC236}">
                <a16:creationId xmlns:a16="http://schemas.microsoft.com/office/drawing/2014/main" id="{8EFE613B-6EC4-47C8-A68D-D39695E50B4E}"/>
              </a:ext>
            </a:extLst>
          </p:cNvPr>
          <p:cNvSpPr txBox="1"/>
          <p:nvPr/>
        </p:nvSpPr>
        <p:spPr>
          <a:xfrm>
            <a:off x="4886093" y="4541067"/>
            <a:ext cx="2749471" cy="707886"/>
          </a:xfrm>
          <a:prstGeom prst="rect">
            <a:avLst/>
          </a:prstGeom>
          <a:noFill/>
        </p:spPr>
        <p:txBody>
          <a:bodyPr wrap="none" rtlCol="0">
            <a:spAutoFit/>
          </a:bodyPr>
          <a:lstStyle/>
          <a:p>
            <a:r>
              <a:rPr lang="ja-JP" altLang="en-US" sz="2000" dirty="0">
                <a:latin typeface="+mn-ea"/>
                <a:ea typeface="+mn-ea"/>
              </a:rPr>
              <a:t>変数</a:t>
            </a:r>
            <a:r>
              <a:rPr lang="en-US" altLang="ja-JP" sz="2000" dirty="0">
                <a:latin typeface="+mn-ea"/>
                <a:ea typeface="+mn-ea"/>
              </a:rPr>
              <a:t>a</a:t>
            </a:r>
            <a:r>
              <a:rPr lang="ja-JP" altLang="en-US" sz="2000" dirty="0">
                <a:latin typeface="+mn-ea"/>
                <a:ea typeface="+mn-ea"/>
              </a:rPr>
              <a:t>は </a:t>
            </a:r>
            <a:r>
              <a:rPr lang="en-US" altLang="ja-JP" sz="2000" dirty="0">
                <a:latin typeface="+mn-ea"/>
                <a:ea typeface="+mn-ea"/>
              </a:rPr>
              <a:t>int </a:t>
            </a:r>
            <a:r>
              <a:rPr lang="ja-JP" altLang="en-US" sz="2000" dirty="0">
                <a:latin typeface="+mn-ea"/>
                <a:ea typeface="+mn-ea"/>
              </a:rPr>
              <a:t>型になる</a:t>
            </a:r>
            <a:endParaRPr lang="en-US" altLang="ja-JP" sz="2000" dirty="0">
              <a:latin typeface="+mn-ea"/>
              <a:ea typeface="+mn-ea"/>
            </a:endParaRPr>
          </a:p>
          <a:p>
            <a:r>
              <a:rPr kumimoji="1" lang="ja-JP" altLang="en-US" sz="2000" b="1" dirty="0">
                <a:latin typeface="+mn-ea"/>
                <a:ea typeface="+mn-ea"/>
              </a:rPr>
              <a:t>小数点以下は切り捨て</a:t>
            </a:r>
          </a:p>
        </p:txBody>
      </p:sp>
      <p:cxnSp>
        <p:nvCxnSpPr>
          <p:cNvPr id="12" name="直線矢印コネクタ 11">
            <a:extLst>
              <a:ext uri="{FF2B5EF4-FFF2-40B4-BE49-F238E27FC236}">
                <a16:creationId xmlns:a16="http://schemas.microsoft.com/office/drawing/2014/main" id="{BA286A0E-243C-4561-8392-5D4E910520EB}"/>
              </a:ext>
            </a:extLst>
          </p:cNvPr>
          <p:cNvCxnSpPr>
            <a:cxnSpLocks/>
          </p:cNvCxnSpPr>
          <p:nvPr/>
        </p:nvCxnSpPr>
        <p:spPr>
          <a:xfrm flipH="1">
            <a:off x="4382036" y="4720159"/>
            <a:ext cx="50405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F475922D-1AD0-4439-AFB0-FD35F54A13A1}"/>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7" name="スライド番号プレースホルダー 6">
            <a:extLst>
              <a:ext uri="{FF2B5EF4-FFF2-40B4-BE49-F238E27FC236}">
                <a16:creationId xmlns:a16="http://schemas.microsoft.com/office/drawing/2014/main" id="{927E22EB-09F2-472C-829F-347C6E824B03}"/>
              </a:ext>
            </a:extLst>
          </p:cNvPr>
          <p:cNvSpPr>
            <a:spLocks noGrp="1"/>
          </p:cNvSpPr>
          <p:nvPr>
            <p:ph type="sldNum" sz="quarter" idx="12"/>
          </p:nvPr>
        </p:nvSpPr>
        <p:spPr/>
        <p:txBody>
          <a:bodyPr/>
          <a:lstStyle/>
          <a:p>
            <a:fld id="{F9134F74-3BB4-4ADE-A554-892E3A208E77}" type="slidenum">
              <a:rPr lang="ja-JP" altLang="en-US" smtClean="0"/>
              <a:pPr/>
              <a:t>51</a:t>
            </a:fld>
            <a:endParaRPr lang="ja-JP" altLang="en-US"/>
          </a:p>
        </p:txBody>
      </p:sp>
    </p:spTree>
    <p:extLst>
      <p:ext uri="{BB962C8B-B14F-4D97-AF65-F5344CB8AC3E}">
        <p14:creationId xmlns:p14="http://schemas.microsoft.com/office/powerpoint/2010/main" val="37205640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80E294-E5DC-4BD4-819D-F8FE659E6D63}"/>
              </a:ext>
            </a:extLst>
          </p:cNvPr>
          <p:cNvSpPr>
            <a:spLocks noGrp="1"/>
          </p:cNvSpPr>
          <p:nvPr>
            <p:ph type="ctrTitle"/>
          </p:nvPr>
        </p:nvSpPr>
        <p:spPr/>
        <p:txBody>
          <a:bodyPr/>
          <a:lstStyle/>
          <a:p>
            <a:r>
              <a:rPr kumimoji="1" lang="ja-JP" altLang="en-US" dirty="0"/>
              <a:t>文字列</a:t>
            </a:r>
            <a:r>
              <a:rPr lang="ja-JP" altLang="en-US" dirty="0"/>
              <a:t>とリスト</a:t>
            </a:r>
            <a:r>
              <a:rPr kumimoji="1" lang="ja-JP" altLang="en-US" dirty="0"/>
              <a:t>の扱い</a:t>
            </a:r>
          </a:p>
        </p:txBody>
      </p:sp>
      <p:sp>
        <p:nvSpPr>
          <p:cNvPr id="3" name="字幕 2">
            <a:extLst>
              <a:ext uri="{FF2B5EF4-FFF2-40B4-BE49-F238E27FC236}">
                <a16:creationId xmlns:a16="http://schemas.microsoft.com/office/drawing/2014/main" id="{F8978D04-7C4D-48B0-87A4-4F8C5B577BEB}"/>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9491982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5B4B93-5FF5-4AF4-9003-75D9A1FB17A3}"/>
              </a:ext>
            </a:extLst>
          </p:cNvPr>
          <p:cNvSpPr>
            <a:spLocks noGrp="1"/>
          </p:cNvSpPr>
          <p:nvPr>
            <p:ph type="title"/>
          </p:nvPr>
        </p:nvSpPr>
        <p:spPr/>
        <p:txBody>
          <a:bodyPr/>
          <a:lstStyle/>
          <a:p>
            <a:r>
              <a:rPr kumimoji="1" lang="ja-JP" altLang="en-US" dirty="0"/>
              <a:t>文字列の扱い</a:t>
            </a:r>
          </a:p>
        </p:txBody>
      </p:sp>
      <p:sp>
        <p:nvSpPr>
          <p:cNvPr id="3" name="コンテンツ プレースホルダー 2">
            <a:extLst>
              <a:ext uri="{FF2B5EF4-FFF2-40B4-BE49-F238E27FC236}">
                <a16:creationId xmlns:a16="http://schemas.microsoft.com/office/drawing/2014/main" id="{FB846337-809C-4447-BD6F-EB7BF3F44AA9}"/>
              </a:ext>
            </a:extLst>
          </p:cNvPr>
          <p:cNvSpPr>
            <a:spLocks noGrp="1"/>
          </p:cNvSpPr>
          <p:nvPr>
            <p:ph idx="1"/>
          </p:nvPr>
        </p:nvSpPr>
        <p:spPr/>
        <p:txBody>
          <a:bodyPr/>
          <a:lstStyle/>
          <a:p>
            <a:r>
              <a:rPr kumimoji="1" lang="en-US" altLang="ja-JP" dirty="0"/>
              <a:t>+</a:t>
            </a:r>
            <a:r>
              <a:rPr kumimoji="1" lang="ja-JP" altLang="en-US" dirty="0"/>
              <a:t>演算子による文字列の連結</a:t>
            </a:r>
            <a:endParaRPr kumimoji="1"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r>
              <a:rPr lang="en-US" altLang="ja-JP" dirty="0">
                <a:latin typeface="Lucida Console" panose="020B0609040504020204" pitchFamily="49" charset="0"/>
              </a:rPr>
              <a:t>*</a:t>
            </a:r>
            <a:r>
              <a:rPr lang="ja-JP" altLang="en-US" dirty="0"/>
              <a:t>演算子による連結の繰り返し</a:t>
            </a:r>
            <a:endParaRPr lang="en-US" altLang="ja-JP" dirty="0"/>
          </a:p>
          <a:p>
            <a:pPr marL="0" indent="0">
              <a:buNone/>
            </a:pPr>
            <a:endParaRPr kumimoji="1" lang="ja-JP" altLang="en-US" dirty="0"/>
          </a:p>
        </p:txBody>
      </p:sp>
      <p:sp>
        <p:nvSpPr>
          <p:cNvPr id="4" name="テキスト ボックス 3">
            <a:extLst>
              <a:ext uri="{FF2B5EF4-FFF2-40B4-BE49-F238E27FC236}">
                <a16:creationId xmlns:a16="http://schemas.microsoft.com/office/drawing/2014/main" id="{72AE8599-27E1-42BC-85F0-E32751516A81}"/>
              </a:ext>
            </a:extLst>
          </p:cNvPr>
          <p:cNvSpPr txBox="1">
            <a:spLocks noChangeArrowheads="1"/>
          </p:cNvSpPr>
          <p:nvPr/>
        </p:nvSpPr>
        <p:spPr bwMode="auto">
          <a:xfrm>
            <a:off x="928688" y="2071688"/>
            <a:ext cx="5443512" cy="523220"/>
          </a:xfrm>
          <a:prstGeom prst="rect">
            <a:avLst/>
          </a:prstGeom>
          <a:solidFill>
            <a:srgbClr val="EAF6FD"/>
          </a:solidFill>
          <a:ln w="9525">
            <a:noFill/>
            <a:miter lim="800000"/>
            <a:headEnd/>
            <a:tailEnd/>
          </a:ln>
        </p:spPr>
        <p:txBody>
          <a:bodyPr>
            <a:spAutoFit/>
          </a:bodyPr>
          <a:lstStyle>
            <a:defPPr>
              <a:defRPr lang="ja-JP"/>
            </a:defPPr>
            <a:lvl1pPr eaLnBrk="1" hangingPunct="1">
              <a:defRPr sz="2400">
                <a:latin typeface="Lucida Console" panose="020B0609040504020204" pitchFamily="49" charset="0"/>
                <a:ea typeface="HG丸ｺﾞｼｯｸM-PRO" panose="020F0600000000000000"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ja-JP" dirty="0"/>
              <a:t>a = 'AAA' + 'BBB' </a:t>
            </a:r>
            <a:endParaRPr lang="ja-JP" altLang="en-US" dirty="0"/>
          </a:p>
        </p:txBody>
      </p:sp>
      <p:sp>
        <p:nvSpPr>
          <p:cNvPr id="5" name="テキスト ボックス 4">
            <a:extLst>
              <a:ext uri="{FF2B5EF4-FFF2-40B4-BE49-F238E27FC236}">
                <a16:creationId xmlns:a16="http://schemas.microsoft.com/office/drawing/2014/main" id="{41D8ACB4-B02A-48BF-9911-9377AB939386}"/>
              </a:ext>
            </a:extLst>
          </p:cNvPr>
          <p:cNvSpPr txBox="1">
            <a:spLocks noChangeArrowheads="1"/>
          </p:cNvSpPr>
          <p:nvPr/>
        </p:nvSpPr>
        <p:spPr bwMode="auto">
          <a:xfrm>
            <a:off x="928688" y="2878098"/>
            <a:ext cx="5443512" cy="1384995"/>
          </a:xfrm>
          <a:prstGeom prst="rect">
            <a:avLst/>
          </a:prstGeom>
          <a:solidFill>
            <a:srgbClr val="EAF6FD"/>
          </a:solidFill>
          <a:ln w="9525">
            <a:noFill/>
            <a:miter lim="800000"/>
            <a:headEnd/>
            <a:tailEnd/>
          </a:ln>
        </p:spPr>
        <p:txBody>
          <a:bodyPr>
            <a:spAutoFit/>
          </a:bodyPr>
          <a:lstStyle>
            <a:defPPr>
              <a:defRPr lang="ja-JP"/>
            </a:defPPr>
            <a:lvl1pPr eaLnBrk="1" hangingPunct="1">
              <a:defRPr sz="2400">
                <a:latin typeface="Lucida Console" panose="020B0609040504020204" pitchFamily="49" charset="0"/>
                <a:ea typeface="HG丸ｺﾞｼｯｸM-PRO" panose="020F0600000000000000"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ja-JP" dirty="0"/>
              <a:t>a = 'AAA'</a:t>
            </a:r>
          </a:p>
          <a:p>
            <a:r>
              <a:rPr lang="en-US" altLang="ja-JP" dirty="0"/>
              <a:t>b = 'BBB'</a:t>
            </a:r>
          </a:p>
          <a:p>
            <a:r>
              <a:rPr lang="en-US" altLang="ja-JP" dirty="0"/>
              <a:t>c = a + b </a:t>
            </a:r>
            <a:endParaRPr lang="ja-JP" altLang="en-US" dirty="0"/>
          </a:p>
        </p:txBody>
      </p:sp>
      <p:sp>
        <p:nvSpPr>
          <p:cNvPr id="6" name="テキスト ボックス 5">
            <a:extLst>
              <a:ext uri="{FF2B5EF4-FFF2-40B4-BE49-F238E27FC236}">
                <a16:creationId xmlns:a16="http://schemas.microsoft.com/office/drawing/2014/main" id="{D41D9785-F825-4441-8754-42F72D1D559D}"/>
              </a:ext>
            </a:extLst>
          </p:cNvPr>
          <p:cNvSpPr txBox="1">
            <a:spLocks noChangeArrowheads="1"/>
          </p:cNvSpPr>
          <p:nvPr/>
        </p:nvSpPr>
        <p:spPr bwMode="auto">
          <a:xfrm>
            <a:off x="916856" y="5617765"/>
            <a:ext cx="3583136" cy="523220"/>
          </a:xfrm>
          <a:prstGeom prst="rect">
            <a:avLst/>
          </a:prstGeom>
          <a:solidFill>
            <a:srgbClr val="EAF6FD"/>
          </a:solidFill>
          <a:ln w="9525">
            <a:noFill/>
            <a:miter lim="800000"/>
            <a:headEnd/>
            <a:tailEnd/>
          </a:ln>
        </p:spPr>
        <p:txBody>
          <a:bodyPr>
            <a:spAutoFit/>
          </a:bodyPr>
          <a:lstStyle>
            <a:defPPr>
              <a:defRPr lang="ja-JP"/>
            </a:defPPr>
            <a:lvl1pPr eaLnBrk="1" hangingPunct="1">
              <a:defRPr sz="2400">
                <a:latin typeface="Lucida Console" panose="020B0609040504020204" pitchFamily="49" charset="0"/>
                <a:ea typeface="HG丸ｺﾞｼｯｸM-PRO" panose="020F0600000000000000"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ja-JP" dirty="0"/>
              <a:t>a = 'ABC' * 3 </a:t>
            </a:r>
            <a:endParaRPr lang="ja-JP" altLang="en-US" dirty="0"/>
          </a:p>
        </p:txBody>
      </p:sp>
      <p:cxnSp>
        <p:nvCxnSpPr>
          <p:cNvPr id="7" name="直線矢印コネクタ 6">
            <a:extLst>
              <a:ext uri="{FF2B5EF4-FFF2-40B4-BE49-F238E27FC236}">
                <a16:creationId xmlns:a16="http://schemas.microsoft.com/office/drawing/2014/main" id="{253A1CCF-3F78-4221-A987-D074E2FB96DE}"/>
              </a:ext>
            </a:extLst>
          </p:cNvPr>
          <p:cNvCxnSpPr>
            <a:cxnSpLocks/>
          </p:cNvCxnSpPr>
          <p:nvPr/>
        </p:nvCxnSpPr>
        <p:spPr>
          <a:xfrm flipH="1">
            <a:off x="4283968" y="5879375"/>
            <a:ext cx="792088"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212B888B-9B0C-4B8D-B0E0-C3A168E6BFB4}"/>
              </a:ext>
            </a:extLst>
          </p:cNvPr>
          <p:cNvSpPr/>
          <p:nvPr/>
        </p:nvSpPr>
        <p:spPr>
          <a:xfrm>
            <a:off x="5148064" y="5694709"/>
            <a:ext cx="2476960" cy="369332"/>
          </a:xfrm>
          <a:prstGeom prst="rect">
            <a:avLst/>
          </a:prstGeom>
        </p:spPr>
        <p:txBody>
          <a:bodyPr wrap="none">
            <a:spAutoFit/>
          </a:bodyPr>
          <a:lstStyle/>
          <a:p>
            <a:r>
              <a:rPr lang="en-US" altLang="ja-JP" dirty="0">
                <a:latin typeface="Lucida Console" panose="020B0609040504020204" pitchFamily="49" charset="0"/>
                <a:ea typeface="HG丸ｺﾞｼｯｸM-PRO" panose="020F0600000000000000" pitchFamily="50" charset="-128"/>
              </a:rPr>
              <a:t>'ABCABCABC'</a:t>
            </a:r>
            <a:r>
              <a:rPr lang="ja-JP" altLang="en-US" dirty="0">
                <a:latin typeface="+mn-ea"/>
                <a:ea typeface="+mn-ea"/>
              </a:rPr>
              <a:t>になる</a:t>
            </a:r>
            <a:r>
              <a:rPr lang="en-US" altLang="ja-JP" dirty="0">
                <a:latin typeface="+mn-ea"/>
                <a:ea typeface="+mn-ea"/>
              </a:rPr>
              <a:t> </a:t>
            </a:r>
            <a:endParaRPr lang="ja-JP" altLang="en-US" dirty="0">
              <a:latin typeface="+mn-ea"/>
              <a:ea typeface="+mn-ea"/>
            </a:endParaRPr>
          </a:p>
        </p:txBody>
      </p:sp>
      <p:sp>
        <p:nvSpPr>
          <p:cNvPr id="11" name="テキスト ボックス 10">
            <a:extLst>
              <a:ext uri="{FF2B5EF4-FFF2-40B4-BE49-F238E27FC236}">
                <a16:creationId xmlns:a16="http://schemas.microsoft.com/office/drawing/2014/main" id="{838346F7-E192-4CF9-A491-FDB778A01F8C}"/>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8" name="スライド番号プレースホルダー 7">
            <a:extLst>
              <a:ext uri="{FF2B5EF4-FFF2-40B4-BE49-F238E27FC236}">
                <a16:creationId xmlns:a16="http://schemas.microsoft.com/office/drawing/2014/main" id="{1EBBBCBE-BDCD-41FE-B15D-9AC35CE4B217}"/>
              </a:ext>
            </a:extLst>
          </p:cNvPr>
          <p:cNvSpPr>
            <a:spLocks noGrp="1"/>
          </p:cNvSpPr>
          <p:nvPr>
            <p:ph type="sldNum" sz="quarter" idx="12"/>
          </p:nvPr>
        </p:nvSpPr>
        <p:spPr/>
        <p:txBody>
          <a:bodyPr/>
          <a:lstStyle/>
          <a:p>
            <a:fld id="{F9134F74-3BB4-4ADE-A554-892E3A208E77}" type="slidenum">
              <a:rPr lang="ja-JP" altLang="en-US" smtClean="0"/>
              <a:pPr/>
              <a:t>53</a:t>
            </a:fld>
            <a:endParaRPr lang="ja-JP" altLang="en-US"/>
          </a:p>
        </p:txBody>
      </p:sp>
    </p:spTree>
    <p:extLst>
      <p:ext uri="{BB962C8B-B14F-4D97-AF65-F5344CB8AC3E}">
        <p14:creationId xmlns:p14="http://schemas.microsoft.com/office/powerpoint/2010/main" val="255165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C4B200-5AA8-4F64-ADE3-E0BB6B75604B}"/>
              </a:ext>
            </a:extLst>
          </p:cNvPr>
          <p:cNvSpPr>
            <a:spLocks noGrp="1"/>
          </p:cNvSpPr>
          <p:nvPr>
            <p:ph type="title"/>
          </p:nvPr>
        </p:nvSpPr>
        <p:spPr/>
        <p:txBody>
          <a:bodyPr/>
          <a:lstStyle/>
          <a:p>
            <a:r>
              <a:rPr lang="ja-JP" altLang="en-US" dirty="0"/>
              <a:t>数値→文字列の変換</a:t>
            </a:r>
            <a:endParaRPr kumimoji="1" lang="ja-JP" altLang="en-US" dirty="0"/>
          </a:p>
        </p:txBody>
      </p:sp>
      <p:sp>
        <p:nvSpPr>
          <p:cNvPr id="4" name="テキスト ボックス 3">
            <a:extLst>
              <a:ext uri="{FF2B5EF4-FFF2-40B4-BE49-F238E27FC236}">
                <a16:creationId xmlns:a16="http://schemas.microsoft.com/office/drawing/2014/main" id="{6A248426-5815-4FA9-B2C8-A1BEA7D455BC}"/>
              </a:ext>
            </a:extLst>
          </p:cNvPr>
          <p:cNvSpPr txBox="1">
            <a:spLocks noChangeArrowheads="1"/>
          </p:cNvSpPr>
          <p:nvPr/>
        </p:nvSpPr>
        <p:spPr bwMode="auto">
          <a:xfrm>
            <a:off x="899592" y="1803677"/>
            <a:ext cx="5443512" cy="523220"/>
          </a:xfrm>
          <a:prstGeom prst="rect">
            <a:avLst/>
          </a:prstGeom>
          <a:solidFill>
            <a:srgbClr val="EAF6FD"/>
          </a:solidFill>
          <a:ln w="9525">
            <a:noFill/>
            <a:miter lim="800000"/>
            <a:headEnd/>
            <a:tailEnd/>
          </a:ln>
        </p:spPr>
        <p:txBody>
          <a:bodyPr>
            <a:spAutoFit/>
          </a:bodyPr>
          <a:lstStyle>
            <a:defPPr>
              <a:defRPr lang="ja-JP"/>
            </a:defPPr>
            <a:lvl1pPr eaLnBrk="1" hangingPunct="1">
              <a:defRPr sz="2400">
                <a:latin typeface="Lucida Console" panose="020B0609040504020204" pitchFamily="49" charset="0"/>
                <a:ea typeface="HG丸ｺﾞｼｯｸM-PRO" panose="020F0600000000000000"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ja-JP" dirty="0"/>
              <a:t>a = 500 + </a:t>
            </a:r>
            <a:r>
              <a:rPr lang="en-US" altLang="ja-JP"/>
              <a:t>'</a:t>
            </a:r>
            <a:r>
              <a:rPr lang="ja-JP" altLang="en-US"/>
              <a:t>円</a:t>
            </a:r>
            <a:r>
              <a:rPr lang="en-US" altLang="ja-JP" dirty="0"/>
              <a:t>' </a:t>
            </a:r>
            <a:endParaRPr lang="ja-JP" altLang="en-US" dirty="0"/>
          </a:p>
        </p:txBody>
      </p:sp>
      <p:sp>
        <p:nvSpPr>
          <p:cNvPr id="5" name="テキスト ボックス 4">
            <a:extLst>
              <a:ext uri="{FF2B5EF4-FFF2-40B4-BE49-F238E27FC236}">
                <a16:creationId xmlns:a16="http://schemas.microsoft.com/office/drawing/2014/main" id="{05E7055E-4EBF-49E7-9EF1-F6431E3B3CFA}"/>
              </a:ext>
            </a:extLst>
          </p:cNvPr>
          <p:cNvSpPr txBox="1"/>
          <p:nvPr/>
        </p:nvSpPr>
        <p:spPr>
          <a:xfrm>
            <a:off x="201965" y="1711344"/>
            <a:ext cx="697627" cy="707886"/>
          </a:xfrm>
          <a:prstGeom prst="rect">
            <a:avLst/>
          </a:prstGeom>
          <a:noFill/>
        </p:spPr>
        <p:txBody>
          <a:bodyPr wrap="none" rtlCol="0">
            <a:spAutoFit/>
          </a:bodyPr>
          <a:lstStyle/>
          <a:p>
            <a:r>
              <a:rPr kumimoji="1" lang="en-US" altLang="ja-JP" sz="4000" dirty="0">
                <a:solidFill>
                  <a:srgbClr val="FF0000"/>
                </a:solidFill>
              </a:rPr>
              <a:t>×</a:t>
            </a:r>
            <a:endParaRPr kumimoji="1" lang="ja-JP" altLang="en-US" sz="4000" dirty="0">
              <a:solidFill>
                <a:srgbClr val="FF0000"/>
              </a:solidFill>
            </a:endParaRPr>
          </a:p>
        </p:txBody>
      </p:sp>
      <p:sp>
        <p:nvSpPr>
          <p:cNvPr id="6" name="テキスト ボックス 5">
            <a:extLst>
              <a:ext uri="{FF2B5EF4-FFF2-40B4-BE49-F238E27FC236}">
                <a16:creationId xmlns:a16="http://schemas.microsoft.com/office/drawing/2014/main" id="{1F72FEA1-67CF-4F6C-8A97-CD11B9AC3804}"/>
              </a:ext>
            </a:extLst>
          </p:cNvPr>
          <p:cNvSpPr txBox="1"/>
          <p:nvPr/>
        </p:nvSpPr>
        <p:spPr>
          <a:xfrm>
            <a:off x="468119" y="1300698"/>
            <a:ext cx="4031873" cy="400110"/>
          </a:xfrm>
          <a:prstGeom prst="rect">
            <a:avLst/>
          </a:prstGeom>
          <a:noFill/>
        </p:spPr>
        <p:txBody>
          <a:bodyPr wrap="none" rtlCol="0">
            <a:spAutoFit/>
          </a:bodyPr>
          <a:lstStyle/>
          <a:p>
            <a:r>
              <a:rPr lang="ja-JP" altLang="en-US" sz="2000" dirty="0">
                <a:latin typeface="+mn-ea"/>
                <a:ea typeface="+mn-ea"/>
              </a:rPr>
              <a:t>数値を文字列のようには扱えない</a:t>
            </a:r>
            <a:endParaRPr kumimoji="1" lang="ja-JP" altLang="en-US" sz="2000" dirty="0">
              <a:latin typeface="+mn-ea"/>
              <a:ea typeface="+mn-ea"/>
            </a:endParaRPr>
          </a:p>
        </p:txBody>
      </p:sp>
      <p:sp>
        <p:nvSpPr>
          <p:cNvPr id="7" name="テキスト ボックス 6">
            <a:extLst>
              <a:ext uri="{FF2B5EF4-FFF2-40B4-BE49-F238E27FC236}">
                <a16:creationId xmlns:a16="http://schemas.microsoft.com/office/drawing/2014/main" id="{F51E9D6D-1587-4643-9E05-DA007D2D7166}"/>
              </a:ext>
            </a:extLst>
          </p:cNvPr>
          <p:cNvSpPr txBox="1">
            <a:spLocks noChangeArrowheads="1"/>
          </p:cNvSpPr>
          <p:nvPr/>
        </p:nvSpPr>
        <p:spPr bwMode="auto">
          <a:xfrm>
            <a:off x="923835" y="3173487"/>
            <a:ext cx="5443512" cy="523220"/>
          </a:xfrm>
          <a:prstGeom prst="rect">
            <a:avLst/>
          </a:prstGeom>
          <a:solidFill>
            <a:srgbClr val="EAF6FD"/>
          </a:solidFill>
          <a:ln w="9525">
            <a:noFill/>
            <a:miter lim="800000"/>
            <a:headEnd/>
            <a:tailEnd/>
          </a:ln>
        </p:spPr>
        <p:txBody>
          <a:bodyPr>
            <a:spAutoFit/>
          </a:bodyPr>
          <a:lstStyle>
            <a:defPPr>
              <a:defRPr lang="ja-JP"/>
            </a:defPPr>
            <a:lvl1pPr eaLnBrk="1" hangingPunct="1">
              <a:defRPr sz="2400">
                <a:latin typeface="Lucida Console" panose="020B0609040504020204" pitchFamily="49" charset="0"/>
                <a:ea typeface="HG丸ｺﾞｼｯｸM-PRO" panose="020F0600000000000000"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ja-JP" dirty="0"/>
              <a:t>a = str(500) + </a:t>
            </a:r>
            <a:r>
              <a:rPr lang="en-US" altLang="ja-JP"/>
              <a:t>'</a:t>
            </a:r>
            <a:r>
              <a:rPr lang="ja-JP" altLang="en-US"/>
              <a:t>円</a:t>
            </a:r>
            <a:r>
              <a:rPr lang="en-US" altLang="ja-JP" dirty="0"/>
              <a:t>' </a:t>
            </a:r>
            <a:endParaRPr lang="ja-JP" altLang="en-US" dirty="0"/>
          </a:p>
        </p:txBody>
      </p:sp>
      <p:sp>
        <p:nvSpPr>
          <p:cNvPr id="8" name="テキスト ボックス 7">
            <a:extLst>
              <a:ext uri="{FF2B5EF4-FFF2-40B4-BE49-F238E27FC236}">
                <a16:creationId xmlns:a16="http://schemas.microsoft.com/office/drawing/2014/main" id="{F14820AE-942D-46A0-8D30-63E58C4B9D62}"/>
              </a:ext>
            </a:extLst>
          </p:cNvPr>
          <p:cNvSpPr txBox="1"/>
          <p:nvPr/>
        </p:nvSpPr>
        <p:spPr>
          <a:xfrm>
            <a:off x="226208" y="3081154"/>
            <a:ext cx="697627" cy="707886"/>
          </a:xfrm>
          <a:prstGeom prst="rect">
            <a:avLst/>
          </a:prstGeom>
          <a:noFill/>
        </p:spPr>
        <p:txBody>
          <a:bodyPr wrap="none" rtlCol="0">
            <a:spAutoFit/>
          </a:bodyPr>
          <a:lstStyle/>
          <a:p>
            <a:r>
              <a:rPr kumimoji="1" lang="ja-JP" altLang="en-US" sz="4000" dirty="0">
                <a:solidFill>
                  <a:srgbClr val="00B050"/>
                </a:solidFill>
              </a:rPr>
              <a:t>○</a:t>
            </a:r>
            <a:endParaRPr kumimoji="1" lang="en-US" altLang="ja-JP" sz="4000" dirty="0">
              <a:solidFill>
                <a:srgbClr val="00B050"/>
              </a:solidFill>
            </a:endParaRPr>
          </a:p>
        </p:txBody>
      </p:sp>
      <p:sp>
        <p:nvSpPr>
          <p:cNvPr id="9" name="矢印: 下 8">
            <a:extLst>
              <a:ext uri="{FF2B5EF4-FFF2-40B4-BE49-F238E27FC236}">
                <a16:creationId xmlns:a16="http://schemas.microsoft.com/office/drawing/2014/main" id="{E4D77E51-1B5D-4753-BB1B-49FDEF42570D}"/>
              </a:ext>
            </a:extLst>
          </p:cNvPr>
          <p:cNvSpPr/>
          <p:nvPr/>
        </p:nvSpPr>
        <p:spPr>
          <a:xfrm>
            <a:off x="1475656" y="2611284"/>
            <a:ext cx="484632" cy="3891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3841B65-0BBC-469C-9373-D16B167D81D3}"/>
              </a:ext>
            </a:extLst>
          </p:cNvPr>
          <p:cNvSpPr txBox="1">
            <a:spLocks noChangeArrowheads="1"/>
          </p:cNvSpPr>
          <p:nvPr/>
        </p:nvSpPr>
        <p:spPr bwMode="auto">
          <a:xfrm>
            <a:off x="2224832" y="2560777"/>
            <a:ext cx="5443512"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Lucida Console" panose="020B0609040504020204" pitchFamily="49" charset="0"/>
                <a:ea typeface="HG丸ｺﾞｼｯｸM-PRO" panose="020F0600000000000000" pitchFamily="50" charset="-128"/>
              </a:rPr>
              <a:t>str(</a:t>
            </a:r>
            <a:r>
              <a:rPr lang="ja-JP" altLang="en-US" sz="2000" dirty="0">
                <a:latin typeface="+mn-ea"/>
                <a:ea typeface="+mn-ea"/>
              </a:rPr>
              <a:t>数値</a:t>
            </a:r>
            <a:r>
              <a:rPr lang="en-US" altLang="ja-JP" sz="2000" dirty="0">
                <a:latin typeface="Lucida Console" panose="020B0609040504020204" pitchFamily="49" charset="0"/>
                <a:ea typeface="HG丸ｺﾞｼｯｸM-PRO" panose="020F0600000000000000" pitchFamily="50" charset="-128"/>
              </a:rPr>
              <a:t>)</a:t>
            </a:r>
            <a:r>
              <a:rPr lang="ja-JP" altLang="en-US" sz="2000" dirty="0">
                <a:latin typeface="+mn-ea"/>
                <a:ea typeface="+mn-ea"/>
              </a:rPr>
              <a:t>で文字列に変換する</a:t>
            </a:r>
          </a:p>
        </p:txBody>
      </p:sp>
      <p:pic>
        <p:nvPicPr>
          <p:cNvPr id="11" name="図 10">
            <a:extLst>
              <a:ext uri="{FF2B5EF4-FFF2-40B4-BE49-F238E27FC236}">
                <a16:creationId xmlns:a16="http://schemas.microsoft.com/office/drawing/2014/main" id="{B48A4DEF-9637-428B-94B7-137751361331}"/>
              </a:ext>
            </a:extLst>
          </p:cNvPr>
          <p:cNvPicPr>
            <a:picLocks noChangeAspect="1"/>
          </p:cNvPicPr>
          <p:nvPr/>
        </p:nvPicPr>
        <p:blipFill>
          <a:blip r:embed="rId2"/>
          <a:stretch>
            <a:fillRect/>
          </a:stretch>
        </p:blipFill>
        <p:spPr>
          <a:xfrm>
            <a:off x="130448" y="4356356"/>
            <a:ext cx="8532440" cy="1580599"/>
          </a:xfrm>
          <a:prstGeom prst="rect">
            <a:avLst/>
          </a:prstGeom>
        </p:spPr>
      </p:pic>
      <p:sp>
        <p:nvSpPr>
          <p:cNvPr id="12" name="テキスト ボックス 11">
            <a:extLst>
              <a:ext uri="{FF2B5EF4-FFF2-40B4-BE49-F238E27FC236}">
                <a16:creationId xmlns:a16="http://schemas.microsoft.com/office/drawing/2014/main" id="{FD3039D5-E9FF-48C4-A42E-A68C9EF9A31F}"/>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9745C25A-1DBB-4D93-BA17-6F1FAFE2294C}"/>
              </a:ext>
            </a:extLst>
          </p:cNvPr>
          <p:cNvSpPr>
            <a:spLocks noGrp="1"/>
          </p:cNvSpPr>
          <p:nvPr>
            <p:ph type="sldNum" sz="quarter" idx="12"/>
          </p:nvPr>
        </p:nvSpPr>
        <p:spPr/>
        <p:txBody>
          <a:bodyPr/>
          <a:lstStyle/>
          <a:p>
            <a:fld id="{F9134F74-3BB4-4ADE-A554-892E3A208E77}" type="slidenum">
              <a:rPr lang="ja-JP" altLang="en-US" smtClean="0"/>
              <a:pPr/>
              <a:t>54</a:t>
            </a:fld>
            <a:endParaRPr lang="ja-JP" altLang="en-US"/>
          </a:p>
        </p:txBody>
      </p:sp>
    </p:spTree>
    <p:extLst>
      <p:ext uri="{BB962C8B-B14F-4D97-AF65-F5344CB8AC3E}">
        <p14:creationId xmlns:p14="http://schemas.microsoft.com/office/powerpoint/2010/main" val="1808265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5CBDB6-1A81-4BB3-8530-F4D480BCE3C7}"/>
              </a:ext>
            </a:extLst>
          </p:cNvPr>
          <p:cNvSpPr>
            <a:spLocks noGrp="1"/>
          </p:cNvSpPr>
          <p:nvPr>
            <p:ph type="title"/>
          </p:nvPr>
        </p:nvSpPr>
        <p:spPr/>
        <p:txBody>
          <a:bodyPr/>
          <a:lstStyle/>
          <a:p>
            <a:r>
              <a:rPr kumimoji="1" lang="ja-JP" altLang="en-US" dirty="0"/>
              <a:t>変数の値の埋め込み</a:t>
            </a:r>
          </a:p>
        </p:txBody>
      </p:sp>
      <p:pic>
        <p:nvPicPr>
          <p:cNvPr id="4" name="図 3">
            <a:extLst>
              <a:ext uri="{FF2B5EF4-FFF2-40B4-BE49-F238E27FC236}">
                <a16:creationId xmlns:a16="http://schemas.microsoft.com/office/drawing/2014/main" id="{BFD23C3D-36BB-42CD-8C89-A213BD69B0CD}"/>
              </a:ext>
            </a:extLst>
          </p:cNvPr>
          <p:cNvPicPr>
            <a:picLocks noChangeAspect="1"/>
          </p:cNvPicPr>
          <p:nvPr/>
        </p:nvPicPr>
        <p:blipFill>
          <a:blip r:embed="rId2"/>
          <a:stretch>
            <a:fillRect/>
          </a:stretch>
        </p:blipFill>
        <p:spPr>
          <a:xfrm>
            <a:off x="539552" y="1844824"/>
            <a:ext cx="6277851" cy="1390844"/>
          </a:xfrm>
          <a:prstGeom prst="rect">
            <a:avLst/>
          </a:prstGeom>
        </p:spPr>
      </p:pic>
      <p:pic>
        <p:nvPicPr>
          <p:cNvPr id="5" name="図 4">
            <a:extLst>
              <a:ext uri="{FF2B5EF4-FFF2-40B4-BE49-F238E27FC236}">
                <a16:creationId xmlns:a16="http://schemas.microsoft.com/office/drawing/2014/main" id="{3C75C617-5F84-4FC9-A9B3-3A86BDF4492B}"/>
              </a:ext>
            </a:extLst>
          </p:cNvPr>
          <p:cNvPicPr>
            <a:picLocks noChangeAspect="1"/>
          </p:cNvPicPr>
          <p:nvPr/>
        </p:nvPicPr>
        <p:blipFill>
          <a:blip r:embed="rId3"/>
          <a:stretch>
            <a:fillRect/>
          </a:stretch>
        </p:blipFill>
        <p:spPr>
          <a:xfrm>
            <a:off x="539552" y="3872678"/>
            <a:ext cx="5281405" cy="1390334"/>
          </a:xfrm>
          <a:prstGeom prst="rect">
            <a:avLst/>
          </a:prstGeom>
        </p:spPr>
      </p:pic>
      <p:sp>
        <p:nvSpPr>
          <p:cNvPr id="6" name="矢印: 下 5">
            <a:extLst>
              <a:ext uri="{FF2B5EF4-FFF2-40B4-BE49-F238E27FC236}">
                <a16:creationId xmlns:a16="http://schemas.microsoft.com/office/drawing/2014/main" id="{BFE821A2-94EC-4E67-9273-8D1754230F1B}"/>
              </a:ext>
            </a:extLst>
          </p:cNvPr>
          <p:cNvSpPr/>
          <p:nvPr/>
        </p:nvSpPr>
        <p:spPr>
          <a:xfrm>
            <a:off x="1374552" y="3384869"/>
            <a:ext cx="484632" cy="3891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885BC715-D366-4393-914E-C4D64E4A82BA}"/>
              </a:ext>
            </a:extLst>
          </p:cNvPr>
          <p:cNvSpPr txBox="1">
            <a:spLocks noChangeArrowheads="1"/>
          </p:cNvSpPr>
          <p:nvPr/>
        </p:nvSpPr>
        <p:spPr bwMode="auto">
          <a:xfrm>
            <a:off x="2123728" y="3225483"/>
            <a:ext cx="3600400"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latin typeface="+mn-ea"/>
                <a:ea typeface="+mn-ea"/>
              </a:rPr>
              <a:t>フォーマット文字列の使用して簡潔に記述できる</a:t>
            </a:r>
          </a:p>
        </p:txBody>
      </p:sp>
      <p:sp>
        <p:nvSpPr>
          <p:cNvPr id="8" name="テキスト ボックス 7">
            <a:extLst>
              <a:ext uri="{FF2B5EF4-FFF2-40B4-BE49-F238E27FC236}">
                <a16:creationId xmlns:a16="http://schemas.microsoft.com/office/drawing/2014/main" id="{8EBA46AA-C81A-4002-8C9C-567793DA059C}"/>
              </a:ext>
            </a:extLst>
          </p:cNvPr>
          <p:cNvSpPr txBox="1">
            <a:spLocks noChangeArrowheads="1"/>
          </p:cNvSpPr>
          <p:nvPr/>
        </p:nvSpPr>
        <p:spPr bwMode="auto">
          <a:xfrm>
            <a:off x="611560" y="1416281"/>
            <a:ext cx="5544616"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latin typeface="+mn-ea"/>
                <a:ea typeface="+mn-ea"/>
              </a:rPr>
              <a:t>数値を文字列に変換してから連結</a:t>
            </a:r>
          </a:p>
        </p:txBody>
      </p:sp>
      <p:sp>
        <p:nvSpPr>
          <p:cNvPr id="9" name="テキスト ボックス 8">
            <a:extLst>
              <a:ext uri="{FF2B5EF4-FFF2-40B4-BE49-F238E27FC236}">
                <a16:creationId xmlns:a16="http://schemas.microsoft.com/office/drawing/2014/main" id="{4DEF8AE7-02ED-4C23-A35B-BF0195DCD506}"/>
              </a:ext>
            </a:extLst>
          </p:cNvPr>
          <p:cNvSpPr txBox="1">
            <a:spLocks noChangeArrowheads="1"/>
          </p:cNvSpPr>
          <p:nvPr/>
        </p:nvSpPr>
        <p:spPr bwMode="auto">
          <a:xfrm>
            <a:off x="827584" y="5382775"/>
            <a:ext cx="7344816"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Lucida Console" panose="020B0609040504020204" pitchFamily="49" charset="0"/>
                <a:ea typeface="+mn-ea"/>
              </a:rPr>
              <a:t>f'</a:t>
            </a:r>
            <a:r>
              <a:rPr lang="ja-JP" altLang="en-US" sz="2000" b="1" dirty="0">
                <a:latin typeface="Lucida Console" panose="020B0609040504020204" pitchFamily="49" charset="0"/>
                <a:ea typeface="+mn-ea"/>
              </a:rPr>
              <a:t>文字列</a:t>
            </a:r>
            <a:r>
              <a:rPr lang="en-US" altLang="ja-JP" sz="2000" dirty="0">
                <a:latin typeface="Lucida Console" panose="020B0609040504020204" pitchFamily="49" charset="0"/>
                <a:ea typeface="+mn-ea"/>
              </a:rPr>
              <a:t>' </a:t>
            </a:r>
            <a:r>
              <a:rPr lang="ja-JP" altLang="en-US" sz="2000" dirty="0">
                <a:latin typeface="+mn-ea"/>
                <a:ea typeface="+mn-ea"/>
              </a:rPr>
              <a:t>とすると、文字列に含まれる </a:t>
            </a:r>
            <a:r>
              <a:rPr lang="en-US" altLang="ja-JP" sz="2000" b="1" dirty="0">
                <a:latin typeface="+mn-ea"/>
                <a:ea typeface="+mn-ea"/>
              </a:rPr>
              <a:t>{</a:t>
            </a:r>
            <a:r>
              <a:rPr lang="ja-JP" altLang="en-US" sz="2000" b="1" dirty="0">
                <a:latin typeface="+mn-ea"/>
                <a:ea typeface="+mn-ea"/>
              </a:rPr>
              <a:t>変数名</a:t>
            </a:r>
            <a:r>
              <a:rPr lang="en-US" altLang="ja-JP" sz="2000" b="1" dirty="0">
                <a:latin typeface="+mn-ea"/>
                <a:ea typeface="+mn-ea"/>
              </a:rPr>
              <a:t>}</a:t>
            </a:r>
            <a:r>
              <a:rPr lang="ja-JP" altLang="en-US" sz="2000" b="1" dirty="0">
                <a:latin typeface="+mn-ea"/>
                <a:ea typeface="+mn-ea"/>
              </a:rPr>
              <a:t> </a:t>
            </a:r>
            <a:r>
              <a:rPr lang="ja-JP" altLang="en-US" sz="2000" dirty="0">
                <a:latin typeface="+mn-ea"/>
                <a:ea typeface="+mn-ea"/>
              </a:rPr>
              <a:t>部分が変数の値に置き換わる</a:t>
            </a:r>
          </a:p>
        </p:txBody>
      </p:sp>
      <p:sp>
        <p:nvSpPr>
          <p:cNvPr id="10" name="テキスト ボックス 9">
            <a:extLst>
              <a:ext uri="{FF2B5EF4-FFF2-40B4-BE49-F238E27FC236}">
                <a16:creationId xmlns:a16="http://schemas.microsoft.com/office/drawing/2014/main" id="{53D4037E-4E79-4CFE-AF2C-794DE1F7BEF7}"/>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39255481-9A14-4929-A15A-0AF01B5ABF42}"/>
              </a:ext>
            </a:extLst>
          </p:cNvPr>
          <p:cNvSpPr>
            <a:spLocks noGrp="1"/>
          </p:cNvSpPr>
          <p:nvPr>
            <p:ph type="sldNum" sz="quarter" idx="12"/>
          </p:nvPr>
        </p:nvSpPr>
        <p:spPr/>
        <p:txBody>
          <a:bodyPr/>
          <a:lstStyle/>
          <a:p>
            <a:fld id="{F9134F74-3BB4-4ADE-A554-892E3A208E77}" type="slidenum">
              <a:rPr lang="ja-JP" altLang="en-US" smtClean="0"/>
              <a:pPr/>
              <a:t>55</a:t>
            </a:fld>
            <a:endParaRPr lang="ja-JP" altLang="en-US"/>
          </a:p>
        </p:txBody>
      </p:sp>
    </p:spTree>
    <p:extLst>
      <p:ext uri="{BB962C8B-B14F-4D97-AF65-F5344CB8AC3E}">
        <p14:creationId xmlns:p14="http://schemas.microsoft.com/office/powerpoint/2010/main" val="22438879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38BC46-BF33-45DC-BBEC-E9FC45D4115B}"/>
              </a:ext>
            </a:extLst>
          </p:cNvPr>
          <p:cNvSpPr>
            <a:spLocks noGrp="1"/>
          </p:cNvSpPr>
          <p:nvPr>
            <p:ph type="title"/>
          </p:nvPr>
        </p:nvSpPr>
        <p:spPr/>
        <p:txBody>
          <a:bodyPr/>
          <a:lstStyle/>
          <a:p>
            <a:r>
              <a:rPr kumimoji="1" lang="ja-JP" altLang="en-US" dirty="0"/>
              <a:t>フォーマット文字列の活用</a:t>
            </a:r>
          </a:p>
        </p:txBody>
      </p:sp>
      <p:sp>
        <p:nvSpPr>
          <p:cNvPr id="4" name="テキスト ボックス 3">
            <a:extLst>
              <a:ext uri="{FF2B5EF4-FFF2-40B4-BE49-F238E27FC236}">
                <a16:creationId xmlns:a16="http://schemas.microsoft.com/office/drawing/2014/main" id="{CD26D848-AFD6-447F-AAB0-ED315489DB3D}"/>
              </a:ext>
            </a:extLst>
          </p:cNvPr>
          <p:cNvSpPr txBox="1">
            <a:spLocks noChangeArrowheads="1"/>
          </p:cNvSpPr>
          <p:nvPr/>
        </p:nvSpPr>
        <p:spPr bwMode="auto">
          <a:xfrm>
            <a:off x="755576" y="1988840"/>
            <a:ext cx="7344816"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Lucida Console" panose="020B0609040504020204" pitchFamily="49" charset="0"/>
                <a:ea typeface="+mn-ea"/>
              </a:rPr>
              <a:t>f'</a:t>
            </a:r>
            <a:r>
              <a:rPr lang="ja-JP" altLang="en-US" sz="2000" b="1" dirty="0">
                <a:latin typeface="Lucida Console" panose="020B0609040504020204" pitchFamily="49" charset="0"/>
                <a:ea typeface="+mn-ea"/>
              </a:rPr>
              <a:t>文字列</a:t>
            </a:r>
            <a:r>
              <a:rPr lang="en-US" altLang="ja-JP" sz="2000" dirty="0">
                <a:latin typeface="Lucida Console" panose="020B0609040504020204" pitchFamily="49" charset="0"/>
                <a:ea typeface="+mn-ea"/>
              </a:rPr>
              <a:t>' </a:t>
            </a:r>
            <a:r>
              <a:rPr lang="ja-JP" altLang="en-US" sz="2000" dirty="0">
                <a:latin typeface="+mn-ea"/>
                <a:ea typeface="+mn-ea"/>
              </a:rPr>
              <a:t>とすると、文字列に含まれる </a:t>
            </a:r>
            <a:r>
              <a:rPr lang="en-US" altLang="ja-JP" sz="2000" b="1" dirty="0">
                <a:latin typeface="+mn-ea"/>
                <a:ea typeface="+mn-ea"/>
              </a:rPr>
              <a:t>{</a:t>
            </a:r>
            <a:r>
              <a:rPr lang="ja-JP" altLang="en-US" sz="2000" b="1" dirty="0">
                <a:latin typeface="+mn-ea"/>
                <a:ea typeface="+mn-ea"/>
              </a:rPr>
              <a:t>変数名</a:t>
            </a:r>
            <a:r>
              <a:rPr lang="en-US" altLang="ja-JP" sz="2000" b="1" dirty="0">
                <a:latin typeface="+mn-ea"/>
                <a:ea typeface="+mn-ea"/>
              </a:rPr>
              <a:t>}</a:t>
            </a:r>
            <a:r>
              <a:rPr lang="ja-JP" altLang="en-US" sz="2000" b="1" dirty="0">
                <a:latin typeface="+mn-ea"/>
                <a:ea typeface="+mn-ea"/>
              </a:rPr>
              <a:t> </a:t>
            </a:r>
            <a:r>
              <a:rPr lang="ja-JP" altLang="en-US" sz="2000" dirty="0">
                <a:latin typeface="+mn-ea"/>
                <a:ea typeface="+mn-ea"/>
              </a:rPr>
              <a:t>部分が変数の値に置き換わる</a:t>
            </a:r>
          </a:p>
        </p:txBody>
      </p:sp>
      <p:sp>
        <p:nvSpPr>
          <p:cNvPr id="5" name="テキスト ボックス 4">
            <a:extLst>
              <a:ext uri="{FF2B5EF4-FFF2-40B4-BE49-F238E27FC236}">
                <a16:creationId xmlns:a16="http://schemas.microsoft.com/office/drawing/2014/main" id="{147410D1-9AC4-48EC-ADB1-9DED883A439F}"/>
              </a:ext>
            </a:extLst>
          </p:cNvPr>
          <p:cNvSpPr txBox="1">
            <a:spLocks noChangeArrowheads="1"/>
          </p:cNvSpPr>
          <p:nvPr/>
        </p:nvSpPr>
        <p:spPr bwMode="auto">
          <a:xfrm>
            <a:off x="611560" y="1416281"/>
            <a:ext cx="5544616"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latin typeface="+mn-ea"/>
                <a:ea typeface="+mn-ea"/>
              </a:rPr>
              <a:t>フォーマット文字列</a:t>
            </a:r>
          </a:p>
        </p:txBody>
      </p:sp>
      <p:sp>
        <p:nvSpPr>
          <p:cNvPr id="6" name="矢印: 下 5">
            <a:extLst>
              <a:ext uri="{FF2B5EF4-FFF2-40B4-BE49-F238E27FC236}">
                <a16:creationId xmlns:a16="http://schemas.microsoft.com/office/drawing/2014/main" id="{54A32EF2-378B-495B-AA63-70A9E82446A7}"/>
              </a:ext>
            </a:extLst>
          </p:cNvPr>
          <p:cNvSpPr/>
          <p:nvPr/>
        </p:nvSpPr>
        <p:spPr>
          <a:xfrm>
            <a:off x="1403648" y="2890466"/>
            <a:ext cx="484632" cy="3891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621D78E-475F-4D9A-B85E-C41790AA5974}"/>
              </a:ext>
            </a:extLst>
          </p:cNvPr>
          <p:cNvSpPr txBox="1">
            <a:spLocks noChangeArrowheads="1"/>
          </p:cNvSpPr>
          <p:nvPr/>
        </p:nvSpPr>
        <p:spPr bwMode="auto">
          <a:xfrm>
            <a:off x="755576" y="3548879"/>
            <a:ext cx="7344816"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dirty="0">
                <a:latin typeface="+mn-ea"/>
                <a:ea typeface="+mn-ea"/>
              </a:rPr>
              <a:t>{</a:t>
            </a:r>
            <a:r>
              <a:rPr lang="ja-JP" altLang="en-US" sz="2000" b="1" dirty="0">
                <a:latin typeface="+mn-ea"/>
                <a:ea typeface="+mn-ea"/>
              </a:rPr>
              <a:t>変数名</a:t>
            </a:r>
            <a:r>
              <a:rPr lang="en-US" altLang="ja-JP" sz="2000" b="1" dirty="0">
                <a:latin typeface="+mn-ea"/>
                <a:ea typeface="+mn-ea"/>
              </a:rPr>
              <a:t>}</a:t>
            </a:r>
            <a:r>
              <a:rPr lang="ja-JP" altLang="en-US" sz="2000" b="1" dirty="0">
                <a:latin typeface="+mn-ea"/>
                <a:ea typeface="+mn-ea"/>
              </a:rPr>
              <a:t> </a:t>
            </a:r>
            <a:r>
              <a:rPr lang="ja-JP" altLang="en-US" sz="2000" dirty="0">
                <a:latin typeface="+mn-ea"/>
                <a:ea typeface="+mn-ea"/>
              </a:rPr>
              <a:t>部分に</a:t>
            </a:r>
            <a:r>
              <a:rPr lang="ja-JP" altLang="en-US" sz="2000" b="1" dirty="0">
                <a:latin typeface="+mn-ea"/>
                <a:ea typeface="+mn-ea"/>
              </a:rPr>
              <a:t>式</a:t>
            </a:r>
            <a:r>
              <a:rPr lang="ja-JP" altLang="en-US" sz="2000" dirty="0">
                <a:latin typeface="+mn-ea"/>
                <a:ea typeface="+mn-ea"/>
              </a:rPr>
              <a:t>を入れることもできる</a:t>
            </a:r>
          </a:p>
        </p:txBody>
      </p:sp>
      <p:sp>
        <p:nvSpPr>
          <p:cNvPr id="8" name="テキスト ボックス 7">
            <a:extLst>
              <a:ext uri="{FF2B5EF4-FFF2-40B4-BE49-F238E27FC236}">
                <a16:creationId xmlns:a16="http://schemas.microsoft.com/office/drawing/2014/main" id="{E08BB81C-DF69-4031-B2E8-3F6C0D68F93A}"/>
              </a:ext>
            </a:extLst>
          </p:cNvPr>
          <p:cNvSpPr txBox="1">
            <a:spLocks noChangeArrowheads="1"/>
          </p:cNvSpPr>
          <p:nvPr/>
        </p:nvSpPr>
        <p:spPr bwMode="auto">
          <a:xfrm>
            <a:off x="691291" y="4178374"/>
            <a:ext cx="7995510" cy="1200329"/>
          </a:xfrm>
          <a:prstGeom prst="rect">
            <a:avLst/>
          </a:prstGeom>
          <a:solidFill>
            <a:srgbClr val="EAF6FD"/>
          </a:solidFill>
          <a:ln w="9525">
            <a:noFill/>
            <a:miter lim="800000"/>
            <a:headEnd/>
            <a:tailEnd/>
          </a:ln>
        </p:spPr>
        <p:txBody>
          <a:bodyPr>
            <a:spAutoFit/>
          </a:bodyPr>
          <a:lstStyle>
            <a:defPPr>
              <a:defRPr lang="ja-JP"/>
            </a:defPPr>
            <a:lvl1pPr eaLnBrk="1" hangingPunct="1">
              <a:defRPr sz="2400">
                <a:latin typeface="Lucida Console" panose="020B0609040504020204" pitchFamily="49" charset="0"/>
                <a:ea typeface="HG丸ｺﾞｼｯｸM-PRO" panose="020F0600000000000000"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ja-JP" dirty="0"/>
              <a:t>a = 5</a:t>
            </a:r>
          </a:p>
          <a:p>
            <a:r>
              <a:rPr lang="en-US" altLang="ja-JP" dirty="0"/>
              <a:t>b = 550</a:t>
            </a:r>
          </a:p>
          <a:p>
            <a:r>
              <a:rPr lang="en-US" altLang="ja-JP" dirty="0"/>
              <a:t>print(f'1</a:t>
            </a:r>
            <a:r>
              <a:rPr lang="ja-JP" altLang="en-US" dirty="0"/>
              <a:t>つ</a:t>
            </a:r>
            <a:r>
              <a:rPr lang="en-US" altLang="ja-JP" dirty="0"/>
              <a:t>{a}</a:t>
            </a:r>
            <a:r>
              <a:rPr lang="ja-JP" altLang="en-US" dirty="0"/>
              <a:t>円です。</a:t>
            </a:r>
            <a:r>
              <a:rPr lang="en-US" altLang="ja-JP" dirty="0"/>
              <a:t>{b}</a:t>
            </a:r>
            <a:r>
              <a:rPr lang="ja-JP" altLang="en-US" dirty="0"/>
              <a:t>個で</a:t>
            </a:r>
            <a:r>
              <a:rPr lang="en-US" altLang="ja-JP" dirty="0"/>
              <a:t>{a * b}</a:t>
            </a:r>
            <a:r>
              <a:rPr lang="ja-JP" altLang="en-US" dirty="0"/>
              <a:t>円です</a:t>
            </a:r>
            <a:r>
              <a:rPr lang="en-US" altLang="ja-JP" dirty="0"/>
              <a:t>')</a:t>
            </a:r>
          </a:p>
        </p:txBody>
      </p:sp>
      <p:sp>
        <p:nvSpPr>
          <p:cNvPr id="9" name="テキスト ボックス 8">
            <a:extLst>
              <a:ext uri="{FF2B5EF4-FFF2-40B4-BE49-F238E27FC236}">
                <a16:creationId xmlns:a16="http://schemas.microsoft.com/office/drawing/2014/main" id="{9FB5A1D7-FB01-4777-A573-17A26BE2E5C7}"/>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C0425135-1598-4543-9336-176E4149E7B1}"/>
              </a:ext>
            </a:extLst>
          </p:cNvPr>
          <p:cNvSpPr>
            <a:spLocks noGrp="1"/>
          </p:cNvSpPr>
          <p:nvPr>
            <p:ph type="sldNum" sz="quarter" idx="12"/>
          </p:nvPr>
        </p:nvSpPr>
        <p:spPr/>
        <p:txBody>
          <a:bodyPr/>
          <a:lstStyle/>
          <a:p>
            <a:fld id="{F9134F74-3BB4-4ADE-A554-892E3A208E77}" type="slidenum">
              <a:rPr lang="ja-JP" altLang="en-US" smtClean="0"/>
              <a:pPr/>
              <a:t>56</a:t>
            </a:fld>
            <a:endParaRPr lang="ja-JP" altLang="en-US"/>
          </a:p>
        </p:txBody>
      </p:sp>
    </p:spTree>
    <p:extLst>
      <p:ext uri="{BB962C8B-B14F-4D97-AF65-F5344CB8AC3E}">
        <p14:creationId xmlns:p14="http://schemas.microsoft.com/office/powerpoint/2010/main" val="35320588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039340-DE04-40D0-A2A2-989A0AFD296E}"/>
              </a:ext>
            </a:extLst>
          </p:cNvPr>
          <p:cNvSpPr>
            <a:spLocks noGrp="1"/>
          </p:cNvSpPr>
          <p:nvPr>
            <p:ph type="title"/>
          </p:nvPr>
        </p:nvSpPr>
        <p:spPr/>
        <p:txBody>
          <a:bodyPr/>
          <a:lstStyle/>
          <a:p>
            <a:r>
              <a:rPr lang="ja-JP" altLang="en-US" dirty="0"/>
              <a:t>文字列→数値の変換</a:t>
            </a:r>
            <a:endParaRPr kumimoji="1" lang="ja-JP" altLang="en-US" dirty="0"/>
          </a:p>
        </p:txBody>
      </p:sp>
      <p:sp>
        <p:nvSpPr>
          <p:cNvPr id="4" name="テキスト ボックス 3">
            <a:extLst>
              <a:ext uri="{FF2B5EF4-FFF2-40B4-BE49-F238E27FC236}">
                <a16:creationId xmlns:a16="http://schemas.microsoft.com/office/drawing/2014/main" id="{EE65ED79-6FC9-4E21-B91F-32B55EF6A19C}"/>
              </a:ext>
            </a:extLst>
          </p:cNvPr>
          <p:cNvSpPr txBox="1">
            <a:spLocks noChangeArrowheads="1"/>
          </p:cNvSpPr>
          <p:nvPr/>
        </p:nvSpPr>
        <p:spPr bwMode="auto">
          <a:xfrm>
            <a:off x="899592" y="1803677"/>
            <a:ext cx="6264696" cy="954107"/>
          </a:xfrm>
          <a:prstGeom prst="rect">
            <a:avLst/>
          </a:prstGeom>
          <a:solidFill>
            <a:srgbClr val="EAF6FD"/>
          </a:solidFill>
          <a:ln w="9525">
            <a:noFill/>
            <a:miter lim="800000"/>
            <a:headEnd/>
            <a:tailEnd/>
          </a:ln>
        </p:spPr>
        <p:txBody>
          <a:bodyPr>
            <a:spAutoFit/>
          </a:bodyPr>
          <a:lstStyle>
            <a:defPPr>
              <a:defRPr lang="ja-JP"/>
            </a:defPPr>
            <a:lvl1pPr eaLnBrk="1" hangingPunct="1">
              <a:defRPr sz="2400">
                <a:latin typeface="Lucida Console" panose="020B0609040504020204" pitchFamily="49" charset="0"/>
                <a:ea typeface="HG丸ｺﾞｼｯｸM-PRO" panose="020F0600000000000000"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ja-JP" dirty="0"/>
              <a:t>a = '500'</a:t>
            </a:r>
          </a:p>
          <a:p>
            <a:r>
              <a:rPr lang="en-US" altLang="ja-JP" dirty="0"/>
              <a:t>b = a * 2</a:t>
            </a:r>
            <a:endParaRPr lang="ja-JP" altLang="en-US" dirty="0"/>
          </a:p>
        </p:txBody>
      </p:sp>
      <p:sp>
        <p:nvSpPr>
          <p:cNvPr id="6" name="テキスト ボックス 5">
            <a:extLst>
              <a:ext uri="{FF2B5EF4-FFF2-40B4-BE49-F238E27FC236}">
                <a16:creationId xmlns:a16="http://schemas.microsoft.com/office/drawing/2014/main" id="{72C7933C-5A5F-45F6-B72D-033E61BF442E}"/>
              </a:ext>
            </a:extLst>
          </p:cNvPr>
          <p:cNvSpPr txBox="1"/>
          <p:nvPr/>
        </p:nvSpPr>
        <p:spPr>
          <a:xfrm>
            <a:off x="468119" y="1300698"/>
            <a:ext cx="4031873" cy="400110"/>
          </a:xfrm>
          <a:prstGeom prst="rect">
            <a:avLst/>
          </a:prstGeom>
          <a:noFill/>
        </p:spPr>
        <p:txBody>
          <a:bodyPr wrap="none" rtlCol="0">
            <a:spAutoFit/>
          </a:bodyPr>
          <a:lstStyle/>
          <a:p>
            <a:r>
              <a:rPr lang="ja-JP" altLang="en-US" sz="2000" dirty="0">
                <a:latin typeface="+mn-ea"/>
                <a:ea typeface="+mn-ea"/>
              </a:rPr>
              <a:t>文字列を数値のようには扱えない</a:t>
            </a:r>
            <a:endParaRPr kumimoji="1" lang="ja-JP" altLang="en-US" sz="2000" dirty="0">
              <a:latin typeface="+mn-ea"/>
              <a:ea typeface="+mn-ea"/>
            </a:endParaRPr>
          </a:p>
        </p:txBody>
      </p:sp>
      <p:sp>
        <p:nvSpPr>
          <p:cNvPr id="7" name="テキスト ボックス 6">
            <a:extLst>
              <a:ext uri="{FF2B5EF4-FFF2-40B4-BE49-F238E27FC236}">
                <a16:creationId xmlns:a16="http://schemas.microsoft.com/office/drawing/2014/main" id="{EDDE02B4-571B-4ABA-80CE-0E5B23F75523}"/>
              </a:ext>
            </a:extLst>
          </p:cNvPr>
          <p:cNvSpPr txBox="1">
            <a:spLocks noChangeArrowheads="1"/>
          </p:cNvSpPr>
          <p:nvPr/>
        </p:nvSpPr>
        <p:spPr bwMode="auto">
          <a:xfrm>
            <a:off x="923834" y="3749551"/>
            <a:ext cx="6600493" cy="954107"/>
          </a:xfrm>
          <a:prstGeom prst="rect">
            <a:avLst/>
          </a:prstGeom>
          <a:solidFill>
            <a:srgbClr val="EAF6FD"/>
          </a:solidFill>
          <a:ln w="9525">
            <a:noFill/>
            <a:miter lim="800000"/>
            <a:headEnd/>
            <a:tailEnd/>
          </a:ln>
        </p:spPr>
        <p:txBody>
          <a:bodyPr>
            <a:spAutoFit/>
          </a:bodyPr>
          <a:lstStyle>
            <a:defPPr>
              <a:defRPr lang="ja-JP"/>
            </a:defPPr>
            <a:lvl1pPr eaLnBrk="1" hangingPunct="1">
              <a:defRPr sz="2400">
                <a:latin typeface="Lucida Console" panose="020B0609040504020204" pitchFamily="49" charset="0"/>
                <a:ea typeface="HG丸ｺﾞｼｯｸM-PRO" panose="020F0600000000000000"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ja-JP" dirty="0"/>
              <a:t>a = '500'</a:t>
            </a:r>
          </a:p>
          <a:p>
            <a:r>
              <a:rPr lang="en-US" altLang="ja-JP" dirty="0"/>
              <a:t>b = int(a) * 2</a:t>
            </a:r>
            <a:endParaRPr lang="ja-JP" altLang="en-US" dirty="0"/>
          </a:p>
        </p:txBody>
      </p:sp>
      <p:sp>
        <p:nvSpPr>
          <p:cNvPr id="9" name="矢印: 下 8">
            <a:extLst>
              <a:ext uri="{FF2B5EF4-FFF2-40B4-BE49-F238E27FC236}">
                <a16:creationId xmlns:a16="http://schemas.microsoft.com/office/drawing/2014/main" id="{A4472710-7A4F-4477-AB55-4291D9A63F81}"/>
              </a:ext>
            </a:extLst>
          </p:cNvPr>
          <p:cNvSpPr/>
          <p:nvPr/>
        </p:nvSpPr>
        <p:spPr>
          <a:xfrm>
            <a:off x="1475656" y="3039885"/>
            <a:ext cx="484632" cy="3891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0E890DA5-CA37-4D17-B8A1-401E998FE320}"/>
              </a:ext>
            </a:extLst>
          </p:cNvPr>
          <p:cNvSpPr txBox="1">
            <a:spLocks noChangeArrowheads="1"/>
          </p:cNvSpPr>
          <p:nvPr/>
        </p:nvSpPr>
        <p:spPr bwMode="auto">
          <a:xfrm>
            <a:off x="2224832" y="3028890"/>
            <a:ext cx="5443512"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Lucida Console" panose="020B0609040504020204" pitchFamily="49" charset="0"/>
                <a:ea typeface="HG丸ｺﾞｼｯｸM-PRO" panose="020F0600000000000000" pitchFamily="50" charset="-128"/>
              </a:rPr>
              <a:t>int(</a:t>
            </a:r>
            <a:r>
              <a:rPr lang="ja-JP" altLang="en-US" sz="2000" dirty="0">
                <a:latin typeface="+mn-ea"/>
                <a:ea typeface="+mn-ea"/>
              </a:rPr>
              <a:t>文字列</a:t>
            </a:r>
            <a:r>
              <a:rPr lang="en-US" altLang="ja-JP" sz="2000" dirty="0">
                <a:latin typeface="Lucida Console" panose="020B0609040504020204" pitchFamily="49" charset="0"/>
                <a:ea typeface="HG丸ｺﾞｼｯｸM-PRO" panose="020F0600000000000000" pitchFamily="50" charset="-128"/>
              </a:rPr>
              <a:t>)</a:t>
            </a:r>
            <a:r>
              <a:rPr lang="ja-JP" altLang="en-US" sz="2000" dirty="0">
                <a:latin typeface="+mn-ea"/>
                <a:ea typeface="+mn-ea"/>
              </a:rPr>
              <a:t>で整数に変換する</a:t>
            </a:r>
          </a:p>
        </p:txBody>
      </p:sp>
      <p:cxnSp>
        <p:nvCxnSpPr>
          <p:cNvPr id="11" name="直線矢印コネクタ 10">
            <a:extLst>
              <a:ext uri="{FF2B5EF4-FFF2-40B4-BE49-F238E27FC236}">
                <a16:creationId xmlns:a16="http://schemas.microsoft.com/office/drawing/2014/main" id="{8F4962B1-CD07-47EC-9199-B2A95E22BFC6}"/>
              </a:ext>
            </a:extLst>
          </p:cNvPr>
          <p:cNvCxnSpPr>
            <a:cxnSpLocks/>
          </p:cNvCxnSpPr>
          <p:nvPr/>
        </p:nvCxnSpPr>
        <p:spPr>
          <a:xfrm flipH="1">
            <a:off x="3221112" y="2019736"/>
            <a:ext cx="792088"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D6C9A2C0-D33A-452A-B563-612CA6D5CA77}"/>
              </a:ext>
            </a:extLst>
          </p:cNvPr>
          <p:cNvSpPr txBox="1"/>
          <p:nvPr/>
        </p:nvSpPr>
        <p:spPr>
          <a:xfrm>
            <a:off x="4139952" y="1819681"/>
            <a:ext cx="954107" cy="400110"/>
          </a:xfrm>
          <a:prstGeom prst="rect">
            <a:avLst/>
          </a:prstGeom>
          <a:noFill/>
        </p:spPr>
        <p:txBody>
          <a:bodyPr wrap="none" rtlCol="0">
            <a:spAutoFit/>
          </a:bodyPr>
          <a:lstStyle/>
          <a:p>
            <a:r>
              <a:rPr lang="ja-JP" altLang="en-US" sz="2000" dirty="0">
                <a:latin typeface="+mn-ea"/>
                <a:ea typeface="+mn-ea"/>
              </a:rPr>
              <a:t>文字列</a:t>
            </a:r>
            <a:endParaRPr kumimoji="1" lang="ja-JP" altLang="en-US" sz="2000" dirty="0">
              <a:latin typeface="+mn-ea"/>
              <a:ea typeface="+mn-ea"/>
            </a:endParaRPr>
          </a:p>
        </p:txBody>
      </p:sp>
      <p:cxnSp>
        <p:nvCxnSpPr>
          <p:cNvPr id="13" name="直線矢印コネクタ 12">
            <a:extLst>
              <a:ext uri="{FF2B5EF4-FFF2-40B4-BE49-F238E27FC236}">
                <a16:creationId xmlns:a16="http://schemas.microsoft.com/office/drawing/2014/main" id="{3F1A5A89-FFAC-421B-9416-A07E5C82F4B6}"/>
              </a:ext>
            </a:extLst>
          </p:cNvPr>
          <p:cNvCxnSpPr>
            <a:cxnSpLocks/>
          </p:cNvCxnSpPr>
          <p:nvPr/>
        </p:nvCxnSpPr>
        <p:spPr>
          <a:xfrm flipH="1">
            <a:off x="3221112" y="2404919"/>
            <a:ext cx="792088"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03ED3821-6F96-4B7C-8D58-07A2F389273E}"/>
              </a:ext>
            </a:extLst>
          </p:cNvPr>
          <p:cNvSpPr txBox="1"/>
          <p:nvPr/>
        </p:nvSpPr>
        <p:spPr>
          <a:xfrm>
            <a:off x="4139952" y="2204864"/>
            <a:ext cx="2844048" cy="400110"/>
          </a:xfrm>
          <a:prstGeom prst="rect">
            <a:avLst/>
          </a:prstGeom>
          <a:noFill/>
        </p:spPr>
        <p:txBody>
          <a:bodyPr wrap="none" rtlCol="0">
            <a:spAutoFit/>
          </a:bodyPr>
          <a:lstStyle/>
          <a:p>
            <a:r>
              <a:rPr lang="en-US" altLang="ja-JP" sz="2000" dirty="0">
                <a:latin typeface="+mn-ea"/>
                <a:ea typeface="+mn-ea"/>
              </a:rPr>
              <a:t>b</a:t>
            </a:r>
            <a:r>
              <a:rPr lang="ja-JP" altLang="en-US" sz="2000" dirty="0">
                <a:latin typeface="+mn-ea"/>
                <a:ea typeface="+mn-ea"/>
              </a:rPr>
              <a:t>の値は</a:t>
            </a:r>
            <a:r>
              <a:rPr lang="en-US" altLang="ja-JP" sz="2000" dirty="0">
                <a:latin typeface="+mn-ea"/>
                <a:ea typeface="+mn-ea"/>
              </a:rPr>
              <a:t>'500500'</a:t>
            </a:r>
            <a:r>
              <a:rPr lang="ja-JP" altLang="en-US" sz="2000" dirty="0">
                <a:latin typeface="+mn-ea"/>
                <a:ea typeface="+mn-ea"/>
              </a:rPr>
              <a:t>になる</a:t>
            </a:r>
            <a:endParaRPr kumimoji="1" lang="ja-JP" altLang="en-US" sz="2000" dirty="0">
              <a:latin typeface="+mn-ea"/>
              <a:ea typeface="+mn-ea"/>
            </a:endParaRPr>
          </a:p>
        </p:txBody>
      </p:sp>
      <p:cxnSp>
        <p:nvCxnSpPr>
          <p:cNvPr id="15" name="直線矢印コネクタ 14">
            <a:extLst>
              <a:ext uri="{FF2B5EF4-FFF2-40B4-BE49-F238E27FC236}">
                <a16:creationId xmlns:a16="http://schemas.microsoft.com/office/drawing/2014/main" id="{181BE67D-B37B-4735-B506-6D31740F0CC3}"/>
              </a:ext>
            </a:extLst>
          </p:cNvPr>
          <p:cNvCxnSpPr>
            <a:cxnSpLocks/>
          </p:cNvCxnSpPr>
          <p:nvPr/>
        </p:nvCxnSpPr>
        <p:spPr>
          <a:xfrm flipH="1">
            <a:off x="4067944" y="4381073"/>
            <a:ext cx="34277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7B4FAE64-8D07-4740-BA15-DBF51789F34C}"/>
              </a:ext>
            </a:extLst>
          </p:cNvPr>
          <p:cNvSpPr txBox="1"/>
          <p:nvPr/>
        </p:nvSpPr>
        <p:spPr>
          <a:xfrm>
            <a:off x="4519000" y="4181018"/>
            <a:ext cx="2501006" cy="400110"/>
          </a:xfrm>
          <a:prstGeom prst="rect">
            <a:avLst/>
          </a:prstGeom>
          <a:noFill/>
        </p:spPr>
        <p:txBody>
          <a:bodyPr wrap="none" rtlCol="0">
            <a:spAutoFit/>
          </a:bodyPr>
          <a:lstStyle/>
          <a:p>
            <a:r>
              <a:rPr lang="en-US" altLang="ja-JP" sz="2000" dirty="0">
                <a:latin typeface="+mn-ea"/>
                <a:ea typeface="+mn-ea"/>
              </a:rPr>
              <a:t>b</a:t>
            </a:r>
            <a:r>
              <a:rPr lang="ja-JP" altLang="en-US" sz="2000" dirty="0">
                <a:latin typeface="+mn-ea"/>
                <a:ea typeface="+mn-ea"/>
              </a:rPr>
              <a:t>の値は</a:t>
            </a:r>
            <a:r>
              <a:rPr lang="en-US" altLang="ja-JP" sz="2000" dirty="0">
                <a:latin typeface="+mn-ea"/>
                <a:ea typeface="+mn-ea"/>
              </a:rPr>
              <a:t>1000</a:t>
            </a:r>
            <a:r>
              <a:rPr lang="ja-JP" altLang="en-US" sz="2000" dirty="0">
                <a:latin typeface="+mn-ea"/>
                <a:ea typeface="+mn-ea"/>
              </a:rPr>
              <a:t>になる</a:t>
            </a:r>
            <a:endParaRPr kumimoji="1" lang="ja-JP" altLang="en-US" sz="2000" dirty="0">
              <a:latin typeface="+mn-ea"/>
              <a:ea typeface="+mn-ea"/>
            </a:endParaRPr>
          </a:p>
        </p:txBody>
      </p:sp>
      <p:sp>
        <p:nvSpPr>
          <p:cNvPr id="18" name="テキスト ボックス 17">
            <a:extLst>
              <a:ext uri="{FF2B5EF4-FFF2-40B4-BE49-F238E27FC236}">
                <a16:creationId xmlns:a16="http://schemas.microsoft.com/office/drawing/2014/main" id="{DD7FD828-39D8-4C9E-8224-73634056EE9C}"/>
              </a:ext>
            </a:extLst>
          </p:cNvPr>
          <p:cNvSpPr txBox="1"/>
          <p:nvPr/>
        </p:nvSpPr>
        <p:spPr>
          <a:xfrm>
            <a:off x="444293" y="5092738"/>
            <a:ext cx="6721712" cy="400110"/>
          </a:xfrm>
          <a:prstGeom prst="rect">
            <a:avLst/>
          </a:prstGeom>
          <a:noFill/>
        </p:spPr>
        <p:txBody>
          <a:bodyPr wrap="none" rtlCol="0">
            <a:spAutoFit/>
          </a:bodyPr>
          <a:lstStyle/>
          <a:p>
            <a:r>
              <a:rPr lang="en-US" altLang="ja-JP" sz="2000" dirty="0">
                <a:latin typeface="+mn-ea"/>
                <a:ea typeface="+mn-ea"/>
              </a:rPr>
              <a:t>※</a:t>
            </a:r>
            <a:r>
              <a:rPr lang="ja-JP" altLang="en-US" sz="2000" dirty="0">
                <a:latin typeface="+mn-ea"/>
                <a:ea typeface="+mn-ea"/>
              </a:rPr>
              <a:t> 小数点を含む数値に変換するときは </a:t>
            </a:r>
            <a:r>
              <a:rPr lang="en-US" altLang="ja-JP" sz="2000" dirty="0">
                <a:latin typeface="Lucida Console" panose="020B0609040504020204" pitchFamily="49" charset="0"/>
                <a:ea typeface="HG丸ｺﾞｼｯｸM-PRO" panose="020F0600000000000000" pitchFamily="50" charset="-128"/>
              </a:rPr>
              <a:t>float(</a:t>
            </a:r>
            <a:r>
              <a:rPr lang="ja-JP" altLang="en-US" sz="2000" dirty="0">
                <a:latin typeface="+mn-ea"/>
                <a:ea typeface="+mn-ea"/>
              </a:rPr>
              <a:t>文字列</a:t>
            </a:r>
            <a:r>
              <a:rPr lang="en-US" altLang="ja-JP" sz="2000" dirty="0">
                <a:latin typeface="Lucida Console" panose="020B0609040504020204" pitchFamily="49" charset="0"/>
                <a:ea typeface="HG丸ｺﾞｼｯｸM-PRO" panose="020F0600000000000000" pitchFamily="50" charset="-128"/>
              </a:rPr>
              <a:t>)</a:t>
            </a:r>
            <a:endParaRPr kumimoji="1" lang="ja-JP" altLang="en-US" sz="2000" dirty="0">
              <a:latin typeface="+mn-ea"/>
              <a:ea typeface="+mn-ea"/>
            </a:endParaRPr>
          </a:p>
        </p:txBody>
      </p:sp>
      <p:sp>
        <p:nvSpPr>
          <p:cNvPr id="19" name="テキスト ボックス 18">
            <a:extLst>
              <a:ext uri="{FF2B5EF4-FFF2-40B4-BE49-F238E27FC236}">
                <a16:creationId xmlns:a16="http://schemas.microsoft.com/office/drawing/2014/main" id="{10F10A0E-A6EC-4F37-AD0A-4CCE11A754FD}"/>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80203BFD-DAC6-419A-BD49-B351AEF23FAD}"/>
              </a:ext>
            </a:extLst>
          </p:cNvPr>
          <p:cNvSpPr>
            <a:spLocks noGrp="1"/>
          </p:cNvSpPr>
          <p:nvPr>
            <p:ph type="sldNum" sz="quarter" idx="12"/>
          </p:nvPr>
        </p:nvSpPr>
        <p:spPr/>
        <p:txBody>
          <a:bodyPr/>
          <a:lstStyle/>
          <a:p>
            <a:fld id="{F9134F74-3BB4-4ADE-A554-892E3A208E77}" type="slidenum">
              <a:rPr lang="ja-JP" altLang="en-US" smtClean="0"/>
              <a:pPr/>
              <a:t>57</a:t>
            </a:fld>
            <a:endParaRPr lang="ja-JP" altLang="en-US"/>
          </a:p>
        </p:txBody>
      </p:sp>
    </p:spTree>
    <p:extLst>
      <p:ext uri="{BB962C8B-B14F-4D97-AF65-F5344CB8AC3E}">
        <p14:creationId xmlns:p14="http://schemas.microsoft.com/office/powerpoint/2010/main" val="20502177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EBDAC7-8E30-4927-90F9-32D35AC9A753}"/>
              </a:ext>
            </a:extLst>
          </p:cNvPr>
          <p:cNvSpPr>
            <a:spLocks noGrp="1"/>
          </p:cNvSpPr>
          <p:nvPr>
            <p:ph type="title"/>
          </p:nvPr>
        </p:nvSpPr>
        <p:spPr/>
        <p:txBody>
          <a:bodyPr/>
          <a:lstStyle/>
          <a:p>
            <a:r>
              <a:rPr kumimoji="1" lang="en-US" altLang="ja-JP" dirty="0" err="1"/>
              <a:t>len</a:t>
            </a:r>
            <a:r>
              <a:rPr kumimoji="1" lang="ja-JP" altLang="en-US" dirty="0"/>
              <a:t>関数による文字列の長さの取得</a:t>
            </a:r>
          </a:p>
        </p:txBody>
      </p:sp>
      <p:sp>
        <p:nvSpPr>
          <p:cNvPr id="4" name="テキスト ボックス 3">
            <a:extLst>
              <a:ext uri="{FF2B5EF4-FFF2-40B4-BE49-F238E27FC236}">
                <a16:creationId xmlns:a16="http://schemas.microsoft.com/office/drawing/2014/main" id="{946444D0-3607-41CE-B711-5D18FE7E3EF0}"/>
              </a:ext>
            </a:extLst>
          </p:cNvPr>
          <p:cNvSpPr txBox="1">
            <a:spLocks noChangeArrowheads="1"/>
          </p:cNvSpPr>
          <p:nvPr/>
        </p:nvSpPr>
        <p:spPr bwMode="auto">
          <a:xfrm>
            <a:off x="457200" y="1412776"/>
            <a:ext cx="8003232"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err="1">
                <a:latin typeface="Lucida Console" panose="020B0609040504020204" pitchFamily="49" charset="0"/>
                <a:ea typeface="HG丸ｺﾞｼｯｸM-PRO" panose="020F0600000000000000" pitchFamily="50" charset="-128"/>
              </a:rPr>
              <a:t>len</a:t>
            </a:r>
            <a:r>
              <a:rPr lang="en-US" altLang="ja-JP" sz="2400" dirty="0">
                <a:latin typeface="Lucida Console" panose="020B0609040504020204" pitchFamily="49" charset="0"/>
                <a:ea typeface="HG丸ｺﾞｼｯｸM-PRO" panose="020F0600000000000000" pitchFamily="50" charset="-128"/>
              </a:rPr>
              <a:t>(</a:t>
            </a:r>
            <a:r>
              <a:rPr lang="ja-JP" altLang="en-US" sz="2400" dirty="0">
                <a:latin typeface="+mn-ea"/>
                <a:ea typeface="+mn-ea"/>
              </a:rPr>
              <a:t>文字列</a:t>
            </a:r>
            <a:r>
              <a:rPr lang="en-US" altLang="ja-JP" sz="2400" dirty="0">
                <a:latin typeface="Lucida Console" panose="020B0609040504020204" pitchFamily="49" charset="0"/>
                <a:ea typeface="HG丸ｺﾞｼｯｸM-PRO" panose="020F0600000000000000" pitchFamily="50" charset="-128"/>
              </a:rPr>
              <a:t>)</a:t>
            </a:r>
            <a:r>
              <a:rPr lang="ja-JP" altLang="en-US" sz="2400" dirty="0">
                <a:latin typeface="Lucida Console" panose="020B0609040504020204" pitchFamily="49" charset="0"/>
                <a:ea typeface="HG丸ｺﾞｼｯｸM-PRO" panose="020F0600000000000000" pitchFamily="50" charset="-128"/>
              </a:rPr>
              <a:t>  </a:t>
            </a:r>
            <a:r>
              <a:rPr lang="ja-JP" altLang="en-US" sz="2400" dirty="0">
                <a:latin typeface="+mn-ea"/>
                <a:ea typeface="+mn-ea"/>
              </a:rPr>
              <a:t>で文字列の長さ（文字数）を取得できる</a:t>
            </a:r>
          </a:p>
        </p:txBody>
      </p:sp>
      <p:sp>
        <p:nvSpPr>
          <p:cNvPr id="5" name="テキスト ボックス 4">
            <a:extLst>
              <a:ext uri="{FF2B5EF4-FFF2-40B4-BE49-F238E27FC236}">
                <a16:creationId xmlns:a16="http://schemas.microsoft.com/office/drawing/2014/main" id="{1A031861-D7A9-4645-8C37-66EDC90726BB}"/>
              </a:ext>
            </a:extLst>
          </p:cNvPr>
          <p:cNvSpPr txBox="1">
            <a:spLocks noChangeArrowheads="1"/>
          </p:cNvSpPr>
          <p:nvPr/>
        </p:nvSpPr>
        <p:spPr bwMode="auto">
          <a:xfrm>
            <a:off x="539552" y="2258869"/>
            <a:ext cx="6600493" cy="954107"/>
          </a:xfrm>
          <a:prstGeom prst="rect">
            <a:avLst/>
          </a:prstGeom>
          <a:solidFill>
            <a:srgbClr val="EAF6FD"/>
          </a:solidFill>
          <a:ln w="9525">
            <a:noFill/>
            <a:miter lim="800000"/>
            <a:headEnd/>
            <a:tailEnd/>
          </a:ln>
        </p:spPr>
        <p:txBody>
          <a:bodyPr>
            <a:spAutoFit/>
          </a:bodyPr>
          <a:lstStyle>
            <a:defPPr>
              <a:defRPr lang="ja-JP"/>
            </a:defPPr>
            <a:lvl1pPr eaLnBrk="1" hangingPunct="1">
              <a:defRPr sz="2400">
                <a:latin typeface="Lucida Console" panose="020B0609040504020204" pitchFamily="49" charset="0"/>
                <a:ea typeface="HG丸ｺﾞｼｯｸM-PRO" panose="020F0600000000000000"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ja-JP" dirty="0"/>
              <a:t>&gt;&gt;&gt; </a:t>
            </a:r>
            <a:r>
              <a:rPr lang="en-US" altLang="ja-JP" dirty="0" err="1"/>
              <a:t>len</a:t>
            </a:r>
            <a:r>
              <a:rPr lang="en-US" altLang="ja-JP" dirty="0"/>
              <a:t>('Hello')</a:t>
            </a:r>
          </a:p>
          <a:p>
            <a:r>
              <a:rPr lang="en-US" altLang="ja-JP" dirty="0">
                <a:solidFill>
                  <a:srgbClr val="0070C0"/>
                </a:solidFill>
              </a:rPr>
              <a:t>5</a:t>
            </a:r>
          </a:p>
        </p:txBody>
      </p:sp>
      <p:sp>
        <p:nvSpPr>
          <p:cNvPr id="6" name="テキスト ボックス 5">
            <a:extLst>
              <a:ext uri="{FF2B5EF4-FFF2-40B4-BE49-F238E27FC236}">
                <a16:creationId xmlns:a16="http://schemas.microsoft.com/office/drawing/2014/main" id="{5102D91E-E1FF-426F-8023-A60AB144E93F}"/>
              </a:ext>
            </a:extLst>
          </p:cNvPr>
          <p:cNvSpPr txBox="1">
            <a:spLocks noChangeArrowheads="1"/>
          </p:cNvSpPr>
          <p:nvPr/>
        </p:nvSpPr>
        <p:spPr bwMode="auto">
          <a:xfrm>
            <a:off x="512995" y="3573016"/>
            <a:ext cx="6600493" cy="1384995"/>
          </a:xfrm>
          <a:prstGeom prst="rect">
            <a:avLst/>
          </a:prstGeom>
          <a:solidFill>
            <a:srgbClr val="EAF6FD"/>
          </a:solidFill>
          <a:ln w="9525">
            <a:noFill/>
            <a:miter lim="800000"/>
            <a:headEnd/>
            <a:tailEnd/>
          </a:ln>
        </p:spPr>
        <p:txBody>
          <a:bodyPr>
            <a:spAutoFit/>
          </a:bodyPr>
          <a:lstStyle>
            <a:defPPr>
              <a:defRPr lang="ja-JP"/>
            </a:defPPr>
            <a:lvl1pPr eaLnBrk="1" hangingPunct="1">
              <a:defRPr sz="2400">
                <a:latin typeface="Lucida Console" panose="020B0609040504020204" pitchFamily="49" charset="0"/>
                <a:ea typeface="HG丸ｺﾞｼｯｸM-PRO" panose="020F0600000000000000"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ja-JP" dirty="0"/>
              <a:t>&gt;&gt;&gt; a = 'Python'</a:t>
            </a:r>
          </a:p>
          <a:p>
            <a:r>
              <a:rPr lang="en-US" altLang="ja-JP" dirty="0"/>
              <a:t>&gt;&gt;&gt; </a:t>
            </a:r>
            <a:r>
              <a:rPr lang="en-US" altLang="ja-JP" dirty="0" err="1"/>
              <a:t>len</a:t>
            </a:r>
            <a:r>
              <a:rPr lang="en-US" altLang="ja-JP" dirty="0"/>
              <a:t>(a)</a:t>
            </a:r>
          </a:p>
          <a:p>
            <a:r>
              <a:rPr lang="en-US" altLang="ja-JP" dirty="0">
                <a:solidFill>
                  <a:srgbClr val="0070C0"/>
                </a:solidFill>
              </a:rPr>
              <a:t>6</a:t>
            </a:r>
          </a:p>
        </p:txBody>
      </p:sp>
      <p:sp>
        <p:nvSpPr>
          <p:cNvPr id="7" name="テキスト ボックス 6">
            <a:extLst>
              <a:ext uri="{FF2B5EF4-FFF2-40B4-BE49-F238E27FC236}">
                <a16:creationId xmlns:a16="http://schemas.microsoft.com/office/drawing/2014/main" id="{1C9B80C6-A824-411A-B6D7-126B270E6E9B}"/>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42E244D0-C6D2-4FF5-B1E4-0ADDB27663C7}"/>
              </a:ext>
            </a:extLst>
          </p:cNvPr>
          <p:cNvSpPr>
            <a:spLocks noGrp="1"/>
          </p:cNvSpPr>
          <p:nvPr>
            <p:ph type="sldNum" sz="quarter" idx="12"/>
          </p:nvPr>
        </p:nvSpPr>
        <p:spPr/>
        <p:txBody>
          <a:bodyPr/>
          <a:lstStyle/>
          <a:p>
            <a:fld id="{F9134F74-3BB4-4ADE-A554-892E3A208E77}" type="slidenum">
              <a:rPr lang="ja-JP" altLang="en-US" smtClean="0"/>
              <a:pPr/>
              <a:t>58</a:t>
            </a:fld>
            <a:endParaRPr lang="ja-JP" altLang="en-US"/>
          </a:p>
        </p:txBody>
      </p:sp>
    </p:spTree>
    <p:extLst>
      <p:ext uri="{BB962C8B-B14F-4D97-AF65-F5344CB8AC3E}">
        <p14:creationId xmlns:p14="http://schemas.microsoft.com/office/powerpoint/2010/main" val="40297515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E8755B-42C4-4B89-8B2D-D213A8F45B1C}"/>
              </a:ext>
            </a:extLst>
          </p:cNvPr>
          <p:cNvSpPr>
            <a:spLocks noGrp="1"/>
          </p:cNvSpPr>
          <p:nvPr>
            <p:ph type="title"/>
          </p:nvPr>
        </p:nvSpPr>
        <p:spPr>
          <a:xfrm>
            <a:off x="457200" y="404664"/>
            <a:ext cx="8229600" cy="595444"/>
          </a:xfrm>
        </p:spPr>
        <p:txBody>
          <a:bodyPr>
            <a:normAutofit/>
          </a:bodyPr>
          <a:lstStyle/>
          <a:p>
            <a:r>
              <a:rPr lang="ja-JP" altLang="en-US" sz="3200" dirty="0"/>
              <a:t>数値の指数表現</a:t>
            </a:r>
            <a:endParaRPr kumimoji="1" lang="ja-JP" altLang="en-US" sz="3200" dirty="0"/>
          </a:p>
        </p:txBody>
      </p:sp>
      <p:pic>
        <p:nvPicPr>
          <p:cNvPr id="4" name="図 3">
            <a:extLst>
              <a:ext uri="{FF2B5EF4-FFF2-40B4-BE49-F238E27FC236}">
                <a16:creationId xmlns:a16="http://schemas.microsoft.com/office/drawing/2014/main" id="{38E2B33D-26C5-4BCD-8E9D-CF54239019E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68560" y="0"/>
            <a:ext cx="5503989" cy="425253"/>
          </a:xfrm>
          <a:prstGeom prst="rect">
            <a:avLst/>
          </a:prstGeom>
        </p:spPr>
      </p:pic>
      <p:pic>
        <p:nvPicPr>
          <p:cNvPr id="5" name="図 4">
            <a:extLst>
              <a:ext uri="{FF2B5EF4-FFF2-40B4-BE49-F238E27FC236}">
                <a16:creationId xmlns:a16="http://schemas.microsoft.com/office/drawing/2014/main" id="{60A0AD31-0D0F-410E-97B7-10BD888B1D42}"/>
              </a:ext>
            </a:extLst>
          </p:cNvPr>
          <p:cNvPicPr>
            <a:picLocks noChangeAspect="1"/>
          </p:cNvPicPr>
          <p:nvPr/>
        </p:nvPicPr>
        <p:blipFill>
          <a:blip r:embed="rId4"/>
          <a:stretch>
            <a:fillRect/>
          </a:stretch>
        </p:blipFill>
        <p:spPr>
          <a:xfrm>
            <a:off x="1187624" y="1628800"/>
            <a:ext cx="6444208" cy="2581344"/>
          </a:xfrm>
          <a:prstGeom prst="rect">
            <a:avLst/>
          </a:prstGeom>
        </p:spPr>
      </p:pic>
      <p:sp>
        <p:nvSpPr>
          <p:cNvPr id="3" name="スライド番号プレースホルダー 2">
            <a:extLst>
              <a:ext uri="{FF2B5EF4-FFF2-40B4-BE49-F238E27FC236}">
                <a16:creationId xmlns:a16="http://schemas.microsoft.com/office/drawing/2014/main" id="{17A46933-DF71-4BA6-AFD9-AFA24A65B8D7}"/>
              </a:ext>
            </a:extLst>
          </p:cNvPr>
          <p:cNvSpPr>
            <a:spLocks noGrp="1"/>
          </p:cNvSpPr>
          <p:nvPr>
            <p:ph type="sldNum" sz="quarter" idx="12"/>
          </p:nvPr>
        </p:nvSpPr>
        <p:spPr/>
        <p:txBody>
          <a:bodyPr/>
          <a:lstStyle/>
          <a:p>
            <a:fld id="{F9134F74-3BB4-4ADE-A554-892E3A208E77}" type="slidenum">
              <a:rPr lang="ja-JP" altLang="en-US" smtClean="0"/>
              <a:pPr/>
              <a:t>59</a:t>
            </a:fld>
            <a:endParaRPr lang="ja-JP" altLang="en-US"/>
          </a:p>
        </p:txBody>
      </p:sp>
      <p:grpSp>
        <p:nvGrpSpPr>
          <p:cNvPr id="8" name="グループ化 7">
            <a:extLst>
              <a:ext uri="{FF2B5EF4-FFF2-40B4-BE49-F238E27FC236}">
                <a16:creationId xmlns:a16="http://schemas.microsoft.com/office/drawing/2014/main" id="{A9495E77-16D1-41E1-ABD9-4441A59D66B1}"/>
              </a:ext>
            </a:extLst>
          </p:cNvPr>
          <p:cNvGrpSpPr/>
          <p:nvPr/>
        </p:nvGrpSpPr>
        <p:grpSpPr>
          <a:xfrm>
            <a:off x="1187624" y="4793303"/>
            <a:ext cx="3024336" cy="1515286"/>
            <a:chOff x="1187624" y="4793303"/>
            <a:chExt cx="3024336" cy="1515286"/>
          </a:xfrm>
        </p:grpSpPr>
        <p:pic>
          <p:nvPicPr>
            <p:cNvPr id="6" name="図 5">
              <a:extLst>
                <a:ext uri="{FF2B5EF4-FFF2-40B4-BE49-F238E27FC236}">
                  <a16:creationId xmlns:a16="http://schemas.microsoft.com/office/drawing/2014/main" id="{9848C3EF-82FF-483A-A36F-B11BBC80522A}"/>
                </a:ext>
              </a:extLst>
            </p:cNvPr>
            <p:cNvPicPr>
              <a:picLocks noChangeAspect="1"/>
            </p:cNvPicPr>
            <p:nvPr/>
          </p:nvPicPr>
          <p:blipFill>
            <a:blip r:embed="rId5"/>
            <a:stretch>
              <a:fillRect/>
            </a:stretch>
          </p:blipFill>
          <p:spPr>
            <a:xfrm>
              <a:off x="1187624" y="4793303"/>
              <a:ext cx="3024336" cy="1515286"/>
            </a:xfrm>
            <a:prstGeom prst="rect">
              <a:avLst/>
            </a:prstGeom>
          </p:spPr>
        </p:pic>
        <p:pic>
          <p:nvPicPr>
            <p:cNvPr id="7" name="図 6">
              <a:extLst>
                <a:ext uri="{FF2B5EF4-FFF2-40B4-BE49-F238E27FC236}">
                  <a16:creationId xmlns:a16="http://schemas.microsoft.com/office/drawing/2014/main" id="{AA87A75A-496E-4237-B8BB-E5C140747BA7}"/>
                </a:ext>
              </a:extLst>
            </p:cNvPr>
            <p:cNvPicPr>
              <a:picLocks noChangeAspect="1"/>
            </p:cNvPicPr>
            <p:nvPr/>
          </p:nvPicPr>
          <p:blipFill rotWithShape="1">
            <a:blip r:embed="rId5"/>
            <a:srcRect l="15323" t="33264" r="61905" b="47727"/>
            <a:stretch/>
          </p:blipFill>
          <p:spPr>
            <a:xfrm>
              <a:off x="1782099" y="5295071"/>
              <a:ext cx="688699" cy="288032"/>
            </a:xfrm>
            <a:prstGeom prst="rect">
              <a:avLst/>
            </a:prstGeom>
          </p:spPr>
        </p:pic>
      </p:grpSp>
    </p:spTree>
    <p:extLst>
      <p:ext uri="{BB962C8B-B14F-4D97-AF65-F5344CB8AC3E}">
        <p14:creationId xmlns:p14="http://schemas.microsoft.com/office/powerpoint/2010/main" val="4052020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C29A85-CAFD-46AF-8B6A-7FEE1C228050}"/>
              </a:ext>
            </a:extLst>
          </p:cNvPr>
          <p:cNvSpPr>
            <a:spLocks noGrp="1"/>
          </p:cNvSpPr>
          <p:nvPr>
            <p:ph type="title"/>
          </p:nvPr>
        </p:nvSpPr>
        <p:spPr/>
        <p:txBody>
          <a:bodyPr/>
          <a:lstStyle/>
          <a:p>
            <a:r>
              <a:rPr kumimoji="1" lang="ja-JP" altLang="en-US" dirty="0"/>
              <a:t>この講義で学ぶこと</a:t>
            </a:r>
          </a:p>
        </p:txBody>
      </p:sp>
      <p:sp>
        <p:nvSpPr>
          <p:cNvPr id="3" name="コンテンツ プレースホルダー 2">
            <a:extLst>
              <a:ext uri="{FF2B5EF4-FFF2-40B4-BE49-F238E27FC236}">
                <a16:creationId xmlns:a16="http://schemas.microsoft.com/office/drawing/2014/main" id="{0C716B8E-1E26-4443-9065-C44A41C20A6B}"/>
              </a:ext>
            </a:extLst>
          </p:cNvPr>
          <p:cNvSpPr>
            <a:spLocks noGrp="1"/>
          </p:cNvSpPr>
          <p:nvPr>
            <p:ph idx="1"/>
          </p:nvPr>
        </p:nvSpPr>
        <p:spPr/>
        <p:txBody>
          <a:bodyPr/>
          <a:lstStyle/>
          <a:p>
            <a:r>
              <a:rPr kumimoji="1" lang="ja-JP" altLang="en-US" sz="2800" dirty="0"/>
              <a:t>プログラミング言語に拠らない、プログラミング全般の基礎知識</a:t>
            </a:r>
            <a:endParaRPr kumimoji="1" lang="en-US" altLang="ja-JP" sz="2800" dirty="0"/>
          </a:p>
          <a:p>
            <a:endParaRPr lang="en-US" altLang="ja-JP" sz="2800" dirty="0"/>
          </a:p>
          <a:p>
            <a:r>
              <a:rPr lang="ja-JP" altLang="en-US" sz="2800" dirty="0"/>
              <a:t>プログラミングに関する基本的な用語と考え方</a:t>
            </a:r>
            <a:endParaRPr lang="en-US" altLang="ja-JP" sz="2800" dirty="0"/>
          </a:p>
          <a:p>
            <a:endParaRPr kumimoji="1" lang="en-US" altLang="ja-JP" sz="2800" dirty="0"/>
          </a:p>
          <a:p>
            <a:r>
              <a:rPr kumimoji="1" lang="en-US" altLang="ja-JP" sz="2800" dirty="0"/>
              <a:t>Python</a:t>
            </a:r>
            <a:r>
              <a:rPr kumimoji="1" lang="ja-JP" altLang="en-US" sz="2800" dirty="0"/>
              <a:t>というプログラミング言語活用の基礎</a:t>
            </a:r>
          </a:p>
        </p:txBody>
      </p:sp>
      <p:sp>
        <p:nvSpPr>
          <p:cNvPr id="4" name="スライド番号プレースホルダー 3">
            <a:extLst>
              <a:ext uri="{FF2B5EF4-FFF2-40B4-BE49-F238E27FC236}">
                <a16:creationId xmlns:a16="http://schemas.microsoft.com/office/drawing/2014/main" id="{20AE58A5-9784-4FF3-B520-5F7FA413A89A}"/>
              </a:ext>
            </a:extLst>
          </p:cNvPr>
          <p:cNvSpPr>
            <a:spLocks noGrp="1"/>
          </p:cNvSpPr>
          <p:nvPr>
            <p:ph type="sldNum" sz="quarter" idx="12"/>
          </p:nvPr>
        </p:nvSpPr>
        <p:spPr/>
        <p:txBody>
          <a:bodyPr/>
          <a:lstStyle/>
          <a:p>
            <a:fld id="{F9134F74-3BB4-4ADE-A554-892E3A208E77}" type="slidenum">
              <a:rPr lang="ja-JP" altLang="en-US" smtClean="0"/>
              <a:pPr/>
              <a:t>6</a:t>
            </a:fld>
            <a:endParaRPr lang="ja-JP" altLang="en-US"/>
          </a:p>
        </p:txBody>
      </p:sp>
    </p:spTree>
    <p:extLst>
      <p:ext uri="{BB962C8B-B14F-4D97-AF65-F5344CB8AC3E}">
        <p14:creationId xmlns:p14="http://schemas.microsoft.com/office/powerpoint/2010/main" val="23493721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086B24-D2D1-466B-8AA4-51BAD0832C1F}"/>
              </a:ext>
            </a:extLst>
          </p:cNvPr>
          <p:cNvSpPr>
            <a:spLocks noGrp="1"/>
          </p:cNvSpPr>
          <p:nvPr>
            <p:ph type="title"/>
          </p:nvPr>
        </p:nvSpPr>
        <p:spPr/>
        <p:txBody>
          <a:bodyPr/>
          <a:lstStyle/>
          <a:p>
            <a:r>
              <a:rPr kumimoji="1" lang="ja-JP" altLang="en-US" dirty="0"/>
              <a:t>リスト</a:t>
            </a:r>
          </a:p>
        </p:txBody>
      </p:sp>
      <p:sp>
        <p:nvSpPr>
          <p:cNvPr id="4" name="テキスト ボックス 3">
            <a:extLst>
              <a:ext uri="{FF2B5EF4-FFF2-40B4-BE49-F238E27FC236}">
                <a16:creationId xmlns:a16="http://schemas.microsoft.com/office/drawing/2014/main" id="{FD74A190-3066-40EE-973A-E71F02C59CB4}"/>
              </a:ext>
            </a:extLst>
          </p:cNvPr>
          <p:cNvSpPr txBox="1">
            <a:spLocks noChangeArrowheads="1"/>
          </p:cNvSpPr>
          <p:nvPr/>
        </p:nvSpPr>
        <p:spPr bwMode="auto">
          <a:xfrm>
            <a:off x="539552" y="1916832"/>
            <a:ext cx="6600493" cy="5232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800" dirty="0">
                <a:latin typeface="Lucida Console" panose="020B0609040504020204" pitchFamily="49" charset="0"/>
                <a:ea typeface="HG丸ｺﾞｼｯｸM-PRO" panose="020F0600000000000000" pitchFamily="50" charset="-128"/>
              </a:rPr>
              <a:t>a = [10, 20, 30, 40, 50]</a:t>
            </a:r>
            <a:endParaRPr lang="en-US" altLang="ja-JP" sz="2800" dirty="0">
              <a:solidFill>
                <a:srgbClr val="0070C0"/>
              </a:solidFill>
              <a:latin typeface="Lucida Console" panose="020B0609040504020204" pitchFamily="49" charset="0"/>
              <a:ea typeface="HG丸ｺﾞｼｯｸM-PRO" panose="020F0600000000000000" pitchFamily="50" charset="-128"/>
            </a:endParaRPr>
          </a:p>
        </p:txBody>
      </p:sp>
      <p:sp>
        <p:nvSpPr>
          <p:cNvPr id="5" name="テキスト ボックス 4">
            <a:extLst>
              <a:ext uri="{FF2B5EF4-FFF2-40B4-BE49-F238E27FC236}">
                <a16:creationId xmlns:a16="http://schemas.microsoft.com/office/drawing/2014/main" id="{EA803195-889D-47BF-A2BB-CE05E21EFC3E}"/>
              </a:ext>
            </a:extLst>
          </p:cNvPr>
          <p:cNvSpPr txBox="1"/>
          <p:nvPr/>
        </p:nvSpPr>
        <p:spPr>
          <a:xfrm>
            <a:off x="468119" y="1300698"/>
            <a:ext cx="5827236" cy="400110"/>
          </a:xfrm>
          <a:prstGeom prst="rect">
            <a:avLst/>
          </a:prstGeom>
          <a:noFill/>
        </p:spPr>
        <p:txBody>
          <a:bodyPr wrap="none" rtlCol="0">
            <a:spAutoFit/>
          </a:bodyPr>
          <a:lstStyle/>
          <a:p>
            <a:r>
              <a:rPr lang="ja-JP" altLang="en-US" sz="2000" b="1" dirty="0">
                <a:latin typeface="+mn-ea"/>
                <a:ea typeface="+mn-ea"/>
              </a:rPr>
              <a:t>リスト</a:t>
            </a:r>
            <a:r>
              <a:rPr lang="ja-JP" altLang="en-US" sz="2000" dirty="0">
                <a:latin typeface="+mn-ea"/>
                <a:ea typeface="+mn-ea"/>
              </a:rPr>
              <a:t>を使って、複数の値をまとめて管理できる</a:t>
            </a:r>
            <a:endParaRPr kumimoji="1" lang="ja-JP" altLang="en-US" sz="2000" dirty="0">
              <a:latin typeface="+mn-ea"/>
              <a:ea typeface="+mn-ea"/>
            </a:endParaRPr>
          </a:p>
        </p:txBody>
      </p:sp>
      <p:sp>
        <p:nvSpPr>
          <p:cNvPr id="6" name="テキスト ボックス 5">
            <a:extLst>
              <a:ext uri="{FF2B5EF4-FFF2-40B4-BE49-F238E27FC236}">
                <a16:creationId xmlns:a16="http://schemas.microsoft.com/office/drawing/2014/main" id="{4F92709A-837C-4B44-A99F-D0D8B1187AD0}"/>
              </a:ext>
            </a:extLst>
          </p:cNvPr>
          <p:cNvSpPr txBox="1"/>
          <p:nvPr/>
        </p:nvSpPr>
        <p:spPr>
          <a:xfrm>
            <a:off x="457200" y="2930274"/>
            <a:ext cx="8135560" cy="400110"/>
          </a:xfrm>
          <a:prstGeom prst="rect">
            <a:avLst/>
          </a:prstGeom>
          <a:noFill/>
        </p:spPr>
        <p:txBody>
          <a:bodyPr wrap="none" rtlCol="0">
            <a:spAutoFit/>
          </a:bodyPr>
          <a:lstStyle/>
          <a:p>
            <a:r>
              <a:rPr lang="ja-JP" altLang="en-US" sz="2000" dirty="0">
                <a:latin typeface="+mn-ea"/>
                <a:ea typeface="+mn-ea"/>
              </a:rPr>
              <a:t>リストに格納された</a:t>
            </a:r>
            <a:r>
              <a:rPr lang="ja-JP" altLang="en-US" sz="2000" b="1" dirty="0">
                <a:latin typeface="+mn-ea"/>
                <a:ea typeface="+mn-ea"/>
              </a:rPr>
              <a:t>要素</a:t>
            </a:r>
            <a:r>
              <a:rPr lang="ja-JP" altLang="en-US" sz="2000" dirty="0">
                <a:latin typeface="+mn-ea"/>
                <a:ea typeface="+mn-ea"/>
              </a:rPr>
              <a:t>には、</a:t>
            </a:r>
            <a:r>
              <a:rPr lang="ja-JP" altLang="en-US" sz="2000" b="1" dirty="0">
                <a:latin typeface="+mn-ea"/>
                <a:ea typeface="+mn-ea"/>
              </a:rPr>
              <a:t>インデックス</a:t>
            </a:r>
            <a:r>
              <a:rPr lang="ja-JP" altLang="en-US" sz="2000" dirty="0">
                <a:latin typeface="+mn-ea"/>
                <a:ea typeface="+mn-ea"/>
              </a:rPr>
              <a:t>を使ってアクセスする</a:t>
            </a:r>
            <a:endParaRPr kumimoji="1" lang="ja-JP" altLang="en-US" sz="2000" dirty="0">
              <a:latin typeface="+mn-ea"/>
              <a:ea typeface="+mn-ea"/>
            </a:endParaRPr>
          </a:p>
        </p:txBody>
      </p:sp>
      <p:sp>
        <p:nvSpPr>
          <p:cNvPr id="7" name="テキスト ボックス 6">
            <a:extLst>
              <a:ext uri="{FF2B5EF4-FFF2-40B4-BE49-F238E27FC236}">
                <a16:creationId xmlns:a16="http://schemas.microsoft.com/office/drawing/2014/main" id="{F15BF295-515C-4735-8A16-4490C6F4184D}"/>
              </a:ext>
            </a:extLst>
          </p:cNvPr>
          <p:cNvSpPr txBox="1">
            <a:spLocks noChangeArrowheads="1"/>
          </p:cNvSpPr>
          <p:nvPr/>
        </p:nvSpPr>
        <p:spPr bwMode="auto">
          <a:xfrm>
            <a:off x="563795" y="3527147"/>
            <a:ext cx="6600493" cy="2308324"/>
          </a:xfrm>
          <a:prstGeom prst="rect">
            <a:avLst/>
          </a:prstGeom>
          <a:solidFill>
            <a:srgbClr val="EAF6FD"/>
          </a:solidFill>
          <a:ln w="9525">
            <a:noFill/>
            <a:miter lim="800000"/>
            <a:headEnd/>
            <a:tailEnd/>
          </a:ln>
        </p:spPr>
        <p:txBody>
          <a:bodyPr>
            <a:spAutoFit/>
          </a:bodyPr>
          <a:lstStyle>
            <a:defPPr>
              <a:defRPr lang="ja-JP"/>
            </a:defPPr>
            <a:lvl1pPr eaLnBrk="1" hangingPunct="1">
              <a:defRPr sz="2400">
                <a:latin typeface="Lucida Console" panose="020B0609040504020204" pitchFamily="49" charset="0"/>
                <a:ea typeface="HG丸ｺﾞｼｯｸM-PRO" panose="020F0600000000000000"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ja-JP" dirty="0"/>
              <a:t>&gt;&gt;&gt; print(a[0])</a:t>
            </a:r>
          </a:p>
          <a:p>
            <a:r>
              <a:rPr lang="en-US" altLang="ja-JP" dirty="0">
                <a:solidFill>
                  <a:srgbClr val="0070C0"/>
                </a:solidFill>
              </a:rPr>
              <a:t>10</a:t>
            </a:r>
          </a:p>
          <a:p>
            <a:r>
              <a:rPr lang="en-US" altLang="ja-JP" dirty="0"/>
              <a:t>&gt;&gt;&gt; print(a[1])</a:t>
            </a:r>
          </a:p>
          <a:p>
            <a:r>
              <a:rPr lang="en-US" altLang="ja-JP" dirty="0">
                <a:solidFill>
                  <a:srgbClr val="0070C0"/>
                </a:solidFill>
              </a:rPr>
              <a:t>20</a:t>
            </a:r>
          </a:p>
          <a:p>
            <a:r>
              <a:rPr lang="en-US" altLang="ja-JP" dirty="0"/>
              <a:t>&gt;&gt;&gt; print(a[4])</a:t>
            </a:r>
          </a:p>
          <a:p>
            <a:r>
              <a:rPr lang="en-US" altLang="ja-JP" dirty="0">
                <a:solidFill>
                  <a:srgbClr val="0070C0"/>
                </a:solidFill>
              </a:rPr>
              <a:t>50</a:t>
            </a:r>
          </a:p>
        </p:txBody>
      </p:sp>
      <p:cxnSp>
        <p:nvCxnSpPr>
          <p:cNvPr id="8" name="直線矢印コネクタ 7">
            <a:extLst>
              <a:ext uri="{FF2B5EF4-FFF2-40B4-BE49-F238E27FC236}">
                <a16:creationId xmlns:a16="http://schemas.microsoft.com/office/drawing/2014/main" id="{B74CC770-7EB2-4782-BA00-69AD183A3980}"/>
              </a:ext>
            </a:extLst>
          </p:cNvPr>
          <p:cNvCxnSpPr>
            <a:cxnSpLocks/>
          </p:cNvCxnSpPr>
          <p:nvPr/>
        </p:nvCxnSpPr>
        <p:spPr>
          <a:xfrm flipH="1">
            <a:off x="3707904" y="3701063"/>
            <a:ext cx="34277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3D145FB4-0854-4D33-AC64-DE1C0F5AA31A}"/>
              </a:ext>
            </a:extLst>
          </p:cNvPr>
          <p:cNvSpPr txBox="1"/>
          <p:nvPr/>
        </p:nvSpPr>
        <p:spPr>
          <a:xfrm>
            <a:off x="4158960" y="3501008"/>
            <a:ext cx="1467068" cy="400110"/>
          </a:xfrm>
          <a:prstGeom prst="rect">
            <a:avLst/>
          </a:prstGeom>
          <a:noFill/>
        </p:spPr>
        <p:txBody>
          <a:bodyPr wrap="none" rtlCol="0">
            <a:spAutoFit/>
          </a:bodyPr>
          <a:lstStyle/>
          <a:p>
            <a:r>
              <a:rPr lang="ja-JP" altLang="en-US" sz="2000" dirty="0">
                <a:latin typeface="+mn-ea"/>
                <a:ea typeface="+mn-ea"/>
              </a:rPr>
              <a:t>先頭の要素</a:t>
            </a:r>
            <a:endParaRPr kumimoji="1" lang="ja-JP" altLang="en-US" sz="2000" dirty="0">
              <a:latin typeface="+mn-ea"/>
              <a:ea typeface="+mn-ea"/>
            </a:endParaRPr>
          </a:p>
        </p:txBody>
      </p:sp>
      <p:cxnSp>
        <p:nvCxnSpPr>
          <p:cNvPr id="10" name="直線矢印コネクタ 9">
            <a:extLst>
              <a:ext uri="{FF2B5EF4-FFF2-40B4-BE49-F238E27FC236}">
                <a16:creationId xmlns:a16="http://schemas.microsoft.com/office/drawing/2014/main" id="{30B59EBE-A0D9-4E98-9F16-CABEC93E2AAE}"/>
              </a:ext>
            </a:extLst>
          </p:cNvPr>
          <p:cNvCxnSpPr>
            <a:cxnSpLocks/>
          </p:cNvCxnSpPr>
          <p:nvPr/>
        </p:nvCxnSpPr>
        <p:spPr>
          <a:xfrm flipH="1">
            <a:off x="3707904" y="4493151"/>
            <a:ext cx="34277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2E49F2F1-2AC0-435D-B1E0-5A1E014FB745}"/>
              </a:ext>
            </a:extLst>
          </p:cNvPr>
          <p:cNvSpPr txBox="1"/>
          <p:nvPr/>
        </p:nvSpPr>
        <p:spPr>
          <a:xfrm>
            <a:off x="4158960" y="4293096"/>
            <a:ext cx="1609736" cy="400110"/>
          </a:xfrm>
          <a:prstGeom prst="rect">
            <a:avLst/>
          </a:prstGeom>
          <a:noFill/>
        </p:spPr>
        <p:txBody>
          <a:bodyPr wrap="none" rtlCol="0">
            <a:spAutoFit/>
          </a:bodyPr>
          <a:lstStyle/>
          <a:p>
            <a:r>
              <a:rPr lang="en-US" altLang="ja-JP" sz="2000" dirty="0">
                <a:latin typeface="+mn-ea"/>
                <a:ea typeface="+mn-ea"/>
              </a:rPr>
              <a:t>2</a:t>
            </a:r>
            <a:r>
              <a:rPr lang="ja-JP" altLang="en-US" sz="2000" dirty="0">
                <a:latin typeface="+mn-ea"/>
                <a:ea typeface="+mn-ea"/>
              </a:rPr>
              <a:t>番目の要素</a:t>
            </a:r>
            <a:endParaRPr kumimoji="1" lang="ja-JP" altLang="en-US" sz="2000" dirty="0">
              <a:latin typeface="+mn-ea"/>
              <a:ea typeface="+mn-ea"/>
            </a:endParaRPr>
          </a:p>
        </p:txBody>
      </p:sp>
      <p:cxnSp>
        <p:nvCxnSpPr>
          <p:cNvPr id="12" name="直線矢印コネクタ 11">
            <a:extLst>
              <a:ext uri="{FF2B5EF4-FFF2-40B4-BE49-F238E27FC236}">
                <a16:creationId xmlns:a16="http://schemas.microsoft.com/office/drawing/2014/main" id="{14D765CD-FB6C-49FA-8981-EBD9967FEF91}"/>
              </a:ext>
            </a:extLst>
          </p:cNvPr>
          <p:cNvCxnSpPr>
            <a:cxnSpLocks/>
          </p:cNvCxnSpPr>
          <p:nvPr/>
        </p:nvCxnSpPr>
        <p:spPr>
          <a:xfrm flipH="1">
            <a:off x="3707904" y="5285239"/>
            <a:ext cx="34277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F22DF7B4-680D-43E1-A465-BD19A2DB7A4F}"/>
              </a:ext>
            </a:extLst>
          </p:cNvPr>
          <p:cNvSpPr txBox="1"/>
          <p:nvPr/>
        </p:nvSpPr>
        <p:spPr>
          <a:xfrm>
            <a:off x="4158960" y="5085184"/>
            <a:ext cx="1609736" cy="400110"/>
          </a:xfrm>
          <a:prstGeom prst="rect">
            <a:avLst/>
          </a:prstGeom>
          <a:noFill/>
        </p:spPr>
        <p:txBody>
          <a:bodyPr wrap="none" rtlCol="0">
            <a:spAutoFit/>
          </a:bodyPr>
          <a:lstStyle/>
          <a:p>
            <a:r>
              <a:rPr lang="en-US" altLang="ja-JP" sz="2000" dirty="0">
                <a:latin typeface="+mn-ea"/>
                <a:ea typeface="+mn-ea"/>
              </a:rPr>
              <a:t>5</a:t>
            </a:r>
            <a:r>
              <a:rPr lang="ja-JP" altLang="en-US" sz="2000" dirty="0">
                <a:latin typeface="+mn-ea"/>
                <a:ea typeface="+mn-ea"/>
              </a:rPr>
              <a:t>番目の要素</a:t>
            </a:r>
            <a:endParaRPr kumimoji="1" lang="ja-JP" altLang="en-US" sz="2000" dirty="0">
              <a:latin typeface="+mn-ea"/>
              <a:ea typeface="+mn-ea"/>
            </a:endParaRPr>
          </a:p>
        </p:txBody>
      </p:sp>
      <p:sp>
        <p:nvSpPr>
          <p:cNvPr id="14" name="テキスト ボックス 13">
            <a:extLst>
              <a:ext uri="{FF2B5EF4-FFF2-40B4-BE49-F238E27FC236}">
                <a16:creationId xmlns:a16="http://schemas.microsoft.com/office/drawing/2014/main" id="{F9E75DCB-FFAD-4DA8-A77D-6B084223BF15}"/>
              </a:ext>
            </a:extLst>
          </p:cNvPr>
          <p:cNvSpPr txBox="1"/>
          <p:nvPr/>
        </p:nvSpPr>
        <p:spPr>
          <a:xfrm>
            <a:off x="637137" y="6077327"/>
            <a:ext cx="3735318" cy="400110"/>
          </a:xfrm>
          <a:prstGeom prst="rect">
            <a:avLst/>
          </a:prstGeom>
          <a:noFill/>
        </p:spPr>
        <p:txBody>
          <a:bodyPr wrap="none" rtlCol="0">
            <a:spAutoFit/>
          </a:bodyPr>
          <a:lstStyle/>
          <a:p>
            <a:r>
              <a:rPr lang="en-US" altLang="ja-JP" sz="2000" dirty="0">
                <a:solidFill>
                  <a:srgbClr val="FF0000"/>
                </a:solidFill>
                <a:latin typeface="+mn-ea"/>
                <a:ea typeface="+mn-ea"/>
              </a:rPr>
              <a:t>※</a:t>
            </a:r>
            <a:r>
              <a:rPr lang="ja-JP" altLang="en-US" sz="2000" dirty="0">
                <a:solidFill>
                  <a:srgbClr val="FF0000"/>
                </a:solidFill>
                <a:latin typeface="+mn-ea"/>
                <a:ea typeface="+mn-ea"/>
              </a:rPr>
              <a:t> インデックスは</a:t>
            </a:r>
            <a:r>
              <a:rPr lang="en-US" altLang="ja-JP" sz="2000" dirty="0">
                <a:solidFill>
                  <a:srgbClr val="FF0000"/>
                </a:solidFill>
                <a:latin typeface="+mn-ea"/>
                <a:ea typeface="+mn-ea"/>
              </a:rPr>
              <a:t>0</a:t>
            </a:r>
            <a:r>
              <a:rPr lang="ja-JP" altLang="en-US" sz="2000" dirty="0">
                <a:solidFill>
                  <a:srgbClr val="FF0000"/>
                </a:solidFill>
                <a:latin typeface="+mn-ea"/>
                <a:ea typeface="+mn-ea"/>
              </a:rPr>
              <a:t>から始まる</a:t>
            </a:r>
            <a:endParaRPr kumimoji="1" lang="ja-JP" altLang="en-US" sz="2000" dirty="0">
              <a:solidFill>
                <a:srgbClr val="FF0000"/>
              </a:solidFill>
              <a:latin typeface="+mn-ea"/>
              <a:ea typeface="+mn-ea"/>
            </a:endParaRPr>
          </a:p>
        </p:txBody>
      </p:sp>
      <p:sp>
        <p:nvSpPr>
          <p:cNvPr id="15" name="テキスト ボックス 14">
            <a:extLst>
              <a:ext uri="{FF2B5EF4-FFF2-40B4-BE49-F238E27FC236}">
                <a16:creationId xmlns:a16="http://schemas.microsoft.com/office/drawing/2014/main" id="{68726F15-0AFA-4FA3-A769-E4EE9173F07B}"/>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FFCEF583-9871-424C-A30D-176CD55B0E83}"/>
              </a:ext>
            </a:extLst>
          </p:cNvPr>
          <p:cNvSpPr>
            <a:spLocks noGrp="1"/>
          </p:cNvSpPr>
          <p:nvPr>
            <p:ph type="sldNum" sz="quarter" idx="12"/>
          </p:nvPr>
        </p:nvSpPr>
        <p:spPr/>
        <p:txBody>
          <a:bodyPr/>
          <a:lstStyle/>
          <a:p>
            <a:fld id="{F9134F74-3BB4-4ADE-A554-892E3A208E77}" type="slidenum">
              <a:rPr lang="ja-JP" altLang="en-US" smtClean="0"/>
              <a:pPr/>
              <a:t>60</a:t>
            </a:fld>
            <a:endParaRPr lang="ja-JP" altLang="en-US"/>
          </a:p>
        </p:txBody>
      </p:sp>
    </p:spTree>
    <p:extLst>
      <p:ext uri="{BB962C8B-B14F-4D97-AF65-F5344CB8AC3E}">
        <p14:creationId xmlns:p14="http://schemas.microsoft.com/office/powerpoint/2010/main" val="12551346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FCA765-4448-478A-9AB2-52D160DEF54E}"/>
              </a:ext>
            </a:extLst>
          </p:cNvPr>
          <p:cNvSpPr>
            <a:spLocks noGrp="1"/>
          </p:cNvSpPr>
          <p:nvPr>
            <p:ph type="title"/>
          </p:nvPr>
        </p:nvSpPr>
        <p:spPr/>
        <p:txBody>
          <a:bodyPr/>
          <a:lstStyle/>
          <a:p>
            <a:r>
              <a:rPr kumimoji="1" lang="ja-JP" altLang="en-US" dirty="0"/>
              <a:t>マイナスのインデックス</a:t>
            </a:r>
          </a:p>
        </p:txBody>
      </p:sp>
      <p:sp>
        <p:nvSpPr>
          <p:cNvPr id="4" name="テキスト ボックス 3">
            <a:extLst>
              <a:ext uri="{FF2B5EF4-FFF2-40B4-BE49-F238E27FC236}">
                <a16:creationId xmlns:a16="http://schemas.microsoft.com/office/drawing/2014/main" id="{3C333F5B-8945-4F87-B8F7-BFCAE3D47432}"/>
              </a:ext>
            </a:extLst>
          </p:cNvPr>
          <p:cNvSpPr txBox="1">
            <a:spLocks noChangeArrowheads="1"/>
          </p:cNvSpPr>
          <p:nvPr/>
        </p:nvSpPr>
        <p:spPr bwMode="auto">
          <a:xfrm>
            <a:off x="539552" y="1412776"/>
            <a:ext cx="6600493" cy="5232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800" dirty="0">
                <a:latin typeface="Lucida Console" panose="020B0609040504020204" pitchFamily="49" charset="0"/>
                <a:ea typeface="HG丸ｺﾞｼｯｸM-PRO" panose="020F0600000000000000" pitchFamily="50" charset="-128"/>
              </a:rPr>
              <a:t>a = [10, 20, 30, 40, 50]</a:t>
            </a:r>
            <a:endParaRPr lang="en-US" altLang="ja-JP" sz="2800" dirty="0">
              <a:solidFill>
                <a:srgbClr val="0070C0"/>
              </a:solidFill>
              <a:latin typeface="Lucida Console" panose="020B0609040504020204" pitchFamily="49" charset="0"/>
              <a:ea typeface="HG丸ｺﾞｼｯｸM-PRO" panose="020F0600000000000000" pitchFamily="50" charset="-128"/>
            </a:endParaRPr>
          </a:p>
        </p:txBody>
      </p:sp>
      <p:sp>
        <p:nvSpPr>
          <p:cNvPr id="6" name="テキスト ボックス 5">
            <a:extLst>
              <a:ext uri="{FF2B5EF4-FFF2-40B4-BE49-F238E27FC236}">
                <a16:creationId xmlns:a16="http://schemas.microsoft.com/office/drawing/2014/main" id="{5A5588BE-B415-48F2-AB24-15F1BB946760}"/>
              </a:ext>
            </a:extLst>
          </p:cNvPr>
          <p:cNvSpPr txBox="1"/>
          <p:nvPr/>
        </p:nvSpPr>
        <p:spPr>
          <a:xfrm>
            <a:off x="457200" y="2426218"/>
            <a:ext cx="4544834" cy="400110"/>
          </a:xfrm>
          <a:prstGeom prst="rect">
            <a:avLst/>
          </a:prstGeom>
          <a:noFill/>
        </p:spPr>
        <p:txBody>
          <a:bodyPr wrap="none" rtlCol="0">
            <a:spAutoFit/>
          </a:bodyPr>
          <a:lstStyle/>
          <a:p>
            <a:r>
              <a:rPr lang="ja-JP" altLang="en-US" sz="2000" b="1" dirty="0">
                <a:latin typeface="+mn-ea"/>
                <a:ea typeface="+mn-ea"/>
              </a:rPr>
              <a:t>インデックス</a:t>
            </a:r>
            <a:r>
              <a:rPr lang="ja-JP" altLang="en-US" sz="2000" dirty="0">
                <a:latin typeface="+mn-ea"/>
                <a:ea typeface="+mn-ea"/>
              </a:rPr>
              <a:t>に</a:t>
            </a:r>
            <a:r>
              <a:rPr lang="ja-JP" altLang="en-US" sz="2000" dirty="0">
                <a:solidFill>
                  <a:srgbClr val="FF0000"/>
                </a:solidFill>
                <a:latin typeface="+mn-ea"/>
                <a:ea typeface="+mn-ea"/>
              </a:rPr>
              <a:t>マイナスの値</a:t>
            </a:r>
            <a:r>
              <a:rPr lang="ja-JP" altLang="en-US" sz="2000" dirty="0">
                <a:latin typeface="+mn-ea"/>
                <a:ea typeface="+mn-ea"/>
              </a:rPr>
              <a:t>も使える</a:t>
            </a:r>
            <a:endParaRPr kumimoji="1" lang="ja-JP" altLang="en-US" sz="2000" dirty="0">
              <a:latin typeface="+mn-ea"/>
              <a:ea typeface="+mn-ea"/>
            </a:endParaRPr>
          </a:p>
        </p:txBody>
      </p:sp>
      <p:sp>
        <p:nvSpPr>
          <p:cNvPr id="7" name="テキスト ボックス 6">
            <a:extLst>
              <a:ext uri="{FF2B5EF4-FFF2-40B4-BE49-F238E27FC236}">
                <a16:creationId xmlns:a16="http://schemas.microsoft.com/office/drawing/2014/main" id="{D87954C3-2B08-4867-9774-C0982AE68270}"/>
              </a:ext>
            </a:extLst>
          </p:cNvPr>
          <p:cNvSpPr txBox="1">
            <a:spLocks noChangeArrowheads="1"/>
          </p:cNvSpPr>
          <p:nvPr/>
        </p:nvSpPr>
        <p:spPr bwMode="auto">
          <a:xfrm>
            <a:off x="563795" y="3023091"/>
            <a:ext cx="6600493" cy="2308324"/>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Lucida Console" panose="020B0609040504020204" pitchFamily="49" charset="0"/>
                <a:ea typeface="HG丸ｺﾞｼｯｸM-PRO" panose="020F0600000000000000" pitchFamily="50" charset="-128"/>
              </a:rPr>
              <a:t>&gt;&gt;&gt; print(a[-1])</a:t>
            </a:r>
          </a:p>
          <a:p>
            <a:pPr eaLnBrk="1" hangingPunct="1"/>
            <a:r>
              <a:rPr lang="en-US" altLang="ja-JP" sz="2400">
                <a:solidFill>
                  <a:srgbClr val="0070C0"/>
                </a:solidFill>
                <a:latin typeface="Lucida Console" panose="020B0609040504020204" pitchFamily="49" charset="0"/>
                <a:ea typeface="HG丸ｺﾞｼｯｸM-PRO" panose="020F0600000000000000" pitchFamily="50" charset="-128"/>
              </a:rPr>
              <a:t>50</a:t>
            </a:r>
          </a:p>
          <a:p>
            <a:pPr eaLnBrk="1" hangingPunct="1"/>
            <a:r>
              <a:rPr lang="en-US" altLang="ja-JP" sz="2400">
                <a:latin typeface="Lucida Console" panose="020B0609040504020204" pitchFamily="49" charset="0"/>
                <a:ea typeface="HG丸ｺﾞｼｯｸM-PRO" panose="020F0600000000000000" pitchFamily="50" charset="-128"/>
              </a:rPr>
              <a:t>&gt;&gt;&gt; print(a[-2])</a:t>
            </a:r>
          </a:p>
          <a:p>
            <a:pPr eaLnBrk="1" hangingPunct="1"/>
            <a:r>
              <a:rPr lang="en-US" altLang="ja-JP" sz="2400">
                <a:solidFill>
                  <a:srgbClr val="0070C0"/>
                </a:solidFill>
                <a:latin typeface="Lucida Console" panose="020B0609040504020204" pitchFamily="49" charset="0"/>
                <a:ea typeface="HG丸ｺﾞｼｯｸM-PRO" panose="020F0600000000000000" pitchFamily="50" charset="-128"/>
              </a:rPr>
              <a:t>40</a:t>
            </a:r>
          </a:p>
          <a:p>
            <a:pPr eaLnBrk="1" hangingPunct="1"/>
            <a:r>
              <a:rPr lang="en-US" altLang="ja-JP" sz="2400">
                <a:latin typeface="Lucida Console" panose="020B0609040504020204" pitchFamily="49" charset="0"/>
                <a:ea typeface="HG丸ｺﾞｼｯｸM-PRO" panose="020F0600000000000000" pitchFamily="50" charset="-128"/>
              </a:rPr>
              <a:t>&gt;&gt;&gt; print(a[-5])</a:t>
            </a:r>
          </a:p>
          <a:p>
            <a:pPr eaLnBrk="1" hangingPunct="1"/>
            <a:r>
              <a:rPr lang="en-US" altLang="ja-JP" sz="2400">
                <a:solidFill>
                  <a:srgbClr val="0070C0"/>
                </a:solidFill>
                <a:latin typeface="Lucida Console" panose="020B0609040504020204" pitchFamily="49" charset="0"/>
                <a:ea typeface="HG丸ｺﾞｼｯｸM-PRO" panose="020F0600000000000000" pitchFamily="50" charset="-128"/>
              </a:rPr>
              <a:t>10</a:t>
            </a:r>
            <a:endParaRPr lang="en-US" altLang="ja-JP" sz="2400" dirty="0">
              <a:solidFill>
                <a:srgbClr val="0070C0"/>
              </a:solidFill>
              <a:latin typeface="Lucida Console" panose="020B0609040504020204" pitchFamily="49" charset="0"/>
              <a:ea typeface="HG丸ｺﾞｼｯｸM-PRO" panose="020F0600000000000000" pitchFamily="50" charset="-128"/>
            </a:endParaRPr>
          </a:p>
        </p:txBody>
      </p:sp>
      <p:cxnSp>
        <p:nvCxnSpPr>
          <p:cNvPr id="8" name="直線矢印コネクタ 7">
            <a:extLst>
              <a:ext uri="{FF2B5EF4-FFF2-40B4-BE49-F238E27FC236}">
                <a16:creationId xmlns:a16="http://schemas.microsoft.com/office/drawing/2014/main" id="{31E9796A-F442-47D8-8CDA-5CC795218EAD}"/>
              </a:ext>
            </a:extLst>
          </p:cNvPr>
          <p:cNvCxnSpPr>
            <a:cxnSpLocks/>
          </p:cNvCxnSpPr>
          <p:nvPr/>
        </p:nvCxnSpPr>
        <p:spPr>
          <a:xfrm flipH="1">
            <a:off x="3707904" y="3197007"/>
            <a:ext cx="34277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2AD077CB-F34F-47CF-A918-7C015D1C8EE9}"/>
              </a:ext>
            </a:extLst>
          </p:cNvPr>
          <p:cNvSpPr txBox="1"/>
          <p:nvPr/>
        </p:nvSpPr>
        <p:spPr>
          <a:xfrm>
            <a:off x="4158960" y="2996952"/>
            <a:ext cx="1467068" cy="400110"/>
          </a:xfrm>
          <a:prstGeom prst="rect">
            <a:avLst/>
          </a:prstGeom>
          <a:noFill/>
        </p:spPr>
        <p:txBody>
          <a:bodyPr wrap="none" rtlCol="0">
            <a:spAutoFit/>
          </a:bodyPr>
          <a:lstStyle/>
          <a:p>
            <a:r>
              <a:rPr lang="ja-JP" altLang="en-US" sz="2000" dirty="0">
                <a:latin typeface="+mn-ea"/>
                <a:ea typeface="+mn-ea"/>
              </a:rPr>
              <a:t>末尾の要素</a:t>
            </a:r>
            <a:endParaRPr kumimoji="1" lang="ja-JP" altLang="en-US" sz="2000" dirty="0">
              <a:latin typeface="+mn-ea"/>
              <a:ea typeface="+mn-ea"/>
            </a:endParaRPr>
          </a:p>
        </p:txBody>
      </p:sp>
      <p:cxnSp>
        <p:nvCxnSpPr>
          <p:cNvPr id="10" name="直線矢印コネクタ 9">
            <a:extLst>
              <a:ext uri="{FF2B5EF4-FFF2-40B4-BE49-F238E27FC236}">
                <a16:creationId xmlns:a16="http://schemas.microsoft.com/office/drawing/2014/main" id="{C4197D0D-3E8F-4179-9E82-B6B753CF3793}"/>
              </a:ext>
            </a:extLst>
          </p:cNvPr>
          <p:cNvCxnSpPr>
            <a:cxnSpLocks/>
          </p:cNvCxnSpPr>
          <p:nvPr/>
        </p:nvCxnSpPr>
        <p:spPr>
          <a:xfrm flipH="1">
            <a:off x="3707904" y="3989095"/>
            <a:ext cx="34277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6E73E23F-4321-4A62-9862-BA64DAB53AC7}"/>
              </a:ext>
            </a:extLst>
          </p:cNvPr>
          <p:cNvSpPr txBox="1"/>
          <p:nvPr/>
        </p:nvSpPr>
        <p:spPr>
          <a:xfrm>
            <a:off x="4158960" y="3789040"/>
            <a:ext cx="2635658" cy="400110"/>
          </a:xfrm>
          <a:prstGeom prst="rect">
            <a:avLst/>
          </a:prstGeom>
          <a:noFill/>
        </p:spPr>
        <p:txBody>
          <a:bodyPr wrap="none" rtlCol="0">
            <a:spAutoFit/>
          </a:bodyPr>
          <a:lstStyle/>
          <a:p>
            <a:r>
              <a:rPr lang="ja-JP" altLang="en-US" sz="2000" dirty="0">
                <a:latin typeface="+mn-ea"/>
                <a:ea typeface="+mn-ea"/>
              </a:rPr>
              <a:t>後ろから</a:t>
            </a:r>
            <a:r>
              <a:rPr lang="en-US" altLang="ja-JP" sz="2000" dirty="0">
                <a:latin typeface="+mn-ea"/>
                <a:ea typeface="+mn-ea"/>
              </a:rPr>
              <a:t>2</a:t>
            </a:r>
            <a:r>
              <a:rPr lang="ja-JP" altLang="en-US" sz="2000" dirty="0">
                <a:latin typeface="+mn-ea"/>
                <a:ea typeface="+mn-ea"/>
              </a:rPr>
              <a:t>番目の要素</a:t>
            </a:r>
            <a:endParaRPr kumimoji="1" lang="ja-JP" altLang="en-US" sz="2000" dirty="0">
              <a:latin typeface="+mn-ea"/>
              <a:ea typeface="+mn-ea"/>
            </a:endParaRPr>
          </a:p>
        </p:txBody>
      </p:sp>
      <p:cxnSp>
        <p:nvCxnSpPr>
          <p:cNvPr id="12" name="直線矢印コネクタ 11">
            <a:extLst>
              <a:ext uri="{FF2B5EF4-FFF2-40B4-BE49-F238E27FC236}">
                <a16:creationId xmlns:a16="http://schemas.microsoft.com/office/drawing/2014/main" id="{8E581FF8-A6CB-42E5-8D46-67D2018CE724}"/>
              </a:ext>
            </a:extLst>
          </p:cNvPr>
          <p:cNvCxnSpPr>
            <a:cxnSpLocks/>
          </p:cNvCxnSpPr>
          <p:nvPr/>
        </p:nvCxnSpPr>
        <p:spPr>
          <a:xfrm flipH="1">
            <a:off x="3707904" y="4781183"/>
            <a:ext cx="34277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EDAAE3FB-34DB-404E-8AAB-39961B733054}"/>
              </a:ext>
            </a:extLst>
          </p:cNvPr>
          <p:cNvSpPr txBox="1"/>
          <p:nvPr/>
        </p:nvSpPr>
        <p:spPr>
          <a:xfrm>
            <a:off x="4158960" y="4581128"/>
            <a:ext cx="2635658" cy="400110"/>
          </a:xfrm>
          <a:prstGeom prst="rect">
            <a:avLst/>
          </a:prstGeom>
          <a:noFill/>
        </p:spPr>
        <p:txBody>
          <a:bodyPr wrap="none" rtlCol="0">
            <a:spAutoFit/>
          </a:bodyPr>
          <a:lstStyle/>
          <a:p>
            <a:r>
              <a:rPr lang="ja-JP" altLang="en-US" sz="2000" dirty="0">
                <a:latin typeface="+mn-ea"/>
                <a:ea typeface="+mn-ea"/>
              </a:rPr>
              <a:t>後ろから</a:t>
            </a:r>
            <a:r>
              <a:rPr lang="en-US" altLang="ja-JP" sz="2000" dirty="0">
                <a:latin typeface="+mn-ea"/>
                <a:ea typeface="+mn-ea"/>
              </a:rPr>
              <a:t>5</a:t>
            </a:r>
            <a:r>
              <a:rPr lang="ja-JP" altLang="en-US" sz="2000" dirty="0">
                <a:latin typeface="+mn-ea"/>
                <a:ea typeface="+mn-ea"/>
              </a:rPr>
              <a:t>番目の要素</a:t>
            </a:r>
            <a:endParaRPr kumimoji="1" lang="ja-JP" altLang="en-US" sz="2000" dirty="0">
              <a:latin typeface="+mn-ea"/>
              <a:ea typeface="+mn-ea"/>
            </a:endParaRPr>
          </a:p>
        </p:txBody>
      </p:sp>
      <p:sp>
        <p:nvSpPr>
          <p:cNvPr id="15" name="テキスト ボックス 14">
            <a:extLst>
              <a:ext uri="{FF2B5EF4-FFF2-40B4-BE49-F238E27FC236}">
                <a16:creationId xmlns:a16="http://schemas.microsoft.com/office/drawing/2014/main" id="{D8CEA461-82DC-4B14-8152-D608A7D23AA5}"/>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93C563EF-C4B7-4DA6-858C-DD3DDACE7C47}"/>
              </a:ext>
            </a:extLst>
          </p:cNvPr>
          <p:cNvSpPr>
            <a:spLocks noGrp="1"/>
          </p:cNvSpPr>
          <p:nvPr>
            <p:ph type="sldNum" sz="quarter" idx="12"/>
          </p:nvPr>
        </p:nvSpPr>
        <p:spPr/>
        <p:txBody>
          <a:bodyPr/>
          <a:lstStyle/>
          <a:p>
            <a:fld id="{F9134F74-3BB4-4ADE-A554-892E3A208E77}" type="slidenum">
              <a:rPr lang="ja-JP" altLang="en-US" smtClean="0"/>
              <a:pPr/>
              <a:t>61</a:t>
            </a:fld>
            <a:endParaRPr lang="ja-JP" altLang="en-US"/>
          </a:p>
        </p:txBody>
      </p:sp>
    </p:spTree>
    <p:extLst>
      <p:ext uri="{BB962C8B-B14F-4D97-AF65-F5344CB8AC3E}">
        <p14:creationId xmlns:p14="http://schemas.microsoft.com/office/powerpoint/2010/main" val="40082698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FCA765-4448-478A-9AB2-52D160DEF54E}"/>
              </a:ext>
            </a:extLst>
          </p:cNvPr>
          <p:cNvSpPr>
            <a:spLocks noGrp="1"/>
          </p:cNvSpPr>
          <p:nvPr>
            <p:ph type="title"/>
          </p:nvPr>
        </p:nvSpPr>
        <p:spPr/>
        <p:txBody>
          <a:bodyPr/>
          <a:lstStyle/>
          <a:p>
            <a:r>
              <a:rPr kumimoji="1" lang="ja-JP" altLang="en-US" dirty="0"/>
              <a:t>リスト内の値の変更</a:t>
            </a:r>
          </a:p>
        </p:txBody>
      </p:sp>
      <p:sp>
        <p:nvSpPr>
          <p:cNvPr id="4" name="テキスト ボックス 3">
            <a:extLst>
              <a:ext uri="{FF2B5EF4-FFF2-40B4-BE49-F238E27FC236}">
                <a16:creationId xmlns:a16="http://schemas.microsoft.com/office/drawing/2014/main" id="{3C333F5B-8945-4F87-B8F7-BFCAE3D47432}"/>
              </a:ext>
            </a:extLst>
          </p:cNvPr>
          <p:cNvSpPr txBox="1">
            <a:spLocks noChangeArrowheads="1"/>
          </p:cNvSpPr>
          <p:nvPr/>
        </p:nvSpPr>
        <p:spPr bwMode="auto">
          <a:xfrm>
            <a:off x="542835" y="1881700"/>
            <a:ext cx="8421653" cy="4154984"/>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latin typeface="Lucida Console" panose="020B0609040504020204" pitchFamily="49" charset="0"/>
                <a:ea typeface="HG丸ｺﾞｼｯｸM-PRO" panose="020F0600000000000000" pitchFamily="50" charset="-128"/>
              </a:rPr>
              <a:t>&gt;&gt;&gt; a = [10, 20, 30, 40, 50]</a:t>
            </a:r>
          </a:p>
          <a:p>
            <a:pPr eaLnBrk="1" hangingPunct="1"/>
            <a:r>
              <a:rPr lang="en-US" altLang="ja-JP" sz="2400" dirty="0">
                <a:latin typeface="Lucida Console" panose="020B0609040504020204" pitchFamily="49" charset="0"/>
                <a:ea typeface="HG丸ｺﾞｼｯｸM-PRO" panose="020F0600000000000000" pitchFamily="50" charset="-128"/>
              </a:rPr>
              <a:t>&gt;&gt;&gt; print(a)</a:t>
            </a:r>
          </a:p>
          <a:p>
            <a:pPr eaLnBrk="1" hangingPunct="1"/>
            <a:r>
              <a:rPr lang="en-US" altLang="ja-JP" sz="2400" dirty="0">
                <a:solidFill>
                  <a:srgbClr val="0070C0"/>
                </a:solidFill>
                <a:latin typeface="Lucida Console" panose="020B0609040504020204" pitchFamily="49" charset="0"/>
                <a:ea typeface="HG丸ｺﾞｼｯｸM-PRO" panose="020F0600000000000000" pitchFamily="50" charset="-128"/>
              </a:rPr>
              <a:t>[10, 20, 30, 40, 50]</a:t>
            </a:r>
          </a:p>
          <a:p>
            <a:pPr eaLnBrk="1" hangingPunct="1"/>
            <a:endParaRPr lang="en-US" altLang="ja-JP" sz="2400" dirty="0">
              <a:solidFill>
                <a:srgbClr val="0070C0"/>
              </a:solidFill>
              <a:latin typeface="Lucida Console" panose="020B0609040504020204" pitchFamily="49" charset="0"/>
              <a:ea typeface="HG丸ｺﾞｼｯｸM-PRO" panose="020F0600000000000000" pitchFamily="50" charset="-128"/>
            </a:endParaRPr>
          </a:p>
          <a:p>
            <a:pPr eaLnBrk="1" hangingPunct="1"/>
            <a:r>
              <a:rPr lang="en-US" altLang="ja-JP" sz="2400" dirty="0">
                <a:latin typeface="Lucida Console" panose="020B0609040504020204" pitchFamily="49" charset="0"/>
                <a:ea typeface="HG丸ｺﾞｼｯｸM-PRO" panose="020F0600000000000000" pitchFamily="50" charset="-128"/>
              </a:rPr>
              <a:t>&gt;&gt;&gt; a[0] = 99</a:t>
            </a:r>
          </a:p>
          <a:p>
            <a:pPr eaLnBrk="1" hangingPunct="1"/>
            <a:r>
              <a:rPr lang="en-US" altLang="ja-JP" sz="2400" dirty="0">
                <a:latin typeface="Lucida Console" panose="020B0609040504020204" pitchFamily="49" charset="0"/>
                <a:ea typeface="HG丸ｺﾞｼｯｸM-PRO" panose="020F0600000000000000" pitchFamily="50" charset="-128"/>
              </a:rPr>
              <a:t>&gt;&gt;&gt; print(a)</a:t>
            </a:r>
          </a:p>
          <a:p>
            <a:pPr eaLnBrk="1" hangingPunct="1"/>
            <a:r>
              <a:rPr lang="en-US" altLang="ja-JP" sz="2400" dirty="0">
                <a:solidFill>
                  <a:srgbClr val="0070C0"/>
                </a:solidFill>
                <a:latin typeface="Lucida Console" panose="020B0609040504020204" pitchFamily="49" charset="0"/>
                <a:ea typeface="HG丸ｺﾞｼｯｸM-PRO" panose="020F0600000000000000" pitchFamily="50" charset="-128"/>
              </a:rPr>
              <a:t>[99, 20, 30, 40, 50]</a:t>
            </a:r>
          </a:p>
          <a:p>
            <a:pPr eaLnBrk="1" hangingPunct="1"/>
            <a:endParaRPr lang="en-US" altLang="ja-JP" sz="2400" dirty="0">
              <a:solidFill>
                <a:srgbClr val="0070C0"/>
              </a:solidFill>
              <a:latin typeface="Lucida Console" panose="020B0609040504020204" pitchFamily="49" charset="0"/>
              <a:ea typeface="HG丸ｺﾞｼｯｸM-PRO" panose="020F0600000000000000" pitchFamily="50" charset="-128"/>
            </a:endParaRPr>
          </a:p>
          <a:p>
            <a:pPr eaLnBrk="1" hangingPunct="1"/>
            <a:r>
              <a:rPr lang="en-US" altLang="ja-JP" sz="2400" dirty="0">
                <a:latin typeface="Lucida Console" panose="020B0609040504020204" pitchFamily="49" charset="0"/>
                <a:ea typeface="HG丸ｺﾞｼｯｸM-PRO" panose="020F0600000000000000" pitchFamily="50" charset="-128"/>
              </a:rPr>
              <a:t>&gt;&gt;&gt; a[-1] = 'A'</a:t>
            </a:r>
          </a:p>
          <a:p>
            <a:pPr eaLnBrk="1" hangingPunct="1"/>
            <a:r>
              <a:rPr lang="en-US" altLang="ja-JP" sz="2400" dirty="0">
                <a:latin typeface="Lucida Console" panose="020B0609040504020204" pitchFamily="49" charset="0"/>
                <a:ea typeface="HG丸ｺﾞｼｯｸM-PRO" panose="020F0600000000000000" pitchFamily="50" charset="-128"/>
              </a:rPr>
              <a:t>&gt;&gt;&gt; print(a)</a:t>
            </a:r>
          </a:p>
          <a:p>
            <a:pPr eaLnBrk="1" hangingPunct="1"/>
            <a:r>
              <a:rPr lang="en-US" altLang="ja-JP" sz="2400" dirty="0">
                <a:solidFill>
                  <a:srgbClr val="0070C0"/>
                </a:solidFill>
                <a:latin typeface="Lucida Console" panose="020B0609040504020204" pitchFamily="49" charset="0"/>
                <a:ea typeface="HG丸ｺﾞｼｯｸM-PRO" panose="020F0600000000000000" pitchFamily="50" charset="-128"/>
              </a:rPr>
              <a:t>[99, 20, 30, 40, 'A']</a:t>
            </a:r>
          </a:p>
        </p:txBody>
      </p:sp>
      <p:sp>
        <p:nvSpPr>
          <p:cNvPr id="6" name="テキスト ボックス 5">
            <a:extLst>
              <a:ext uri="{FF2B5EF4-FFF2-40B4-BE49-F238E27FC236}">
                <a16:creationId xmlns:a16="http://schemas.microsoft.com/office/drawing/2014/main" id="{5A5588BE-B415-48F2-AB24-15F1BB946760}"/>
              </a:ext>
            </a:extLst>
          </p:cNvPr>
          <p:cNvSpPr txBox="1"/>
          <p:nvPr/>
        </p:nvSpPr>
        <p:spPr>
          <a:xfrm>
            <a:off x="457200" y="1273697"/>
            <a:ext cx="4801314" cy="400110"/>
          </a:xfrm>
          <a:prstGeom prst="rect">
            <a:avLst/>
          </a:prstGeom>
          <a:noFill/>
        </p:spPr>
        <p:txBody>
          <a:bodyPr wrap="none" rtlCol="0">
            <a:spAutoFit/>
          </a:bodyPr>
          <a:lstStyle/>
          <a:p>
            <a:r>
              <a:rPr lang="ja-JP" altLang="en-US" sz="2000" b="1" dirty="0">
                <a:latin typeface="+mn-ea"/>
                <a:ea typeface="+mn-ea"/>
              </a:rPr>
              <a:t>インデックス</a:t>
            </a:r>
            <a:r>
              <a:rPr lang="ja-JP" altLang="en-US" sz="2000" dirty="0">
                <a:latin typeface="+mn-ea"/>
                <a:ea typeface="+mn-ea"/>
              </a:rPr>
              <a:t>を指定して値を変更できる</a:t>
            </a:r>
            <a:endParaRPr kumimoji="1" lang="ja-JP" altLang="en-US" sz="2000" dirty="0">
              <a:latin typeface="+mn-ea"/>
              <a:ea typeface="+mn-ea"/>
            </a:endParaRPr>
          </a:p>
        </p:txBody>
      </p:sp>
      <p:cxnSp>
        <p:nvCxnSpPr>
          <p:cNvPr id="10" name="直線矢印コネクタ 9">
            <a:extLst>
              <a:ext uri="{FF2B5EF4-FFF2-40B4-BE49-F238E27FC236}">
                <a16:creationId xmlns:a16="http://schemas.microsoft.com/office/drawing/2014/main" id="{C4197D0D-3E8F-4179-9E82-B6B753CF3793}"/>
              </a:ext>
            </a:extLst>
          </p:cNvPr>
          <p:cNvCxnSpPr>
            <a:cxnSpLocks/>
          </p:cNvCxnSpPr>
          <p:nvPr/>
        </p:nvCxnSpPr>
        <p:spPr>
          <a:xfrm flipH="1">
            <a:off x="4697008" y="2555399"/>
            <a:ext cx="34277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6E73E23F-4321-4A62-9862-BA64DAB53AC7}"/>
              </a:ext>
            </a:extLst>
          </p:cNvPr>
          <p:cNvSpPr txBox="1"/>
          <p:nvPr/>
        </p:nvSpPr>
        <p:spPr>
          <a:xfrm>
            <a:off x="5148064" y="2355344"/>
            <a:ext cx="2749471" cy="400110"/>
          </a:xfrm>
          <a:prstGeom prst="rect">
            <a:avLst/>
          </a:prstGeom>
          <a:noFill/>
        </p:spPr>
        <p:txBody>
          <a:bodyPr wrap="none" rtlCol="0">
            <a:spAutoFit/>
          </a:bodyPr>
          <a:lstStyle/>
          <a:p>
            <a:r>
              <a:rPr lang="ja-JP" altLang="en-US" sz="2000" dirty="0">
                <a:latin typeface="+mn-ea"/>
                <a:ea typeface="+mn-ea"/>
              </a:rPr>
              <a:t>リストの全要素を出力</a:t>
            </a:r>
            <a:endParaRPr kumimoji="1" lang="ja-JP" altLang="en-US" sz="2000" dirty="0">
              <a:latin typeface="+mn-ea"/>
              <a:ea typeface="+mn-ea"/>
            </a:endParaRPr>
          </a:p>
        </p:txBody>
      </p:sp>
      <p:cxnSp>
        <p:nvCxnSpPr>
          <p:cNvPr id="14" name="直線矢印コネクタ 13">
            <a:extLst>
              <a:ext uri="{FF2B5EF4-FFF2-40B4-BE49-F238E27FC236}">
                <a16:creationId xmlns:a16="http://schemas.microsoft.com/office/drawing/2014/main" id="{9E6FA4F4-D58F-49A2-AD7F-894B17F6CACD}"/>
              </a:ext>
            </a:extLst>
          </p:cNvPr>
          <p:cNvCxnSpPr>
            <a:cxnSpLocks/>
          </p:cNvCxnSpPr>
          <p:nvPr/>
        </p:nvCxnSpPr>
        <p:spPr>
          <a:xfrm flipH="1">
            <a:off x="4663885" y="3557047"/>
            <a:ext cx="34277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7DF15952-00D7-4BEE-8BE7-6240C604978F}"/>
              </a:ext>
            </a:extLst>
          </p:cNvPr>
          <p:cNvSpPr txBox="1"/>
          <p:nvPr/>
        </p:nvSpPr>
        <p:spPr>
          <a:xfrm>
            <a:off x="5114941" y="3356992"/>
            <a:ext cx="2778325" cy="400110"/>
          </a:xfrm>
          <a:prstGeom prst="rect">
            <a:avLst/>
          </a:prstGeom>
          <a:noFill/>
        </p:spPr>
        <p:txBody>
          <a:bodyPr wrap="none" rtlCol="0">
            <a:spAutoFit/>
          </a:bodyPr>
          <a:lstStyle/>
          <a:p>
            <a:r>
              <a:rPr lang="ja-JP" altLang="en-US" sz="2000" dirty="0">
                <a:latin typeface="+mn-ea"/>
                <a:ea typeface="+mn-ea"/>
              </a:rPr>
              <a:t>先頭の要素を</a:t>
            </a:r>
            <a:r>
              <a:rPr lang="en-US" altLang="ja-JP" sz="2000" dirty="0">
                <a:latin typeface="+mn-ea"/>
                <a:ea typeface="+mn-ea"/>
              </a:rPr>
              <a:t>99</a:t>
            </a:r>
            <a:r>
              <a:rPr lang="ja-JP" altLang="en-US" sz="2000" dirty="0">
                <a:latin typeface="+mn-ea"/>
                <a:ea typeface="+mn-ea"/>
              </a:rPr>
              <a:t>に変更</a:t>
            </a:r>
            <a:endParaRPr kumimoji="1" lang="ja-JP" altLang="en-US" sz="2000" dirty="0">
              <a:latin typeface="+mn-ea"/>
              <a:ea typeface="+mn-ea"/>
            </a:endParaRPr>
          </a:p>
        </p:txBody>
      </p:sp>
      <p:cxnSp>
        <p:nvCxnSpPr>
          <p:cNvPr id="16" name="直線矢印コネクタ 15">
            <a:extLst>
              <a:ext uri="{FF2B5EF4-FFF2-40B4-BE49-F238E27FC236}">
                <a16:creationId xmlns:a16="http://schemas.microsoft.com/office/drawing/2014/main" id="{EA5CD620-DC7E-4E6C-B8B5-ABF920F35155}"/>
              </a:ext>
            </a:extLst>
          </p:cNvPr>
          <p:cNvCxnSpPr>
            <a:cxnSpLocks/>
          </p:cNvCxnSpPr>
          <p:nvPr/>
        </p:nvCxnSpPr>
        <p:spPr>
          <a:xfrm flipH="1">
            <a:off x="4663885" y="5004841"/>
            <a:ext cx="34277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D90A9447-3B20-46D4-AAA1-7724D57525A4}"/>
              </a:ext>
            </a:extLst>
          </p:cNvPr>
          <p:cNvSpPr txBox="1"/>
          <p:nvPr/>
        </p:nvSpPr>
        <p:spPr>
          <a:xfrm>
            <a:off x="5114941" y="4804786"/>
            <a:ext cx="2236510" cy="400110"/>
          </a:xfrm>
          <a:prstGeom prst="rect">
            <a:avLst/>
          </a:prstGeom>
          <a:noFill/>
        </p:spPr>
        <p:txBody>
          <a:bodyPr wrap="none" rtlCol="0">
            <a:spAutoFit/>
          </a:bodyPr>
          <a:lstStyle/>
          <a:p>
            <a:r>
              <a:rPr lang="ja-JP" altLang="en-US" sz="2000" dirty="0">
                <a:latin typeface="+mn-ea"/>
                <a:ea typeface="+mn-ea"/>
              </a:rPr>
              <a:t>文字列にもできる</a:t>
            </a:r>
            <a:endParaRPr kumimoji="1" lang="ja-JP" altLang="en-US" sz="2000" dirty="0">
              <a:latin typeface="+mn-ea"/>
              <a:ea typeface="+mn-ea"/>
            </a:endParaRPr>
          </a:p>
        </p:txBody>
      </p:sp>
      <p:sp>
        <p:nvSpPr>
          <p:cNvPr id="18" name="テキスト ボックス 17">
            <a:extLst>
              <a:ext uri="{FF2B5EF4-FFF2-40B4-BE49-F238E27FC236}">
                <a16:creationId xmlns:a16="http://schemas.microsoft.com/office/drawing/2014/main" id="{B1952E02-FFBD-4A95-B626-9EF281C2C1DC}"/>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25EF9616-2C08-4EC0-B1DF-5BD09FD963BA}"/>
              </a:ext>
            </a:extLst>
          </p:cNvPr>
          <p:cNvSpPr>
            <a:spLocks noGrp="1"/>
          </p:cNvSpPr>
          <p:nvPr>
            <p:ph type="sldNum" sz="quarter" idx="12"/>
          </p:nvPr>
        </p:nvSpPr>
        <p:spPr/>
        <p:txBody>
          <a:bodyPr/>
          <a:lstStyle/>
          <a:p>
            <a:fld id="{F9134F74-3BB4-4ADE-A554-892E3A208E77}" type="slidenum">
              <a:rPr lang="ja-JP" altLang="en-US" smtClean="0"/>
              <a:pPr/>
              <a:t>62</a:t>
            </a:fld>
            <a:endParaRPr lang="ja-JP" altLang="en-US"/>
          </a:p>
        </p:txBody>
      </p:sp>
    </p:spTree>
    <p:extLst>
      <p:ext uri="{BB962C8B-B14F-4D97-AF65-F5344CB8AC3E}">
        <p14:creationId xmlns:p14="http://schemas.microsoft.com/office/powerpoint/2010/main" val="33436140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FCA765-4448-478A-9AB2-52D160DEF54E}"/>
              </a:ext>
            </a:extLst>
          </p:cNvPr>
          <p:cNvSpPr>
            <a:spLocks noGrp="1"/>
          </p:cNvSpPr>
          <p:nvPr>
            <p:ph type="title"/>
          </p:nvPr>
        </p:nvSpPr>
        <p:spPr/>
        <p:txBody>
          <a:bodyPr/>
          <a:lstStyle/>
          <a:p>
            <a:r>
              <a:rPr kumimoji="1" lang="ja-JP" altLang="en-US" dirty="0"/>
              <a:t>リストの要素数の確認</a:t>
            </a:r>
          </a:p>
        </p:txBody>
      </p:sp>
      <p:sp>
        <p:nvSpPr>
          <p:cNvPr id="4" name="テキスト ボックス 3">
            <a:extLst>
              <a:ext uri="{FF2B5EF4-FFF2-40B4-BE49-F238E27FC236}">
                <a16:creationId xmlns:a16="http://schemas.microsoft.com/office/drawing/2014/main" id="{3C333F5B-8945-4F87-B8F7-BFCAE3D47432}"/>
              </a:ext>
            </a:extLst>
          </p:cNvPr>
          <p:cNvSpPr txBox="1">
            <a:spLocks noChangeArrowheads="1"/>
          </p:cNvSpPr>
          <p:nvPr/>
        </p:nvSpPr>
        <p:spPr bwMode="auto">
          <a:xfrm>
            <a:off x="542835" y="1881700"/>
            <a:ext cx="6189405" cy="1200329"/>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latin typeface="Lucida Console" panose="020B0609040504020204" pitchFamily="49" charset="0"/>
                <a:ea typeface="HG丸ｺﾞｼｯｸM-PRO" panose="020F0600000000000000" pitchFamily="50" charset="-128"/>
              </a:rPr>
              <a:t>&gt;&gt;&gt; a = [10, 20, 30, 40, 50]</a:t>
            </a:r>
          </a:p>
          <a:p>
            <a:pPr eaLnBrk="1" hangingPunct="1"/>
            <a:r>
              <a:rPr lang="en-US" altLang="ja-JP" sz="2400" dirty="0">
                <a:latin typeface="Lucida Console" panose="020B0609040504020204" pitchFamily="49" charset="0"/>
                <a:ea typeface="HG丸ｺﾞｼｯｸM-PRO" panose="020F0600000000000000" pitchFamily="50" charset="-128"/>
              </a:rPr>
              <a:t>&gt;&gt;&gt; </a:t>
            </a:r>
            <a:r>
              <a:rPr lang="en-US" altLang="ja-JP" sz="2400" dirty="0" err="1">
                <a:latin typeface="Lucida Console" panose="020B0609040504020204" pitchFamily="49" charset="0"/>
                <a:ea typeface="HG丸ｺﾞｼｯｸM-PRO" panose="020F0600000000000000" pitchFamily="50" charset="-128"/>
              </a:rPr>
              <a:t>len</a:t>
            </a:r>
            <a:r>
              <a:rPr lang="en-US" altLang="ja-JP" sz="2400" dirty="0">
                <a:latin typeface="Lucida Console" panose="020B0609040504020204" pitchFamily="49" charset="0"/>
                <a:ea typeface="HG丸ｺﾞｼｯｸM-PRO" panose="020F0600000000000000" pitchFamily="50" charset="-128"/>
              </a:rPr>
              <a:t>(a)</a:t>
            </a:r>
          </a:p>
          <a:p>
            <a:pPr eaLnBrk="1" hangingPunct="1"/>
            <a:r>
              <a:rPr lang="en-US" altLang="ja-JP" sz="2400" dirty="0">
                <a:solidFill>
                  <a:srgbClr val="0070C0"/>
                </a:solidFill>
                <a:latin typeface="Lucida Console" panose="020B0609040504020204" pitchFamily="49" charset="0"/>
                <a:ea typeface="HG丸ｺﾞｼｯｸM-PRO" panose="020F0600000000000000" pitchFamily="50" charset="-128"/>
              </a:rPr>
              <a:t>5</a:t>
            </a:r>
          </a:p>
        </p:txBody>
      </p:sp>
      <p:sp>
        <p:nvSpPr>
          <p:cNvPr id="6" name="テキスト ボックス 5">
            <a:extLst>
              <a:ext uri="{FF2B5EF4-FFF2-40B4-BE49-F238E27FC236}">
                <a16:creationId xmlns:a16="http://schemas.microsoft.com/office/drawing/2014/main" id="{5A5588BE-B415-48F2-AB24-15F1BB946760}"/>
              </a:ext>
            </a:extLst>
          </p:cNvPr>
          <p:cNvSpPr txBox="1"/>
          <p:nvPr/>
        </p:nvSpPr>
        <p:spPr>
          <a:xfrm>
            <a:off x="457200" y="1273697"/>
            <a:ext cx="4671472" cy="400110"/>
          </a:xfrm>
          <a:prstGeom prst="rect">
            <a:avLst/>
          </a:prstGeom>
          <a:noFill/>
        </p:spPr>
        <p:txBody>
          <a:bodyPr wrap="none" rtlCol="0">
            <a:spAutoFit/>
          </a:bodyPr>
          <a:lstStyle/>
          <a:p>
            <a:r>
              <a:rPr lang="en-US" altLang="ja-JP" sz="2000" b="1" dirty="0" err="1">
                <a:latin typeface="+mn-ea"/>
                <a:ea typeface="+mn-ea"/>
              </a:rPr>
              <a:t>len</a:t>
            </a:r>
            <a:r>
              <a:rPr lang="ja-JP" altLang="en-US" sz="2000" dirty="0">
                <a:latin typeface="+mn-ea"/>
                <a:ea typeface="+mn-ea"/>
              </a:rPr>
              <a:t>関数でリストの要素数を取得できる</a:t>
            </a:r>
            <a:endParaRPr kumimoji="1" lang="ja-JP" altLang="en-US" sz="2000" dirty="0">
              <a:latin typeface="+mn-ea"/>
              <a:ea typeface="+mn-ea"/>
            </a:endParaRPr>
          </a:p>
        </p:txBody>
      </p:sp>
      <p:sp>
        <p:nvSpPr>
          <p:cNvPr id="12" name="テキスト ボックス 11">
            <a:extLst>
              <a:ext uri="{FF2B5EF4-FFF2-40B4-BE49-F238E27FC236}">
                <a16:creationId xmlns:a16="http://schemas.microsoft.com/office/drawing/2014/main" id="{CCDAE6CB-0DF7-4E64-82B2-7CF62DE0E9CD}"/>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FBB607DD-041B-418F-B833-17420BC25E18}"/>
              </a:ext>
            </a:extLst>
          </p:cNvPr>
          <p:cNvSpPr>
            <a:spLocks noGrp="1"/>
          </p:cNvSpPr>
          <p:nvPr>
            <p:ph type="sldNum" sz="quarter" idx="12"/>
          </p:nvPr>
        </p:nvSpPr>
        <p:spPr/>
        <p:txBody>
          <a:bodyPr/>
          <a:lstStyle/>
          <a:p>
            <a:fld id="{F9134F74-3BB4-4ADE-A554-892E3A208E77}" type="slidenum">
              <a:rPr lang="ja-JP" altLang="en-US" smtClean="0"/>
              <a:pPr/>
              <a:t>63</a:t>
            </a:fld>
            <a:endParaRPr lang="ja-JP" altLang="en-US"/>
          </a:p>
        </p:txBody>
      </p:sp>
    </p:spTree>
    <p:extLst>
      <p:ext uri="{BB962C8B-B14F-4D97-AF65-F5344CB8AC3E}">
        <p14:creationId xmlns:p14="http://schemas.microsoft.com/office/powerpoint/2010/main" val="25333850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B31E803A-B618-4F97-9147-E36C12678BD0}"/>
              </a:ext>
            </a:extLst>
          </p:cNvPr>
          <p:cNvSpPr>
            <a:spLocks noGrp="1"/>
          </p:cNvSpPr>
          <p:nvPr>
            <p:ph type="ctrTitle"/>
          </p:nvPr>
        </p:nvSpPr>
        <p:spPr/>
        <p:txBody>
          <a:bodyPr/>
          <a:lstStyle/>
          <a:p>
            <a:r>
              <a:rPr lang="ja-JP" altLang="en-US" dirty="0"/>
              <a:t>モジュールの利用</a:t>
            </a:r>
          </a:p>
        </p:txBody>
      </p:sp>
      <p:sp>
        <p:nvSpPr>
          <p:cNvPr id="6" name="字幕 5">
            <a:extLst>
              <a:ext uri="{FF2B5EF4-FFF2-40B4-BE49-F238E27FC236}">
                <a16:creationId xmlns:a16="http://schemas.microsoft.com/office/drawing/2014/main" id="{7B4DF5DD-C758-4438-AC67-0545D6828402}"/>
              </a:ext>
            </a:extLst>
          </p:cNvPr>
          <p:cNvSpPr>
            <a:spLocks noGrp="1"/>
          </p:cNvSpPr>
          <p:nvPr>
            <p:ph type="subTitle"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D371BC8B-177F-42CA-809E-D70773FEBC8D}"/>
              </a:ext>
            </a:extLst>
          </p:cNvPr>
          <p:cNvSpPr>
            <a:spLocks noGrp="1"/>
          </p:cNvSpPr>
          <p:nvPr>
            <p:ph type="sldNum" sz="quarter" idx="12"/>
          </p:nvPr>
        </p:nvSpPr>
        <p:spPr/>
        <p:txBody>
          <a:bodyPr/>
          <a:lstStyle/>
          <a:p>
            <a:fld id="{F9134F74-3BB4-4ADE-A554-892E3A208E77}" type="slidenum">
              <a:rPr lang="ja-JP" altLang="en-US" smtClean="0"/>
              <a:pPr/>
              <a:t>64</a:t>
            </a:fld>
            <a:endParaRPr lang="ja-JP" altLang="en-US"/>
          </a:p>
        </p:txBody>
      </p:sp>
    </p:spTree>
    <p:extLst>
      <p:ext uri="{BB962C8B-B14F-4D97-AF65-F5344CB8AC3E}">
        <p14:creationId xmlns:p14="http://schemas.microsoft.com/office/powerpoint/2010/main" val="13202554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B01B77-1AF6-47FD-9060-C0D0BAA3C16C}"/>
              </a:ext>
            </a:extLst>
          </p:cNvPr>
          <p:cNvSpPr>
            <a:spLocks noGrp="1"/>
          </p:cNvSpPr>
          <p:nvPr>
            <p:ph type="title"/>
          </p:nvPr>
        </p:nvSpPr>
        <p:spPr/>
        <p:txBody>
          <a:bodyPr/>
          <a:lstStyle/>
          <a:p>
            <a:r>
              <a:rPr lang="ja-JP" altLang="en-US" dirty="0"/>
              <a:t>モジュールの使用</a:t>
            </a:r>
            <a:endParaRPr kumimoji="1" lang="ja-JP" altLang="en-US" dirty="0"/>
          </a:p>
        </p:txBody>
      </p:sp>
      <p:sp>
        <p:nvSpPr>
          <p:cNvPr id="3" name="コンテンツ プレースホルダー 2">
            <a:extLst>
              <a:ext uri="{FF2B5EF4-FFF2-40B4-BE49-F238E27FC236}">
                <a16:creationId xmlns:a16="http://schemas.microsoft.com/office/drawing/2014/main" id="{13BF25F1-74D5-4842-A7AC-25E413FD213C}"/>
              </a:ext>
            </a:extLst>
          </p:cNvPr>
          <p:cNvSpPr>
            <a:spLocks noGrp="1"/>
          </p:cNvSpPr>
          <p:nvPr>
            <p:ph idx="1"/>
          </p:nvPr>
        </p:nvSpPr>
        <p:spPr/>
        <p:txBody>
          <a:bodyPr/>
          <a:lstStyle/>
          <a:p>
            <a:r>
              <a:rPr kumimoji="1" lang="ja-JP" altLang="en-US" sz="2800" dirty="0"/>
              <a:t>モジュールとは各種の機能を管理する単位</a:t>
            </a:r>
            <a:endParaRPr kumimoji="1" lang="en-US" altLang="ja-JP" sz="2800" dirty="0"/>
          </a:p>
          <a:p>
            <a:r>
              <a:rPr lang="ja-JP" altLang="en-US" sz="2800" dirty="0"/>
              <a:t>必要に応じてモジュールを読み込んでプログラムを作る</a:t>
            </a:r>
            <a:br>
              <a:rPr lang="en-US" altLang="ja-JP" sz="2800" dirty="0"/>
            </a:br>
            <a:r>
              <a:rPr lang="ja-JP" altLang="en-US" sz="2800" dirty="0"/>
              <a:t>（「モジュールを</a:t>
            </a:r>
            <a:r>
              <a:rPr lang="ja-JP" altLang="en-US" sz="2800" b="1" dirty="0">
                <a:solidFill>
                  <a:srgbClr val="FF0000"/>
                </a:solidFill>
              </a:rPr>
              <a:t>インポートする</a:t>
            </a:r>
            <a:r>
              <a:rPr lang="ja-JP" altLang="en-US" sz="2800" dirty="0"/>
              <a:t>」という）</a:t>
            </a:r>
            <a:endParaRPr lang="en-US" altLang="ja-JP" sz="2800" dirty="0"/>
          </a:p>
          <a:p>
            <a:endParaRPr lang="en-US" altLang="ja-JP" sz="2800" dirty="0"/>
          </a:p>
          <a:p>
            <a:pPr marL="0" indent="0">
              <a:buNone/>
            </a:pPr>
            <a:endParaRPr lang="en-US" altLang="ja-JP" sz="2800" dirty="0"/>
          </a:p>
          <a:p>
            <a:endParaRPr lang="en-US" altLang="ja-JP" sz="2800" dirty="0"/>
          </a:p>
          <a:p>
            <a:r>
              <a:rPr lang="en-US" altLang="ja-JP" sz="2800" b="1" dirty="0"/>
              <a:t>math</a:t>
            </a:r>
            <a:r>
              <a:rPr lang="ja-JP" altLang="en-US" sz="2800" dirty="0"/>
              <a:t>モジュールをインポートすると、</a:t>
            </a:r>
            <a:r>
              <a:rPr lang="en-US" altLang="ja-JP" sz="2800" dirty="0"/>
              <a:t>sin, cos </a:t>
            </a:r>
            <a:r>
              <a:rPr lang="ja-JP" altLang="en-US" sz="2800" dirty="0"/>
              <a:t>などの関数を使用できるようになる</a:t>
            </a:r>
          </a:p>
          <a:p>
            <a:pPr marL="0" indent="0">
              <a:buNone/>
            </a:pPr>
            <a:endParaRPr kumimoji="1" lang="ja-JP" altLang="en-US" sz="2800" dirty="0"/>
          </a:p>
        </p:txBody>
      </p:sp>
      <p:sp>
        <p:nvSpPr>
          <p:cNvPr id="7" name="テキスト ボックス 6">
            <a:extLst>
              <a:ext uri="{FF2B5EF4-FFF2-40B4-BE49-F238E27FC236}">
                <a16:creationId xmlns:a16="http://schemas.microsoft.com/office/drawing/2014/main" id="{4532DAC2-F20B-4340-86EC-0E58D841B71C}"/>
              </a:ext>
            </a:extLst>
          </p:cNvPr>
          <p:cNvSpPr txBox="1">
            <a:spLocks noChangeArrowheads="1"/>
          </p:cNvSpPr>
          <p:nvPr/>
        </p:nvSpPr>
        <p:spPr bwMode="auto">
          <a:xfrm>
            <a:off x="827584" y="3429000"/>
            <a:ext cx="6189405"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latin typeface="Lucida Console" panose="020B0609040504020204" pitchFamily="49" charset="0"/>
                <a:ea typeface="HG丸ｺﾞｼｯｸM-PRO" panose="020F0600000000000000" pitchFamily="50" charset="-128"/>
              </a:rPr>
              <a:t>import </a:t>
            </a:r>
            <a:r>
              <a:rPr lang="ja-JP" altLang="en-US" sz="2400" dirty="0">
                <a:latin typeface="Lucida Console" panose="020B0609040504020204" pitchFamily="49" charset="0"/>
                <a:ea typeface="HG丸ｺﾞｼｯｸM-PRO" panose="020F0600000000000000" pitchFamily="50" charset="-128"/>
              </a:rPr>
              <a:t>モジュール名</a:t>
            </a:r>
            <a:endParaRPr lang="en-US" altLang="ja-JP" sz="2400" dirty="0">
              <a:solidFill>
                <a:srgbClr val="0070C0"/>
              </a:solidFill>
              <a:latin typeface="Lucida Console" panose="020B0609040504020204" pitchFamily="49" charset="0"/>
              <a:ea typeface="HG丸ｺﾞｼｯｸM-PRO" panose="020F0600000000000000" pitchFamily="50" charset="-128"/>
            </a:endParaRPr>
          </a:p>
        </p:txBody>
      </p:sp>
      <p:sp>
        <p:nvSpPr>
          <p:cNvPr id="8" name="テキスト ボックス 7">
            <a:extLst>
              <a:ext uri="{FF2B5EF4-FFF2-40B4-BE49-F238E27FC236}">
                <a16:creationId xmlns:a16="http://schemas.microsoft.com/office/drawing/2014/main" id="{05A4483C-6382-4EEE-88AB-2FC25C646226}"/>
              </a:ext>
            </a:extLst>
          </p:cNvPr>
          <p:cNvSpPr txBox="1">
            <a:spLocks noChangeArrowheads="1"/>
          </p:cNvSpPr>
          <p:nvPr/>
        </p:nvSpPr>
        <p:spPr bwMode="auto">
          <a:xfrm>
            <a:off x="827584" y="5673501"/>
            <a:ext cx="6189405"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latin typeface="Lucida Console" panose="020B0609040504020204" pitchFamily="49" charset="0"/>
                <a:ea typeface="HG丸ｺﾞｼｯｸM-PRO" panose="020F0600000000000000" pitchFamily="50" charset="-128"/>
              </a:rPr>
              <a:t>import math</a:t>
            </a:r>
            <a:endParaRPr lang="en-US" altLang="ja-JP" sz="2400" dirty="0">
              <a:solidFill>
                <a:srgbClr val="0070C0"/>
              </a:solidFill>
              <a:latin typeface="Lucida Console" panose="020B0609040504020204" pitchFamily="49" charset="0"/>
              <a:ea typeface="HG丸ｺﾞｼｯｸM-PRO" panose="020F0600000000000000" pitchFamily="50" charset="-128"/>
            </a:endParaRPr>
          </a:p>
        </p:txBody>
      </p:sp>
      <p:sp>
        <p:nvSpPr>
          <p:cNvPr id="4" name="スライド番号プレースホルダー 3">
            <a:extLst>
              <a:ext uri="{FF2B5EF4-FFF2-40B4-BE49-F238E27FC236}">
                <a16:creationId xmlns:a16="http://schemas.microsoft.com/office/drawing/2014/main" id="{BCB82052-9B82-491D-B22A-943F2E65A308}"/>
              </a:ext>
            </a:extLst>
          </p:cNvPr>
          <p:cNvSpPr>
            <a:spLocks noGrp="1"/>
          </p:cNvSpPr>
          <p:nvPr>
            <p:ph type="sldNum" sz="quarter" idx="12"/>
          </p:nvPr>
        </p:nvSpPr>
        <p:spPr/>
        <p:txBody>
          <a:bodyPr/>
          <a:lstStyle/>
          <a:p>
            <a:fld id="{F9134F74-3BB4-4ADE-A554-892E3A208E77}" type="slidenum">
              <a:rPr lang="ja-JP" altLang="en-US" smtClean="0"/>
              <a:pPr/>
              <a:t>65</a:t>
            </a:fld>
            <a:endParaRPr lang="ja-JP" altLang="en-US"/>
          </a:p>
        </p:txBody>
      </p:sp>
    </p:spTree>
    <p:extLst>
      <p:ext uri="{BB962C8B-B14F-4D97-AF65-F5344CB8AC3E}">
        <p14:creationId xmlns:p14="http://schemas.microsoft.com/office/powerpoint/2010/main" val="30242759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930E94-41A4-4EE8-9C8C-009A9E4E5E0C}"/>
              </a:ext>
            </a:extLst>
          </p:cNvPr>
          <p:cNvSpPr>
            <a:spLocks noGrp="1"/>
          </p:cNvSpPr>
          <p:nvPr>
            <p:ph type="title"/>
          </p:nvPr>
        </p:nvSpPr>
        <p:spPr/>
        <p:txBody>
          <a:bodyPr>
            <a:normAutofit/>
          </a:bodyPr>
          <a:lstStyle/>
          <a:p>
            <a:r>
              <a:rPr kumimoji="1" lang="en-US" altLang="ja-JP" dirty="0"/>
              <a:t>math</a:t>
            </a:r>
            <a:r>
              <a:rPr kumimoji="1" lang="ja-JP" altLang="en-US" dirty="0"/>
              <a:t>モジュールに含まれる関数・定数</a:t>
            </a:r>
          </a:p>
        </p:txBody>
      </p:sp>
      <p:pic>
        <p:nvPicPr>
          <p:cNvPr id="8" name="図 7">
            <a:extLst>
              <a:ext uri="{FF2B5EF4-FFF2-40B4-BE49-F238E27FC236}">
                <a16:creationId xmlns:a16="http://schemas.microsoft.com/office/drawing/2014/main" id="{3CB7A964-099B-4995-A338-B485184A3FBF}"/>
              </a:ext>
            </a:extLst>
          </p:cNvPr>
          <p:cNvPicPr>
            <a:picLocks noChangeAspect="1"/>
          </p:cNvPicPr>
          <p:nvPr/>
        </p:nvPicPr>
        <p:blipFill>
          <a:blip r:embed="rId2"/>
          <a:stretch>
            <a:fillRect/>
          </a:stretch>
        </p:blipFill>
        <p:spPr>
          <a:xfrm>
            <a:off x="1187624" y="1124744"/>
            <a:ext cx="6597575" cy="4206146"/>
          </a:xfrm>
          <a:prstGeom prst="rect">
            <a:avLst/>
          </a:prstGeom>
        </p:spPr>
      </p:pic>
      <p:pic>
        <p:nvPicPr>
          <p:cNvPr id="9" name="図 8">
            <a:extLst>
              <a:ext uri="{FF2B5EF4-FFF2-40B4-BE49-F238E27FC236}">
                <a16:creationId xmlns:a16="http://schemas.microsoft.com/office/drawing/2014/main" id="{9AA066DB-79BC-40B5-ADEB-75AC6919C5B7}"/>
              </a:ext>
            </a:extLst>
          </p:cNvPr>
          <p:cNvPicPr>
            <a:picLocks noChangeAspect="1"/>
          </p:cNvPicPr>
          <p:nvPr/>
        </p:nvPicPr>
        <p:blipFill>
          <a:blip r:embed="rId3"/>
          <a:stretch>
            <a:fillRect/>
          </a:stretch>
        </p:blipFill>
        <p:spPr>
          <a:xfrm>
            <a:off x="1187624" y="5457014"/>
            <a:ext cx="4725367" cy="1311309"/>
          </a:xfrm>
          <a:prstGeom prst="rect">
            <a:avLst/>
          </a:prstGeom>
        </p:spPr>
      </p:pic>
      <p:sp>
        <p:nvSpPr>
          <p:cNvPr id="3" name="スライド番号プレースホルダー 2">
            <a:extLst>
              <a:ext uri="{FF2B5EF4-FFF2-40B4-BE49-F238E27FC236}">
                <a16:creationId xmlns:a16="http://schemas.microsoft.com/office/drawing/2014/main" id="{6E33E14E-FE19-44BA-8C3B-ED5ADD899CE6}"/>
              </a:ext>
            </a:extLst>
          </p:cNvPr>
          <p:cNvSpPr>
            <a:spLocks noGrp="1"/>
          </p:cNvSpPr>
          <p:nvPr>
            <p:ph type="sldNum" sz="quarter" idx="12"/>
          </p:nvPr>
        </p:nvSpPr>
        <p:spPr/>
        <p:txBody>
          <a:bodyPr/>
          <a:lstStyle/>
          <a:p>
            <a:fld id="{F9134F74-3BB4-4ADE-A554-892E3A208E77}" type="slidenum">
              <a:rPr lang="ja-JP" altLang="en-US" smtClean="0"/>
              <a:pPr/>
              <a:t>66</a:t>
            </a:fld>
            <a:endParaRPr lang="ja-JP" altLang="en-US"/>
          </a:p>
        </p:txBody>
      </p:sp>
    </p:spTree>
    <p:extLst>
      <p:ext uri="{BB962C8B-B14F-4D97-AF65-F5344CB8AC3E}">
        <p14:creationId xmlns:p14="http://schemas.microsoft.com/office/powerpoint/2010/main" val="8144698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7D4648-418B-41F6-9A0C-71A5D7584873}"/>
              </a:ext>
            </a:extLst>
          </p:cNvPr>
          <p:cNvSpPr>
            <a:spLocks noGrp="1"/>
          </p:cNvSpPr>
          <p:nvPr>
            <p:ph type="title"/>
          </p:nvPr>
        </p:nvSpPr>
        <p:spPr/>
        <p:txBody>
          <a:bodyPr/>
          <a:lstStyle/>
          <a:p>
            <a:r>
              <a:rPr kumimoji="1" lang="en-US" altLang="ja-JP" dirty="0"/>
              <a:t>math</a:t>
            </a:r>
            <a:r>
              <a:rPr kumimoji="1" lang="ja-JP" altLang="en-US" dirty="0"/>
              <a:t>モジュールの利用</a:t>
            </a:r>
          </a:p>
        </p:txBody>
      </p:sp>
      <p:pic>
        <p:nvPicPr>
          <p:cNvPr id="4" name="図 3">
            <a:extLst>
              <a:ext uri="{FF2B5EF4-FFF2-40B4-BE49-F238E27FC236}">
                <a16:creationId xmlns:a16="http://schemas.microsoft.com/office/drawing/2014/main" id="{33DA0D2E-EDB8-4C6D-812F-1AA32C814C7C}"/>
              </a:ext>
            </a:extLst>
          </p:cNvPr>
          <p:cNvPicPr>
            <a:picLocks noChangeAspect="1"/>
          </p:cNvPicPr>
          <p:nvPr/>
        </p:nvPicPr>
        <p:blipFill>
          <a:blip r:embed="rId2"/>
          <a:stretch>
            <a:fillRect/>
          </a:stretch>
        </p:blipFill>
        <p:spPr>
          <a:xfrm>
            <a:off x="161764" y="4264776"/>
            <a:ext cx="8820472" cy="1981636"/>
          </a:xfrm>
          <a:prstGeom prst="rect">
            <a:avLst/>
          </a:prstGeom>
        </p:spPr>
      </p:pic>
      <p:sp>
        <p:nvSpPr>
          <p:cNvPr id="5" name="テキスト ボックス 4">
            <a:extLst>
              <a:ext uri="{FF2B5EF4-FFF2-40B4-BE49-F238E27FC236}">
                <a16:creationId xmlns:a16="http://schemas.microsoft.com/office/drawing/2014/main" id="{47E8F6F3-33F1-4419-BC03-3962883FB6A3}"/>
              </a:ext>
            </a:extLst>
          </p:cNvPr>
          <p:cNvSpPr txBox="1">
            <a:spLocks noChangeArrowheads="1"/>
          </p:cNvSpPr>
          <p:nvPr/>
        </p:nvSpPr>
        <p:spPr bwMode="auto">
          <a:xfrm>
            <a:off x="539552" y="1900727"/>
            <a:ext cx="6189405"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latin typeface="Lucida Console" panose="020B0609040504020204" pitchFamily="49" charset="0"/>
                <a:ea typeface="HG丸ｺﾞｼｯｸM-PRO" panose="020F0600000000000000" pitchFamily="50" charset="-128"/>
              </a:rPr>
              <a:t>import math</a:t>
            </a:r>
          </a:p>
        </p:txBody>
      </p:sp>
      <p:sp>
        <p:nvSpPr>
          <p:cNvPr id="6" name="テキスト ボックス 5">
            <a:extLst>
              <a:ext uri="{FF2B5EF4-FFF2-40B4-BE49-F238E27FC236}">
                <a16:creationId xmlns:a16="http://schemas.microsoft.com/office/drawing/2014/main" id="{B49E9CB2-07F7-41DA-92A7-E34FD1E241DF}"/>
              </a:ext>
            </a:extLst>
          </p:cNvPr>
          <p:cNvSpPr txBox="1"/>
          <p:nvPr/>
        </p:nvSpPr>
        <p:spPr>
          <a:xfrm>
            <a:off x="457200" y="1273697"/>
            <a:ext cx="3645550" cy="400110"/>
          </a:xfrm>
          <a:prstGeom prst="rect">
            <a:avLst/>
          </a:prstGeom>
          <a:noFill/>
        </p:spPr>
        <p:txBody>
          <a:bodyPr wrap="none" rtlCol="0">
            <a:spAutoFit/>
          </a:bodyPr>
          <a:lstStyle/>
          <a:p>
            <a:r>
              <a:rPr lang="en-US" altLang="ja-JP" sz="2000" b="1" dirty="0">
                <a:latin typeface="+mn-ea"/>
                <a:ea typeface="+mn-ea"/>
              </a:rPr>
              <a:t>math</a:t>
            </a:r>
            <a:r>
              <a:rPr lang="ja-JP" altLang="en-US" sz="2000" dirty="0">
                <a:latin typeface="+mn-ea"/>
                <a:ea typeface="+mn-ea"/>
              </a:rPr>
              <a:t>モジュールのインポート</a:t>
            </a:r>
            <a:endParaRPr kumimoji="1" lang="ja-JP" altLang="en-US" sz="2000" dirty="0">
              <a:latin typeface="+mn-ea"/>
              <a:ea typeface="+mn-ea"/>
            </a:endParaRPr>
          </a:p>
        </p:txBody>
      </p:sp>
      <p:sp>
        <p:nvSpPr>
          <p:cNvPr id="7" name="テキスト ボックス 6">
            <a:extLst>
              <a:ext uri="{FF2B5EF4-FFF2-40B4-BE49-F238E27FC236}">
                <a16:creationId xmlns:a16="http://schemas.microsoft.com/office/drawing/2014/main" id="{399919AC-3251-46CF-B457-A198CCCF21C2}"/>
              </a:ext>
            </a:extLst>
          </p:cNvPr>
          <p:cNvSpPr txBox="1"/>
          <p:nvPr/>
        </p:nvSpPr>
        <p:spPr>
          <a:xfrm>
            <a:off x="457200" y="2821885"/>
            <a:ext cx="4671472" cy="400110"/>
          </a:xfrm>
          <a:prstGeom prst="rect">
            <a:avLst/>
          </a:prstGeom>
          <a:noFill/>
        </p:spPr>
        <p:txBody>
          <a:bodyPr wrap="none" rtlCol="0">
            <a:spAutoFit/>
          </a:bodyPr>
          <a:lstStyle/>
          <a:p>
            <a:r>
              <a:rPr lang="en-US" altLang="ja-JP" sz="2000" b="1" dirty="0">
                <a:latin typeface="+mn-ea"/>
                <a:ea typeface="+mn-ea"/>
              </a:rPr>
              <a:t>math</a:t>
            </a:r>
            <a:r>
              <a:rPr lang="ja-JP" altLang="en-US" sz="2000" dirty="0">
                <a:latin typeface="+mn-ea"/>
                <a:ea typeface="+mn-ea"/>
              </a:rPr>
              <a:t>モジュールに含まれる関数の利用</a:t>
            </a:r>
            <a:endParaRPr kumimoji="1" lang="ja-JP" altLang="en-US" sz="2000" dirty="0">
              <a:latin typeface="+mn-ea"/>
              <a:ea typeface="+mn-ea"/>
            </a:endParaRPr>
          </a:p>
        </p:txBody>
      </p:sp>
      <p:sp>
        <p:nvSpPr>
          <p:cNvPr id="8" name="テキスト ボックス 7">
            <a:extLst>
              <a:ext uri="{FF2B5EF4-FFF2-40B4-BE49-F238E27FC236}">
                <a16:creationId xmlns:a16="http://schemas.microsoft.com/office/drawing/2014/main" id="{F9563360-4F9D-4586-B6B3-C23CE3A8D6AD}"/>
              </a:ext>
            </a:extLst>
          </p:cNvPr>
          <p:cNvSpPr txBox="1">
            <a:spLocks noChangeArrowheads="1"/>
          </p:cNvSpPr>
          <p:nvPr/>
        </p:nvSpPr>
        <p:spPr bwMode="auto">
          <a:xfrm>
            <a:off x="535360" y="3405173"/>
            <a:ext cx="6189405"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latin typeface="Lucida Console" panose="020B0609040504020204" pitchFamily="49" charset="0"/>
                <a:ea typeface="HG丸ｺﾞｼｯｸM-PRO" panose="020F0600000000000000" pitchFamily="50" charset="-128"/>
              </a:rPr>
              <a:t>math.</a:t>
            </a:r>
            <a:r>
              <a:rPr lang="ja-JP" altLang="en-US" sz="2400" dirty="0">
                <a:latin typeface="Lucida Console" panose="020B0609040504020204" pitchFamily="49" charset="0"/>
                <a:ea typeface="HG丸ｺﾞｼｯｸM-PRO" panose="020F0600000000000000" pitchFamily="50" charset="-128"/>
              </a:rPr>
              <a:t>関数名</a:t>
            </a:r>
            <a:r>
              <a:rPr lang="en-US" altLang="ja-JP" sz="2400" dirty="0">
                <a:latin typeface="Lucida Console" panose="020B0609040504020204" pitchFamily="49" charset="0"/>
                <a:ea typeface="HG丸ｺﾞｼｯｸM-PRO" panose="020F0600000000000000" pitchFamily="50" charset="-128"/>
              </a:rPr>
              <a:t>(</a:t>
            </a:r>
            <a:r>
              <a:rPr lang="ja-JP" altLang="en-US" sz="2400" dirty="0">
                <a:latin typeface="Lucida Console" panose="020B0609040504020204" pitchFamily="49" charset="0"/>
                <a:ea typeface="HG丸ｺﾞｼｯｸM-PRO" panose="020F0600000000000000" pitchFamily="50" charset="-128"/>
              </a:rPr>
              <a:t>引数</a:t>
            </a:r>
            <a:r>
              <a:rPr lang="en-US" altLang="ja-JP" sz="2400" dirty="0">
                <a:latin typeface="Lucida Console" panose="020B0609040504020204" pitchFamily="49" charset="0"/>
                <a:ea typeface="HG丸ｺﾞｼｯｸM-PRO" panose="020F0600000000000000" pitchFamily="50" charset="-128"/>
              </a:rPr>
              <a:t>)</a:t>
            </a:r>
          </a:p>
        </p:txBody>
      </p:sp>
      <p:sp>
        <p:nvSpPr>
          <p:cNvPr id="9" name="テキスト ボックス 8">
            <a:extLst>
              <a:ext uri="{FF2B5EF4-FFF2-40B4-BE49-F238E27FC236}">
                <a16:creationId xmlns:a16="http://schemas.microsoft.com/office/drawing/2014/main" id="{DFDE754B-6230-4375-9176-D950F7954330}"/>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F49808B4-3F26-43C0-8734-2A7A25D29D8F}"/>
              </a:ext>
            </a:extLst>
          </p:cNvPr>
          <p:cNvSpPr>
            <a:spLocks noGrp="1"/>
          </p:cNvSpPr>
          <p:nvPr>
            <p:ph type="sldNum" sz="quarter" idx="12"/>
          </p:nvPr>
        </p:nvSpPr>
        <p:spPr/>
        <p:txBody>
          <a:bodyPr/>
          <a:lstStyle/>
          <a:p>
            <a:fld id="{F9134F74-3BB4-4ADE-A554-892E3A208E77}" type="slidenum">
              <a:rPr lang="ja-JP" altLang="en-US" smtClean="0"/>
              <a:pPr/>
              <a:t>67</a:t>
            </a:fld>
            <a:endParaRPr lang="ja-JP" altLang="en-US"/>
          </a:p>
        </p:txBody>
      </p:sp>
    </p:spTree>
    <p:extLst>
      <p:ext uri="{BB962C8B-B14F-4D97-AF65-F5344CB8AC3E}">
        <p14:creationId xmlns:p14="http://schemas.microsoft.com/office/powerpoint/2010/main" val="35804808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7CA467-7108-4A8A-BF96-0EB1027BF1CF}"/>
              </a:ext>
            </a:extLst>
          </p:cNvPr>
          <p:cNvSpPr>
            <a:spLocks noGrp="1"/>
          </p:cNvSpPr>
          <p:nvPr>
            <p:ph type="title"/>
          </p:nvPr>
        </p:nvSpPr>
        <p:spPr/>
        <p:txBody>
          <a:bodyPr/>
          <a:lstStyle/>
          <a:p>
            <a:r>
              <a:rPr lang="en-US" altLang="ja-JP" dirty="0"/>
              <a:t>math</a:t>
            </a:r>
            <a:r>
              <a:rPr lang="ja-JP" altLang="en-US" dirty="0"/>
              <a:t>モジュールの利用</a:t>
            </a:r>
            <a:endParaRPr kumimoji="1" lang="ja-JP" altLang="en-US" dirty="0"/>
          </a:p>
        </p:txBody>
      </p:sp>
      <p:sp>
        <p:nvSpPr>
          <p:cNvPr id="4" name="テキスト ボックス 3">
            <a:extLst>
              <a:ext uri="{FF2B5EF4-FFF2-40B4-BE49-F238E27FC236}">
                <a16:creationId xmlns:a16="http://schemas.microsoft.com/office/drawing/2014/main" id="{AF51F35A-362F-4CDE-8FD3-C858A33538C4}"/>
              </a:ext>
            </a:extLst>
          </p:cNvPr>
          <p:cNvSpPr txBox="1"/>
          <p:nvPr/>
        </p:nvSpPr>
        <p:spPr>
          <a:xfrm>
            <a:off x="457200" y="1484784"/>
            <a:ext cx="4671472" cy="400110"/>
          </a:xfrm>
          <a:prstGeom prst="rect">
            <a:avLst/>
          </a:prstGeom>
          <a:noFill/>
        </p:spPr>
        <p:txBody>
          <a:bodyPr wrap="none" rtlCol="0">
            <a:spAutoFit/>
          </a:bodyPr>
          <a:lstStyle/>
          <a:p>
            <a:r>
              <a:rPr lang="en-US" altLang="ja-JP" sz="2000" b="1" dirty="0">
                <a:latin typeface="+mn-ea"/>
                <a:ea typeface="+mn-ea"/>
              </a:rPr>
              <a:t>math</a:t>
            </a:r>
            <a:r>
              <a:rPr lang="ja-JP" altLang="en-US" sz="2000" dirty="0">
                <a:latin typeface="+mn-ea"/>
                <a:ea typeface="+mn-ea"/>
              </a:rPr>
              <a:t>モジュールに含まれる定数の利用</a:t>
            </a:r>
            <a:endParaRPr kumimoji="1" lang="ja-JP" altLang="en-US" sz="2000" dirty="0">
              <a:latin typeface="+mn-ea"/>
              <a:ea typeface="+mn-ea"/>
            </a:endParaRPr>
          </a:p>
        </p:txBody>
      </p:sp>
      <p:sp>
        <p:nvSpPr>
          <p:cNvPr id="5" name="テキスト ボックス 4">
            <a:extLst>
              <a:ext uri="{FF2B5EF4-FFF2-40B4-BE49-F238E27FC236}">
                <a16:creationId xmlns:a16="http://schemas.microsoft.com/office/drawing/2014/main" id="{9EE9B952-FFB9-423D-9AA4-D44D3BEE187E}"/>
              </a:ext>
            </a:extLst>
          </p:cNvPr>
          <p:cNvSpPr txBox="1">
            <a:spLocks noChangeArrowheads="1"/>
          </p:cNvSpPr>
          <p:nvPr/>
        </p:nvSpPr>
        <p:spPr bwMode="auto">
          <a:xfrm>
            <a:off x="535360" y="2068072"/>
            <a:ext cx="6189405"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latin typeface="Lucida Console" panose="020B0609040504020204" pitchFamily="49" charset="0"/>
                <a:ea typeface="HG丸ｺﾞｼｯｸM-PRO" panose="020F0600000000000000" pitchFamily="50" charset="-128"/>
              </a:rPr>
              <a:t>math.</a:t>
            </a:r>
            <a:r>
              <a:rPr lang="ja-JP" altLang="en-US" sz="2400" dirty="0">
                <a:latin typeface="Lucida Console" panose="020B0609040504020204" pitchFamily="49" charset="0"/>
                <a:ea typeface="HG丸ｺﾞｼｯｸM-PRO" panose="020F0600000000000000" pitchFamily="50" charset="-128"/>
              </a:rPr>
              <a:t>定数名</a:t>
            </a:r>
            <a:endParaRPr lang="en-US" altLang="ja-JP" sz="2400" dirty="0">
              <a:latin typeface="Lucida Console" panose="020B0609040504020204" pitchFamily="49" charset="0"/>
              <a:ea typeface="HG丸ｺﾞｼｯｸM-PRO" panose="020F0600000000000000" pitchFamily="50" charset="-128"/>
            </a:endParaRPr>
          </a:p>
        </p:txBody>
      </p:sp>
      <p:sp>
        <p:nvSpPr>
          <p:cNvPr id="6" name="テキスト ボックス 5">
            <a:extLst>
              <a:ext uri="{FF2B5EF4-FFF2-40B4-BE49-F238E27FC236}">
                <a16:creationId xmlns:a16="http://schemas.microsoft.com/office/drawing/2014/main" id="{5BE587D9-BA72-480E-BA88-E014E8A159ED}"/>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7" name="テキスト ボックス 6">
            <a:extLst>
              <a:ext uri="{FF2B5EF4-FFF2-40B4-BE49-F238E27FC236}">
                <a16:creationId xmlns:a16="http://schemas.microsoft.com/office/drawing/2014/main" id="{3DC1A524-B284-4B59-8E6F-CD262BDCBE0C}"/>
              </a:ext>
            </a:extLst>
          </p:cNvPr>
          <p:cNvSpPr txBox="1">
            <a:spLocks noChangeArrowheads="1"/>
          </p:cNvSpPr>
          <p:nvPr/>
        </p:nvSpPr>
        <p:spPr bwMode="auto">
          <a:xfrm>
            <a:off x="535360" y="3530845"/>
            <a:ext cx="6189405" cy="1200329"/>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latin typeface="Lucida Console" panose="020B0609040504020204" pitchFamily="49" charset="0"/>
                <a:ea typeface="HG丸ｺﾞｼｯｸM-PRO" panose="020F0600000000000000" pitchFamily="50" charset="-128"/>
              </a:rPr>
              <a:t>&gt;&gt;&gt; import math</a:t>
            </a:r>
          </a:p>
          <a:p>
            <a:pPr eaLnBrk="1" hangingPunct="1"/>
            <a:r>
              <a:rPr lang="en-US" altLang="ja-JP" sz="2400" dirty="0">
                <a:latin typeface="Lucida Console" panose="020B0609040504020204" pitchFamily="49" charset="0"/>
                <a:ea typeface="HG丸ｺﾞｼｯｸM-PRO" panose="020F0600000000000000" pitchFamily="50" charset="-128"/>
              </a:rPr>
              <a:t>&gt;&gt;&gt; print(</a:t>
            </a:r>
            <a:r>
              <a:rPr lang="en-US" altLang="ja-JP" sz="2400" dirty="0" err="1">
                <a:latin typeface="Lucida Console" panose="020B0609040504020204" pitchFamily="49" charset="0"/>
                <a:ea typeface="HG丸ｺﾞｼｯｸM-PRO" panose="020F0600000000000000" pitchFamily="50" charset="-128"/>
              </a:rPr>
              <a:t>math.pi</a:t>
            </a:r>
            <a:r>
              <a:rPr lang="en-US" altLang="ja-JP" sz="2400" dirty="0">
                <a:latin typeface="Lucida Console" panose="020B0609040504020204" pitchFamily="49" charset="0"/>
                <a:ea typeface="HG丸ｺﾞｼｯｸM-PRO" panose="020F0600000000000000" pitchFamily="50" charset="-128"/>
              </a:rPr>
              <a:t>)</a:t>
            </a:r>
          </a:p>
          <a:p>
            <a:pPr eaLnBrk="1" hangingPunct="1"/>
            <a:r>
              <a:rPr lang="en-US" altLang="ja-JP" sz="2400" dirty="0">
                <a:solidFill>
                  <a:srgbClr val="0070C0"/>
                </a:solidFill>
                <a:latin typeface="Lucida Console" panose="020B0609040504020204" pitchFamily="49" charset="0"/>
                <a:ea typeface="HG丸ｺﾞｼｯｸM-PRO" panose="020F0600000000000000" pitchFamily="50" charset="-128"/>
              </a:rPr>
              <a:t>3.141592653589793</a:t>
            </a:r>
          </a:p>
        </p:txBody>
      </p:sp>
      <p:sp>
        <p:nvSpPr>
          <p:cNvPr id="3" name="スライド番号プレースホルダー 2">
            <a:extLst>
              <a:ext uri="{FF2B5EF4-FFF2-40B4-BE49-F238E27FC236}">
                <a16:creationId xmlns:a16="http://schemas.microsoft.com/office/drawing/2014/main" id="{42F3F1AD-92FF-4583-98C4-10BBBD5716CF}"/>
              </a:ext>
            </a:extLst>
          </p:cNvPr>
          <p:cNvSpPr>
            <a:spLocks noGrp="1"/>
          </p:cNvSpPr>
          <p:nvPr>
            <p:ph type="sldNum" sz="quarter" idx="12"/>
          </p:nvPr>
        </p:nvSpPr>
        <p:spPr/>
        <p:txBody>
          <a:bodyPr/>
          <a:lstStyle/>
          <a:p>
            <a:fld id="{F9134F74-3BB4-4ADE-A554-892E3A208E77}" type="slidenum">
              <a:rPr lang="ja-JP" altLang="en-US" smtClean="0"/>
              <a:pPr/>
              <a:t>68</a:t>
            </a:fld>
            <a:endParaRPr lang="ja-JP" altLang="en-US"/>
          </a:p>
        </p:txBody>
      </p:sp>
    </p:spTree>
    <p:extLst>
      <p:ext uri="{BB962C8B-B14F-4D97-AF65-F5344CB8AC3E}">
        <p14:creationId xmlns:p14="http://schemas.microsoft.com/office/powerpoint/2010/main" val="15448914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2AAF6E-79BB-4BBE-B85D-D8D4BA80237C}"/>
              </a:ext>
            </a:extLst>
          </p:cNvPr>
          <p:cNvSpPr>
            <a:spLocks noGrp="1"/>
          </p:cNvSpPr>
          <p:nvPr>
            <p:ph type="title"/>
          </p:nvPr>
        </p:nvSpPr>
        <p:spPr/>
        <p:txBody>
          <a:bodyPr/>
          <a:lstStyle/>
          <a:p>
            <a:r>
              <a:rPr kumimoji="1" lang="en-US" altLang="ja-JP" dirty="0"/>
              <a:t>random</a:t>
            </a:r>
            <a:r>
              <a:rPr kumimoji="1" lang="ja-JP" altLang="en-US" dirty="0"/>
              <a:t>モジュールの利用</a:t>
            </a:r>
          </a:p>
        </p:txBody>
      </p:sp>
      <p:sp>
        <p:nvSpPr>
          <p:cNvPr id="3" name="コンテンツ プレースホルダー 2">
            <a:extLst>
              <a:ext uri="{FF2B5EF4-FFF2-40B4-BE49-F238E27FC236}">
                <a16:creationId xmlns:a16="http://schemas.microsoft.com/office/drawing/2014/main" id="{AFDBEDEC-0AF1-4E8C-9BB2-9643AB288658}"/>
              </a:ext>
            </a:extLst>
          </p:cNvPr>
          <p:cNvSpPr>
            <a:spLocks noGrp="1"/>
          </p:cNvSpPr>
          <p:nvPr>
            <p:ph idx="1"/>
          </p:nvPr>
        </p:nvSpPr>
        <p:spPr>
          <a:xfrm>
            <a:off x="457200" y="1214422"/>
            <a:ext cx="8229600" cy="725470"/>
          </a:xfrm>
        </p:spPr>
        <p:txBody>
          <a:bodyPr/>
          <a:lstStyle/>
          <a:p>
            <a:r>
              <a:rPr kumimoji="1" lang="en-US" altLang="ja-JP" dirty="0"/>
              <a:t>random </a:t>
            </a:r>
            <a:r>
              <a:rPr kumimoji="1" lang="ja-JP" altLang="en-US" dirty="0"/>
              <a:t>モジュールに含まれる関数</a:t>
            </a:r>
          </a:p>
        </p:txBody>
      </p:sp>
      <p:pic>
        <p:nvPicPr>
          <p:cNvPr id="4" name="図 3">
            <a:extLst>
              <a:ext uri="{FF2B5EF4-FFF2-40B4-BE49-F238E27FC236}">
                <a16:creationId xmlns:a16="http://schemas.microsoft.com/office/drawing/2014/main" id="{8F8BA3F2-EF30-47D8-A652-07424E4A4113}"/>
              </a:ext>
            </a:extLst>
          </p:cNvPr>
          <p:cNvPicPr>
            <a:picLocks noChangeAspect="1"/>
          </p:cNvPicPr>
          <p:nvPr/>
        </p:nvPicPr>
        <p:blipFill>
          <a:blip r:embed="rId2"/>
          <a:stretch>
            <a:fillRect/>
          </a:stretch>
        </p:blipFill>
        <p:spPr>
          <a:xfrm>
            <a:off x="523310" y="1844824"/>
            <a:ext cx="8097380" cy="1971950"/>
          </a:xfrm>
          <a:prstGeom prst="rect">
            <a:avLst/>
          </a:prstGeom>
        </p:spPr>
      </p:pic>
      <p:sp>
        <p:nvSpPr>
          <p:cNvPr id="5" name="テキスト ボックス 4">
            <a:extLst>
              <a:ext uri="{FF2B5EF4-FFF2-40B4-BE49-F238E27FC236}">
                <a16:creationId xmlns:a16="http://schemas.microsoft.com/office/drawing/2014/main" id="{32AF6F60-2D29-4C6A-9232-469CE96A7569}"/>
              </a:ext>
            </a:extLst>
          </p:cNvPr>
          <p:cNvSpPr txBox="1">
            <a:spLocks noChangeArrowheads="1"/>
          </p:cNvSpPr>
          <p:nvPr/>
        </p:nvSpPr>
        <p:spPr bwMode="auto">
          <a:xfrm>
            <a:off x="614347" y="4581128"/>
            <a:ext cx="6189405" cy="1200329"/>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latin typeface="Lucida Console" panose="020B0609040504020204" pitchFamily="49" charset="0"/>
                <a:ea typeface="HG丸ｺﾞｼｯｸM-PRO" panose="020F0600000000000000" pitchFamily="50" charset="-128"/>
              </a:rPr>
              <a:t>&gt;&gt;&gt; import random</a:t>
            </a:r>
          </a:p>
          <a:p>
            <a:pPr eaLnBrk="1" hangingPunct="1"/>
            <a:r>
              <a:rPr lang="en-US" altLang="ja-JP" sz="2400" dirty="0">
                <a:latin typeface="Lucida Console" panose="020B0609040504020204" pitchFamily="49" charset="0"/>
                <a:ea typeface="HG丸ｺﾞｼｯｸM-PRO" panose="020F0600000000000000" pitchFamily="50" charset="-128"/>
              </a:rPr>
              <a:t>&gt;&gt;&gt; </a:t>
            </a:r>
            <a:r>
              <a:rPr lang="en-US" altLang="ja-JP" sz="2400" dirty="0" err="1">
                <a:latin typeface="Lucida Console" panose="020B0609040504020204" pitchFamily="49" charset="0"/>
                <a:ea typeface="HG丸ｺﾞｼｯｸM-PRO" panose="020F0600000000000000" pitchFamily="50" charset="-128"/>
              </a:rPr>
              <a:t>random.randint</a:t>
            </a:r>
            <a:r>
              <a:rPr lang="en-US" altLang="ja-JP" sz="2400" dirty="0">
                <a:latin typeface="Lucida Console" panose="020B0609040504020204" pitchFamily="49" charset="0"/>
                <a:ea typeface="HG丸ｺﾞｼｯｸM-PRO" panose="020F0600000000000000" pitchFamily="50" charset="-128"/>
              </a:rPr>
              <a:t>(1, 6)</a:t>
            </a:r>
          </a:p>
          <a:p>
            <a:pPr eaLnBrk="1" hangingPunct="1"/>
            <a:r>
              <a:rPr lang="en-US" altLang="ja-JP" sz="2400" dirty="0">
                <a:solidFill>
                  <a:srgbClr val="0070C0"/>
                </a:solidFill>
                <a:latin typeface="Lucida Console" panose="020B0609040504020204" pitchFamily="49" charset="0"/>
                <a:ea typeface="HG丸ｺﾞｼｯｸM-PRO" panose="020F0600000000000000" pitchFamily="50" charset="-128"/>
              </a:rPr>
              <a:t>4</a:t>
            </a:r>
          </a:p>
        </p:txBody>
      </p:sp>
      <p:sp>
        <p:nvSpPr>
          <p:cNvPr id="6" name="テキスト ボックス 5">
            <a:extLst>
              <a:ext uri="{FF2B5EF4-FFF2-40B4-BE49-F238E27FC236}">
                <a16:creationId xmlns:a16="http://schemas.microsoft.com/office/drawing/2014/main" id="{4AA4FEDC-1EE3-4F0A-89EA-92801557E0C5}"/>
              </a:ext>
            </a:extLst>
          </p:cNvPr>
          <p:cNvSpPr txBox="1"/>
          <p:nvPr/>
        </p:nvSpPr>
        <p:spPr>
          <a:xfrm>
            <a:off x="614347" y="3816774"/>
            <a:ext cx="1997663" cy="369332"/>
          </a:xfrm>
          <a:prstGeom prst="rect">
            <a:avLst/>
          </a:prstGeom>
          <a:noFill/>
        </p:spPr>
        <p:txBody>
          <a:bodyPr wrap="none" rtlCol="0">
            <a:spAutoFit/>
          </a:bodyPr>
          <a:lstStyle/>
          <a:p>
            <a:r>
              <a:rPr kumimoji="1" lang="en-US" altLang="ja-JP" b="1" dirty="0" err="1">
                <a:latin typeface="Lucida Console" panose="020B0609040504020204" pitchFamily="49" charset="0"/>
              </a:rPr>
              <a:t>randint</a:t>
            </a:r>
            <a:r>
              <a:rPr kumimoji="1" lang="en-US" altLang="ja-JP" b="1" dirty="0">
                <a:latin typeface="Lucida Console" panose="020B0609040504020204" pitchFamily="49" charset="0"/>
              </a:rPr>
              <a:t>(a, b)</a:t>
            </a:r>
            <a:endParaRPr kumimoji="1" lang="ja-JP" altLang="en-US" b="1" dirty="0">
              <a:latin typeface="Lucida Console" panose="020B0609040504020204" pitchFamily="49" charset="0"/>
            </a:endParaRPr>
          </a:p>
        </p:txBody>
      </p:sp>
      <p:sp>
        <p:nvSpPr>
          <p:cNvPr id="7" name="テキスト ボックス 6">
            <a:extLst>
              <a:ext uri="{FF2B5EF4-FFF2-40B4-BE49-F238E27FC236}">
                <a16:creationId xmlns:a16="http://schemas.microsoft.com/office/drawing/2014/main" id="{F1D9BA44-787E-4B58-8B7E-3313760138B7}"/>
              </a:ext>
            </a:extLst>
          </p:cNvPr>
          <p:cNvSpPr txBox="1"/>
          <p:nvPr/>
        </p:nvSpPr>
        <p:spPr>
          <a:xfrm>
            <a:off x="3347864" y="3816774"/>
            <a:ext cx="3760966" cy="369332"/>
          </a:xfrm>
          <a:prstGeom prst="rect">
            <a:avLst/>
          </a:prstGeom>
          <a:noFill/>
        </p:spPr>
        <p:txBody>
          <a:bodyPr wrap="none" rtlCol="0">
            <a:spAutoFit/>
          </a:bodyPr>
          <a:lstStyle/>
          <a:p>
            <a:r>
              <a:rPr kumimoji="1" lang="en-US" altLang="ja-JP" dirty="0"/>
              <a:t>a</a:t>
            </a:r>
            <a:r>
              <a:rPr kumimoji="1" lang="ja-JP" altLang="en-US" dirty="0"/>
              <a:t>以上</a:t>
            </a:r>
            <a:r>
              <a:rPr kumimoji="1" lang="en-US" altLang="ja-JP" dirty="0"/>
              <a:t>b</a:t>
            </a:r>
            <a:r>
              <a:rPr kumimoji="1" lang="ja-JP" altLang="en-US" dirty="0"/>
              <a:t>以下のランダムな整数を返す</a:t>
            </a:r>
          </a:p>
        </p:txBody>
      </p:sp>
      <p:cxnSp>
        <p:nvCxnSpPr>
          <p:cNvPr id="8" name="直線矢印コネクタ 7">
            <a:extLst>
              <a:ext uri="{FF2B5EF4-FFF2-40B4-BE49-F238E27FC236}">
                <a16:creationId xmlns:a16="http://schemas.microsoft.com/office/drawing/2014/main" id="{60DEA3AB-2B57-486A-83ED-7FC6C8111A89}"/>
              </a:ext>
            </a:extLst>
          </p:cNvPr>
          <p:cNvCxnSpPr>
            <a:cxnSpLocks/>
          </p:cNvCxnSpPr>
          <p:nvPr/>
        </p:nvCxnSpPr>
        <p:spPr>
          <a:xfrm flipH="1">
            <a:off x="1312632" y="5581402"/>
            <a:ext cx="34277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126D33D2-B922-47E9-BD49-723D15D1949B}"/>
              </a:ext>
            </a:extLst>
          </p:cNvPr>
          <p:cNvSpPr txBox="1"/>
          <p:nvPr/>
        </p:nvSpPr>
        <p:spPr>
          <a:xfrm>
            <a:off x="1763688" y="5381347"/>
            <a:ext cx="4288353" cy="400110"/>
          </a:xfrm>
          <a:prstGeom prst="rect">
            <a:avLst/>
          </a:prstGeom>
          <a:noFill/>
        </p:spPr>
        <p:txBody>
          <a:bodyPr wrap="none" rtlCol="0">
            <a:spAutoFit/>
          </a:bodyPr>
          <a:lstStyle/>
          <a:p>
            <a:r>
              <a:rPr lang="ja-JP" altLang="en-US" sz="2000" dirty="0">
                <a:latin typeface="+mn-ea"/>
                <a:ea typeface="+mn-ea"/>
              </a:rPr>
              <a:t>実行のたびに異なる値が出力される</a:t>
            </a:r>
            <a:endParaRPr kumimoji="1" lang="ja-JP" altLang="en-US" sz="2000" dirty="0">
              <a:latin typeface="+mn-ea"/>
              <a:ea typeface="+mn-ea"/>
            </a:endParaRPr>
          </a:p>
        </p:txBody>
      </p:sp>
      <p:sp>
        <p:nvSpPr>
          <p:cNvPr id="10" name="スライド番号プレースホルダー 9">
            <a:extLst>
              <a:ext uri="{FF2B5EF4-FFF2-40B4-BE49-F238E27FC236}">
                <a16:creationId xmlns:a16="http://schemas.microsoft.com/office/drawing/2014/main" id="{FC1E2947-C49F-410A-8FEE-148DD7B0CB90}"/>
              </a:ext>
            </a:extLst>
          </p:cNvPr>
          <p:cNvSpPr>
            <a:spLocks noGrp="1"/>
          </p:cNvSpPr>
          <p:nvPr>
            <p:ph type="sldNum" sz="quarter" idx="12"/>
          </p:nvPr>
        </p:nvSpPr>
        <p:spPr/>
        <p:txBody>
          <a:bodyPr/>
          <a:lstStyle/>
          <a:p>
            <a:fld id="{F9134F74-3BB4-4ADE-A554-892E3A208E77}" type="slidenum">
              <a:rPr lang="ja-JP" altLang="en-US" smtClean="0"/>
              <a:pPr/>
              <a:t>69</a:t>
            </a:fld>
            <a:endParaRPr lang="ja-JP" altLang="en-US"/>
          </a:p>
        </p:txBody>
      </p:sp>
    </p:spTree>
    <p:extLst>
      <p:ext uri="{BB962C8B-B14F-4D97-AF65-F5344CB8AC3E}">
        <p14:creationId xmlns:p14="http://schemas.microsoft.com/office/powerpoint/2010/main" val="1422221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C29A85-CAFD-46AF-8B6A-7FEE1C228050}"/>
              </a:ext>
            </a:extLst>
          </p:cNvPr>
          <p:cNvSpPr>
            <a:spLocks noGrp="1"/>
          </p:cNvSpPr>
          <p:nvPr>
            <p:ph type="title"/>
          </p:nvPr>
        </p:nvSpPr>
        <p:spPr/>
        <p:txBody>
          <a:bodyPr>
            <a:normAutofit/>
          </a:bodyPr>
          <a:lstStyle/>
          <a:p>
            <a:r>
              <a:rPr lang="ja-JP" altLang="en-US" dirty="0"/>
              <a:t>よりよく学ぶために</a:t>
            </a:r>
            <a:endParaRPr kumimoji="1" lang="ja-JP" altLang="en-US" dirty="0"/>
          </a:p>
        </p:txBody>
      </p:sp>
      <p:sp>
        <p:nvSpPr>
          <p:cNvPr id="3" name="コンテンツ プレースホルダー 2">
            <a:extLst>
              <a:ext uri="{FF2B5EF4-FFF2-40B4-BE49-F238E27FC236}">
                <a16:creationId xmlns:a16="http://schemas.microsoft.com/office/drawing/2014/main" id="{0C716B8E-1E26-4443-9065-C44A41C20A6B}"/>
              </a:ext>
            </a:extLst>
          </p:cNvPr>
          <p:cNvSpPr>
            <a:spLocks noGrp="1"/>
          </p:cNvSpPr>
          <p:nvPr>
            <p:ph idx="1"/>
          </p:nvPr>
        </p:nvSpPr>
        <p:spPr/>
        <p:txBody>
          <a:bodyPr/>
          <a:lstStyle/>
          <a:p>
            <a:r>
              <a:rPr kumimoji="1" lang="ja-JP" altLang="en-US" sz="2800" dirty="0"/>
              <a:t>実際に手を動かしてプログラムコードを入力する、一部を変更して実験する</a:t>
            </a:r>
            <a:endParaRPr kumimoji="1" lang="en-US" altLang="ja-JP" sz="2800" dirty="0"/>
          </a:p>
          <a:p>
            <a:pPr marL="0" indent="0">
              <a:buNone/>
            </a:pPr>
            <a:endParaRPr kumimoji="1" lang="en-US" altLang="ja-JP" sz="2800" dirty="0"/>
          </a:p>
          <a:p>
            <a:r>
              <a:rPr lang="en-US" altLang="ja-JP" sz="2800" dirty="0"/>
              <a:t>Web</a:t>
            </a:r>
            <a:r>
              <a:rPr lang="ja-JP" altLang="en-US" sz="2800" dirty="0"/>
              <a:t>で公開されているプログラムコードを動かしてみる</a:t>
            </a:r>
            <a:r>
              <a:rPr kumimoji="1" lang="ja-JP" altLang="en-US" sz="2800" dirty="0"/>
              <a:t>、一部を変更して実験する</a:t>
            </a:r>
            <a:endParaRPr lang="en-US" altLang="ja-JP" sz="2800" dirty="0"/>
          </a:p>
          <a:p>
            <a:endParaRPr kumimoji="1" lang="en-US" altLang="ja-JP" sz="2800" dirty="0"/>
          </a:p>
          <a:p>
            <a:r>
              <a:rPr lang="ja-JP" altLang="en-US" sz="2800" dirty="0"/>
              <a:t>プログラミングコンテストに参加してみる</a:t>
            </a:r>
            <a:br>
              <a:rPr lang="en-US" altLang="ja-JP" sz="2800" dirty="0"/>
            </a:br>
            <a:r>
              <a:rPr lang="ja-JP" altLang="en-US" sz="2800" dirty="0"/>
              <a:t>（モチベーションアップ、実力向上、他者のコードからの学び）</a:t>
            </a:r>
            <a:endParaRPr kumimoji="1" lang="ja-JP" altLang="en-US" sz="2800" dirty="0"/>
          </a:p>
        </p:txBody>
      </p:sp>
      <p:sp>
        <p:nvSpPr>
          <p:cNvPr id="4" name="スライド番号プレースホルダー 3">
            <a:extLst>
              <a:ext uri="{FF2B5EF4-FFF2-40B4-BE49-F238E27FC236}">
                <a16:creationId xmlns:a16="http://schemas.microsoft.com/office/drawing/2014/main" id="{20AE58A5-9784-4FF3-B520-5F7FA413A89A}"/>
              </a:ext>
            </a:extLst>
          </p:cNvPr>
          <p:cNvSpPr>
            <a:spLocks noGrp="1"/>
          </p:cNvSpPr>
          <p:nvPr>
            <p:ph type="sldNum" sz="quarter" idx="12"/>
          </p:nvPr>
        </p:nvSpPr>
        <p:spPr/>
        <p:txBody>
          <a:bodyPr/>
          <a:lstStyle/>
          <a:p>
            <a:fld id="{F9134F74-3BB4-4ADE-A554-892E3A208E77}" type="slidenum">
              <a:rPr lang="ja-JP" altLang="en-US" smtClean="0"/>
              <a:pPr/>
              <a:t>7</a:t>
            </a:fld>
            <a:endParaRPr lang="ja-JP" altLang="en-US"/>
          </a:p>
        </p:txBody>
      </p:sp>
      <p:sp>
        <p:nvSpPr>
          <p:cNvPr id="5" name="テキスト ボックス 4">
            <a:extLst>
              <a:ext uri="{FF2B5EF4-FFF2-40B4-BE49-F238E27FC236}">
                <a16:creationId xmlns:a16="http://schemas.microsoft.com/office/drawing/2014/main" id="{C3A0B19C-88E1-4897-A236-A155B6498ACB}"/>
              </a:ext>
            </a:extLst>
          </p:cNvPr>
          <p:cNvSpPr txBox="1"/>
          <p:nvPr/>
        </p:nvSpPr>
        <p:spPr>
          <a:xfrm>
            <a:off x="6262570" y="1916832"/>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cxnSp>
        <p:nvCxnSpPr>
          <p:cNvPr id="9" name="直線コネクタ 8">
            <a:extLst>
              <a:ext uri="{FF2B5EF4-FFF2-40B4-BE49-F238E27FC236}">
                <a16:creationId xmlns:a16="http://schemas.microsoft.com/office/drawing/2014/main" id="{C3FE8F8F-E852-4F2D-BA4D-9C985067D012}"/>
              </a:ext>
            </a:extLst>
          </p:cNvPr>
          <p:cNvCxnSpPr>
            <a:cxnSpLocks/>
          </p:cNvCxnSpPr>
          <p:nvPr/>
        </p:nvCxnSpPr>
        <p:spPr>
          <a:xfrm flipV="1">
            <a:off x="8686800" y="1676883"/>
            <a:ext cx="141242" cy="1693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303D5650-2EE6-4EB8-97E6-847F1C28AF02}"/>
              </a:ext>
            </a:extLst>
          </p:cNvPr>
          <p:cNvCxnSpPr>
            <a:cxnSpLocks/>
          </p:cNvCxnSpPr>
          <p:nvPr/>
        </p:nvCxnSpPr>
        <p:spPr>
          <a:xfrm flipV="1">
            <a:off x="8748464" y="1829284"/>
            <a:ext cx="223021" cy="875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5087C26D-AC83-4441-8EB6-90DC6975259B}"/>
              </a:ext>
            </a:extLst>
          </p:cNvPr>
          <p:cNvCxnSpPr>
            <a:cxnSpLocks/>
          </p:cNvCxnSpPr>
          <p:nvPr/>
        </p:nvCxnSpPr>
        <p:spPr>
          <a:xfrm flipH="1" flipV="1">
            <a:off x="8534400" y="1676883"/>
            <a:ext cx="73189" cy="1780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5279F9A9-129C-44AE-BEED-5B115BE8913D}"/>
              </a:ext>
            </a:extLst>
          </p:cNvPr>
          <p:cNvSpPr txBox="1"/>
          <p:nvPr/>
        </p:nvSpPr>
        <p:spPr>
          <a:xfrm>
            <a:off x="539552" y="5833130"/>
            <a:ext cx="902811" cy="523220"/>
          </a:xfrm>
          <a:prstGeom prst="rect">
            <a:avLst/>
          </a:prstGeom>
          <a:noFill/>
          <a:ln>
            <a:solidFill>
              <a:schemeClr val="accent2"/>
            </a:solidFill>
          </a:ln>
        </p:spPr>
        <p:txBody>
          <a:bodyPr wrap="none" rtlCol="0">
            <a:spAutoFit/>
          </a:bodyPr>
          <a:lstStyle/>
          <a:p>
            <a:r>
              <a:rPr kumimoji="1" lang="ja-JP" altLang="en-US" sz="2800" dirty="0">
                <a:solidFill>
                  <a:schemeClr val="accent2"/>
                </a:solidFill>
              </a:rPr>
              <a:t>学習</a:t>
            </a:r>
          </a:p>
        </p:txBody>
      </p:sp>
      <p:cxnSp>
        <p:nvCxnSpPr>
          <p:cNvPr id="11" name="直線矢印コネクタ 10">
            <a:extLst>
              <a:ext uri="{FF2B5EF4-FFF2-40B4-BE49-F238E27FC236}">
                <a16:creationId xmlns:a16="http://schemas.microsoft.com/office/drawing/2014/main" id="{63EB954F-4BD6-4847-8FC8-E5235C7113B6}"/>
              </a:ext>
            </a:extLst>
          </p:cNvPr>
          <p:cNvCxnSpPr>
            <a:stCxn id="10" idx="3"/>
          </p:cNvCxnSpPr>
          <p:nvPr/>
        </p:nvCxnSpPr>
        <p:spPr>
          <a:xfrm flipV="1">
            <a:off x="1442363" y="6093296"/>
            <a:ext cx="393333" cy="1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1F6DA8E4-907F-4E57-ADC0-62DC61798BF6}"/>
              </a:ext>
            </a:extLst>
          </p:cNvPr>
          <p:cNvSpPr txBox="1"/>
          <p:nvPr/>
        </p:nvSpPr>
        <p:spPr>
          <a:xfrm>
            <a:off x="1835696" y="5840825"/>
            <a:ext cx="902811" cy="523220"/>
          </a:xfrm>
          <a:prstGeom prst="rect">
            <a:avLst/>
          </a:prstGeom>
          <a:noFill/>
          <a:ln>
            <a:solidFill>
              <a:schemeClr val="tx1"/>
            </a:solidFill>
          </a:ln>
        </p:spPr>
        <p:txBody>
          <a:bodyPr wrap="none" rtlCol="0">
            <a:spAutoFit/>
          </a:bodyPr>
          <a:lstStyle/>
          <a:p>
            <a:r>
              <a:rPr lang="ja-JP" altLang="en-US" sz="2800" dirty="0">
                <a:solidFill>
                  <a:schemeClr val="tx2"/>
                </a:solidFill>
              </a:rPr>
              <a:t>実践</a:t>
            </a:r>
            <a:endParaRPr kumimoji="1" lang="ja-JP" altLang="en-US" sz="2800" dirty="0">
              <a:solidFill>
                <a:schemeClr val="tx2"/>
              </a:solidFill>
            </a:endParaRPr>
          </a:p>
        </p:txBody>
      </p:sp>
      <p:cxnSp>
        <p:nvCxnSpPr>
          <p:cNvPr id="15" name="直線矢印コネクタ 14">
            <a:extLst>
              <a:ext uri="{FF2B5EF4-FFF2-40B4-BE49-F238E27FC236}">
                <a16:creationId xmlns:a16="http://schemas.microsoft.com/office/drawing/2014/main" id="{8547CE2C-350E-4E8E-AFAB-AE352923A3B7}"/>
              </a:ext>
            </a:extLst>
          </p:cNvPr>
          <p:cNvCxnSpPr/>
          <p:nvPr/>
        </p:nvCxnSpPr>
        <p:spPr>
          <a:xfrm flipV="1">
            <a:off x="2736449" y="6091852"/>
            <a:ext cx="393333" cy="1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C31B53F2-AB9B-401E-8DB2-2BAC1CDD839B}"/>
              </a:ext>
            </a:extLst>
          </p:cNvPr>
          <p:cNvSpPr txBox="1"/>
          <p:nvPr/>
        </p:nvSpPr>
        <p:spPr>
          <a:xfrm>
            <a:off x="3127724" y="5840825"/>
            <a:ext cx="902811" cy="523220"/>
          </a:xfrm>
          <a:prstGeom prst="rect">
            <a:avLst/>
          </a:prstGeom>
          <a:noFill/>
          <a:ln>
            <a:solidFill>
              <a:schemeClr val="accent2"/>
            </a:solidFill>
          </a:ln>
        </p:spPr>
        <p:txBody>
          <a:bodyPr wrap="none" rtlCol="0">
            <a:spAutoFit/>
          </a:bodyPr>
          <a:lstStyle/>
          <a:p>
            <a:r>
              <a:rPr kumimoji="1" lang="ja-JP" altLang="en-US" sz="2800" dirty="0">
                <a:solidFill>
                  <a:schemeClr val="accent2"/>
                </a:solidFill>
              </a:rPr>
              <a:t>学習</a:t>
            </a:r>
          </a:p>
        </p:txBody>
      </p:sp>
      <p:cxnSp>
        <p:nvCxnSpPr>
          <p:cNvPr id="17" name="直線矢印コネクタ 16">
            <a:extLst>
              <a:ext uri="{FF2B5EF4-FFF2-40B4-BE49-F238E27FC236}">
                <a16:creationId xmlns:a16="http://schemas.microsoft.com/office/drawing/2014/main" id="{2B0D5847-7454-4C11-8723-7C9074A06D43}"/>
              </a:ext>
            </a:extLst>
          </p:cNvPr>
          <p:cNvCxnSpPr>
            <a:stCxn id="16" idx="3"/>
          </p:cNvCxnSpPr>
          <p:nvPr/>
        </p:nvCxnSpPr>
        <p:spPr>
          <a:xfrm flipV="1">
            <a:off x="4030535" y="6100991"/>
            <a:ext cx="393333" cy="1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DE10A3FF-B5B5-4F6B-9C0B-AB86821DA8A8}"/>
              </a:ext>
            </a:extLst>
          </p:cNvPr>
          <p:cNvSpPr txBox="1"/>
          <p:nvPr/>
        </p:nvSpPr>
        <p:spPr>
          <a:xfrm>
            <a:off x="4423868" y="5848520"/>
            <a:ext cx="902811" cy="523220"/>
          </a:xfrm>
          <a:prstGeom prst="rect">
            <a:avLst/>
          </a:prstGeom>
          <a:noFill/>
          <a:ln>
            <a:solidFill>
              <a:schemeClr val="tx1"/>
            </a:solidFill>
          </a:ln>
        </p:spPr>
        <p:txBody>
          <a:bodyPr wrap="none" rtlCol="0">
            <a:spAutoFit/>
          </a:bodyPr>
          <a:lstStyle/>
          <a:p>
            <a:r>
              <a:rPr lang="ja-JP" altLang="en-US" sz="2800" dirty="0">
                <a:solidFill>
                  <a:schemeClr val="tx2"/>
                </a:solidFill>
              </a:rPr>
              <a:t>実践</a:t>
            </a:r>
            <a:endParaRPr kumimoji="1" lang="ja-JP" altLang="en-US" sz="2800" dirty="0">
              <a:solidFill>
                <a:schemeClr val="tx2"/>
              </a:solidFill>
            </a:endParaRPr>
          </a:p>
        </p:txBody>
      </p:sp>
      <p:cxnSp>
        <p:nvCxnSpPr>
          <p:cNvPr id="19" name="直線矢印コネクタ 18">
            <a:extLst>
              <a:ext uri="{FF2B5EF4-FFF2-40B4-BE49-F238E27FC236}">
                <a16:creationId xmlns:a16="http://schemas.microsoft.com/office/drawing/2014/main" id="{EC56A874-6178-40D5-AD5C-DF64E861E3C0}"/>
              </a:ext>
            </a:extLst>
          </p:cNvPr>
          <p:cNvCxnSpPr/>
          <p:nvPr/>
        </p:nvCxnSpPr>
        <p:spPr>
          <a:xfrm flipV="1">
            <a:off x="5324621" y="6099547"/>
            <a:ext cx="393333" cy="1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2CE21F76-A23E-4612-9F16-63A65E346EBA}"/>
              </a:ext>
            </a:extLst>
          </p:cNvPr>
          <p:cNvSpPr txBox="1"/>
          <p:nvPr/>
        </p:nvSpPr>
        <p:spPr>
          <a:xfrm>
            <a:off x="5720012" y="5849846"/>
            <a:ext cx="902811" cy="523220"/>
          </a:xfrm>
          <a:prstGeom prst="rect">
            <a:avLst/>
          </a:prstGeom>
          <a:noFill/>
          <a:ln>
            <a:solidFill>
              <a:schemeClr val="accent2"/>
            </a:solidFill>
          </a:ln>
        </p:spPr>
        <p:txBody>
          <a:bodyPr wrap="none" rtlCol="0">
            <a:spAutoFit/>
          </a:bodyPr>
          <a:lstStyle/>
          <a:p>
            <a:r>
              <a:rPr kumimoji="1" lang="ja-JP" altLang="en-US" sz="2800" dirty="0">
                <a:solidFill>
                  <a:schemeClr val="accent2"/>
                </a:solidFill>
              </a:rPr>
              <a:t>学習</a:t>
            </a:r>
          </a:p>
        </p:txBody>
      </p:sp>
      <p:cxnSp>
        <p:nvCxnSpPr>
          <p:cNvPr id="21" name="直線矢印コネクタ 20">
            <a:extLst>
              <a:ext uri="{FF2B5EF4-FFF2-40B4-BE49-F238E27FC236}">
                <a16:creationId xmlns:a16="http://schemas.microsoft.com/office/drawing/2014/main" id="{89AA2E04-A098-4B0D-804F-07ED9E846152}"/>
              </a:ext>
            </a:extLst>
          </p:cNvPr>
          <p:cNvCxnSpPr>
            <a:stCxn id="20" idx="3"/>
          </p:cNvCxnSpPr>
          <p:nvPr/>
        </p:nvCxnSpPr>
        <p:spPr>
          <a:xfrm flipV="1">
            <a:off x="6622823" y="6110012"/>
            <a:ext cx="393333" cy="1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FD2C4965-0CE0-4FDD-9DED-8B59363A2793}"/>
              </a:ext>
            </a:extLst>
          </p:cNvPr>
          <p:cNvSpPr txBox="1"/>
          <p:nvPr/>
        </p:nvSpPr>
        <p:spPr>
          <a:xfrm>
            <a:off x="7016156" y="5857541"/>
            <a:ext cx="902811" cy="523220"/>
          </a:xfrm>
          <a:prstGeom prst="rect">
            <a:avLst/>
          </a:prstGeom>
          <a:noFill/>
          <a:ln>
            <a:solidFill>
              <a:schemeClr val="tx1"/>
            </a:solidFill>
          </a:ln>
        </p:spPr>
        <p:txBody>
          <a:bodyPr wrap="none" rtlCol="0">
            <a:spAutoFit/>
          </a:bodyPr>
          <a:lstStyle/>
          <a:p>
            <a:r>
              <a:rPr lang="ja-JP" altLang="en-US" sz="2800" dirty="0">
                <a:solidFill>
                  <a:schemeClr val="tx2"/>
                </a:solidFill>
              </a:rPr>
              <a:t>実践</a:t>
            </a:r>
            <a:endParaRPr kumimoji="1" lang="ja-JP" altLang="en-US" sz="2800" dirty="0">
              <a:solidFill>
                <a:schemeClr val="tx2"/>
              </a:solidFill>
            </a:endParaRPr>
          </a:p>
        </p:txBody>
      </p:sp>
      <p:cxnSp>
        <p:nvCxnSpPr>
          <p:cNvPr id="23" name="直線矢印コネクタ 22">
            <a:extLst>
              <a:ext uri="{FF2B5EF4-FFF2-40B4-BE49-F238E27FC236}">
                <a16:creationId xmlns:a16="http://schemas.microsoft.com/office/drawing/2014/main" id="{F630CED2-3736-4DB1-904E-36C733F249B6}"/>
              </a:ext>
            </a:extLst>
          </p:cNvPr>
          <p:cNvCxnSpPr/>
          <p:nvPr/>
        </p:nvCxnSpPr>
        <p:spPr>
          <a:xfrm flipV="1">
            <a:off x="7916909" y="6108568"/>
            <a:ext cx="393333" cy="1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1653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E20DE4-4501-4B26-A064-663666D2E280}"/>
              </a:ext>
            </a:extLst>
          </p:cNvPr>
          <p:cNvSpPr>
            <a:spLocks noGrp="1"/>
          </p:cNvSpPr>
          <p:nvPr>
            <p:ph type="title"/>
          </p:nvPr>
        </p:nvSpPr>
        <p:spPr/>
        <p:txBody>
          <a:bodyPr/>
          <a:lstStyle/>
          <a:p>
            <a:r>
              <a:rPr kumimoji="1" lang="en-US" altLang="ja-JP" dirty="0"/>
              <a:t>random</a:t>
            </a:r>
            <a:r>
              <a:rPr kumimoji="1" lang="ja-JP" altLang="en-US" dirty="0"/>
              <a:t>モジュールの利用</a:t>
            </a:r>
          </a:p>
        </p:txBody>
      </p:sp>
      <p:pic>
        <p:nvPicPr>
          <p:cNvPr id="4" name="図 3">
            <a:extLst>
              <a:ext uri="{FF2B5EF4-FFF2-40B4-BE49-F238E27FC236}">
                <a16:creationId xmlns:a16="http://schemas.microsoft.com/office/drawing/2014/main" id="{43E5BD7A-4A05-4DF2-BE9D-4E1A0B600B60}"/>
              </a:ext>
            </a:extLst>
          </p:cNvPr>
          <p:cNvPicPr>
            <a:picLocks noChangeAspect="1"/>
          </p:cNvPicPr>
          <p:nvPr/>
        </p:nvPicPr>
        <p:blipFill>
          <a:blip r:embed="rId2"/>
          <a:stretch>
            <a:fillRect/>
          </a:stretch>
        </p:blipFill>
        <p:spPr>
          <a:xfrm>
            <a:off x="0" y="2060848"/>
            <a:ext cx="9144000" cy="1933409"/>
          </a:xfrm>
          <a:prstGeom prst="rect">
            <a:avLst/>
          </a:prstGeom>
        </p:spPr>
      </p:pic>
      <p:sp>
        <p:nvSpPr>
          <p:cNvPr id="5" name="テキスト ボックス 4">
            <a:extLst>
              <a:ext uri="{FF2B5EF4-FFF2-40B4-BE49-F238E27FC236}">
                <a16:creationId xmlns:a16="http://schemas.microsoft.com/office/drawing/2014/main" id="{D23B4FD2-19B2-4D4F-88B1-89F7C88E0FA3}"/>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C63E4DE2-4BBA-4B0E-AAC3-A989688A4EFC}"/>
              </a:ext>
            </a:extLst>
          </p:cNvPr>
          <p:cNvSpPr>
            <a:spLocks noGrp="1"/>
          </p:cNvSpPr>
          <p:nvPr>
            <p:ph type="sldNum" sz="quarter" idx="12"/>
          </p:nvPr>
        </p:nvSpPr>
        <p:spPr/>
        <p:txBody>
          <a:bodyPr/>
          <a:lstStyle/>
          <a:p>
            <a:fld id="{F9134F74-3BB4-4ADE-A554-892E3A208E77}" type="slidenum">
              <a:rPr lang="ja-JP" altLang="en-US" smtClean="0"/>
              <a:pPr/>
              <a:t>70</a:t>
            </a:fld>
            <a:endParaRPr lang="ja-JP" altLang="en-US"/>
          </a:p>
        </p:txBody>
      </p:sp>
    </p:spTree>
    <p:extLst>
      <p:ext uri="{BB962C8B-B14F-4D97-AF65-F5344CB8AC3E}">
        <p14:creationId xmlns:p14="http://schemas.microsoft.com/office/powerpoint/2010/main" val="2066154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541F6D-C0E1-4922-BAD4-DD2082053257}"/>
              </a:ext>
            </a:extLst>
          </p:cNvPr>
          <p:cNvSpPr>
            <a:spLocks noGrp="1"/>
          </p:cNvSpPr>
          <p:nvPr>
            <p:ph type="title"/>
          </p:nvPr>
        </p:nvSpPr>
        <p:spPr/>
        <p:txBody>
          <a:bodyPr/>
          <a:lstStyle/>
          <a:p>
            <a:r>
              <a:rPr kumimoji="1" lang="ja-JP" altLang="en-US" dirty="0"/>
              <a:t>モジュールに別名をつけて使う</a:t>
            </a:r>
          </a:p>
        </p:txBody>
      </p:sp>
      <p:pic>
        <p:nvPicPr>
          <p:cNvPr id="4" name="図 3">
            <a:extLst>
              <a:ext uri="{FF2B5EF4-FFF2-40B4-BE49-F238E27FC236}">
                <a16:creationId xmlns:a16="http://schemas.microsoft.com/office/drawing/2014/main" id="{385D78F8-87E7-4DDA-84B7-46FC5A2304F1}"/>
              </a:ext>
            </a:extLst>
          </p:cNvPr>
          <p:cNvPicPr>
            <a:picLocks noChangeAspect="1"/>
          </p:cNvPicPr>
          <p:nvPr/>
        </p:nvPicPr>
        <p:blipFill>
          <a:blip r:embed="rId2"/>
          <a:stretch>
            <a:fillRect/>
          </a:stretch>
        </p:blipFill>
        <p:spPr>
          <a:xfrm>
            <a:off x="-40052" y="1916832"/>
            <a:ext cx="9144000" cy="784814"/>
          </a:xfrm>
          <a:prstGeom prst="rect">
            <a:avLst/>
          </a:prstGeom>
        </p:spPr>
      </p:pic>
      <p:sp>
        <p:nvSpPr>
          <p:cNvPr id="5" name="テキスト ボックス 4">
            <a:extLst>
              <a:ext uri="{FF2B5EF4-FFF2-40B4-BE49-F238E27FC236}">
                <a16:creationId xmlns:a16="http://schemas.microsoft.com/office/drawing/2014/main" id="{FFB096E4-1544-4A69-B263-3EA290EA82A7}"/>
              </a:ext>
            </a:extLst>
          </p:cNvPr>
          <p:cNvSpPr txBox="1">
            <a:spLocks noChangeArrowheads="1"/>
          </p:cNvSpPr>
          <p:nvPr/>
        </p:nvSpPr>
        <p:spPr bwMode="auto">
          <a:xfrm>
            <a:off x="416405" y="2879250"/>
            <a:ext cx="3971528" cy="1200329"/>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latin typeface="Lucida Console" panose="020B0609040504020204" pitchFamily="49" charset="0"/>
                <a:ea typeface="HG丸ｺﾞｼｯｸM-PRO" panose="020F0600000000000000" pitchFamily="50" charset="-128"/>
              </a:rPr>
              <a:t>&gt;&gt;&gt; import math as m</a:t>
            </a:r>
          </a:p>
          <a:p>
            <a:pPr eaLnBrk="1" hangingPunct="1"/>
            <a:r>
              <a:rPr lang="en-US" altLang="ja-JP" sz="2400" dirty="0">
                <a:latin typeface="Lucida Console" panose="020B0609040504020204" pitchFamily="49" charset="0"/>
                <a:ea typeface="HG丸ｺﾞｼｯｸM-PRO" panose="020F0600000000000000" pitchFamily="50" charset="-128"/>
              </a:rPr>
              <a:t>&gt;&gt;&gt; print(</a:t>
            </a:r>
            <a:r>
              <a:rPr lang="en-US" altLang="ja-JP" sz="2400" dirty="0" err="1">
                <a:latin typeface="Lucida Console" panose="020B0609040504020204" pitchFamily="49" charset="0"/>
                <a:ea typeface="HG丸ｺﾞｼｯｸM-PRO" panose="020F0600000000000000" pitchFamily="50" charset="-128"/>
              </a:rPr>
              <a:t>m.pi</a:t>
            </a:r>
            <a:r>
              <a:rPr lang="en-US" altLang="ja-JP" sz="2400" dirty="0">
                <a:latin typeface="Lucida Console" panose="020B0609040504020204" pitchFamily="49" charset="0"/>
                <a:ea typeface="HG丸ｺﾞｼｯｸM-PRO" panose="020F0600000000000000" pitchFamily="50" charset="-128"/>
              </a:rPr>
              <a:t>)</a:t>
            </a:r>
          </a:p>
          <a:p>
            <a:pPr eaLnBrk="1" hangingPunct="1"/>
            <a:r>
              <a:rPr lang="en-US" altLang="ja-JP" sz="2400" dirty="0">
                <a:solidFill>
                  <a:srgbClr val="0070C0"/>
                </a:solidFill>
                <a:latin typeface="Lucida Console" panose="020B0609040504020204" pitchFamily="49" charset="0"/>
                <a:ea typeface="HG丸ｺﾞｼｯｸM-PRO" panose="020F0600000000000000" pitchFamily="50" charset="-128"/>
              </a:rPr>
              <a:t>3.141592653589793</a:t>
            </a:r>
          </a:p>
        </p:txBody>
      </p:sp>
      <p:cxnSp>
        <p:nvCxnSpPr>
          <p:cNvPr id="6" name="直線矢印コネクタ 5">
            <a:extLst>
              <a:ext uri="{FF2B5EF4-FFF2-40B4-BE49-F238E27FC236}">
                <a16:creationId xmlns:a16="http://schemas.microsoft.com/office/drawing/2014/main" id="{D6214842-83BA-4B9C-B198-7410FFFA3487}"/>
              </a:ext>
            </a:extLst>
          </p:cNvPr>
          <p:cNvCxnSpPr>
            <a:cxnSpLocks/>
          </p:cNvCxnSpPr>
          <p:nvPr/>
        </p:nvCxnSpPr>
        <p:spPr>
          <a:xfrm flipH="1">
            <a:off x="4584948" y="3079305"/>
            <a:ext cx="34277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A68140C6-5AAF-46A5-B258-0A4812E5D3C6}"/>
              </a:ext>
            </a:extLst>
          </p:cNvPr>
          <p:cNvSpPr txBox="1"/>
          <p:nvPr/>
        </p:nvSpPr>
        <p:spPr>
          <a:xfrm>
            <a:off x="5036004" y="2879250"/>
            <a:ext cx="4086375" cy="400110"/>
          </a:xfrm>
          <a:prstGeom prst="rect">
            <a:avLst/>
          </a:prstGeom>
          <a:noFill/>
        </p:spPr>
        <p:txBody>
          <a:bodyPr wrap="none" rtlCol="0">
            <a:spAutoFit/>
          </a:bodyPr>
          <a:lstStyle/>
          <a:p>
            <a:r>
              <a:rPr lang="en-US" altLang="ja-JP" sz="2000" dirty="0">
                <a:latin typeface="+mn-ea"/>
                <a:ea typeface="+mn-ea"/>
              </a:rPr>
              <a:t>math</a:t>
            </a:r>
            <a:r>
              <a:rPr lang="ja-JP" altLang="en-US" sz="2000" dirty="0">
                <a:latin typeface="+mn-ea"/>
                <a:ea typeface="+mn-ea"/>
              </a:rPr>
              <a:t>モジュールの別名を</a:t>
            </a:r>
            <a:r>
              <a:rPr lang="en-US" altLang="ja-JP" sz="2000" dirty="0">
                <a:latin typeface="+mn-ea"/>
                <a:ea typeface="+mn-ea"/>
              </a:rPr>
              <a:t>m</a:t>
            </a:r>
            <a:r>
              <a:rPr lang="ja-JP" altLang="en-US" sz="2000" dirty="0">
                <a:latin typeface="+mn-ea"/>
                <a:ea typeface="+mn-ea"/>
              </a:rPr>
              <a:t>とする</a:t>
            </a:r>
            <a:endParaRPr kumimoji="1" lang="ja-JP" altLang="en-US" sz="2000" dirty="0">
              <a:latin typeface="+mn-ea"/>
              <a:ea typeface="+mn-ea"/>
            </a:endParaRPr>
          </a:p>
        </p:txBody>
      </p:sp>
      <p:cxnSp>
        <p:nvCxnSpPr>
          <p:cNvPr id="8" name="直線矢印コネクタ 7">
            <a:extLst>
              <a:ext uri="{FF2B5EF4-FFF2-40B4-BE49-F238E27FC236}">
                <a16:creationId xmlns:a16="http://schemas.microsoft.com/office/drawing/2014/main" id="{D8D3BC31-8352-45AE-B312-145D1D6698EB}"/>
              </a:ext>
            </a:extLst>
          </p:cNvPr>
          <p:cNvCxnSpPr>
            <a:cxnSpLocks/>
          </p:cNvCxnSpPr>
          <p:nvPr/>
        </p:nvCxnSpPr>
        <p:spPr>
          <a:xfrm flipH="1">
            <a:off x="4584948" y="3479415"/>
            <a:ext cx="34277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6B084DC5-89B7-423E-B4C3-C455E48A0604}"/>
              </a:ext>
            </a:extLst>
          </p:cNvPr>
          <p:cNvSpPr txBox="1"/>
          <p:nvPr/>
        </p:nvSpPr>
        <p:spPr>
          <a:xfrm>
            <a:off x="5036004" y="3279360"/>
            <a:ext cx="2236510" cy="400110"/>
          </a:xfrm>
          <a:prstGeom prst="rect">
            <a:avLst/>
          </a:prstGeom>
          <a:noFill/>
        </p:spPr>
        <p:txBody>
          <a:bodyPr wrap="none" rtlCol="0">
            <a:spAutoFit/>
          </a:bodyPr>
          <a:lstStyle/>
          <a:p>
            <a:r>
              <a:rPr lang="ja-JP" altLang="en-US" sz="2000" dirty="0">
                <a:latin typeface="+mn-ea"/>
                <a:ea typeface="+mn-ea"/>
              </a:rPr>
              <a:t>別名を使って記述</a:t>
            </a:r>
            <a:endParaRPr kumimoji="1" lang="ja-JP" altLang="en-US" sz="2000" dirty="0">
              <a:latin typeface="+mn-ea"/>
              <a:ea typeface="+mn-ea"/>
            </a:endParaRPr>
          </a:p>
        </p:txBody>
      </p:sp>
      <p:sp>
        <p:nvSpPr>
          <p:cNvPr id="10" name="テキスト ボックス 9">
            <a:extLst>
              <a:ext uri="{FF2B5EF4-FFF2-40B4-BE49-F238E27FC236}">
                <a16:creationId xmlns:a16="http://schemas.microsoft.com/office/drawing/2014/main" id="{72967550-791A-4484-9187-0A38111702D0}"/>
              </a:ext>
            </a:extLst>
          </p:cNvPr>
          <p:cNvSpPr txBox="1"/>
          <p:nvPr/>
        </p:nvSpPr>
        <p:spPr>
          <a:xfrm>
            <a:off x="262798" y="4425248"/>
            <a:ext cx="4493538" cy="461665"/>
          </a:xfrm>
          <a:prstGeom prst="rect">
            <a:avLst/>
          </a:prstGeom>
          <a:noFill/>
        </p:spPr>
        <p:txBody>
          <a:bodyPr wrap="none" rtlCol="0">
            <a:spAutoFit/>
          </a:bodyPr>
          <a:lstStyle/>
          <a:p>
            <a:r>
              <a:rPr lang="ja-JP" altLang="en-US" sz="2400" dirty="0">
                <a:latin typeface="+mn-ea"/>
                <a:ea typeface="+mn-ea"/>
              </a:rPr>
              <a:t>モジュール名が長いときに便利</a:t>
            </a:r>
            <a:endParaRPr kumimoji="1" lang="ja-JP" altLang="en-US" sz="2400" dirty="0">
              <a:latin typeface="+mn-ea"/>
              <a:ea typeface="+mn-ea"/>
            </a:endParaRPr>
          </a:p>
        </p:txBody>
      </p:sp>
      <p:sp>
        <p:nvSpPr>
          <p:cNvPr id="3" name="スライド番号プレースホルダー 2">
            <a:extLst>
              <a:ext uri="{FF2B5EF4-FFF2-40B4-BE49-F238E27FC236}">
                <a16:creationId xmlns:a16="http://schemas.microsoft.com/office/drawing/2014/main" id="{22FC88E7-39B5-4BD9-846A-E0A08D90410D}"/>
              </a:ext>
            </a:extLst>
          </p:cNvPr>
          <p:cNvSpPr>
            <a:spLocks noGrp="1"/>
          </p:cNvSpPr>
          <p:nvPr>
            <p:ph type="sldNum" sz="quarter" idx="12"/>
          </p:nvPr>
        </p:nvSpPr>
        <p:spPr/>
        <p:txBody>
          <a:bodyPr/>
          <a:lstStyle/>
          <a:p>
            <a:fld id="{F9134F74-3BB4-4ADE-A554-892E3A208E77}" type="slidenum">
              <a:rPr lang="ja-JP" altLang="en-US" smtClean="0"/>
              <a:pPr/>
              <a:t>71</a:t>
            </a:fld>
            <a:endParaRPr lang="ja-JP" altLang="en-US"/>
          </a:p>
        </p:txBody>
      </p:sp>
    </p:spTree>
    <p:extLst>
      <p:ext uri="{BB962C8B-B14F-4D97-AF65-F5344CB8AC3E}">
        <p14:creationId xmlns:p14="http://schemas.microsoft.com/office/powerpoint/2010/main" val="38569834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C7F955-1914-4CAF-83D0-59087A17F2B9}"/>
              </a:ext>
            </a:extLst>
          </p:cNvPr>
          <p:cNvSpPr>
            <a:spLocks noGrp="1"/>
          </p:cNvSpPr>
          <p:nvPr>
            <p:ph type="title"/>
          </p:nvPr>
        </p:nvSpPr>
        <p:spPr/>
        <p:txBody>
          <a:bodyPr/>
          <a:lstStyle/>
          <a:p>
            <a:r>
              <a:rPr kumimoji="1" lang="ja-JP" altLang="en-US" dirty="0"/>
              <a:t>ドキュメントを読む</a:t>
            </a:r>
          </a:p>
        </p:txBody>
      </p:sp>
      <p:sp>
        <p:nvSpPr>
          <p:cNvPr id="3" name="コンテンツ プレースホルダー 2">
            <a:extLst>
              <a:ext uri="{FF2B5EF4-FFF2-40B4-BE49-F238E27FC236}">
                <a16:creationId xmlns:a16="http://schemas.microsoft.com/office/drawing/2014/main" id="{83566F88-203C-477B-81C7-4DA3E3E9D0AA}"/>
              </a:ext>
            </a:extLst>
          </p:cNvPr>
          <p:cNvSpPr>
            <a:spLocks noGrp="1"/>
          </p:cNvSpPr>
          <p:nvPr>
            <p:ph idx="1"/>
          </p:nvPr>
        </p:nvSpPr>
        <p:spPr>
          <a:xfrm>
            <a:off x="457200" y="1214422"/>
            <a:ext cx="8229600" cy="725470"/>
          </a:xfrm>
        </p:spPr>
        <p:txBody>
          <a:bodyPr/>
          <a:lstStyle/>
          <a:p>
            <a:r>
              <a:rPr kumimoji="1" lang="en-US" altLang="ja-JP" dirty="0"/>
              <a:t>Python</a:t>
            </a:r>
            <a:r>
              <a:rPr kumimoji="1" lang="ja-JP" altLang="en-US" dirty="0"/>
              <a:t>の標準ライブラリのドキュメント</a:t>
            </a:r>
          </a:p>
        </p:txBody>
      </p:sp>
      <p:sp>
        <p:nvSpPr>
          <p:cNvPr id="4" name="正方形/長方形 3">
            <a:extLst>
              <a:ext uri="{FF2B5EF4-FFF2-40B4-BE49-F238E27FC236}">
                <a16:creationId xmlns:a16="http://schemas.microsoft.com/office/drawing/2014/main" id="{3E81B441-8322-418F-85C9-1E207C2C2925}"/>
              </a:ext>
            </a:extLst>
          </p:cNvPr>
          <p:cNvSpPr/>
          <p:nvPr/>
        </p:nvSpPr>
        <p:spPr>
          <a:xfrm>
            <a:off x="1115616" y="1939892"/>
            <a:ext cx="7272808" cy="830997"/>
          </a:xfrm>
          <a:prstGeom prst="rect">
            <a:avLst/>
          </a:prstGeom>
        </p:spPr>
        <p:txBody>
          <a:bodyPr wrap="square">
            <a:spAutoFit/>
          </a:bodyPr>
          <a:lstStyle/>
          <a:p>
            <a:r>
              <a:rPr lang="en-US" altLang="ja-JP" sz="2400" dirty="0">
                <a:latin typeface="HelveticaNeueLTStd-Roman"/>
                <a:hlinkClick r:id="rId2"/>
              </a:rPr>
              <a:t>https://docs.python.org/ja/3/library/index.html</a:t>
            </a:r>
            <a:endParaRPr lang="en-US" altLang="ja-JP" sz="2400" dirty="0">
              <a:latin typeface="HelveticaNeueLTStd-Roman"/>
            </a:endParaRPr>
          </a:p>
          <a:p>
            <a:endParaRPr lang="ja-JP" altLang="en-US" sz="2400" dirty="0"/>
          </a:p>
        </p:txBody>
      </p:sp>
      <p:pic>
        <p:nvPicPr>
          <p:cNvPr id="6" name="図 5">
            <a:extLst>
              <a:ext uri="{FF2B5EF4-FFF2-40B4-BE49-F238E27FC236}">
                <a16:creationId xmlns:a16="http://schemas.microsoft.com/office/drawing/2014/main" id="{7270401B-F5FF-47D7-A476-8F381BCF2D9C}"/>
              </a:ext>
            </a:extLst>
          </p:cNvPr>
          <p:cNvPicPr>
            <a:picLocks noChangeAspect="1"/>
          </p:cNvPicPr>
          <p:nvPr/>
        </p:nvPicPr>
        <p:blipFill>
          <a:blip r:embed="rId3"/>
          <a:stretch>
            <a:fillRect/>
          </a:stretch>
        </p:blipFill>
        <p:spPr>
          <a:xfrm>
            <a:off x="1259632" y="2564904"/>
            <a:ext cx="6012160" cy="3872805"/>
          </a:xfrm>
          <a:prstGeom prst="rect">
            <a:avLst/>
          </a:prstGeom>
          <a:ln>
            <a:solidFill>
              <a:schemeClr val="tx1"/>
            </a:solidFill>
          </a:ln>
        </p:spPr>
      </p:pic>
      <p:sp>
        <p:nvSpPr>
          <p:cNvPr id="5" name="スライド番号プレースホルダー 4">
            <a:extLst>
              <a:ext uri="{FF2B5EF4-FFF2-40B4-BE49-F238E27FC236}">
                <a16:creationId xmlns:a16="http://schemas.microsoft.com/office/drawing/2014/main" id="{423F04F1-D80E-4BB8-A255-F326E8A386C6}"/>
              </a:ext>
            </a:extLst>
          </p:cNvPr>
          <p:cNvSpPr>
            <a:spLocks noGrp="1"/>
          </p:cNvSpPr>
          <p:nvPr>
            <p:ph type="sldNum" sz="quarter" idx="12"/>
          </p:nvPr>
        </p:nvSpPr>
        <p:spPr/>
        <p:txBody>
          <a:bodyPr/>
          <a:lstStyle/>
          <a:p>
            <a:fld id="{F9134F74-3BB4-4ADE-A554-892E3A208E77}" type="slidenum">
              <a:rPr lang="ja-JP" altLang="en-US" smtClean="0"/>
              <a:pPr/>
              <a:t>72</a:t>
            </a:fld>
            <a:endParaRPr lang="ja-JP" altLang="en-US"/>
          </a:p>
        </p:txBody>
      </p:sp>
    </p:spTree>
    <p:extLst>
      <p:ext uri="{BB962C8B-B14F-4D97-AF65-F5344CB8AC3E}">
        <p14:creationId xmlns:p14="http://schemas.microsoft.com/office/powerpoint/2010/main" val="42791262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75E38F-6D48-4449-A0AD-67E0B7D4AA7B}"/>
              </a:ext>
            </a:extLst>
          </p:cNvPr>
          <p:cNvSpPr>
            <a:spLocks noGrp="1"/>
          </p:cNvSpPr>
          <p:nvPr>
            <p:ph type="title"/>
          </p:nvPr>
        </p:nvSpPr>
        <p:spPr/>
        <p:txBody>
          <a:bodyPr/>
          <a:lstStyle/>
          <a:p>
            <a:r>
              <a:rPr kumimoji="1" lang="ja-JP" altLang="en-US" dirty="0"/>
              <a:t>モジュールに含まれる関数を調べる</a:t>
            </a:r>
          </a:p>
        </p:txBody>
      </p:sp>
      <p:pic>
        <p:nvPicPr>
          <p:cNvPr id="4" name="図 3">
            <a:extLst>
              <a:ext uri="{FF2B5EF4-FFF2-40B4-BE49-F238E27FC236}">
                <a16:creationId xmlns:a16="http://schemas.microsoft.com/office/drawing/2014/main" id="{4F600933-35B4-465C-A3B0-0ED2D38E049C}"/>
              </a:ext>
            </a:extLst>
          </p:cNvPr>
          <p:cNvPicPr>
            <a:picLocks noChangeAspect="1"/>
          </p:cNvPicPr>
          <p:nvPr/>
        </p:nvPicPr>
        <p:blipFill>
          <a:blip r:embed="rId2"/>
          <a:stretch>
            <a:fillRect/>
          </a:stretch>
        </p:blipFill>
        <p:spPr>
          <a:xfrm>
            <a:off x="899592" y="1996370"/>
            <a:ext cx="5976664" cy="4487912"/>
          </a:xfrm>
          <a:prstGeom prst="rect">
            <a:avLst/>
          </a:prstGeom>
          <a:ln>
            <a:solidFill>
              <a:schemeClr val="tx1"/>
            </a:solidFill>
          </a:ln>
        </p:spPr>
      </p:pic>
      <p:sp>
        <p:nvSpPr>
          <p:cNvPr id="5" name="テキスト ボックス 4">
            <a:extLst>
              <a:ext uri="{FF2B5EF4-FFF2-40B4-BE49-F238E27FC236}">
                <a16:creationId xmlns:a16="http://schemas.microsoft.com/office/drawing/2014/main" id="{69395904-DEB6-47C1-8A3C-FCF26DB09752}"/>
              </a:ext>
            </a:extLst>
          </p:cNvPr>
          <p:cNvSpPr txBox="1"/>
          <p:nvPr/>
        </p:nvSpPr>
        <p:spPr>
          <a:xfrm>
            <a:off x="457200" y="1158223"/>
            <a:ext cx="8175636" cy="646331"/>
          </a:xfrm>
          <a:prstGeom prst="rect">
            <a:avLst/>
          </a:prstGeom>
          <a:noFill/>
        </p:spPr>
        <p:txBody>
          <a:bodyPr wrap="none" rtlCol="0">
            <a:spAutoFit/>
          </a:bodyPr>
          <a:lstStyle/>
          <a:p>
            <a:r>
              <a:rPr kumimoji="1" lang="ja-JP" altLang="en-US" dirty="0"/>
              <a:t>「標準ライブラリ」のページ右上の「モジュール」のリンクから「</a:t>
            </a:r>
            <a:r>
              <a:rPr kumimoji="1" lang="en-US" altLang="ja-JP" dirty="0"/>
              <a:t>math</a:t>
            </a:r>
            <a:r>
              <a:rPr kumimoji="1" lang="ja-JP" altLang="en-US" dirty="0"/>
              <a:t>」を探してみよう。</a:t>
            </a:r>
            <a:endParaRPr kumimoji="1" lang="en-US" altLang="ja-JP" dirty="0"/>
          </a:p>
          <a:p>
            <a:r>
              <a:rPr lang="ja-JP" altLang="en-US" dirty="0"/>
              <a:t>ブラウザの「検索」機能も使ってみよう（</a:t>
            </a:r>
            <a:r>
              <a:rPr lang="en-US" altLang="ja-JP" dirty="0"/>
              <a:t>[Ctrl]+[F]</a:t>
            </a:r>
            <a:r>
              <a:rPr lang="ja-JP" altLang="en-US" dirty="0"/>
              <a:t>）</a:t>
            </a:r>
            <a:endParaRPr kumimoji="1" lang="ja-JP" altLang="en-US" dirty="0"/>
          </a:p>
        </p:txBody>
      </p:sp>
      <p:sp>
        <p:nvSpPr>
          <p:cNvPr id="6" name="テキスト ボックス 5">
            <a:extLst>
              <a:ext uri="{FF2B5EF4-FFF2-40B4-BE49-F238E27FC236}">
                <a16:creationId xmlns:a16="http://schemas.microsoft.com/office/drawing/2014/main" id="{ABABFBD0-AA29-42FD-B70B-41E00CC419DA}"/>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9149A3D0-5435-4E38-B344-D2FB82195FD7}"/>
              </a:ext>
            </a:extLst>
          </p:cNvPr>
          <p:cNvSpPr>
            <a:spLocks noGrp="1"/>
          </p:cNvSpPr>
          <p:nvPr>
            <p:ph type="sldNum" sz="quarter" idx="12"/>
          </p:nvPr>
        </p:nvSpPr>
        <p:spPr/>
        <p:txBody>
          <a:bodyPr/>
          <a:lstStyle/>
          <a:p>
            <a:fld id="{F9134F74-3BB4-4ADE-A554-892E3A208E77}" type="slidenum">
              <a:rPr lang="ja-JP" altLang="en-US" smtClean="0"/>
              <a:pPr/>
              <a:t>73</a:t>
            </a:fld>
            <a:endParaRPr lang="ja-JP" altLang="en-US"/>
          </a:p>
        </p:txBody>
      </p:sp>
    </p:spTree>
    <p:extLst>
      <p:ext uri="{BB962C8B-B14F-4D97-AF65-F5344CB8AC3E}">
        <p14:creationId xmlns:p14="http://schemas.microsoft.com/office/powerpoint/2010/main" val="27182569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34E00877-0358-45D8-BAB4-C56FD1008E0E}"/>
              </a:ext>
            </a:extLst>
          </p:cNvPr>
          <p:cNvSpPr>
            <a:spLocks noGrp="1"/>
          </p:cNvSpPr>
          <p:nvPr>
            <p:ph type="ctrTitle"/>
          </p:nvPr>
        </p:nvSpPr>
        <p:spPr/>
        <p:txBody>
          <a:bodyPr/>
          <a:lstStyle/>
          <a:p>
            <a:r>
              <a:rPr lang="ja-JP" altLang="en-US" dirty="0"/>
              <a:t>練習問題</a:t>
            </a:r>
          </a:p>
        </p:txBody>
      </p:sp>
      <p:sp>
        <p:nvSpPr>
          <p:cNvPr id="4" name="スライド番号プレースホルダー 3">
            <a:extLst>
              <a:ext uri="{FF2B5EF4-FFF2-40B4-BE49-F238E27FC236}">
                <a16:creationId xmlns:a16="http://schemas.microsoft.com/office/drawing/2014/main" id="{27AAA6F5-DCCC-41C9-864C-25FA8BFB5A9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134F74-3BB4-4ADE-A554-892E3A208E77}" type="slidenum">
              <a:rPr kumimoji="1" lang="ja-JP" altLang="en-US" sz="1200" b="0" i="0" u="none" strike="noStrike" kern="1200" cap="none" spc="0" normalizeH="0" baseline="0" noProof="0" smtClean="0">
                <a:ln>
                  <a:noFill/>
                </a:ln>
                <a:solidFill>
                  <a:srgbClr val="898989"/>
                </a:solidFill>
                <a:effectLst/>
                <a:uLnTx/>
                <a:uFillTx/>
                <a:latin typeface="Lucida Console" panose="020B0609040504020204" pitchFamily="49" charset="0"/>
                <a:ea typeface="HG丸ｺﾞｼｯｸM-PRO" panose="020F06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1" lang="ja-JP" altLang="en-US" sz="1200" b="0" i="0" u="none" strike="noStrike" kern="1200" cap="none" spc="0" normalizeH="0" baseline="0" noProof="0">
              <a:ln>
                <a:noFill/>
              </a:ln>
              <a:solidFill>
                <a:srgbClr val="898989"/>
              </a:solidFill>
              <a:effectLst/>
              <a:uLnTx/>
              <a:uFillTx/>
              <a:latin typeface="Lucida Console" panose="020B0609040504020204" pitchFamily="49" charset="0"/>
              <a:ea typeface="HG丸ｺﾞｼｯｸM-PRO" panose="020F0600000000000000" pitchFamily="50" charset="-128"/>
              <a:cs typeface="+mn-cs"/>
            </a:endParaRPr>
          </a:p>
        </p:txBody>
      </p:sp>
    </p:spTree>
    <p:extLst>
      <p:ext uri="{BB962C8B-B14F-4D97-AF65-F5344CB8AC3E}">
        <p14:creationId xmlns:p14="http://schemas.microsoft.com/office/powerpoint/2010/main" val="20551806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1</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1800" dirty="0"/>
              <a:t>以下の記述について、正しいものには○を、誤りのあるものには</a:t>
            </a:r>
            <a:r>
              <a:rPr kumimoji="1" lang="en-US" altLang="ja-JP" sz="1800" dirty="0"/>
              <a:t>×</a:t>
            </a:r>
            <a:r>
              <a:rPr kumimoji="1" lang="ja-JP" altLang="en-US" sz="1800" dirty="0"/>
              <a:t>をつけてください。</a:t>
            </a:r>
            <a:endParaRPr kumimoji="1" lang="en-US" altLang="ja-JP" sz="1800" dirty="0"/>
          </a:p>
          <a:p>
            <a:pPr marL="0" indent="0">
              <a:buNone/>
            </a:pPr>
            <a:endParaRPr kumimoji="1" lang="ja-JP" altLang="en-US" sz="1800" dirty="0"/>
          </a:p>
          <a:p>
            <a:pPr marL="0" indent="0">
              <a:buNone/>
            </a:pPr>
            <a:r>
              <a:rPr kumimoji="1" lang="ja-JP" altLang="en-US" sz="1800" dirty="0"/>
              <a:t>（</a:t>
            </a:r>
            <a:r>
              <a:rPr kumimoji="1" lang="en-US" altLang="ja-JP" sz="1800" dirty="0"/>
              <a:t>1</a:t>
            </a:r>
            <a:r>
              <a:rPr kumimoji="1" lang="ja-JP" altLang="en-US" sz="1800" dirty="0"/>
              <a:t>） 一度</a:t>
            </a:r>
            <a:r>
              <a:rPr kumimoji="1" lang="en-US" altLang="ja-JP" sz="1800" dirty="0"/>
              <a:t>int</a:t>
            </a:r>
            <a:r>
              <a:rPr kumimoji="1" lang="ja-JP" altLang="en-US" sz="1800" dirty="0"/>
              <a:t>型の値を代入した変数</a:t>
            </a:r>
            <a:r>
              <a:rPr kumimoji="1" lang="en-US" altLang="ja-JP" sz="1800" dirty="0"/>
              <a:t>a</a:t>
            </a:r>
            <a:r>
              <a:rPr kumimoji="1" lang="ja-JP" altLang="en-US" sz="1800" dirty="0"/>
              <a:t>に対して、後から文字列を代入することはできない。</a:t>
            </a:r>
            <a:endParaRPr kumimoji="1" lang="en-US" altLang="ja-JP" sz="1800" dirty="0"/>
          </a:p>
          <a:p>
            <a:pPr marL="0" indent="0">
              <a:buNone/>
            </a:pPr>
            <a:endParaRPr kumimoji="1" lang="ja-JP" altLang="en-US" sz="1800" dirty="0"/>
          </a:p>
          <a:p>
            <a:pPr marL="0" indent="0">
              <a:buNone/>
            </a:pPr>
            <a:r>
              <a:rPr kumimoji="1" lang="ja-JP" altLang="en-US" sz="1800" dirty="0"/>
              <a:t>（</a:t>
            </a:r>
            <a:r>
              <a:rPr kumimoji="1" lang="en-US" altLang="ja-JP" sz="1800" dirty="0"/>
              <a:t>2</a:t>
            </a:r>
            <a:r>
              <a:rPr kumimoji="1" lang="ja-JP" altLang="en-US" sz="1800" dirty="0"/>
              <a:t>） </a:t>
            </a:r>
            <a:r>
              <a:rPr kumimoji="1" lang="en-US" altLang="ja-JP" sz="1800" dirty="0"/>
              <a:t>int</a:t>
            </a:r>
            <a:r>
              <a:rPr kumimoji="1" lang="ja-JP" altLang="en-US" sz="1800" dirty="0"/>
              <a:t>型の値と</a:t>
            </a:r>
            <a:r>
              <a:rPr kumimoji="1" lang="en-US" altLang="ja-JP" sz="1800" dirty="0"/>
              <a:t>float</a:t>
            </a:r>
            <a:r>
              <a:rPr kumimoji="1" lang="ja-JP" altLang="en-US" sz="1800" dirty="0"/>
              <a:t>型の値を加算するときには、その前に</a:t>
            </a:r>
            <a:r>
              <a:rPr kumimoji="1" lang="en-US" altLang="ja-JP" sz="1800" dirty="0"/>
              <a:t>int</a:t>
            </a:r>
            <a:r>
              <a:rPr kumimoji="1" lang="ja-JP" altLang="en-US" sz="1800" dirty="0"/>
              <a:t>型の値を</a:t>
            </a:r>
            <a:r>
              <a:rPr kumimoji="1" lang="en-US" altLang="ja-JP" sz="1800" dirty="0"/>
              <a:t>float</a:t>
            </a:r>
            <a:r>
              <a:rPr kumimoji="1" lang="ja-JP" altLang="en-US" sz="1800" dirty="0"/>
              <a:t>型に型変換しておく必要がある。</a:t>
            </a:r>
            <a:endParaRPr kumimoji="1" lang="en-US" altLang="ja-JP" sz="1800" dirty="0"/>
          </a:p>
          <a:p>
            <a:pPr marL="0" indent="0">
              <a:buNone/>
            </a:pPr>
            <a:endParaRPr kumimoji="1" lang="ja-JP" altLang="en-US" sz="1800" dirty="0"/>
          </a:p>
          <a:p>
            <a:pPr marL="0" indent="0">
              <a:buNone/>
            </a:pPr>
            <a:r>
              <a:rPr kumimoji="1" lang="ja-JP" altLang="en-US" sz="1800" dirty="0"/>
              <a:t>（</a:t>
            </a:r>
            <a:r>
              <a:rPr kumimoji="1" lang="en-US" altLang="ja-JP" sz="1800" dirty="0"/>
              <a:t>3</a:t>
            </a:r>
            <a:r>
              <a:rPr kumimoji="1" lang="ja-JP" altLang="en-US" sz="1800" dirty="0"/>
              <a:t>） </a:t>
            </a:r>
            <a:r>
              <a:rPr kumimoji="1" lang="en-US" altLang="ja-JP" sz="1800" dirty="0"/>
              <a:t>int</a:t>
            </a:r>
            <a:r>
              <a:rPr kumimoji="1" lang="ja-JP" altLang="en-US" sz="1800" dirty="0"/>
              <a:t>型と</a:t>
            </a:r>
            <a:r>
              <a:rPr kumimoji="1" lang="en-US" altLang="ja-JP" sz="1800" dirty="0"/>
              <a:t>float</a:t>
            </a:r>
            <a:r>
              <a:rPr kumimoji="1" lang="ja-JP" altLang="en-US" sz="1800" dirty="0"/>
              <a:t>型の値を含む算術演算の結果は</a:t>
            </a:r>
            <a:r>
              <a:rPr kumimoji="1" lang="en-US" altLang="ja-JP" sz="1800" dirty="0"/>
              <a:t>float</a:t>
            </a:r>
            <a:r>
              <a:rPr kumimoji="1" lang="ja-JP" altLang="en-US" sz="1800" dirty="0"/>
              <a:t>型になる。</a:t>
            </a:r>
            <a:endParaRPr kumimoji="1" lang="en-US" altLang="ja-JP" sz="1800" dirty="0"/>
          </a:p>
          <a:p>
            <a:pPr marL="0" indent="0">
              <a:buNone/>
            </a:pPr>
            <a:endParaRPr kumimoji="1" lang="ja-JP" altLang="en-US" sz="1800" dirty="0"/>
          </a:p>
          <a:p>
            <a:pPr marL="0" indent="0">
              <a:buNone/>
            </a:pPr>
            <a:r>
              <a:rPr kumimoji="1" lang="ja-JP" altLang="en-US" sz="1800" dirty="0"/>
              <a:t>（</a:t>
            </a:r>
            <a:r>
              <a:rPr kumimoji="1" lang="en-US" altLang="ja-JP" sz="1800" dirty="0"/>
              <a:t>4</a:t>
            </a:r>
            <a:r>
              <a:rPr kumimoji="1" lang="ja-JP" altLang="en-US" sz="1800" dirty="0"/>
              <a:t>） </a:t>
            </a:r>
            <a:r>
              <a:rPr kumimoji="1" lang="en-US" altLang="ja-JP" sz="1800" dirty="0"/>
              <a:t>a = int(3.8)</a:t>
            </a:r>
            <a:r>
              <a:rPr kumimoji="1" lang="ja-JP" altLang="en-US" sz="1800" dirty="0"/>
              <a:t>と記述した場合、変数</a:t>
            </a:r>
            <a:r>
              <a:rPr kumimoji="1" lang="en-US" altLang="ja-JP" sz="1800" dirty="0"/>
              <a:t>a</a:t>
            </a:r>
            <a:r>
              <a:rPr kumimoji="1" lang="ja-JP" altLang="en-US" sz="1800" dirty="0"/>
              <a:t>の値は</a:t>
            </a:r>
            <a:r>
              <a:rPr kumimoji="1" lang="en-US" altLang="ja-JP" sz="1800" dirty="0"/>
              <a:t>4</a:t>
            </a:r>
            <a:r>
              <a:rPr kumimoji="1" lang="ja-JP" altLang="en-US" sz="1800" dirty="0"/>
              <a:t>になる。</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75</a:t>
            </a:fld>
            <a:endParaRPr lang="ja-JP" altLang="en-US"/>
          </a:p>
        </p:txBody>
      </p:sp>
    </p:spTree>
    <p:extLst>
      <p:ext uri="{BB962C8B-B14F-4D97-AF65-F5344CB8AC3E}">
        <p14:creationId xmlns:p14="http://schemas.microsoft.com/office/powerpoint/2010/main" val="42263800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1</a:t>
            </a:r>
            <a:r>
              <a:rPr kumimoji="1" lang="ja-JP" altLang="en-US" dirty="0"/>
              <a:t>（解答）</a:t>
            </a:r>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196752"/>
            <a:ext cx="8435280" cy="5000660"/>
          </a:xfrm>
        </p:spPr>
        <p:txBody>
          <a:bodyPr/>
          <a:lstStyle/>
          <a:p>
            <a:pPr marL="0" indent="0">
              <a:buNone/>
            </a:pPr>
            <a:r>
              <a:rPr kumimoji="1" lang="ja-JP" altLang="en-US" sz="1800" dirty="0"/>
              <a:t>以下の記述について、正しいものには○を、誤りのあるものには</a:t>
            </a:r>
            <a:r>
              <a:rPr kumimoji="1" lang="en-US" altLang="ja-JP" sz="1800" dirty="0"/>
              <a:t>×</a:t>
            </a:r>
            <a:r>
              <a:rPr kumimoji="1" lang="ja-JP" altLang="en-US" sz="1800" dirty="0"/>
              <a:t>をつけてください。</a:t>
            </a:r>
            <a:endParaRPr kumimoji="1" lang="en-US" altLang="ja-JP" sz="1800" dirty="0"/>
          </a:p>
          <a:p>
            <a:pPr marL="0" indent="0">
              <a:buNone/>
            </a:pPr>
            <a:endParaRPr kumimoji="1" lang="ja-JP" altLang="en-US" sz="1800" dirty="0"/>
          </a:p>
          <a:p>
            <a:pPr marL="0" indent="0">
              <a:buNone/>
            </a:pPr>
            <a:r>
              <a:rPr kumimoji="1" lang="ja-JP" altLang="en-US" sz="1800" dirty="0"/>
              <a:t>（</a:t>
            </a:r>
            <a:r>
              <a:rPr kumimoji="1" lang="en-US" altLang="ja-JP" sz="1800" dirty="0"/>
              <a:t>1</a:t>
            </a:r>
            <a:r>
              <a:rPr kumimoji="1" lang="ja-JP" altLang="en-US" sz="1800" dirty="0"/>
              <a:t>） 一度</a:t>
            </a:r>
            <a:r>
              <a:rPr kumimoji="1" lang="en-US" altLang="ja-JP" sz="1800" dirty="0"/>
              <a:t>int</a:t>
            </a:r>
            <a:r>
              <a:rPr kumimoji="1" lang="ja-JP" altLang="en-US" sz="1800" dirty="0"/>
              <a:t>型の値を代入した変数</a:t>
            </a:r>
            <a:r>
              <a:rPr kumimoji="1" lang="en-US" altLang="ja-JP" sz="1800" dirty="0"/>
              <a:t>a</a:t>
            </a:r>
            <a:r>
              <a:rPr kumimoji="1" lang="ja-JP" altLang="en-US" sz="1800" dirty="0"/>
              <a:t>に対して、後から文字列を代入することはできない。</a:t>
            </a:r>
            <a:endParaRPr kumimoji="1" lang="en-US" altLang="ja-JP" sz="1800" dirty="0"/>
          </a:p>
          <a:p>
            <a:pPr marL="0" indent="0">
              <a:buNone/>
            </a:pPr>
            <a:endParaRPr kumimoji="1" lang="ja-JP" altLang="en-US" sz="1800" dirty="0"/>
          </a:p>
          <a:p>
            <a:pPr marL="0" indent="0">
              <a:buNone/>
            </a:pPr>
            <a:r>
              <a:rPr kumimoji="1" lang="ja-JP" altLang="en-US" sz="1800" dirty="0"/>
              <a:t>（</a:t>
            </a:r>
            <a:r>
              <a:rPr kumimoji="1" lang="en-US" altLang="ja-JP" sz="1800" dirty="0"/>
              <a:t>2</a:t>
            </a:r>
            <a:r>
              <a:rPr kumimoji="1" lang="ja-JP" altLang="en-US" sz="1800" dirty="0"/>
              <a:t>） </a:t>
            </a:r>
            <a:r>
              <a:rPr kumimoji="1" lang="en-US" altLang="ja-JP" sz="1800" dirty="0"/>
              <a:t>int</a:t>
            </a:r>
            <a:r>
              <a:rPr kumimoji="1" lang="ja-JP" altLang="en-US" sz="1800" dirty="0"/>
              <a:t>型の値と</a:t>
            </a:r>
            <a:r>
              <a:rPr kumimoji="1" lang="en-US" altLang="ja-JP" sz="1800" dirty="0"/>
              <a:t>float</a:t>
            </a:r>
            <a:r>
              <a:rPr kumimoji="1" lang="ja-JP" altLang="en-US" sz="1800" dirty="0"/>
              <a:t>型の値を加算するときには、その前に</a:t>
            </a:r>
            <a:r>
              <a:rPr kumimoji="1" lang="en-US" altLang="ja-JP" sz="1800" dirty="0"/>
              <a:t>int</a:t>
            </a:r>
            <a:r>
              <a:rPr kumimoji="1" lang="ja-JP" altLang="en-US" sz="1800" dirty="0"/>
              <a:t>型の値を</a:t>
            </a:r>
            <a:r>
              <a:rPr kumimoji="1" lang="en-US" altLang="ja-JP" sz="1800" dirty="0"/>
              <a:t>float</a:t>
            </a:r>
            <a:r>
              <a:rPr kumimoji="1" lang="ja-JP" altLang="en-US" sz="1800" dirty="0"/>
              <a:t>型に型変換しておく必要がある。</a:t>
            </a:r>
            <a:endParaRPr kumimoji="1" lang="en-US" altLang="ja-JP" sz="1800" dirty="0"/>
          </a:p>
          <a:p>
            <a:pPr marL="0" indent="0">
              <a:buNone/>
            </a:pPr>
            <a:endParaRPr kumimoji="1" lang="ja-JP" altLang="en-US" sz="1800" dirty="0"/>
          </a:p>
          <a:p>
            <a:pPr marL="0" indent="0">
              <a:buNone/>
            </a:pPr>
            <a:r>
              <a:rPr kumimoji="1" lang="ja-JP" altLang="en-US" sz="1800" dirty="0"/>
              <a:t>（</a:t>
            </a:r>
            <a:r>
              <a:rPr kumimoji="1" lang="en-US" altLang="ja-JP" sz="1800" dirty="0"/>
              <a:t>3</a:t>
            </a:r>
            <a:r>
              <a:rPr kumimoji="1" lang="ja-JP" altLang="en-US" sz="1800" dirty="0"/>
              <a:t>） </a:t>
            </a:r>
            <a:r>
              <a:rPr kumimoji="1" lang="en-US" altLang="ja-JP" sz="1800" dirty="0"/>
              <a:t>int</a:t>
            </a:r>
            <a:r>
              <a:rPr kumimoji="1" lang="ja-JP" altLang="en-US" sz="1800" dirty="0"/>
              <a:t>型と</a:t>
            </a:r>
            <a:r>
              <a:rPr kumimoji="1" lang="en-US" altLang="ja-JP" sz="1800" dirty="0"/>
              <a:t>float</a:t>
            </a:r>
            <a:r>
              <a:rPr kumimoji="1" lang="ja-JP" altLang="en-US" sz="1800" dirty="0"/>
              <a:t>型の値を含む算術演算の結果は</a:t>
            </a:r>
            <a:r>
              <a:rPr kumimoji="1" lang="en-US" altLang="ja-JP" sz="1800" dirty="0"/>
              <a:t>float</a:t>
            </a:r>
            <a:r>
              <a:rPr kumimoji="1" lang="ja-JP" altLang="en-US" sz="1800" dirty="0"/>
              <a:t>型になる。</a:t>
            </a:r>
            <a:endParaRPr kumimoji="1" lang="en-US" altLang="ja-JP" sz="1800" dirty="0"/>
          </a:p>
          <a:p>
            <a:pPr marL="0" indent="0">
              <a:buNone/>
            </a:pPr>
            <a:endParaRPr kumimoji="1" lang="ja-JP" altLang="en-US" sz="1800" dirty="0"/>
          </a:p>
          <a:p>
            <a:pPr marL="0" indent="0">
              <a:buNone/>
            </a:pPr>
            <a:r>
              <a:rPr kumimoji="1" lang="ja-JP" altLang="en-US" sz="1800" dirty="0"/>
              <a:t>（</a:t>
            </a:r>
            <a:r>
              <a:rPr kumimoji="1" lang="en-US" altLang="ja-JP" sz="1800" dirty="0"/>
              <a:t>4</a:t>
            </a:r>
            <a:r>
              <a:rPr kumimoji="1" lang="ja-JP" altLang="en-US" sz="1800" dirty="0"/>
              <a:t>） </a:t>
            </a:r>
            <a:r>
              <a:rPr kumimoji="1" lang="en-US" altLang="ja-JP" sz="1800" dirty="0"/>
              <a:t>a = int(3.8)</a:t>
            </a:r>
            <a:r>
              <a:rPr kumimoji="1" lang="ja-JP" altLang="en-US" sz="1800" dirty="0"/>
              <a:t>と記述した場合、変数</a:t>
            </a:r>
            <a:r>
              <a:rPr kumimoji="1" lang="en-US" altLang="ja-JP" sz="1800" dirty="0"/>
              <a:t>a</a:t>
            </a:r>
            <a:r>
              <a:rPr kumimoji="1" lang="ja-JP" altLang="en-US" sz="1800" dirty="0"/>
              <a:t>の値は</a:t>
            </a:r>
            <a:r>
              <a:rPr kumimoji="1" lang="en-US" altLang="ja-JP" sz="1800" dirty="0"/>
              <a:t>4</a:t>
            </a:r>
            <a:r>
              <a:rPr kumimoji="1" lang="ja-JP" altLang="en-US" sz="1800" dirty="0"/>
              <a:t>になる。</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76</a:t>
            </a:fld>
            <a:endParaRPr lang="ja-JP" altLang="en-US"/>
          </a:p>
        </p:txBody>
      </p:sp>
      <p:sp>
        <p:nvSpPr>
          <p:cNvPr id="5" name="テキスト ボックス 4">
            <a:extLst>
              <a:ext uri="{FF2B5EF4-FFF2-40B4-BE49-F238E27FC236}">
                <a16:creationId xmlns:a16="http://schemas.microsoft.com/office/drawing/2014/main" id="{B5EBA4BD-E388-450D-8BE0-D3B7CBF56BEB}"/>
              </a:ext>
            </a:extLst>
          </p:cNvPr>
          <p:cNvSpPr txBox="1"/>
          <p:nvPr/>
        </p:nvSpPr>
        <p:spPr>
          <a:xfrm>
            <a:off x="107504" y="2031231"/>
            <a:ext cx="494046" cy="461665"/>
          </a:xfrm>
          <a:prstGeom prst="rect">
            <a:avLst/>
          </a:prstGeom>
          <a:noFill/>
        </p:spPr>
        <p:txBody>
          <a:bodyPr wrap="none" rtlCol="0">
            <a:spAutoFit/>
          </a:bodyPr>
          <a:lstStyle/>
          <a:p>
            <a:r>
              <a:rPr kumimoji="1" lang="en-US" altLang="ja-JP" sz="2400" b="1" dirty="0">
                <a:solidFill>
                  <a:srgbClr val="FF0000"/>
                </a:solidFill>
              </a:rPr>
              <a:t>×</a:t>
            </a:r>
            <a:endParaRPr kumimoji="1" lang="ja-JP" altLang="en-US" sz="2400" b="1" dirty="0">
              <a:solidFill>
                <a:srgbClr val="FF0000"/>
              </a:solidFill>
            </a:endParaRPr>
          </a:p>
        </p:txBody>
      </p:sp>
      <p:sp>
        <p:nvSpPr>
          <p:cNvPr id="6" name="テキスト ボックス 5">
            <a:extLst>
              <a:ext uri="{FF2B5EF4-FFF2-40B4-BE49-F238E27FC236}">
                <a16:creationId xmlns:a16="http://schemas.microsoft.com/office/drawing/2014/main" id="{831D4567-47DC-454A-AF1F-26AE3CEBE9AD}"/>
              </a:ext>
            </a:extLst>
          </p:cNvPr>
          <p:cNvSpPr txBox="1"/>
          <p:nvPr/>
        </p:nvSpPr>
        <p:spPr>
          <a:xfrm>
            <a:off x="107504" y="2996952"/>
            <a:ext cx="494046" cy="461665"/>
          </a:xfrm>
          <a:prstGeom prst="rect">
            <a:avLst/>
          </a:prstGeom>
          <a:noFill/>
        </p:spPr>
        <p:txBody>
          <a:bodyPr wrap="none" rtlCol="0">
            <a:spAutoFit/>
          </a:bodyPr>
          <a:lstStyle/>
          <a:p>
            <a:r>
              <a:rPr kumimoji="1" lang="en-US" altLang="ja-JP" sz="2400" b="1" dirty="0">
                <a:solidFill>
                  <a:srgbClr val="FF0000"/>
                </a:solidFill>
              </a:rPr>
              <a:t>×</a:t>
            </a:r>
            <a:endParaRPr kumimoji="1" lang="ja-JP" altLang="en-US" sz="2400" b="1" dirty="0">
              <a:solidFill>
                <a:srgbClr val="FF0000"/>
              </a:solidFill>
            </a:endParaRPr>
          </a:p>
        </p:txBody>
      </p:sp>
      <p:sp>
        <p:nvSpPr>
          <p:cNvPr id="7" name="テキスト ボックス 6">
            <a:extLst>
              <a:ext uri="{FF2B5EF4-FFF2-40B4-BE49-F238E27FC236}">
                <a16:creationId xmlns:a16="http://schemas.microsoft.com/office/drawing/2014/main" id="{D6908968-3F90-4991-B906-CB56B64AB85F}"/>
              </a:ext>
            </a:extLst>
          </p:cNvPr>
          <p:cNvSpPr txBox="1"/>
          <p:nvPr/>
        </p:nvSpPr>
        <p:spPr>
          <a:xfrm>
            <a:off x="107504" y="3975447"/>
            <a:ext cx="494046" cy="461665"/>
          </a:xfrm>
          <a:prstGeom prst="rect">
            <a:avLst/>
          </a:prstGeom>
          <a:noFill/>
        </p:spPr>
        <p:txBody>
          <a:bodyPr wrap="none" rtlCol="0">
            <a:spAutoFit/>
          </a:bodyPr>
          <a:lstStyle/>
          <a:p>
            <a:r>
              <a:rPr kumimoji="1" lang="ja-JP" altLang="en-US" sz="2400" b="1" dirty="0">
                <a:solidFill>
                  <a:srgbClr val="FF0000"/>
                </a:solidFill>
              </a:rPr>
              <a:t>○</a:t>
            </a:r>
          </a:p>
        </p:txBody>
      </p:sp>
      <p:sp>
        <p:nvSpPr>
          <p:cNvPr id="10" name="テキスト ボックス 9">
            <a:extLst>
              <a:ext uri="{FF2B5EF4-FFF2-40B4-BE49-F238E27FC236}">
                <a16:creationId xmlns:a16="http://schemas.microsoft.com/office/drawing/2014/main" id="{1CDBF245-3493-4DB3-89FD-28B6BD0BF7A3}"/>
              </a:ext>
            </a:extLst>
          </p:cNvPr>
          <p:cNvSpPr txBox="1"/>
          <p:nvPr/>
        </p:nvSpPr>
        <p:spPr>
          <a:xfrm>
            <a:off x="107504" y="4590897"/>
            <a:ext cx="494046" cy="461665"/>
          </a:xfrm>
          <a:prstGeom prst="rect">
            <a:avLst/>
          </a:prstGeom>
          <a:noFill/>
        </p:spPr>
        <p:txBody>
          <a:bodyPr wrap="none" rtlCol="0">
            <a:spAutoFit/>
          </a:bodyPr>
          <a:lstStyle/>
          <a:p>
            <a:r>
              <a:rPr kumimoji="1" lang="en-US" altLang="ja-JP" sz="2400" b="1" dirty="0">
                <a:solidFill>
                  <a:srgbClr val="FF0000"/>
                </a:solidFill>
              </a:rPr>
              <a:t>×</a:t>
            </a:r>
            <a:endParaRPr kumimoji="1" lang="ja-JP" altLang="en-US" sz="2400" b="1" dirty="0">
              <a:solidFill>
                <a:srgbClr val="FF0000"/>
              </a:solidFill>
            </a:endParaRPr>
          </a:p>
        </p:txBody>
      </p:sp>
      <p:sp>
        <p:nvSpPr>
          <p:cNvPr id="11" name="テキスト ボックス 10">
            <a:extLst>
              <a:ext uri="{FF2B5EF4-FFF2-40B4-BE49-F238E27FC236}">
                <a16:creationId xmlns:a16="http://schemas.microsoft.com/office/drawing/2014/main" id="{BDBE3105-176D-4013-AE94-DC5B10709005}"/>
              </a:ext>
            </a:extLst>
          </p:cNvPr>
          <p:cNvSpPr txBox="1"/>
          <p:nvPr/>
        </p:nvSpPr>
        <p:spPr>
          <a:xfrm>
            <a:off x="601550" y="5052562"/>
            <a:ext cx="1895071" cy="461665"/>
          </a:xfrm>
          <a:prstGeom prst="rect">
            <a:avLst/>
          </a:prstGeom>
          <a:noFill/>
        </p:spPr>
        <p:txBody>
          <a:bodyPr wrap="none" rtlCol="0">
            <a:spAutoFit/>
          </a:bodyPr>
          <a:lstStyle/>
          <a:p>
            <a:r>
              <a:rPr lang="ja-JP" altLang="en-US" sz="2400" dirty="0">
                <a:solidFill>
                  <a:srgbClr val="FF0000"/>
                </a:solidFill>
                <a:latin typeface="+mn-ea"/>
                <a:ea typeface="+mn-ea"/>
              </a:rPr>
              <a:t>（</a:t>
            </a:r>
            <a:r>
              <a:rPr lang="en-US" altLang="ja-JP" sz="2400" dirty="0">
                <a:solidFill>
                  <a:srgbClr val="FF0000"/>
                </a:solidFill>
                <a:latin typeface="+mn-ea"/>
                <a:ea typeface="+mn-ea"/>
              </a:rPr>
              <a:t>3</a:t>
            </a:r>
            <a:r>
              <a:rPr lang="ja-JP" altLang="en-US" sz="2400" dirty="0">
                <a:solidFill>
                  <a:srgbClr val="FF0000"/>
                </a:solidFill>
                <a:latin typeface="+mn-ea"/>
                <a:ea typeface="+mn-ea"/>
              </a:rPr>
              <a:t>になる）</a:t>
            </a:r>
            <a:endParaRPr kumimoji="1" lang="ja-JP" altLang="en-US" sz="2400" dirty="0">
              <a:solidFill>
                <a:srgbClr val="FF0000"/>
              </a:solidFill>
              <a:latin typeface="+mn-ea"/>
              <a:ea typeface="+mn-ea"/>
            </a:endParaRPr>
          </a:p>
        </p:txBody>
      </p:sp>
    </p:spTree>
    <p:extLst>
      <p:ext uri="{BB962C8B-B14F-4D97-AF65-F5344CB8AC3E}">
        <p14:creationId xmlns:p14="http://schemas.microsoft.com/office/powerpoint/2010/main" val="4506504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2</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400" dirty="0"/>
              <a:t>次の値を求める式を書いてください。</a:t>
            </a:r>
            <a:endParaRPr kumimoji="1" lang="en-US" altLang="ja-JP" sz="2400" dirty="0"/>
          </a:p>
          <a:p>
            <a:pPr marL="0" indent="0">
              <a:buNone/>
            </a:pPr>
            <a:endParaRPr kumimoji="1" lang="ja-JP" altLang="en-US" sz="2400" dirty="0"/>
          </a:p>
          <a:p>
            <a:pPr marL="0" indent="0">
              <a:buNone/>
            </a:pPr>
            <a:r>
              <a:rPr kumimoji="1" lang="ja-JP" altLang="en-US" sz="2400" dirty="0"/>
              <a:t>（</a:t>
            </a:r>
            <a:r>
              <a:rPr kumimoji="1" lang="en-US" altLang="ja-JP" sz="2400" dirty="0"/>
              <a:t>1</a:t>
            </a:r>
            <a:r>
              <a:rPr kumimoji="1" lang="ja-JP" altLang="en-US" sz="2400" dirty="0"/>
              <a:t>） </a:t>
            </a:r>
            <a:r>
              <a:rPr kumimoji="1" lang="en-US" altLang="ja-JP" sz="2400" dirty="0"/>
              <a:t>100</a:t>
            </a:r>
            <a:r>
              <a:rPr kumimoji="1" lang="ja-JP" altLang="en-US" sz="2400" dirty="0"/>
              <a:t>を</a:t>
            </a:r>
            <a:r>
              <a:rPr kumimoji="1" lang="en-US" altLang="ja-JP" sz="2400" dirty="0"/>
              <a:t>9</a:t>
            </a:r>
            <a:r>
              <a:rPr kumimoji="1" lang="ja-JP" altLang="en-US" sz="2400" dirty="0"/>
              <a:t>で割った商</a:t>
            </a:r>
            <a:endParaRPr kumimoji="1" lang="en-US" altLang="ja-JP" sz="2400" dirty="0"/>
          </a:p>
          <a:p>
            <a:pPr marL="0" indent="0">
              <a:buNone/>
            </a:pPr>
            <a:endParaRPr kumimoji="1" lang="ja-JP" altLang="en-US" sz="2400" dirty="0"/>
          </a:p>
          <a:p>
            <a:pPr marL="0" indent="0">
              <a:buNone/>
            </a:pPr>
            <a:r>
              <a:rPr kumimoji="1" lang="ja-JP" altLang="en-US" sz="2400" dirty="0"/>
              <a:t>（</a:t>
            </a:r>
            <a:r>
              <a:rPr kumimoji="1" lang="en-US" altLang="ja-JP" sz="2400" dirty="0"/>
              <a:t>2</a:t>
            </a:r>
            <a:r>
              <a:rPr kumimoji="1" lang="ja-JP" altLang="en-US" sz="2400" dirty="0"/>
              <a:t>） </a:t>
            </a:r>
            <a:r>
              <a:rPr kumimoji="1" lang="en-US" altLang="ja-JP" sz="2400" dirty="0"/>
              <a:t>1000</a:t>
            </a:r>
            <a:r>
              <a:rPr kumimoji="1" lang="ja-JP" altLang="en-US" sz="2400" dirty="0"/>
              <a:t>を</a:t>
            </a:r>
            <a:r>
              <a:rPr kumimoji="1" lang="en-US" altLang="ja-JP" sz="2400" dirty="0"/>
              <a:t>7</a:t>
            </a:r>
            <a:r>
              <a:rPr kumimoji="1" lang="ja-JP" altLang="en-US" sz="2400" dirty="0"/>
              <a:t>で割った余り</a:t>
            </a:r>
            <a:endParaRPr kumimoji="1" lang="en-US" altLang="ja-JP" sz="2400" dirty="0"/>
          </a:p>
          <a:p>
            <a:pPr marL="0" indent="0">
              <a:buNone/>
            </a:pPr>
            <a:endParaRPr kumimoji="1" lang="ja-JP" altLang="en-US" sz="2400" dirty="0"/>
          </a:p>
          <a:p>
            <a:pPr marL="0" indent="0">
              <a:buNone/>
            </a:pPr>
            <a:r>
              <a:rPr kumimoji="1" lang="ja-JP" altLang="en-US" sz="2400" dirty="0"/>
              <a:t>（</a:t>
            </a:r>
            <a:r>
              <a:rPr kumimoji="1" lang="en-US" altLang="ja-JP" sz="2400" dirty="0"/>
              <a:t>3</a:t>
            </a:r>
            <a:r>
              <a:rPr kumimoji="1" lang="ja-JP" altLang="en-US" sz="2400" dirty="0"/>
              <a:t>） </a:t>
            </a:r>
            <a:r>
              <a:rPr kumimoji="1" lang="en-US" altLang="ja-JP" sz="2400" dirty="0"/>
              <a:t>3</a:t>
            </a:r>
            <a:r>
              <a:rPr kumimoji="1" lang="ja-JP" altLang="en-US" sz="2400" dirty="0"/>
              <a:t>の</a:t>
            </a:r>
            <a:r>
              <a:rPr kumimoji="1" lang="en-US" altLang="ja-JP" sz="2400" dirty="0"/>
              <a:t>5</a:t>
            </a:r>
            <a:r>
              <a:rPr kumimoji="1" lang="ja-JP" altLang="en-US" sz="2400" dirty="0"/>
              <a:t>乗</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77</a:t>
            </a:fld>
            <a:endParaRPr lang="ja-JP" altLang="en-US"/>
          </a:p>
        </p:txBody>
      </p:sp>
    </p:spTree>
    <p:extLst>
      <p:ext uri="{BB962C8B-B14F-4D97-AF65-F5344CB8AC3E}">
        <p14:creationId xmlns:p14="http://schemas.microsoft.com/office/powerpoint/2010/main" val="41623043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2</a:t>
            </a:r>
            <a:r>
              <a:rPr kumimoji="1" lang="ja-JP" altLang="en-US" dirty="0"/>
              <a:t> （解答）</a:t>
            </a:r>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400" dirty="0"/>
              <a:t>次の値を求める式を書いてください。</a:t>
            </a:r>
            <a:endParaRPr kumimoji="1" lang="en-US" altLang="ja-JP" sz="2400" dirty="0"/>
          </a:p>
          <a:p>
            <a:pPr marL="0" indent="0">
              <a:buNone/>
            </a:pPr>
            <a:endParaRPr kumimoji="1" lang="ja-JP" altLang="en-US" sz="2400" dirty="0"/>
          </a:p>
          <a:p>
            <a:pPr marL="0" indent="0">
              <a:buNone/>
            </a:pPr>
            <a:r>
              <a:rPr kumimoji="1" lang="ja-JP" altLang="en-US" sz="2400" dirty="0"/>
              <a:t>（</a:t>
            </a:r>
            <a:r>
              <a:rPr kumimoji="1" lang="en-US" altLang="ja-JP" sz="2400" dirty="0"/>
              <a:t>1</a:t>
            </a:r>
            <a:r>
              <a:rPr kumimoji="1" lang="ja-JP" altLang="en-US" sz="2400" dirty="0"/>
              <a:t>） </a:t>
            </a:r>
            <a:r>
              <a:rPr kumimoji="1" lang="en-US" altLang="ja-JP" sz="2400" dirty="0"/>
              <a:t>100</a:t>
            </a:r>
            <a:r>
              <a:rPr kumimoji="1" lang="ja-JP" altLang="en-US" sz="2400" dirty="0"/>
              <a:t>を</a:t>
            </a:r>
            <a:r>
              <a:rPr kumimoji="1" lang="en-US" altLang="ja-JP" sz="2400" dirty="0"/>
              <a:t>9</a:t>
            </a:r>
            <a:r>
              <a:rPr kumimoji="1" lang="ja-JP" altLang="en-US" sz="2400" dirty="0"/>
              <a:t>で割った商</a:t>
            </a:r>
            <a:endParaRPr kumimoji="1" lang="en-US" altLang="ja-JP" sz="2400" dirty="0"/>
          </a:p>
          <a:p>
            <a:pPr marL="0" indent="0">
              <a:buNone/>
            </a:pPr>
            <a:r>
              <a:rPr kumimoji="1" lang="en-US" altLang="ja-JP" sz="2400" dirty="0"/>
              <a:t>		</a:t>
            </a:r>
            <a:r>
              <a:rPr kumimoji="1" lang="en-US" altLang="ja-JP" sz="2400" dirty="0">
                <a:solidFill>
                  <a:srgbClr val="FF0000"/>
                </a:solidFill>
                <a:latin typeface="Lucida Console" panose="020B0609040504020204" pitchFamily="49" charset="0"/>
              </a:rPr>
              <a:t>100 // 9</a:t>
            </a:r>
            <a:endParaRPr kumimoji="1" lang="ja-JP" altLang="en-US" sz="2400" dirty="0">
              <a:solidFill>
                <a:srgbClr val="FF0000"/>
              </a:solidFill>
              <a:latin typeface="Lucida Console" panose="020B0609040504020204" pitchFamily="49" charset="0"/>
            </a:endParaRPr>
          </a:p>
          <a:p>
            <a:pPr marL="0" indent="0">
              <a:buNone/>
            </a:pPr>
            <a:r>
              <a:rPr kumimoji="1" lang="ja-JP" altLang="en-US" sz="2400" dirty="0"/>
              <a:t>（</a:t>
            </a:r>
            <a:r>
              <a:rPr kumimoji="1" lang="en-US" altLang="ja-JP" sz="2400" dirty="0"/>
              <a:t>2</a:t>
            </a:r>
            <a:r>
              <a:rPr kumimoji="1" lang="ja-JP" altLang="en-US" sz="2400" dirty="0"/>
              <a:t>） </a:t>
            </a:r>
            <a:r>
              <a:rPr kumimoji="1" lang="en-US" altLang="ja-JP" sz="2400" dirty="0"/>
              <a:t>1000</a:t>
            </a:r>
            <a:r>
              <a:rPr kumimoji="1" lang="ja-JP" altLang="en-US" sz="2400" dirty="0"/>
              <a:t>を</a:t>
            </a:r>
            <a:r>
              <a:rPr kumimoji="1" lang="en-US" altLang="ja-JP" sz="2400" dirty="0"/>
              <a:t>7</a:t>
            </a:r>
            <a:r>
              <a:rPr kumimoji="1" lang="ja-JP" altLang="en-US" sz="2400" dirty="0"/>
              <a:t>で割った余り</a:t>
            </a:r>
            <a:endParaRPr kumimoji="1" lang="en-US" altLang="ja-JP" sz="2400" dirty="0"/>
          </a:p>
          <a:p>
            <a:pPr marL="0" indent="0">
              <a:buNone/>
            </a:pPr>
            <a:r>
              <a:rPr kumimoji="1" lang="en-US" altLang="ja-JP" sz="2400" dirty="0"/>
              <a:t>		</a:t>
            </a:r>
            <a:r>
              <a:rPr kumimoji="1" lang="en-US" altLang="ja-JP" sz="2400" dirty="0">
                <a:solidFill>
                  <a:srgbClr val="FF0000"/>
                </a:solidFill>
                <a:latin typeface="Lucida Console" panose="020B0609040504020204" pitchFamily="49" charset="0"/>
              </a:rPr>
              <a:t>1000 % 7</a:t>
            </a:r>
            <a:endParaRPr kumimoji="1" lang="ja-JP" altLang="en-US" sz="2400" dirty="0">
              <a:latin typeface="Lucida Console" panose="020B0609040504020204" pitchFamily="49" charset="0"/>
            </a:endParaRPr>
          </a:p>
          <a:p>
            <a:pPr marL="0" indent="0">
              <a:buNone/>
            </a:pPr>
            <a:r>
              <a:rPr kumimoji="1" lang="ja-JP" altLang="en-US" sz="2400" dirty="0"/>
              <a:t>（</a:t>
            </a:r>
            <a:r>
              <a:rPr kumimoji="1" lang="en-US" altLang="ja-JP" sz="2400" dirty="0"/>
              <a:t>3</a:t>
            </a:r>
            <a:r>
              <a:rPr kumimoji="1" lang="ja-JP" altLang="en-US" sz="2400" dirty="0"/>
              <a:t>） </a:t>
            </a:r>
            <a:r>
              <a:rPr kumimoji="1" lang="en-US" altLang="ja-JP" sz="2400" dirty="0"/>
              <a:t>3</a:t>
            </a:r>
            <a:r>
              <a:rPr kumimoji="1" lang="ja-JP" altLang="en-US" sz="2400" dirty="0"/>
              <a:t>の</a:t>
            </a:r>
            <a:r>
              <a:rPr kumimoji="1" lang="en-US" altLang="ja-JP" sz="2400" dirty="0"/>
              <a:t>5</a:t>
            </a:r>
            <a:r>
              <a:rPr kumimoji="1" lang="ja-JP" altLang="en-US" sz="2400" dirty="0"/>
              <a:t>乗</a:t>
            </a:r>
            <a:endParaRPr kumimoji="1" lang="en-US" altLang="ja-JP" sz="2400" dirty="0"/>
          </a:p>
          <a:p>
            <a:pPr marL="0" indent="0">
              <a:buNone/>
            </a:pPr>
            <a:r>
              <a:rPr kumimoji="1" lang="en-US" altLang="ja-JP" sz="2400" dirty="0"/>
              <a:t>		</a:t>
            </a:r>
            <a:r>
              <a:rPr kumimoji="1" lang="en-US" altLang="ja-JP" sz="2400" dirty="0">
                <a:solidFill>
                  <a:srgbClr val="FF0000"/>
                </a:solidFill>
                <a:latin typeface="Lucida Console" panose="020B0609040504020204" pitchFamily="49" charset="0"/>
              </a:rPr>
              <a:t>3 ** 5</a:t>
            </a:r>
            <a:endParaRPr kumimoji="1" lang="ja-JP" altLang="en-US" sz="2400" dirty="0">
              <a:solidFill>
                <a:srgbClr val="FF0000"/>
              </a:solidFill>
              <a:latin typeface="Lucida Console" panose="020B0609040504020204" pitchFamily="49" charset="0"/>
            </a:endParaRPr>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78</a:t>
            </a:fld>
            <a:endParaRPr lang="ja-JP" altLang="en-US"/>
          </a:p>
        </p:txBody>
      </p:sp>
    </p:spTree>
    <p:extLst>
      <p:ext uri="{BB962C8B-B14F-4D97-AF65-F5344CB8AC3E}">
        <p14:creationId xmlns:p14="http://schemas.microsoft.com/office/powerpoint/2010/main" val="18810973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3</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291264" cy="5000660"/>
          </a:xfrm>
        </p:spPr>
        <p:txBody>
          <a:bodyPr/>
          <a:lstStyle/>
          <a:p>
            <a:pPr marL="0" indent="0">
              <a:buNone/>
            </a:pPr>
            <a:r>
              <a:rPr kumimoji="1" lang="ja-JP" altLang="en-US" sz="2000" dirty="0"/>
              <a:t>次の命令文を、加算代入（</a:t>
            </a:r>
            <a:r>
              <a:rPr kumimoji="1" lang="en-US" altLang="ja-JP" sz="2000" dirty="0">
                <a:latin typeface="Lucida Console" panose="020B0609040504020204" pitchFamily="49" charset="0"/>
              </a:rPr>
              <a:t>+=</a:t>
            </a:r>
            <a:r>
              <a:rPr kumimoji="1" lang="ja-JP" altLang="en-US" sz="2000" dirty="0"/>
              <a:t>）、減算代入（</a:t>
            </a:r>
            <a:r>
              <a:rPr kumimoji="1" lang="en-US" altLang="ja-JP" sz="2000" dirty="0">
                <a:latin typeface="Lucida Console" panose="020B0609040504020204" pitchFamily="49" charset="0"/>
              </a:rPr>
              <a:t>-=</a:t>
            </a:r>
            <a:r>
              <a:rPr kumimoji="1" lang="ja-JP" altLang="en-US" sz="2000" dirty="0"/>
              <a:t>）、乗算代入（</a:t>
            </a:r>
            <a:r>
              <a:rPr kumimoji="1" lang="ja-JP" altLang="en-US" sz="2000" dirty="0">
                <a:latin typeface="Lucida Console" panose="020B0609040504020204" pitchFamily="49" charset="0"/>
              </a:rPr>
              <a:t>*</a:t>
            </a:r>
            <a:r>
              <a:rPr kumimoji="1" lang="en-US" altLang="ja-JP" sz="2000" dirty="0">
                <a:latin typeface="Lucida Console" panose="020B0609040504020204" pitchFamily="49" charset="0"/>
              </a:rPr>
              <a:t>=</a:t>
            </a:r>
            <a:r>
              <a:rPr kumimoji="1" lang="ja-JP" altLang="en-US" sz="2000" dirty="0"/>
              <a:t>）、除算代入（</a:t>
            </a:r>
            <a:r>
              <a:rPr kumimoji="1" lang="en-US" altLang="ja-JP" sz="2000" dirty="0">
                <a:latin typeface="Lucida Console" panose="020B0609040504020204" pitchFamily="49" charset="0"/>
              </a:rPr>
              <a:t>/=</a:t>
            </a:r>
            <a:r>
              <a:rPr kumimoji="1" lang="ja-JP" altLang="en-US" sz="2000" dirty="0"/>
              <a:t>）、剰余代入（</a:t>
            </a:r>
            <a:r>
              <a:rPr kumimoji="1" lang="en-US" altLang="ja-JP" sz="2000" dirty="0">
                <a:latin typeface="Lucida Console" panose="020B0609040504020204" pitchFamily="49" charset="0"/>
              </a:rPr>
              <a:t>%=</a:t>
            </a:r>
            <a:r>
              <a:rPr kumimoji="1" lang="ja-JP" altLang="en-US" sz="2000" dirty="0"/>
              <a:t>）の演算子を使って、短い表現に書き換えてください。</a:t>
            </a:r>
            <a:endParaRPr kumimoji="1" lang="en-US" altLang="ja-JP" sz="2000" dirty="0"/>
          </a:p>
          <a:p>
            <a:pPr marL="0" indent="0">
              <a:buNone/>
            </a:pPr>
            <a:endParaRPr kumimoji="1" lang="ja-JP" altLang="en-US" sz="2000" dirty="0"/>
          </a:p>
          <a:p>
            <a:pPr marL="0" indent="0">
              <a:buNone/>
            </a:pPr>
            <a:r>
              <a:rPr kumimoji="1" lang="ja-JP" altLang="en-US" sz="2000" dirty="0"/>
              <a:t>（</a:t>
            </a:r>
            <a:r>
              <a:rPr kumimoji="1" lang="en-US" altLang="ja-JP" sz="2000" dirty="0"/>
              <a:t>1</a:t>
            </a:r>
            <a:r>
              <a:rPr kumimoji="1" lang="ja-JP" altLang="en-US" sz="2000" dirty="0"/>
              <a:t>） </a:t>
            </a:r>
            <a:r>
              <a:rPr kumimoji="1" lang="en-US" altLang="ja-JP" sz="2000" dirty="0">
                <a:latin typeface="Lucida Console" panose="020B0609040504020204" pitchFamily="49" charset="0"/>
              </a:rPr>
              <a:t>a = a + 5</a:t>
            </a:r>
          </a:p>
          <a:p>
            <a:pPr marL="0" indent="0">
              <a:buNone/>
            </a:pPr>
            <a:endParaRPr kumimoji="1" lang="en-US" altLang="ja-JP" sz="2000" dirty="0"/>
          </a:p>
          <a:p>
            <a:pPr marL="0" indent="0">
              <a:buNone/>
            </a:pPr>
            <a:r>
              <a:rPr kumimoji="1" lang="ja-JP" altLang="en-US" sz="2000" dirty="0"/>
              <a:t>（</a:t>
            </a:r>
            <a:r>
              <a:rPr kumimoji="1" lang="en-US" altLang="ja-JP" sz="2000" dirty="0"/>
              <a:t>2</a:t>
            </a:r>
            <a:r>
              <a:rPr kumimoji="1" lang="ja-JP" altLang="en-US" sz="2000" dirty="0"/>
              <a:t>） </a:t>
            </a:r>
            <a:r>
              <a:rPr kumimoji="1" lang="en-US" altLang="ja-JP" sz="2000" dirty="0">
                <a:latin typeface="Lucida Console" panose="020B0609040504020204" pitchFamily="49" charset="0"/>
              </a:rPr>
              <a:t>b = b – 6</a:t>
            </a:r>
          </a:p>
          <a:p>
            <a:pPr marL="0" indent="0">
              <a:buNone/>
            </a:pPr>
            <a:endParaRPr kumimoji="1" lang="en-US" altLang="ja-JP" sz="2000" dirty="0"/>
          </a:p>
          <a:p>
            <a:pPr marL="0" indent="0">
              <a:buNone/>
            </a:pPr>
            <a:r>
              <a:rPr kumimoji="1" lang="ja-JP" altLang="en-US" sz="2000" dirty="0"/>
              <a:t>（</a:t>
            </a:r>
            <a:r>
              <a:rPr kumimoji="1" lang="en-US" altLang="ja-JP" sz="2000" dirty="0"/>
              <a:t>3</a:t>
            </a:r>
            <a:r>
              <a:rPr kumimoji="1" lang="ja-JP" altLang="en-US" sz="2000" dirty="0"/>
              <a:t>） </a:t>
            </a:r>
            <a:r>
              <a:rPr kumimoji="1" lang="en-US" altLang="ja-JP" sz="2000" dirty="0">
                <a:latin typeface="Lucida Console" panose="020B0609040504020204" pitchFamily="49" charset="0"/>
              </a:rPr>
              <a:t>c = c * a</a:t>
            </a:r>
          </a:p>
          <a:p>
            <a:pPr marL="0" indent="0">
              <a:buNone/>
            </a:pPr>
            <a:endParaRPr kumimoji="1" lang="en-US" altLang="ja-JP" sz="2000" dirty="0"/>
          </a:p>
          <a:p>
            <a:pPr marL="0" indent="0">
              <a:buNone/>
            </a:pPr>
            <a:r>
              <a:rPr kumimoji="1" lang="ja-JP" altLang="en-US" sz="2000" dirty="0"/>
              <a:t>（</a:t>
            </a:r>
            <a:r>
              <a:rPr kumimoji="1" lang="en-US" altLang="ja-JP" sz="2000" dirty="0"/>
              <a:t>4</a:t>
            </a:r>
            <a:r>
              <a:rPr kumimoji="1" lang="ja-JP" altLang="en-US" sz="2000" dirty="0"/>
              <a:t>） </a:t>
            </a:r>
            <a:r>
              <a:rPr kumimoji="1" lang="en-US" altLang="ja-JP" sz="2000" dirty="0">
                <a:latin typeface="Lucida Console" panose="020B0609040504020204" pitchFamily="49" charset="0"/>
              </a:rPr>
              <a:t>d = d / 3</a:t>
            </a:r>
          </a:p>
          <a:p>
            <a:pPr marL="0" indent="0">
              <a:buNone/>
            </a:pPr>
            <a:endParaRPr kumimoji="1" lang="en-US" altLang="ja-JP" sz="2000" dirty="0"/>
          </a:p>
          <a:p>
            <a:pPr marL="0" indent="0">
              <a:buNone/>
            </a:pPr>
            <a:r>
              <a:rPr kumimoji="1" lang="ja-JP" altLang="en-US" sz="2000" dirty="0"/>
              <a:t>（</a:t>
            </a:r>
            <a:r>
              <a:rPr kumimoji="1" lang="en-US" altLang="ja-JP" sz="2000" dirty="0"/>
              <a:t>5</a:t>
            </a:r>
            <a:r>
              <a:rPr kumimoji="1" lang="ja-JP" altLang="en-US" sz="2000" dirty="0"/>
              <a:t>） </a:t>
            </a:r>
            <a:r>
              <a:rPr kumimoji="1" lang="en-US" altLang="ja-JP" sz="2000" dirty="0">
                <a:latin typeface="Lucida Console" panose="020B0609040504020204" pitchFamily="49" charset="0"/>
              </a:rPr>
              <a:t>e = e % 2</a:t>
            </a:r>
            <a:endParaRPr kumimoji="1" lang="ja-JP" altLang="en-US" sz="2000" dirty="0">
              <a:latin typeface="Lucida Console" panose="020B0609040504020204" pitchFamily="49" charset="0"/>
            </a:endParaRP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79</a:t>
            </a:fld>
            <a:endParaRPr lang="ja-JP" altLang="en-US"/>
          </a:p>
        </p:txBody>
      </p:sp>
    </p:spTree>
    <p:extLst>
      <p:ext uri="{BB962C8B-B14F-4D97-AF65-F5344CB8AC3E}">
        <p14:creationId xmlns:p14="http://schemas.microsoft.com/office/powerpoint/2010/main" val="1411128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269AFF-B390-4A80-AF90-5468D0E40F99}"/>
              </a:ext>
            </a:extLst>
          </p:cNvPr>
          <p:cNvSpPr>
            <a:spLocks noGrp="1"/>
          </p:cNvSpPr>
          <p:nvPr>
            <p:ph type="title"/>
          </p:nvPr>
        </p:nvSpPr>
        <p:spPr/>
        <p:txBody>
          <a:bodyPr>
            <a:normAutofit/>
          </a:bodyPr>
          <a:lstStyle/>
          <a:p>
            <a:r>
              <a:rPr lang="ja-JP" altLang="en-US" dirty="0"/>
              <a:t>全体の流れ</a:t>
            </a:r>
            <a:endParaRPr kumimoji="1" lang="ja-JP" altLang="en-US" dirty="0"/>
          </a:p>
        </p:txBody>
      </p:sp>
      <p:sp>
        <p:nvSpPr>
          <p:cNvPr id="3" name="コンテンツ プレースホルダー 2">
            <a:extLst>
              <a:ext uri="{FF2B5EF4-FFF2-40B4-BE49-F238E27FC236}">
                <a16:creationId xmlns:a16="http://schemas.microsoft.com/office/drawing/2014/main" id="{193B6B94-3B87-4B47-995C-7DB2A81C1BB8}"/>
              </a:ext>
            </a:extLst>
          </p:cNvPr>
          <p:cNvSpPr>
            <a:spLocks noGrp="1"/>
          </p:cNvSpPr>
          <p:nvPr>
            <p:ph idx="1"/>
          </p:nvPr>
        </p:nvSpPr>
        <p:spPr/>
        <p:txBody>
          <a:bodyPr/>
          <a:lstStyle/>
          <a:p>
            <a:pPr marL="514350" indent="-514350">
              <a:buFont typeface="+mj-lt"/>
              <a:buAutoNum type="arabicPeriod"/>
            </a:pPr>
            <a:r>
              <a:rPr kumimoji="1" lang="en-US" altLang="ja-JP" dirty="0"/>
              <a:t>Python</a:t>
            </a:r>
            <a:r>
              <a:rPr kumimoji="1" lang="ja-JP" altLang="en-US" dirty="0"/>
              <a:t>に触れる</a:t>
            </a:r>
            <a:endParaRPr kumimoji="1" lang="en-US" altLang="ja-JP" dirty="0"/>
          </a:p>
          <a:p>
            <a:pPr marL="514350" indent="-514350">
              <a:buFont typeface="+mj-lt"/>
              <a:buAutoNum type="arabicPeriod"/>
            </a:pPr>
            <a:r>
              <a:rPr kumimoji="1" lang="en-US" altLang="ja-JP" dirty="0"/>
              <a:t>Python</a:t>
            </a:r>
            <a:r>
              <a:rPr kumimoji="1" lang="ja-JP" altLang="en-US" dirty="0"/>
              <a:t>の基本</a:t>
            </a:r>
            <a:endParaRPr kumimoji="1" lang="en-US" altLang="ja-JP" dirty="0"/>
          </a:p>
          <a:p>
            <a:pPr marL="514350" indent="-514350">
              <a:buFont typeface="+mj-lt"/>
              <a:buAutoNum type="arabicPeriod"/>
            </a:pPr>
            <a:r>
              <a:rPr kumimoji="1" lang="ja-JP" altLang="en-US" dirty="0"/>
              <a:t>条件分岐と繰り返し</a:t>
            </a:r>
            <a:endParaRPr kumimoji="1" lang="en-US" altLang="ja-JP" dirty="0"/>
          </a:p>
          <a:p>
            <a:pPr marL="514350" indent="-514350">
              <a:buFont typeface="+mj-lt"/>
              <a:buAutoNum type="arabicPeriod"/>
            </a:pPr>
            <a:r>
              <a:rPr kumimoji="1" lang="ja-JP" altLang="en-US" dirty="0"/>
              <a:t>組み込み型とオブジェクト</a:t>
            </a:r>
            <a:endParaRPr lang="en-US" altLang="ja-JP" dirty="0"/>
          </a:p>
          <a:p>
            <a:pPr marL="514350" indent="-514350">
              <a:buFont typeface="+mj-lt"/>
              <a:buAutoNum type="arabicPeriod"/>
            </a:pPr>
            <a:r>
              <a:rPr kumimoji="1" lang="ja-JP" altLang="en-US" dirty="0"/>
              <a:t>ユーザー定義関数</a:t>
            </a:r>
            <a:endParaRPr kumimoji="1" lang="en-US" altLang="ja-JP" dirty="0"/>
          </a:p>
          <a:p>
            <a:pPr marL="514350" indent="-514350">
              <a:buFont typeface="+mj-lt"/>
              <a:buAutoNum type="arabicPeriod"/>
            </a:pPr>
            <a:r>
              <a:rPr kumimoji="1" lang="ja-JP" altLang="en-US" dirty="0"/>
              <a:t>クラスの基本</a:t>
            </a:r>
            <a:endParaRPr lang="en-US" altLang="ja-JP" dirty="0"/>
          </a:p>
          <a:p>
            <a:pPr marL="514350" indent="-514350">
              <a:buFont typeface="+mj-lt"/>
              <a:buAutoNum type="arabicPeriod"/>
            </a:pPr>
            <a:r>
              <a:rPr kumimoji="1" lang="ja-JP" altLang="en-US" dirty="0"/>
              <a:t>発展と応用</a:t>
            </a:r>
          </a:p>
        </p:txBody>
      </p:sp>
      <p:sp>
        <p:nvSpPr>
          <p:cNvPr id="4" name="スライド番号プレースホルダー 3">
            <a:extLst>
              <a:ext uri="{FF2B5EF4-FFF2-40B4-BE49-F238E27FC236}">
                <a16:creationId xmlns:a16="http://schemas.microsoft.com/office/drawing/2014/main" id="{A113055C-22C9-4CFD-A6B4-207074FFBFDE}"/>
              </a:ext>
            </a:extLst>
          </p:cNvPr>
          <p:cNvSpPr>
            <a:spLocks noGrp="1"/>
          </p:cNvSpPr>
          <p:nvPr>
            <p:ph type="sldNum" sz="quarter" idx="12"/>
          </p:nvPr>
        </p:nvSpPr>
        <p:spPr/>
        <p:txBody>
          <a:bodyPr/>
          <a:lstStyle/>
          <a:p>
            <a:fld id="{F9134F74-3BB4-4ADE-A554-892E3A208E77}" type="slidenum">
              <a:rPr lang="ja-JP" altLang="en-US" smtClean="0"/>
              <a:pPr/>
              <a:t>8</a:t>
            </a:fld>
            <a:endParaRPr lang="ja-JP" altLang="en-US"/>
          </a:p>
        </p:txBody>
      </p:sp>
    </p:spTree>
    <p:extLst>
      <p:ext uri="{BB962C8B-B14F-4D97-AF65-F5344CB8AC3E}">
        <p14:creationId xmlns:p14="http://schemas.microsoft.com/office/powerpoint/2010/main" val="2817947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3</a:t>
            </a:r>
            <a:r>
              <a:rPr kumimoji="1" lang="ja-JP" altLang="en-US" dirty="0"/>
              <a:t> （解答）</a:t>
            </a:r>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291264" cy="5000660"/>
          </a:xfrm>
        </p:spPr>
        <p:txBody>
          <a:bodyPr/>
          <a:lstStyle/>
          <a:p>
            <a:pPr marL="0" indent="0">
              <a:buNone/>
            </a:pPr>
            <a:r>
              <a:rPr kumimoji="1" lang="ja-JP" altLang="en-US" sz="2000" dirty="0"/>
              <a:t>次の命令文を、加算代入（</a:t>
            </a:r>
            <a:r>
              <a:rPr kumimoji="1" lang="en-US" altLang="ja-JP" sz="2000" dirty="0">
                <a:latin typeface="Lucida Console" panose="020B0609040504020204" pitchFamily="49" charset="0"/>
              </a:rPr>
              <a:t>+=</a:t>
            </a:r>
            <a:r>
              <a:rPr kumimoji="1" lang="ja-JP" altLang="en-US" sz="2000" dirty="0"/>
              <a:t>）、減算代入（</a:t>
            </a:r>
            <a:r>
              <a:rPr kumimoji="1" lang="en-US" altLang="ja-JP" sz="2000" dirty="0">
                <a:latin typeface="Lucida Console" panose="020B0609040504020204" pitchFamily="49" charset="0"/>
              </a:rPr>
              <a:t>-=</a:t>
            </a:r>
            <a:r>
              <a:rPr kumimoji="1" lang="ja-JP" altLang="en-US" sz="2000" dirty="0"/>
              <a:t>）、乗算代入（</a:t>
            </a:r>
            <a:r>
              <a:rPr kumimoji="1" lang="ja-JP" altLang="en-US" sz="2000" dirty="0">
                <a:latin typeface="Lucida Console" panose="020B0609040504020204" pitchFamily="49" charset="0"/>
              </a:rPr>
              <a:t>*</a:t>
            </a:r>
            <a:r>
              <a:rPr kumimoji="1" lang="en-US" altLang="ja-JP" sz="2000" dirty="0">
                <a:latin typeface="Lucida Console" panose="020B0609040504020204" pitchFamily="49" charset="0"/>
              </a:rPr>
              <a:t>=</a:t>
            </a:r>
            <a:r>
              <a:rPr kumimoji="1" lang="ja-JP" altLang="en-US" sz="2000" dirty="0"/>
              <a:t>）、除算代入（</a:t>
            </a:r>
            <a:r>
              <a:rPr kumimoji="1" lang="en-US" altLang="ja-JP" sz="2000" dirty="0">
                <a:latin typeface="Lucida Console" panose="020B0609040504020204" pitchFamily="49" charset="0"/>
              </a:rPr>
              <a:t>/=</a:t>
            </a:r>
            <a:r>
              <a:rPr kumimoji="1" lang="ja-JP" altLang="en-US" sz="2000" dirty="0"/>
              <a:t>）、剰余代入（</a:t>
            </a:r>
            <a:r>
              <a:rPr kumimoji="1" lang="en-US" altLang="ja-JP" sz="2000" dirty="0">
                <a:latin typeface="Lucida Console" panose="020B0609040504020204" pitchFamily="49" charset="0"/>
              </a:rPr>
              <a:t>%=</a:t>
            </a:r>
            <a:r>
              <a:rPr kumimoji="1" lang="ja-JP" altLang="en-US" sz="2000" dirty="0"/>
              <a:t>）の演算子を使って、短い表現に書き換えてください。</a:t>
            </a:r>
            <a:endParaRPr kumimoji="1" lang="en-US" altLang="ja-JP" sz="2000" dirty="0"/>
          </a:p>
          <a:p>
            <a:pPr marL="0" indent="0">
              <a:buNone/>
            </a:pPr>
            <a:endParaRPr kumimoji="1" lang="ja-JP" altLang="en-US" sz="2000" dirty="0"/>
          </a:p>
          <a:p>
            <a:pPr marL="0" indent="0">
              <a:buNone/>
            </a:pPr>
            <a:r>
              <a:rPr kumimoji="1" lang="ja-JP" altLang="en-US" sz="2000" dirty="0"/>
              <a:t>（</a:t>
            </a:r>
            <a:r>
              <a:rPr kumimoji="1" lang="en-US" altLang="ja-JP" sz="2000" dirty="0"/>
              <a:t>1</a:t>
            </a:r>
            <a:r>
              <a:rPr kumimoji="1" lang="ja-JP" altLang="en-US" sz="2000" dirty="0"/>
              <a:t>） </a:t>
            </a:r>
            <a:r>
              <a:rPr kumimoji="1" lang="en-US" altLang="ja-JP" sz="2000" dirty="0">
                <a:latin typeface="Lucida Console" panose="020B0609040504020204" pitchFamily="49" charset="0"/>
              </a:rPr>
              <a:t>a = a + 5</a:t>
            </a:r>
          </a:p>
          <a:p>
            <a:pPr marL="0" indent="0">
              <a:buNone/>
            </a:pPr>
            <a:r>
              <a:rPr kumimoji="1" lang="en-US" altLang="ja-JP" sz="2000" dirty="0"/>
              <a:t>		</a:t>
            </a:r>
            <a:r>
              <a:rPr kumimoji="1" lang="en-US" altLang="ja-JP" sz="2000" dirty="0">
                <a:solidFill>
                  <a:srgbClr val="FF0000"/>
                </a:solidFill>
                <a:latin typeface="Lucida Console" panose="020B0609040504020204" pitchFamily="49" charset="0"/>
              </a:rPr>
              <a:t>a += 5</a:t>
            </a:r>
            <a:endParaRPr kumimoji="1" lang="en-US" altLang="ja-JP" sz="2000" dirty="0">
              <a:latin typeface="Lucida Console" panose="020B0609040504020204" pitchFamily="49" charset="0"/>
            </a:endParaRPr>
          </a:p>
          <a:p>
            <a:pPr marL="0" indent="0">
              <a:buNone/>
            </a:pPr>
            <a:r>
              <a:rPr kumimoji="1" lang="ja-JP" altLang="en-US" sz="2000" dirty="0"/>
              <a:t>（</a:t>
            </a:r>
            <a:r>
              <a:rPr kumimoji="1" lang="en-US" altLang="ja-JP" sz="2000" dirty="0"/>
              <a:t>2</a:t>
            </a:r>
            <a:r>
              <a:rPr kumimoji="1" lang="ja-JP" altLang="en-US" sz="2000" dirty="0"/>
              <a:t>） </a:t>
            </a:r>
            <a:r>
              <a:rPr kumimoji="1" lang="en-US" altLang="ja-JP" sz="2000" dirty="0">
                <a:latin typeface="Lucida Console" panose="020B0609040504020204" pitchFamily="49" charset="0"/>
              </a:rPr>
              <a:t>b = b – 6</a:t>
            </a:r>
          </a:p>
          <a:p>
            <a:pPr marL="0" indent="0">
              <a:buNone/>
            </a:pPr>
            <a:r>
              <a:rPr kumimoji="1" lang="en-US" altLang="ja-JP" sz="2000" dirty="0"/>
              <a:t>		</a:t>
            </a:r>
            <a:r>
              <a:rPr lang="en-US" altLang="ja-JP" sz="2000" dirty="0">
                <a:solidFill>
                  <a:srgbClr val="FF0000"/>
                </a:solidFill>
                <a:latin typeface="Lucida Console" panose="020B0609040504020204" pitchFamily="49" charset="0"/>
              </a:rPr>
              <a:t>b</a:t>
            </a:r>
            <a:r>
              <a:rPr kumimoji="1" lang="en-US" altLang="ja-JP" sz="2000" dirty="0">
                <a:solidFill>
                  <a:srgbClr val="FF0000"/>
                </a:solidFill>
                <a:latin typeface="Lucida Console" panose="020B0609040504020204" pitchFamily="49" charset="0"/>
              </a:rPr>
              <a:t> -= 6</a:t>
            </a:r>
            <a:endParaRPr kumimoji="1" lang="en-US" altLang="ja-JP" sz="2000" dirty="0">
              <a:latin typeface="Lucida Console" panose="020B0609040504020204" pitchFamily="49" charset="0"/>
            </a:endParaRPr>
          </a:p>
          <a:p>
            <a:pPr marL="0" indent="0">
              <a:buNone/>
            </a:pPr>
            <a:r>
              <a:rPr kumimoji="1" lang="ja-JP" altLang="en-US" sz="2000" dirty="0"/>
              <a:t>（</a:t>
            </a:r>
            <a:r>
              <a:rPr kumimoji="1" lang="en-US" altLang="ja-JP" sz="2000" dirty="0"/>
              <a:t>3</a:t>
            </a:r>
            <a:r>
              <a:rPr kumimoji="1" lang="ja-JP" altLang="en-US" sz="2000" dirty="0"/>
              <a:t>） </a:t>
            </a:r>
            <a:r>
              <a:rPr kumimoji="1" lang="en-US" altLang="ja-JP" sz="2000" dirty="0">
                <a:latin typeface="Lucida Console" panose="020B0609040504020204" pitchFamily="49" charset="0"/>
              </a:rPr>
              <a:t>c = c * a</a:t>
            </a:r>
          </a:p>
          <a:p>
            <a:pPr marL="0" indent="0">
              <a:buNone/>
            </a:pPr>
            <a:r>
              <a:rPr kumimoji="1" lang="en-US" altLang="ja-JP" sz="2000" dirty="0"/>
              <a:t>		</a:t>
            </a:r>
            <a:r>
              <a:rPr lang="en-US" altLang="ja-JP" sz="2000" dirty="0">
                <a:solidFill>
                  <a:srgbClr val="FF0000"/>
                </a:solidFill>
                <a:latin typeface="Lucida Console" panose="020B0609040504020204" pitchFamily="49" charset="0"/>
              </a:rPr>
              <a:t>c</a:t>
            </a:r>
            <a:r>
              <a:rPr kumimoji="1" lang="en-US" altLang="ja-JP" sz="2000" dirty="0">
                <a:solidFill>
                  <a:srgbClr val="FF0000"/>
                </a:solidFill>
                <a:latin typeface="Lucida Console" panose="020B0609040504020204" pitchFamily="49" charset="0"/>
              </a:rPr>
              <a:t> *= a</a:t>
            </a:r>
            <a:endParaRPr kumimoji="1" lang="en-US" altLang="ja-JP" sz="2000" dirty="0">
              <a:latin typeface="Lucida Console" panose="020B0609040504020204" pitchFamily="49" charset="0"/>
            </a:endParaRPr>
          </a:p>
          <a:p>
            <a:pPr marL="0" indent="0">
              <a:buNone/>
            </a:pPr>
            <a:r>
              <a:rPr kumimoji="1" lang="ja-JP" altLang="en-US" sz="2000" dirty="0"/>
              <a:t>（</a:t>
            </a:r>
            <a:r>
              <a:rPr kumimoji="1" lang="en-US" altLang="ja-JP" sz="2000" dirty="0"/>
              <a:t>4</a:t>
            </a:r>
            <a:r>
              <a:rPr kumimoji="1" lang="ja-JP" altLang="en-US" sz="2000" dirty="0"/>
              <a:t>） </a:t>
            </a:r>
            <a:r>
              <a:rPr kumimoji="1" lang="en-US" altLang="ja-JP" sz="2000" dirty="0">
                <a:latin typeface="Lucida Console" panose="020B0609040504020204" pitchFamily="49" charset="0"/>
              </a:rPr>
              <a:t>d = d / 3</a:t>
            </a:r>
          </a:p>
          <a:p>
            <a:pPr marL="0" indent="0">
              <a:buNone/>
            </a:pPr>
            <a:r>
              <a:rPr kumimoji="1" lang="en-US" altLang="ja-JP" sz="2000" dirty="0"/>
              <a:t>		</a:t>
            </a:r>
            <a:r>
              <a:rPr lang="en-US" altLang="ja-JP" sz="2000" dirty="0">
                <a:solidFill>
                  <a:srgbClr val="FF0000"/>
                </a:solidFill>
                <a:latin typeface="Lucida Console" panose="020B0609040504020204" pitchFamily="49" charset="0"/>
              </a:rPr>
              <a:t>d</a:t>
            </a:r>
            <a:r>
              <a:rPr kumimoji="1" lang="en-US" altLang="ja-JP" sz="2000" dirty="0">
                <a:solidFill>
                  <a:srgbClr val="FF0000"/>
                </a:solidFill>
                <a:latin typeface="Lucida Console" panose="020B0609040504020204" pitchFamily="49" charset="0"/>
              </a:rPr>
              <a:t> /= 3</a:t>
            </a:r>
            <a:endParaRPr kumimoji="1" lang="en-US" altLang="ja-JP" sz="2000" dirty="0">
              <a:latin typeface="Lucida Console" panose="020B0609040504020204" pitchFamily="49" charset="0"/>
            </a:endParaRPr>
          </a:p>
          <a:p>
            <a:pPr marL="0" indent="0">
              <a:buNone/>
            </a:pPr>
            <a:r>
              <a:rPr kumimoji="1" lang="ja-JP" altLang="en-US" sz="2000" dirty="0"/>
              <a:t>（</a:t>
            </a:r>
            <a:r>
              <a:rPr kumimoji="1" lang="en-US" altLang="ja-JP" sz="2000" dirty="0"/>
              <a:t>5</a:t>
            </a:r>
            <a:r>
              <a:rPr kumimoji="1" lang="ja-JP" altLang="en-US" sz="2000" dirty="0"/>
              <a:t>） </a:t>
            </a:r>
            <a:r>
              <a:rPr kumimoji="1" lang="en-US" altLang="ja-JP" sz="2000" dirty="0">
                <a:latin typeface="Lucida Console" panose="020B0609040504020204" pitchFamily="49" charset="0"/>
              </a:rPr>
              <a:t>e = e % 2</a:t>
            </a:r>
          </a:p>
          <a:p>
            <a:pPr marL="0" indent="0">
              <a:buNone/>
            </a:pPr>
            <a:r>
              <a:rPr kumimoji="1" lang="en-US" altLang="ja-JP" sz="2000" dirty="0"/>
              <a:t>		</a:t>
            </a:r>
            <a:r>
              <a:rPr lang="en-US" altLang="ja-JP" sz="2000" dirty="0">
                <a:solidFill>
                  <a:srgbClr val="FF0000"/>
                </a:solidFill>
                <a:latin typeface="Lucida Console" panose="020B0609040504020204" pitchFamily="49" charset="0"/>
              </a:rPr>
              <a:t>e</a:t>
            </a:r>
            <a:r>
              <a:rPr kumimoji="1" lang="en-US" altLang="ja-JP" sz="2000" dirty="0">
                <a:solidFill>
                  <a:srgbClr val="FF0000"/>
                </a:solidFill>
                <a:latin typeface="Lucida Console" panose="020B0609040504020204" pitchFamily="49" charset="0"/>
              </a:rPr>
              <a:t> %= 2</a:t>
            </a:r>
            <a:endParaRPr kumimoji="1" lang="en-US" altLang="ja-JP" sz="2000" dirty="0">
              <a:latin typeface="Lucida Console" panose="020B0609040504020204" pitchFamily="49" charset="0"/>
            </a:endParaRPr>
          </a:p>
          <a:p>
            <a:pPr marL="0" indent="0">
              <a:buNone/>
            </a:pPr>
            <a:endParaRPr kumimoji="1" lang="ja-JP" altLang="en-US" sz="2000" dirty="0"/>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80</a:t>
            </a:fld>
            <a:endParaRPr lang="ja-JP" altLang="en-US"/>
          </a:p>
        </p:txBody>
      </p:sp>
    </p:spTree>
    <p:extLst>
      <p:ext uri="{BB962C8B-B14F-4D97-AF65-F5344CB8AC3E}">
        <p14:creationId xmlns:p14="http://schemas.microsoft.com/office/powerpoint/2010/main" val="3766474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4</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000" dirty="0"/>
              <a:t>次のプログラムコードを実行した後の変数</a:t>
            </a:r>
            <a:r>
              <a:rPr kumimoji="1" lang="en-US" altLang="ja-JP" sz="2000" dirty="0"/>
              <a:t>a</a:t>
            </a:r>
            <a:r>
              <a:rPr kumimoji="1" lang="ja-JP" altLang="en-US" sz="2000" dirty="0"/>
              <a:t>の値を答えてください（対話モードで実行するときに表示されるプロンプト「</a:t>
            </a:r>
            <a:r>
              <a:rPr kumimoji="1" lang="en-US" altLang="ja-JP" sz="2000" dirty="0"/>
              <a:t>&gt;&gt;&gt;</a:t>
            </a:r>
            <a:r>
              <a:rPr kumimoji="1" lang="ja-JP" altLang="en-US" sz="2000" dirty="0"/>
              <a:t>」は省略しています）。</a:t>
            </a:r>
          </a:p>
          <a:p>
            <a:pPr marL="0" indent="0">
              <a:buNone/>
            </a:pPr>
            <a:r>
              <a:rPr kumimoji="1" lang="ja-JP" altLang="en-US" sz="2000" dirty="0"/>
              <a:t>（</a:t>
            </a:r>
            <a:r>
              <a:rPr kumimoji="1" lang="en-US" altLang="ja-JP" sz="2000" dirty="0"/>
              <a:t>1</a:t>
            </a:r>
            <a:r>
              <a:rPr kumimoji="1" lang="ja-JP" altLang="en-US" sz="2000" dirty="0"/>
              <a:t>）</a:t>
            </a:r>
            <a:r>
              <a:rPr kumimoji="1" lang="en-US" altLang="ja-JP" sz="2000" dirty="0"/>
              <a:t>	</a:t>
            </a:r>
            <a:r>
              <a:rPr kumimoji="1" lang="en-US" altLang="ja-JP" sz="2000" dirty="0">
                <a:latin typeface="Lucida Console" panose="020B0609040504020204" pitchFamily="49" charset="0"/>
              </a:rPr>
              <a:t>a = 3</a:t>
            </a:r>
          </a:p>
          <a:p>
            <a:pPr marL="0" indent="0">
              <a:buNone/>
            </a:pPr>
            <a:r>
              <a:rPr kumimoji="1" lang="en-US" altLang="ja-JP" sz="2000" dirty="0">
                <a:latin typeface="Lucida Console" panose="020B0609040504020204" pitchFamily="49" charset="0"/>
              </a:rPr>
              <a:t>	a *= 3</a:t>
            </a:r>
          </a:p>
          <a:p>
            <a:pPr marL="0" indent="0">
              <a:buNone/>
            </a:pPr>
            <a:endParaRPr kumimoji="1" lang="en-US" altLang="ja-JP" sz="2000" dirty="0"/>
          </a:p>
          <a:p>
            <a:pPr marL="0" indent="0">
              <a:buNone/>
            </a:pPr>
            <a:r>
              <a:rPr kumimoji="1" lang="ja-JP" altLang="en-US" sz="2000" dirty="0"/>
              <a:t>（</a:t>
            </a:r>
            <a:r>
              <a:rPr kumimoji="1" lang="en-US" altLang="ja-JP" sz="2000" dirty="0"/>
              <a:t>2</a:t>
            </a:r>
            <a:r>
              <a:rPr kumimoji="1" lang="ja-JP" altLang="en-US" sz="2000" dirty="0"/>
              <a:t>）</a:t>
            </a:r>
            <a:r>
              <a:rPr kumimoji="1" lang="en-US" altLang="ja-JP" sz="2000" dirty="0"/>
              <a:t>	</a:t>
            </a:r>
            <a:r>
              <a:rPr kumimoji="1" lang="en-US" altLang="ja-JP" sz="2000" dirty="0">
                <a:latin typeface="Lucida Console" panose="020B0609040504020204" pitchFamily="49" charset="0"/>
              </a:rPr>
              <a:t>b = 2</a:t>
            </a:r>
          </a:p>
          <a:p>
            <a:pPr marL="0" indent="0">
              <a:buNone/>
            </a:pPr>
            <a:r>
              <a:rPr kumimoji="1" lang="en-US" altLang="ja-JP" sz="2000" dirty="0">
                <a:latin typeface="Lucida Console" panose="020B0609040504020204" pitchFamily="49" charset="0"/>
              </a:rPr>
              <a:t>	a = b * b</a:t>
            </a:r>
          </a:p>
          <a:p>
            <a:pPr marL="0" indent="0">
              <a:buNone/>
            </a:pPr>
            <a:endParaRPr kumimoji="1" lang="en-US" altLang="ja-JP" sz="2000" dirty="0"/>
          </a:p>
          <a:p>
            <a:pPr marL="0" indent="0">
              <a:buNone/>
            </a:pPr>
            <a:r>
              <a:rPr kumimoji="1" lang="ja-JP" altLang="en-US" sz="2000" dirty="0"/>
              <a:t>（</a:t>
            </a:r>
            <a:r>
              <a:rPr kumimoji="1" lang="en-US" altLang="ja-JP" sz="2000" dirty="0"/>
              <a:t>3</a:t>
            </a:r>
            <a:r>
              <a:rPr kumimoji="1" lang="ja-JP" altLang="en-US" sz="2000" dirty="0"/>
              <a:t>）</a:t>
            </a:r>
            <a:r>
              <a:rPr kumimoji="1" lang="en-US" altLang="ja-JP" sz="2000" dirty="0"/>
              <a:t>	</a:t>
            </a:r>
            <a:r>
              <a:rPr kumimoji="1" lang="en-US" altLang="ja-JP" sz="2000" dirty="0">
                <a:latin typeface="Lucida Console" panose="020B0609040504020204" pitchFamily="49" charset="0"/>
              </a:rPr>
              <a:t>a = int(1.9)</a:t>
            </a:r>
          </a:p>
          <a:p>
            <a:pPr marL="0" indent="0">
              <a:buNone/>
            </a:pPr>
            <a:endParaRPr kumimoji="1" lang="en-US" altLang="ja-JP" sz="2000" dirty="0"/>
          </a:p>
          <a:p>
            <a:pPr marL="0" indent="0">
              <a:buNone/>
            </a:pPr>
            <a:r>
              <a:rPr kumimoji="1" lang="ja-JP" altLang="en-US" sz="2000" dirty="0"/>
              <a:t>（</a:t>
            </a:r>
            <a:r>
              <a:rPr kumimoji="1" lang="en-US" altLang="ja-JP" sz="2000" dirty="0"/>
              <a:t>4</a:t>
            </a:r>
            <a:r>
              <a:rPr kumimoji="1" lang="ja-JP" altLang="en-US" sz="2000" dirty="0"/>
              <a:t>）</a:t>
            </a:r>
            <a:r>
              <a:rPr kumimoji="1" lang="en-US" altLang="ja-JP" sz="2000" dirty="0"/>
              <a:t>	</a:t>
            </a:r>
            <a:r>
              <a:rPr kumimoji="1" lang="en-US" altLang="ja-JP" sz="2000" dirty="0">
                <a:latin typeface="Lucida Console" panose="020B0609040504020204" pitchFamily="49" charset="0"/>
              </a:rPr>
              <a:t>x = 'XXX'</a:t>
            </a:r>
          </a:p>
          <a:p>
            <a:pPr marL="0" indent="0">
              <a:buNone/>
            </a:pPr>
            <a:r>
              <a:rPr kumimoji="1" lang="en-US" altLang="ja-JP" sz="2000" dirty="0">
                <a:latin typeface="Lucida Console" panose="020B0609040504020204" pitchFamily="49" charset="0"/>
              </a:rPr>
              <a:t>	y = 'YYY'</a:t>
            </a:r>
          </a:p>
          <a:p>
            <a:pPr marL="0" indent="0">
              <a:buNone/>
            </a:pPr>
            <a:r>
              <a:rPr kumimoji="1" lang="en-US" altLang="ja-JP" sz="2000" dirty="0">
                <a:latin typeface="Lucida Console" panose="020B0609040504020204" pitchFamily="49" charset="0"/>
              </a:rPr>
              <a:t>	a = x + y</a:t>
            </a:r>
            <a:endParaRPr kumimoji="1" lang="ja-JP" altLang="en-US" sz="2000" dirty="0">
              <a:latin typeface="Lucida Console" panose="020B0609040504020204" pitchFamily="49" charset="0"/>
            </a:endParaRP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81</a:t>
            </a:fld>
            <a:endParaRPr lang="ja-JP" altLang="en-US"/>
          </a:p>
        </p:txBody>
      </p:sp>
    </p:spTree>
    <p:extLst>
      <p:ext uri="{BB962C8B-B14F-4D97-AF65-F5344CB8AC3E}">
        <p14:creationId xmlns:p14="http://schemas.microsoft.com/office/powerpoint/2010/main" val="20079661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4</a:t>
            </a:r>
            <a:r>
              <a:rPr kumimoji="1" lang="ja-JP" altLang="en-US" dirty="0"/>
              <a:t> （解答）</a:t>
            </a:r>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000" dirty="0"/>
              <a:t>次のプログラムコードを実行した後の変数</a:t>
            </a:r>
            <a:r>
              <a:rPr kumimoji="1" lang="en-US" altLang="ja-JP" sz="2000" dirty="0"/>
              <a:t>a</a:t>
            </a:r>
            <a:r>
              <a:rPr kumimoji="1" lang="ja-JP" altLang="en-US" sz="2000" dirty="0"/>
              <a:t>の値を答えてください（対話モードで実行するときに表示されるプロンプト「</a:t>
            </a:r>
            <a:r>
              <a:rPr kumimoji="1" lang="en-US" altLang="ja-JP" sz="2000" dirty="0"/>
              <a:t>&gt;&gt;&gt;</a:t>
            </a:r>
            <a:r>
              <a:rPr kumimoji="1" lang="ja-JP" altLang="en-US" sz="2000" dirty="0"/>
              <a:t>」は省略しています）。</a:t>
            </a:r>
          </a:p>
          <a:p>
            <a:pPr marL="0" indent="0">
              <a:buNone/>
            </a:pPr>
            <a:r>
              <a:rPr kumimoji="1" lang="ja-JP" altLang="en-US" sz="2000" dirty="0"/>
              <a:t>（</a:t>
            </a:r>
            <a:r>
              <a:rPr kumimoji="1" lang="en-US" altLang="ja-JP" sz="2000" dirty="0"/>
              <a:t>1</a:t>
            </a:r>
            <a:r>
              <a:rPr kumimoji="1" lang="ja-JP" altLang="en-US" sz="2000" dirty="0"/>
              <a:t>）</a:t>
            </a:r>
            <a:r>
              <a:rPr kumimoji="1" lang="en-US" altLang="ja-JP" sz="2000" dirty="0"/>
              <a:t>	</a:t>
            </a:r>
            <a:r>
              <a:rPr kumimoji="1" lang="en-US" altLang="ja-JP" sz="2000" dirty="0">
                <a:latin typeface="Lucida Console" panose="020B0609040504020204" pitchFamily="49" charset="0"/>
              </a:rPr>
              <a:t>a = 3</a:t>
            </a:r>
          </a:p>
          <a:p>
            <a:pPr marL="0" indent="0">
              <a:buNone/>
            </a:pPr>
            <a:r>
              <a:rPr kumimoji="1" lang="en-US" altLang="ja-JP" sz="2000" dirty="0">
                <a:latin typeface="Lucida Console" panose="020B0609040504020204" pitchFamily="49" charset="0"/>
              </a:rPr>
              <a:t>	a *= 3		</a:t>
            </a:r>
            <a:r>
              <a:rPr kumimoji="1" lang="en-US" altLang="ja-JP" sz="2000" dirty="0">
                <a:solidFill>
                  <a:srgbClr val="FF0000"/>
                </a:solidFill>
                <a:latin typeface="Lucida Console" panose="020B0609040504020204" pitchFamily="49" charset="0"/>
              </a:rPr>
              <a:t>9</a:t>
            </a:r>
          </a:p>
          <a:p>
            <a:pPr marL="0" indent="0">
              <a:buNone/>
            </a:pPr>
            <a:endParaRPr kumimoji="1" lang="en-US" altLang="ja-JP" sz="2000" dirty="0"/>
          </a:p>
          <a:p>
            <a:pPr marL="0" indent="0">
              <a:buNone/>
            </a:pPr>
            <a:r>
              <a:rPr kumimoji="1" lang="ja-JP" altLang="en-US" sz="2000" dirty="0"/>
              <a:t>（</a:t>
            </a:r>
            <a:r>
              <a:rPr kumimoji="1" lang="en-US" altLang="ja-JP" sz="2000" dirty="0"/>
              <a:t>2</a:t>
            </a:r>
            <a:r>
              <a:rPr kumimoji="1" lang="ja-JP" altLang="en-US" sz="2000" dirty="0"/>
              <a:t>）</a:t>
            </a:r>
            <a:r>
              <a:rPr kumimoji="1" lang="en-US" altLang="ja-JP" sz="2000" dirty="0"/>
              <a:t>	</a:t>
            </a:r>
            <a:r>
              <a:rPr kumimoji="1" lang="en-US" altLang="ja-JP" sz="2000" dirty="0">
                <a:latin typeface="Lucida Console" panose="020B0609040504020204" pitchFamily="49" charset="0"/>
              </a:rPr>
              <a:t>b = 2</a:t>
            </a:r>
          </a:p>
          <a:p>
            <a:pPr marL="0" indent="0">
              <a:buNone/>
            </a:pPr>
            <a:r>
              <a:rPr kumimoji="1" lang="en-US" altLang="ja-JP" sz="2000" dirty="0">
                <a:latin typeface="Lucida Console" panose="020B0609040504020204" pitchFamily="49" charset="0"/>
              </a:rPr>
              <a:t>	a = b * b		</a:t>
            </a:r>
            <a:r>
              <a:rPr lang="en-US" altLang="ja-JP" sz="2000" dirty="0">
                <a:solidFill>
                  <a:srgbClr val="FF0000"/>
                </a:solidFill>
                <a:latin typeface="Lucida Console" panose="020B0609040504020204" pitchFamily="49" charset="0"/>
              </a:rPr>
              <a:t>4</a:t>
            </a:r>
            <a:endParaRPr kumimoji="1" lang="en-US" altLang="ja-JP" sz="2000" dirty="0">
              <a:latin typeface="Lucida Console" panose="020B0609040504020204" pitchFamily="49" charset="0"/>
            </a:endParaRPr>
          </a:p>
          <a:p>
            <a:pPr marL="0" indent="0">
              <a:buNone/>
            </a:pPr>
            <a:endParaRPr kumimoji="1" lang="en-US" altLang="ja-JP" sz="2000" dirty="0"/>
          </a:p>
          <a:p>
            <a:pPr marL="0" indent="0">
              <a:buNone/>
            </a:pPr>
            <a:r>
              <a:rPr kumimoji="1" lang="ja-JP" altLang="en-US" sz="2000" dirty="0"/>
              <a:t>（</a:t>
            </a:r>
            <a:r>
              <a:rPr kumimoji="1" lang="en-US" altLang="ja-JP" sz="2000" dirty="0"/>
              <a:t>3</a:t>
            </a:r>
            <a:r>
              <a:rPr kumimoji="1" lang="ja-JP" altLang="en-US" sz="2000" dirty="0"/>
              <a:t>）</a:t>
            </a:r>
            <a:r>
              <a:rPr kumimoji="1" lang="en-US" altLang="ja-JP" sz="2000" dirty="0"/>
              <a:t>	</a:t>
            </a:r>
            <a:r>
              <a:rPr kumimoji="1" lang="en-US" altLang="ja-JP" sz="2000" dirty="0">
                <a:latin typeface="Lucida Console" panose="020B0609040504020204" pitchFamily="49" charset="0"/>
              </a:rPr>
              <a:t>a = int(1.9) 	</a:t>
            </a:r>
            <a:r>
              <a:rPr lang="en-US" altLang="ja-JP" sz="2000" dirty="0">
                <a:solidFill>
                  <a:srgbClr val="FF0000"/>
                </a:solidFill>
                <a:latin typeface="Lucida Console" panose="020B0609040504020204" pitchFamily="49" charset="0"/>
              </a:rPr>
              <a:t>1</a:t>
            </a:r>
            <a:endParaRPr kumimoji="1" lang="en-US" altLang="ja-JP" sz="2000" dirty="0">
              <a:latin typeface="Lucida Console" panose="020B0609040504020204" pitchFamily="49" charset="0"/>
            </a:endParaRPr>
          </a:p>
          <a:p>
            <a:pPr marL="0" indent="0">
              <a:buNone/>
            </a:pPr>
            <a:endParaRPr kumimoji="1" lang="en-US" altLang="ja-JP" sz="2000" dirty="0"/>
          </a:p>
          <a:p>
            <a:pPr marL="0" indent="0">
              <a:buNone/>
            </a:pPr>
            <a:r>
              <a:rPr kumimoji="1" lang="ja-JP" altLang="en-US" sz="2000" dirty="0"/>
              <a:t>（</a:t>
            </a:r>
            <a:r>
              <a:rPr kumimoji="1" lang="en-US" altLang="ja-JP" sz="2000" dirty="0"/>
              <a:t>4</a:t>
            </a:r>
            <a:r>
              <a:rPr kumimoji="1" lang="ja-JP" altLang="en-US" sz="2000" dirty="0"/>
              <a:t>）</a:t>
            </a:r>
            <a:r>
              <a:rPr kumimoji="1" lang="en-US" altLang="ja-JP" sz="2000" dirty="0"/>
              <a:t>	</a:t>
            </a:r>
            <a:r>
              <a:rPr kumimoji="1" lang="en-US" altLang="ja-JP" sz="2000" dirty="0">
                <a:latin typeface="Lucida Console" panose="020B0609040504020204" pitchFamily="49" charset="0"/>
              </a:rPr>
              <a:t>x = 'XXX'</a:t>
            </a:r>
          </a:p>
          <a:p>
            <a:pPr marL="0" indent="0">
              <a:buNone/>
            </a:pPr>
            <a:r>
              <a:rPr kumimoji="1" lang="en-US" altLang="ja-JP" sz="2000" dirty="0">
                <a:latin typeface="Lucida Console" panose="020B0609040504020204" pitchFamily="49" charset="0"/>
              </a:rPr>
              <a:t>	y = 'YYY'</a:t>
            </a:r>
          </a:p>
          <a:p>
            <a:pPr marL="0" indent="0">
              <a:buNone/>
            </a:pPr>
            <a:r>
              <a:rPr kumimoji="1" lang="en-US" altLang="ja-JP" sz="2000" dirty="0">
                <a:latin typeface="Lucida Console" panose="020B0609040504020204" pitchFamily="49" charset="0"/>
              </a:rPr>
              <a:t>	a = x + y		</a:t>
            </a:r>
            <a:r>
              <a:rPr lang="en-US" altLang="ja-JP" sz="2000" dirty="0">
                <a:solidFill>
                  <a:srgbClr val="FF0000"/>
                </a:solidFill>
                <a:latin typeface="Lucida Console" panose="020B0609040504020204" pitchFamily="49" charset="0"/>
              </a:rPr>
              <a:t>XXXYYY</a:t>
            </a:r>
            <a:endParaRPr kumimoji="1" lang="ja-JP" altLang="en-US" sz="2000" dirty="0">
              <a:latin typeface="Lucida Console" panose="020B0609040504020204" pitchFamily="49" charset="0"/>
            </a:endParaRP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82</a:t>
            </a:fld>
            <a:endParaRPr lang="ja-JP" altLang="en-US"/>
          </a:p>
        </p:txBody>
      </p:sp>
    </p:spTree>
    <p:extLst>
      <p:ext uri="{BB962C8B-B14F-4D97-AF65-F5344CB8AC3E}">
        <p14:creationId xmlns:p14="http://schemas.microsoft.com/office/powerpoint/2010/main" val="6818136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5</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400" dirty="0"/>
              <a:t>「私は</a:t>
            </a:r>
            <a:r>
              <a:rPr kumimoji="1" lang="en-US" altLang="ja-JP" sz="2400" dirty="0"/>
              <a:t>21</a:t>
            </a:r>
            <a:r>
              <a:rPr kumimoji="1" lang="ja-JP" altLang="en-US" sz="2400" dirty="0"/>
              <a:t>歳です。」という文字列が出力されるように作成した次のプログラムコードは、実行するとエラーが発生します。適切に動作するように修正してください。</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83</a:t>
            </a:fld>
            <a:endParaRPr lang="ja-JP" altLang="en-US"/>
          </a:p>
        </p:txBody>
      </p:sp>
      <p:pic>
        <p:nvPicPr>
          <p:cNvPr id="6" name="図 5">
            <a:extLst>
              <a:ext uri="{FF2B5EF4-FFF2-40B4-BE49-F238E27FC236}">
                <a16:creationId xmlns:a16="http://schemas.microsoft.com/office/drawing/2014/main" id="{999FE18D-7F4C-478F-8FDB-BA82EE338B81}"/>
              </a:ext>
            </a:extLst>
          </p:cNvPr>
          <p:cNvPicPr>
            <a:picLocks noChangeAspect="1"/>
          </p:cNvPicPr>
          <p:nvPr/>
        </p:nvPicPr>
        <p:blipFill>
          <a:blip r:embed="rId2"/>
          <a:stretch>
            <a:fillRect/>
          </a:stretch>
        </p:blipFill>
        <p:spPr>
          <a:xfrm>
            <a:off x="611560" y="2852936"/>
            <a:ext cx="4544902" cy="826346"/>
          </a:xfrm>
          <a:prstGeom prst="rect">
            <a:avLst/>
          </a:prstGeom>
        </p:spPr>
      </p:pic>
    </p:spTree>
    <p:extLst>
      <p:ext uri="{BB962C8B-B14F-4D97-AF65-F5344CB8AC3E}">
        <p14:creationId xmlns:p14="http://schemas.microsoft.com/office/powerpoint/2010/main" val="11116119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5</a:t>
            </a:r>
            <a:r>
              <a:rPr kumimoji="1" lang="ja-JP" altLang="en-US" dirty="0"/>
              <a:t> （解答）</a:t>
            </a:r>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ja-JP" altLang="en-US" sz="2400" dirty="0"/>
              <a:t>「私は</a:t>
            </a:r>
            <a:r>
              <a:rPr kumimoji="1" lang="en-US" altLang="ja-JP" sz="2400" dirty="0"/>
              <a:t>21</a:t>
            </a:r>
            <a:r>
              <a:rPr kumimoji="1" lang="ja-JP" altLang="en-US" sz="2400" dirty="0"/>
              <a:t>歳です。」という文字列が出力されるように作成した次のプログラムコードは、実行するとエラーが発生します。適切に動作するように修正してください。</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84</a:t>
            </a:fld>
            <a:endParaRPr lang="ja-JP" altLang="en-US"/>
          </a:p>
        </p:txBody>
      </p:sp>
      <p:pic>
        <p:nvPicPr>
          <p:cNvPr id="6" name="図 5">
            <a:extLst>
              <a:ext uri="{FF2B5EF4-FFF2-40B4-BE49-F238E27FC236}">
                <a16:creationId xmlns:a16="http://schemas.microsoft.com/office/drawing/2014/main" id="{999FE18D-7F4C-478F-8FDB-BA82EE338B81}"/>
              </a:ext>
            </a:extLst>
          </p:cNvPr>
          <p:cNvPicPr>
            <a:picLocks noChangeAspect="1"/>
          </p:cNvPicPr>
          <p:nvPr/>
        </p:nvPicPr>
        <p:blipFill>
          <a:blip r:embed="rId2"/>
          <a:stretch>
            <a:fillRect/>
          </a:stretch>
        </p:blipFill>
        <p:spPr>
          <a:xfrm>
            <a:off x="611560" y="2852936"/>
            <a:ext cx="4544902" cy="826346"/>
          </a:xfrm>
          <a:prstGeom prst="rect">
            <a:avLst/>
          </a:prstGeom>
        </p:spPr>
      </p:pic>
      <p:sp>
        <p:nvSpPr>
          <p:cNvPr id="7" name="テキスト ボックス 6">
            <a:extLst>
              <a:ext uri="{FF2B5EF4-FFF2-40B4-BE49-F238E27FC236}">
                <a16:creationId xmlns:a16="http://schemas.microsoft.com/office/drawing/2014/main" id="{9AF1001C-49E1-489F-87A0-B7FDB5CBFD2B}"/>
              </a:ext>
            </a:extLst>
          </p:cNvPr>
          <p:cNvSpPr txBox="1"/>
          <p:nvPr/>
        </p:nvSpPr>
        <p:spPr>
          <a:xfrm>
            <a:off x="623722" y="4077072"/>
            <a:ext cx="5532453" cy="707886"/>
          </a:xfrm>
          <a:prstGeom prst="rect">
            <a:avLst/>
          </a:prstGeom>
          <a:noFill/>
        </p:spPr>
        <p:txBody>
          <a:bodyPr wrap="square">
            <a:spAutoFit/>
          </a:bodyPr>
          <a:lstStyle/>
          <a:p>
            <a:r>
              <a:rPr lang="en-US" altLang="ja-JP" sz="2000" dirty="0">
                <a:solidFill>
                  <a:srgbClr val="FF0000"/>
                </a:solidFill>
                <a:latin typeface="Lucida Console" panose="020B0609040504020204" pitchFamily="49" charset="0"/>
              </a:rPr>
              <a:t>age = 21</a:t>
            </a:r>
          </a:p>
          <a:p>
            <a:r>
              <a:rPr lang="en-US" altLang="ja-JP" sz="2000" dirty="0">
                <a:solidFill>
                  <a:srgbClr val="FF0000"/>
                </a:solidFill>
                <a:latin typeface="Lucida Console" panose="020B0609040504020204" pitchFamily="49" charset="0"/>
              </a:rPr>
              <a:t>print('</a:t>
            </a:r>
            <a:r>
              <a:rPr lang="ja-JP" altLang="en-US" sz="2000" dirty="0">
                <a:solidFill>
                  <a:srgbClr val="FF0000"/>
                </a:solidFill>
                <a:latin typeface="Lucida Console" panose="020B0609040504020204" pitchFamily="49" charset="0"/>
              </a:rPr>
              <a:t>私は</a:t>
            </a:r>
            <a:r>
              <a:rPr lang="en-US" altLang="ja-JP" sz="2000" dirty="0">
                <a:solidFill>
                  <a:srgbClr val="FF0000"/>
                </a:solidFill>
                <a:latin typeface="Lucida Console" panose="020B0609040504020204" pitchFamily="49" charset="0"/>
              </a:rPr>
              <a:t>' + str(age) + '</a:t>
            </a:r>
            <a:r>
              <a:rPr lang="ja-JP" altLang="en-US" sz="2000" dirty="0">
                <a:solidFill>
                  <a:srgbClr val="FF0000"/>
                </a:solidFill>
                <a:latin typeface="Lucida Console" panose="020B0609040504020204" pitchFamily="49" charset="0"/>
              </a:rPr>
              <a:t>歳です。</a:t>
            </a:r>
            <a:r>
              <a:rPr lang="en-US" altLang="ja-JP" sz="2000" dirty="0">
                <a:solidFill>
                  <a:srgbClr val="FF0000"/>
                </a:solidFill>
                <a:latin typeface="Lucida Console" panose="020B0609040504020204" pitchFamily="49" charset="0"/>
              </a:rPr>
              <a:t>')</a:t>
            </a:r>
            <a:endParaRPr lang="ja-JP" altLang="en-US" sz="2000" dirty="0"/>
          </a:p>
        </p:txBody>
      </p:sp>
      <p:sp>
        <p:nvSpPr>
          <p:cNvPr id="8" name="テキスト ボックス 7">
            <a:extLst>
              <a:ext uri="{FF2B5EF4-FFF2-40B4-BE49-F238E27FC236}">
                <a16:creationId xmlns:a16="http://schemas.microsoft.com/office/drawing/2014/main" id="{8BE9F68D-5669-49C0-9B48-4F94B667F1B3}"/>
              </a:ext>
            </a:extLst>
          </p:cNvPr>
          <p:cNvSpPr txBox="1"/>
          <p:nvPr/>
        </p:nvSpPr>
        <p:spPr>
          <a:xfrm>
            <a:off x="611560" y="5542889"/>
            <a:ext cx="5532453" cy="707886"/>
          </a:xfrm>
          <a:prstGeom prst="rect">
            <a:avLst/>
          </a:prstGeom>
          <a:noFill/>
        </p:spPr>
        <p:txBody>
          <a:bodyPr wrap="square">
            <a:spAutoFit/>
          </a:bodyPr>
          <a:lstStyle/>
          <a:p>
            <a:r>
              <a:rPr lang="en-US" altLang="ja-JP" sz="2000" dirty="0">
                <a:solidFill>
                  <a:srgbClr val="FF0000"/>
                </a:solidFill>
                <a:latin typeface="Lucida Console" panose="020B0609040504020204" pitchFamily="49" charset="0"/>
              </a:rPr>
              <a:t>age = 21</a:t>
            </a:r>
          </a:p>
          <a:p>
            <a:r>
              <a:rPr lang="en-US" altLang="ja-JP" sz="2000" dirty="0">
                <a:solidFill>
                  <a:srgbClr val="FF0000"/>
                </a:solidFill>
                <a:latin typeface="Lucida Console" panose="020B0609040504020204" pitchFamily="49" charset="0"/>
              </a:rPr>
              <a:t>print(f'</a:t>
            </a:r>
            <a:r>
              <a:rPr lang="ja-JP" altLang="en-US" sz="2000" dirty="0">
                <a:solidFill>
                  <a:srgbClr val="FF0000"/>
                </a:solidFill>
                <a:latin typeface="Lucida Console" panose="020B0609040504020204" pitchFamily="49" charset="0"/>
              </a:rPr>
              <a:t>私は</a:t>
            </a:r>
            <a:r>
              <a:rPr lang="en-US" altLang="ja-JP" sz="2000" dirty="0">
                <a:solidFill>
                  <a:srgbClr val="FF0000"/>
                </a:solidFill>
                <a:latin typeface="Lucida Console" panose="020B0609040504020204" pitchFamily="49" charset="0"/>
              </a:rPr>
              <a:t>{age}</a:t>
            </a:r>
            <a:r>
              <a:rPr lang="ja-JP" altLang="en-US" sz="2000" dirty="0">
                <a:solidFill>
                  <a:srgbClr val="FF0000"/>
                </a:solidFill>
                <a:latin typeface="Lucida Console" panose="020B0609040504020204" pitchFamily="49" charset="0"/>
              </a:rPr>
              <a:t>歳です。</a:t>
            </a:r>
            <a:r>
              <a:rPr lang="en-US" altLang="ja-JP" sz="2000" dirty="0">
                <a:solidFill>
                  <a:srgbClr val="FF0000"/>
                </a:solidFill>
                <a:latin typeface="Lucida Console" panose="020B0609040504020204" pitchFamily="49" charset="0"/>
              </a:rPr>
              <a:t>')</a:t>
            </a:r>
          </a:p>
        </p:txBody>
      </p:sp>
      <p:sp>
        <p:nvSpPr>
          <p:cNvPr id="9" name="テキスト ボックス 8">
            <a:extLst>
              <a:ext uri="{FF2B5EF4-FFF2-40B4-BE49-F238E27FC236}">
                <a16:creationId xmlns:a16="http://schemas.microsoft.com/office/drawing/2014/main" id="{A775C4A9-63AB-4200-9954-F52F7E8609B8}"/>
              </a:ext>
            </a:extLst>
          </p:cNvPr>
          <p:cNvSpPr txBox="1"/>
          <p:nvPr/>
        </p:nvSpPr>
        <p:spPr>
          <a:xfrm>
            <a:off x="611560" y="5249994"/>
            <a:ext cx="3345788" cy="369332"/>
          </a:xfrm>
          <a:prstGeom prst="rect">
            <a:avLst/>
          </a:prstGeom>
          <a:noFill/>
        </p:spPr>
        <p:txBody>
          <a:bodyPr wrap="none" rtlCol="0">
            <a:spAutoFit/>
          </a:bodyPr>
          <a:lstStyle/>
          <a:p>
            <a:r>
              <a:rPr lang="en-US" altLang="ja-JP" dirty="0"/>
              <a:t>※</a:t>
            </a:r>
            <a:r>
              <a:rPr lang="ja-JP" altLang="en-US" dirty="0"/>
              <a:t> フォーマット文字列を使う場合</a:t>
            </a:r>
            <a:endParaRPr kumimoji="1" lang="ja-JP" altLang="en-US" dirty="0"/>
          </a:p>
        </p:txBody>
      </p:sp>
    </p:spTree>
    <p:extLst>
      <p:ext uri="{BB962C8B-B14F-4D97-AF65-F5344CB8AC3E}">
        <p14:creationId xmlns:p14="http://schemas.microsoft.com/office/powerpoint/2010/main" val="40636841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6</a:t>
            </a:r>
            <a:endParaRPr kumimoji="1" lang="ja-JP" altLang="en-US" dirty="0"/>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5000660"/>
          </a:xfrm>
        </p:spPr>
        <p:txBody>
          <a:bodyPr/>
          <a:lstStyle/>
          <a:p>
            <a:pPr marL="0" indent="0">
              <a:buNone/>
            </a:pPr>
            <a:r>
              <a:rPr kumimoji="1" lang="en-US" altLang="ja-JP" sz="2400" dirty="0"/>
              <a:t>math</a:t>
            </a:r>
            <a:r>
              <a:rPr kumimoji="1" lang="ja-JP" altLang="en-US" sz="2400" dirty="0"/>
              <a:t>モジュールを利用して、</a:t>
            </a:r>
            <a:r>
              <a:rPr kumimoji="1" lang="en-US" altLang="ja-JP" sz="2400" dirty="0"/>
              <a:t>cos(120°)</a:t>
            </a:r>
            <a:r>
              <a:rPr kumimoji="1" lang="ja-JP" altLang="en-US" sz="2400" dirty="0"/>
              <a:t>の値を求めてください。</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85</a:t>
            </a:fld>
            <a:endParaRPr lang="ja-JP" altLang="en-US"/>
          </a:p>
        </p:txBody>
      </p:sp>
    </p:spTree>
    <p:extLst>
      <p:ext uri="{BB962C8B-B14F-4D97-AF65-F5344CB8AC3E}">
        <p14:creationId xmlns:p14="http://schemas.microsoft.com/office/powerpoint/2010/main" val="5496067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851E2-1B0B-47F7-B4E6-C739E16E14C0}"/>
              </a:ext>
            </a:extLst>
          </p:cNvPr>
          <p:cNvSpPr>
            <a:spLocks noGrp="1"/>
          </p:cNvSpPr>
          <p:nvPr>
            <p:ph type="title"/>
          </p:nvPr>
        </p:nvSpPr>
        <p:spPr/>
        <p:txBody>
          <a:bodyPr/>
          <a:lstStyle/>
          <a:p>
            <a:r>
              <a:rPr kumimoji="1" lang="ja-JP" altLang="en-US" dirty="0"/>
              <a:t>問題 </a:t>
            </a:r>
            <a:r>
              <a:rPr kumimoji="1" lang="en-US" altLang="ja-JP" dirty="0"/>
              <a:t>6</a:t>
            </a:r>
            <a:r>
              <a:rPr kumimoji="1" lang="ja-JP" altLang="en-US" dirty="0"/>
              <a:t> （解答）</a:t>
            </a:r>
          </a:p>
        </p:txBody>
      </p:sp>
      <p:sp>
        <p:nvSpPr>
          <p:cNvPr id="3" name="コンテンツ プレースホルダー 2">
            <a:extLst>
              <a:ext uri="{FF2B5EF4-FFF2-40B4-BE49-F238E27FC236}">
                <a16:creationId xmlns:a16="http://schemas.microsoft.com/office/drawing/2014/main" id="{E860AA56-F218-44B4-965B-60447D7892AD}"/>
              </a:ext>
            </a:extLst>
          </p:cNvPr>
          <p:cNvSpPr>
            <a:spLocks noGrp="1"/>
          </p:cNvSpPr>
          <p:nvPr>
            <p:ph idx="1"/>
          </p:nvPr>
        </p:nvSpPr>
        <p:spPr>
          <a:xfrm>
            <a:off x="457200" y="1214422"/>
            <a:ext cx="8435280" cy="918434"/>
          </a:xfrm>
        </p:spPr>
        <p:txBody>
          <a:bodyPr/>
          <a:lstStyle/>
          <a:p>
            <a:pPr marL="0" indent="0">
              <a:buNone/>
            </a:pPr>
            <a:r>
              <a:rPr kumimoji="1" lang="en-US" altLang="ja-JP" sz="2400" dirty="0"/>
              <a:t>math</a:t>
            </a:r>
            <a:r>
              <a:rPr kumimoji="1" lang="ja-JP" altLang="en-US" sz="2400" dirty="0"/>
              <a:t>モジュールを利用して、</a:t>
            </a:r>
            <a:r>
              <a:rPr kumimoji="1" lang="en-US" altLang="ja-JP" sz="2400" dirty="0"/>
              <a:t>cos(120°)</a:t>
            </a:r>
            <a:r>
              <a:rPr kumimoji="1" lang="ja-JP" altLang="en-US" sz="2400" dirty="0"/>
              <a:t>の値を求めてください。</a:t>
            </a:r>
          </a:p>
        </p:txBody>
      </p:sp>
      <p:sp>
        <p:nvSpPr>
          <p:cNvPr id="4" name="スライド番号プレースホルダー 3">
            <a:extLst>
              <a:ext uri="{FF2B5EF4-FFF2-40B4-BE49-F238E27FC236}">
                <a16:creationId xmlns:a16="http://schemas.microsoft.com/office/drawing/2014/main" id="{A16295B3-CC2C-4E14-9D36-9B683417B7F6}"/>
              </a:ext>
            </a:extLst>
          </p:cNvPr>
          <p:cNvSpPr>
            <a:spLocks noGrp="1"/>
          </p:cNvSpPr>
          <p:nvPr>
            <p:ph type="sldNum" sz="quarter" idx="12"/>
          </p:nvPr>
        </p:nvSpPr>
        <p:spPr/>
        <p:txBody>
          <a:bodyPr/>
          <a:lstStyle/>
          <a:p>
            <a:fld id="{F9134F74-3BB4-4ADE-A554-892E3A208E77}" type="slidenum">
              <a:rPr lang="ja-JP" altLang="en-US" smtClean="0"/>
              <a:pPr/>
              <a:t>86</a:t>
            </a:fld>
            <a:endParaRPr lang="ja-JP" altLang="en-US"/>
          </a:p>
        </p:txBody>
      </p:sp>
      <p:sp>
        <p:nvSpPr>
          <p:cNvPr id="6" name="テキスト ボックス 5">
            <a:extLst>
              <a:ext uri="{FF2B5EF4-FFF2-40B4-BE49-F238E27FC236}">
                <a16:creationId xmlns:a16="http://schemas.microsoft.com/office/drawing/2014/main" id="{F8757B3E-CB63-48BD-89B4-39EF5168DD47}"/>
              </a:ext>
            </a:extLst>
          </p:cNvPr>
          <p:cNvSpPr txBox="1"/>
          <p:nvPr/>
        </p:nvSpPr>
        <p:spPr>
          <a:xfrm>
            <a:off x="683568" y="2348880"/>
            <a:ext cx="7776864" cy="646331"/>
          </a:xfrm>
          <a:prstGeom prst="rect">
            <a:avLst/>
          </a:prstGeom>
          <a:noFill/>
        </p:spPr>
        <p:txBody>
          <a:bodyPr wrap="square">
            <a:spAutoFit/>
          </a:bodyPr>
          <a:lstStyle/>
          <a:p>
            <a:r>
              <a:rPr lang="en-US" altLang="ja-JP" sz="1800" dirty="0">
                <a:solidFill>
                  <a:srgbClr val="FF0000"/>
                </a:solidFill>
                <a:latin typeface="Lucida Console" panose="020B0609040504020204" pitchFamily="49" charset="0"/>
              </a:rPr>
              <a:t>import </a:t>
            </a:r>
            <a:r>
              <a:rPr lang="en-US" altLang="ja-JP" dirty="0">
                <a:solidFill>
                  <a:srgbClr val="FF0000"/>
                </a:solidFill>
                <a:latin typeface="Lucida Console" panose="020B0609040504020204" pitchFamily="49" charset="0"/>
              </a:rPr>
              <a:t>math</a:t>
            </a:r>
          </a:p>
          <a:p>
            <a:r>
              <a:rPr lang="en-US" altLang="ja-JP" sz="1800" dirty="0">
                <a:solidFill>
                  <a:srgbClr val="FF0000"/>
                </a:solidFill>
                <a:latin typeface="Lucida Console" panose="020B0609040504020204" pitchFamily="49" charset="0"/>
              </a:rPr>
              <a:t>print(</a:t>
            </a:r>
            <a:r>
              <a:rPr lang="en-US" altLang="ja-JP" sz="1800" dirty="0" err="1">
                <a:solidFill>
                  <a:srgbClr val="FF0000"/>
                </a:solidFill>
                <a:latin typeface="Lucida Console" panose="020B0609040504020204" pitchFamily="49" charset="0"/>
              </a:rPr>
              <a:t>math.cos</a:t>
            </a:r>
            <a:r>
              <a:rPr lang="en-US" altLang="ja-JP" sz="1800" dirty="0">
                <a:solidFill>
                  <a:srgbClr val="FF0000"/>
                </a:solidFill>
                <a:latin typeface="Lucida Console" panose="020B0609040504020204" pitchFamily="49" charset="0"/>
              </a:rPr>
              <a:t>(</a:t>
            </a:r>
            <a:r>
              <a:rPr lang="en-US" altLang="ja-JP" sz="1800" dirty="0" err="1">
                <a:solidFill>
                  <a:srgbClr val="FF0000"/>
                </a:solidFill>
                <a:latin typeface="Lucida Console" panose="020B0609040504020204" pitchFamily="49" charset="0"/>
              </a:rPr>
              <a:t>math.radians</a:t>
            </a:r>
            <a:r>
              <a:rPr lang="en-US" altLang="ja-JP" sz="1800" dirty="0">
                <a:solidFill>
                  <a:srgbClr val="FF0000"/>
                </a:solidFill>
                <a:latin typeface="Lucida Console" panose="020B0609040504020204" pitchFamily="49" charset="0"/>
              </a:rPr>
              <a:t>(120)))</a:t>
            </a:r>
            <a:endParaRPr lang="ja-JP" altLang="en-US" sz="1800" dirty="0"/>
          </a:p>
        </p:txBody>
      </p:sp>
      <p:sp>
        <p:nvSpPr>
          <p:cNvPr id="7" name="テキスト ボックス 6">
            <a:extLst>
              <a:ext uri="{FF2B5EF4-FFF2-40B4-BE49-F238E27FC236}">
                <a16:creationId xmlns:a16="http://schemas.microsoft.com/office/drawing/2014/main" id="{06731828-EB43-4CDE-A2FE-4A7053C97FC6}"/>
              </a:ext>
            </a:extLst>
          </p:cNvPr>
          <p:cNvSpPr txBox="1"/>
          <p:nvPr/>
        </p:nvSpPr>
        <p:spPr>
          <a:xfrm>
            <a:off x="680037" y="4090708"/>
            <a:ext cx="7776864" cy="646331"/>
          </a:xfrm>
          <a:prstGeom prst="rect">
            <a:avLst/>
          </a:prstGeom>
          <a:noFill/>
        </p:spPr>
        <p:txBody>
          <a:bodyPr wrap="square">
            <a:spAutoFit/>
          </a:bodyPr>
          <a:lstStyle/>
          <a:p>
            <a:r>
              <a:rPr lang="en-US" altLang="ja-JP" sz="1800" dirty="0">
                <a:solidFill>
                  <a:srgbClr val="FF0000"/>
                </a:solidFill>
                <a:latin typeface="Lucida Console" panose="020B0609040504020204" pitchFamily="49" charset="0"/>
              </a:rPr>
              <a:t>import </a:t>
            </a:r>
            <a:r>
              <a:rPr lang="en-US" altLang="ja-JP" dirty="0">
                <a:solidFill>
                  <a:srgbClr val="FF0000"/>
                </a:solidFill>
                <a:latin typeface="Lucida Console" panose="020B0609040504020204" pitchFamily="49" charset="0"/>
              </a:rPr>
              <a:t>math</a:t>
            </a:r>
          </a:p>
          <a:p>
            <a:r>
              <a:rPr lang="en-US" altLang="ja-JP" sz="1800" dirty="0">
                <a:solidFill>
                  <a:srgbClr val="FF0000"/>
                </a:solidFill>
                <a:latin typeface="Lucida Console" panose="020B0609040504020204" pitchFamily="49" charset="0"/>
              </a:rPr>
              <a:t>print(</a:t>
            </a:r>
            <a:r>
              <a:rPr lang="en-US" altLang="ja-JP" sz="1800" dirty="0" err="1">
                <a:solidFill>
                  <a:srgbClr val="FF0000"/>
                </a:solidFill>
                <a:latin typeface="Lucida Console" panose="020B0609040504020204" pitchFamily="49" charset="0"/>
              </a:rPr>
              <a:t>math.cos</a:t>
            </a:r>
            <a:r>
              <a:rPr lang="en-US" altLang="ja-JP" sz="1800" dirty="0">
                <a:solidFill>
                  <a:srgbClr val="FF0000"/>
                </a:solidFill>
                <a:latin typeface="Lucida Console" panose="020B0609040504020204" pitchFamily="49" charset="0"/>
              </a:rPr>
              <a:t>(2 / 3 * </a:t>
            </a:r>
            <a:r>
              <a:rPr lang="en-US" altLang="ja-JP" sz="1800" dirty="0" err="1">
                <a:solidFill>
                  <a:srgbClr val="FF0000"/>
                </a:solidFill>
                <a:latin typeface="Lucida Console" panose="020B0609040504020204" pitchFamily="49" charset="0"/>
              </a:rPr>
              <a:t>math.pi</a:t>
            </a:r>
            <a:r>
              <a:rPr lang="en-US" altLang="ja-JP" sz="1800" dirty="0">
                <a:solidFill>
                  <a:srgbClr val="FF0000"/>
                </a:solidFill>
                <a:latin typeface="Lucida Console" panose="020B0609040504020204" pitchFamily="49" charset="0"/>
              </a:rPr>
              <a:t>))</a:t>
            </a:r>
            <a:endParaRPr lang="ja-JP" altLang="en-US" sz="1800" dirty="0"/>
          </a:p>
        </p:txBody>
      </p:sp>
      <p:sp>
        <p:nvSpPr>
          <p:cNvPr id="9" name="テキスト ボックス 8">
            <a:extLst>
              <a:ext uri="{FF2B5EF4-FFF2-40B4-BE49-F238E27FC236}">
                <a16:creationId xmlns:a16="http://schemas.microsoft.com/office/drawing/2014/main" id="{963E48D7-31E7-4FF5-BD13-8AE5B3C62947}"/>
              </a:ext>
            </a:extLst>
          </p:cNvPr>
          <p:cNvSpPr txBox="1"/>
          <p:nvPr/>
        </p:nvSpPr>
        <p:spPr>
          <a:xfrm>
            <a:off x="683568" y="3752166"/>
            <a:ext cx="1637928" cy="369332"/>
          </a:xfrm>
          <a:prstGeom prst="rect">
            <a:avLst/>
          </a:prstGeom>
          <a:noFill/>
        </p:spPr>
        <p:txBody>
          <a:bodyPr wrap="square">
            <a:spAutoFit/>
          </a:bodyPr>
          <a:lstStyle/>
          <a:p>
            <a:r>
              <a:rPr lang="en-US" altLang="ja-JP" dirty="0"/>
              <a:t>※</a:t>
            </a:r>
            <a:r>
              <a:rPr lang="ja-JP" altLang="en-US" dirty="0"/>
              <a:t> 別解</a:t>
            </a:r>
          </a:p>
        </p:txBody>
      </p:sp>
    </p:spTree>
    <p:extLst>
      <p:ext uri="{BB962C8B-B14F-4D97-AF65-F5344CB8AC3E}">
        <p14:creationId xmlns:p14="http://schemas.microsoft.com/office/powerpoint/2010/main" val="41103643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3"/>
          <p:cNvSpPr>
            <a:spLocks noGrp="1"/>
          </p:cNvSpPr>
          <p:nvPr>
            <p:ph type="ctrTitle"/>
          </p:nvPr>
        </p:nvSpPr>
        <p:spPr/>
        <p:txBody>
          <a:bodyPr/>
          <a:lstStyle/>
          <a:p>
            <a:pPr eaLnBrk="1" hangingPunct="1"/>
            <a:r>
              <a:rPr lang="ja-JP" altLang="en-US" dirty="0"/>
              <a:t>第</a:t>
            </a:r>
            <a:r>
              <a:rPr lang="en-US" altLang="ja-JP" dirty="0"/>
              <a:t>3</a:t>
            </a:r>
            <a:r>
              <a:rPr lang="ja-JP" altLang="en-US" dirty="0"/>
              <a:t>章 条件分岐と繰り返し</a:t>
            </a:r>
          </a:p>
        </p:txBody>
      </p:sp>
      <p:sp>
        <p:nvSpPr>
          <p:cNvPr id="4" name="四角形: 角を丸くする 3">
            <a:extLst>
              <a:ext uri="{FF2B5EF4-FFF2-40B4-BE49-F238E27FC236}">
                <a16:creationId xmlns:a16="http://schemas.microsoft.com/office/drawing/2014/main" id="{EEDF1463-BB4C-40C4-8997-BD9CE51EE517}"/>
              </a:ext>
            </a:extLst>
          </p:cNvPr>
          <p:cNvSpPr/>
          <p:nvPr/>
        </p:nvSpPr>
        <p:spPr>
          <a:xfrm>
            <a:off x="395536" y="1601505"/>
            <a:ext cx="8280920" cy="41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A0DD192E-11F8-49AB-9F73-80A7B6EDC76B}"/>
              </a:ext>
            </a:extLst>
          </p:cNvPr>
          <p:cNvSpPr/>
          <p:nvPr/>
        </p:nvSpPr>
        <p:spPr>
          <a:xfrm>
            <a:off x="431540" y="3645024"/>
            <a:ext cx="8280920" cy="41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778763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4F1281-2B08-423B-A19A-E5553A492507}"/>
              </a:ext>
            </a:extLst>
          </p:cNvPr>
          <p:cNvSpPr>
            <a:spLocks noGrp="1"/>
          </p:cNvSpPr>
          <p:nvPr>
            <p:ph type="ctrTitle"/>
          </p:nvPr>
        </p:nvSpPr>
        <p:spPr/>
        <p:txBody>
          <a:bodyPr/>
          <a:lstStyle/>
          <a:p>
            <a:r>
              <a:rPr kumimoji="1" lang="ja-JP" altLang="en-US" dirty="0"/>
              <a:t>一歩前に進むための準備</a:t>
            </a:r>
          </a:p>
        </p:txBody>
      </p:sp>
      <p:sp>
        <p:nvSpPr>
          <p:cNvPr id="3" name="字幕 2">
            <a:extLst>
              <a:ext uri="{FF2B5EF4-FFF2-40B4-BE49-F238E27FC236}">
                <a16:creationId xmlns:a16="http://schemas.microsoft.com/office/drawing/2014/main" id="{E9D39BE9-25A6-40EA-B267-4E5C72E668C2}"/>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4502145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8F9543-5835-4D48-AB8B-1CBA04F06A8A}"/>
              </a:ext>
            </a:extLst>
          </p:cNvPr>
          <p:cNvSpPr>
            <a:spLocks noGrp="1"/>
          </p:cNvSpPr>
          <p:nvPr>
            <p:ph type="title"/>
          </p:nvPr>
        </p:nvSpPr>
        <p:spPr/>
        <p:txBody>
          <a:bodyPr>
            <a:normAutofit/>
          </a:bodyPr>
          <a:lstStyle/>
          <a:p>
            <a:r>
              <a:rPr kumimoji="1" lang="ja-JP" altLang="en-US" sz="2800" dirty="0"/>
              <a:t>ファイルに保存したプログラムコードの実行</a:t>
            </a:r>
            <a:r>
              <a:rPr kumimoji="1" lang="en-US" altLang="ja-JP" sz="2800" dirty="0"/>
              <a:t>(1/3)</a:t>
            </a:r>
            <a:endParaRPr kumimoji="1" lang="ja-JP" altLang="en-US" sz="2800" dirty="0"/>
          </a:p>
        </p:txBody>
      </p:sp>
      <p:sp>
        <p:nvSpPr>
          <p:cNvPr id="3" name="コンテンツ プレースホルダー 2">
            <a:extLst>
              <a:ext uri="{FF2B5EF4-FFF2-40B4-BE49-F238E27FC236}">
                <a16:creationId xmlns:a16="http://schemas.microsoft.com/office/drawing/2014/main" id="{850F810E-E977-4A80-B3F6-EE54E938CC31}"/>
              </a:ext>
            </a:extLst>
          </p:cNvPr>
          <p:cNvSpPr>
            <a:spLocks noGrp="1"/>
          </p:cNvSpPr>
          <p:nvPr>
            <p:ph idx="1"/>
          </p:nvPr>
        </p:nvSpPr>
        <p:spPr/>
        <p:txBody>
          <a:bodyPr/>
          <a:lstStyle/>
          <a:p>
            <a:r>
              <a:rPr kumimoji="1" lang="ja-JP" altLang="en-US" sz="2400" dirty="0"/>
              <a:t>プログラムコードをファイルに保存して実行する利点</a:t>
            </a:r>
            <a:endParaRPr kumimoji="1" lang="en-US" altLang="ja-JP" sz="2400" dirty="0"/>
          </a:p>
          <a:p>
            <a:pPr marL="457200" lvl="1" indent="0">
              <a:buNone/>
            </a:pPr>
            <a:r>
              <a:rPr kumimoji="1" lang="ja-JP" altLang="en-US" sz="2000" dirty="0"/>
              <a:t>・一度作成したプログラムコードを繰り返し実行できる</a:t>
            </a:r>
            <a:endParaRPr kumimoji="1" lang="en-US" altLang="ja-JP" sz="2000" dirty="0"/>
          </a:p>
          <a:p>
            <a:pPr marL="457200" lvl="1" indent="0">
              <a:buNone/>
            </a:pPr>
            <a:r>
              <a:rPr lang="ja-JP" altLang="en-US" sz="2000" dirty="0"/>
              <a:t>・後から一部分だけ修正できる</a:t>
            </a:r>
            <a:endParaRPr lang="en-US" altLang="ja-JP" sz="2000" dirty="0"/>
          </a:p>
          <a:p>
            <a:pPr marL="457200" lvl="1" indent="0">
              <a:buNone/>
            </a:pPr>
            <a:r>
              <a:rPr lang="ja-JP" altLang="en-US" sz="2000" dirty="0"/>
              <a:t>・プログラムコードを配布できる</a:t>
            </a:r>
            <a:endParaRPr lang="en-US" altLang="ja-JP" sz="2000" dirty="0"/>
          </a:p>
          <a:p>
            <a:pPr marL="457200" lvl="1" indent="0">
              <a:buNone/>
            </a:pPr>
            <a:r>
              <a:rPr lang="ja-JP" altLang="en-US" sz="2000" dirty="0"/>
              <a:t>・大きなプログラムを作成できる</a:t>
            </a:r>
            <a:endParaRPr lang="en-US" altLang="ja-JP" sz="2000" dirty="0"/>
          </a:p>
          <a:p>
            <a:pPr lvl="1"/>
            <a:endParaRPr lang="en-US" altLang="ja-JP" sz="2000" dirty="0"/>
          </a:p>
          <a:p>
            <a:r>
              <a:rPr kumimoji="1" lang="ja-JP" altLang="en-US" sz="2400" dirty="0"/>
              <a:t>作成するファイル</a:t>
            </a:r>
            <a:endParaRPr kumimoji="1" lang="en-US" altLang="ja-JP" sz="2400" dirty="0"/>
          </a:p>
          <a:p>
            <a:pPr marL="457200" lvl="1" indent="0">
              <a:buNone/>
            </a:pPr>
            <a:r>
              <a:rPr kumimoji="1" lang="ja-JP" altLang="en-US" sz="2000" dirty="0"/>
              <a:t>・テキストファイル</a:t>
            </a:r>
            <a:endParaRPr kumimoji="1" lang="en-US" altLang="ja-JP" sz="2000" dirty="0"/>
          </a:p>
          <a:p>
            <a:pPr lvl="2"/>
            <a:r>
              <a:rPr lang="ja-JP" altLang="en-US" sz="1800" dirty="0"/>
              <a:t>文字コード：</a:t>
            </a:r>
            <a:r>
              <a:rPr lang="en-US" altLang="ja-JP" sz="1800" dirty="0"/>
              <a:t>UTF-8</a:t>
            </a:r>
          </a:p>
          <a:p>
            <a:pPr lvl="2"/>
            <a:r>
              <a:rPr kumimoji="1" lang="ja-JP" altLang="en-US" sz="1800" dirty="0"/>
              <a:t>拡張子：</a:t>
            </a:r>
            <a:r>
              <a:rPr kumimoji="1" lang="en-US" altLang="ja-JP" sz="1800" dirty="0"/>
              <a:t>.</a:t>
            </a:r>
            <a:r>
              <a:rPr kumimoji="1" lang="en-US" altLang="ja-JP" sz="1800" dirty="0" err="1"/>
              <a:t>py</a:t>
            </a:r>
            <a:endParaRPr kumimoji="1" lang="en-US" altLang="ja-JP" sz="1800" dirty="0"/>
          </a:p>
        </p:txBody>
      </p:sp>
      <p:sp>
        <p:nvSpPr>
          <p:cNvPr id="4" name="スライド番号プレースホルダー 3">
            <a:extLst>
              <a:ext uri="{FF2B5EF4-FFF2-40B4-BE49-F238E27FC236}">
                <a16:creationId xmlns:a16="http://schemas.microsoft.com/office/drawing/2014/main" id="{DB8A2AA5-F36C-4ED5-AC26-ED79ADF3EEA4}"/>
              </a:ext>
            </a:extLst>
          </p:cNvPr>
          <p:cNvSpPr>
            <a:spLocks noGrp="1"/>
          </p:cNvSpPr>
          <p:nvPr>
            <p:ph type="sldNum" sz="quarter" idx="12"/>
          </p:nvPr>
        </p:nvSpPr>
        <p:spPr/>
        <p:txBody>
          <a:bodyPr/>
          <a:lstStyle/>
          <a:p>
            <a:fld id="{F9134F74-3BB4-4ADE-A554-892E3A208E77}" type="slidenum">
              <a:rPr lang="ja-JP" altLang="en-US" smtClean="0"/>
              <a:pPr/>
              <a:t>89</a:t>
            </a:fld>
            <a:endParaRPr lang="ja-JP" altLang="en-US"/>
          </a:p>
        </p:txBody>
      </p:sp>
    </p:spTree>
    <p:extLst>
      <p:ext uri="{BB962C8B-B14F-4D97-AF65-F5344CB8AC3E}">
        <p14:creationId xmlns:p14="http://schemas.microsoft.com/office/powerpoint/2010/main" val="788080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ctrTitle"/>
          </p:nvPr>
        </p:nvSpPr>
        <p:spPr/>
        <p:txBody>
          <a:bodyPr/>
          <a:lstStyle/>
          <a:p>
            <a:pPr eaLnBrk="1" hangingPunct="1"/>
            <a:r>
              <a:rPr lang="ja-JP" altLang="en-US" dirty="0"/>
              <a:t>第</a:t>
            </a:r>
            <a:r>
              <a:rPr lang="en-US" altLang="ja-JP" dirty="0"/>
              <a:t>1</a:t>
            </a:r>
            <a:r>
              <a:rPr lang="ja-JP" altLang="en-US" dirty="0"/>
              <a:t>章 </a:t>
            </a:r>
            <a:r>
              <a:rPr lang="en-US" altLang="ja-JP" dirty="0"/>
              <a:t>Python</a:t>
            </a:r>
            <a:r>
              <a:rPr lang="ja-JP" altLang="en-US" dirty="0"/>
              <a:t>に触れる</a:t>
            </a:r>
          </a:p>
        </p:txBody>
      </p:sp>
      <p:sp>
        <p:nvSpPr>
          <p:cNvPr id="2" name="四角形: 角を丸くする 1">
            <a:extLst>
              <a:ext uri="{FF2B5EF4-FFF2-40B4-BE49-F238E27FC236}">
                <a16:creationId xmlns:a16="http://schemas.microsoft.com/office/drawing/2014/main" id="{8AD2C528-6F61-466E-8916-8A675B3CA5E7}"/>
              </a:ext>
            </a:extLst>
          </p:cNvPr>
          <p:cNvSpPr/>
          <p:nvPr/>
        </p:nvSpPr>
        <p:spPr>
          <a:xfrm>
            <a:off x="395536" y="1601505"/>
            <a:ext cx="8280920" cy="41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BB5C2093-3BE4-4866-90BA-7A2913122B6F}"/>
              </a:ext>
            </a:extLst>
          </p:cNvPr>
          <p:cNvSpPr/>
          <p:nvPr/>
        </p:nvSpPr>
        <p:spPr>
          <a:xfrm>
            <a:off x="431540" y="3645024"/>
            <a:ext cx="8280920" cy="41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89013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8F9543-5835-4D48-AB8B-1CBA04F06A8A}"/>
              </a:ext>
            </a:extLst>
          </p:cNvPr>
          <p:cNvSpPr>
            <a:spLocks noGrp="1"/>
          </p:cNvSpPr>
          <p:nvPr>
            <p:ph type="title"/>
          </p:nvPr>
        </p:nvSpPr>
        <p:spPr/>
        <p:txBody>
          <a:bodyPr>
            <a:normAutofit/>
          </a:bodyPr>
          <a:lstStyle/>
          <a:p>
            <a:r>
              <a:rPr kumimoji="1" lang="ja-JP" altLang="en-US" sz="2800" dirty="0"/>
              <a:t>ファイルに保存したプログラムコードの実行</a:t>
            </a:r>
            <a:r>
              <a:rPr kumimoji="1" lang="en-US" altLang="ja-JP" sz="2800" dirty="0"/>
              <a:t>(2/3)</a:t>
            </a:r>
            <a:endParaRPr kumimoji="1" lang="ja-JP" altLang="en-US" sz="2800" dirty="0"/>
          </a:p>
        </p:txBody>
      </p:sp>
      <p:sp>
        <p:nvSpPr>
          <p:cNvPr id="3" name="コンテンツ プレースホルダー 2">
            <a:extLst>
              <a:ext uri="{FF2B5EF4-FFF2-40B4-BE49-F238E27FC236}">
                <a16:creationId xmlns:a16="http://schemas.microsoft.com/office/drawing/2014/main" id="{850F810E-E977-4A80-B3F6-EE54E938CC31}"/>
              </a:ext>
            </a:extLst>
          </p:cNvPr>
          <p:cNvSpPr>
            <a:spLocks noGrp="1"/>
          </p:cNvSpPr>
          <p:nvPr>
            <p:ph idx="1"/>
          </p:nvPr>
        </p:nvSpPr>
        <p:spPr/>
        <p:txBody>
          <a:bodyPr/>
          <a:lstStyle/>
          <a:p>
            <a:r>
              <a:rPr kumimoji="1" lang="ja-JP" altLang="en-US" sz="2400" dirty="0"/>
              <a:t>プログラムコードを記述したファイルの作成</a:t>
            </a:r>
            <a:endParaRPr lang="en-US" altLang="ja-JP" sz="2000" dirty="0"/>
          </a:p>
        </p:txBody>
      </p:sp>
      <p:sp>
        <p:nvSpPr>
          <p:cNvPr id="4" name="スライド番号プレースホルダー 3">
            <a:extLst>
              <a:ext uri="{FF2B5EF4-FFF2-40B4-BE49-F238E27FC236}">
                <a16:creationId xmlns:a16="http://schemas.microsoft.com/office/drawing/2014/main" id="{DB8A2AA5-F36C-4ED5-AC26-ED79ADF3EEA4}"/>
              </a:ext>
            </a:extLst>
          </p:cNvPr>
          <p:cNvSpPr>
            <a:spLocks noGrp="1"/>
          </p:cNvSpPr>
          <p:nvPr>
            <p:ph type="sldNum" sz="quarter" idx="12"/>
          </p:nvPr>
        </p:nvSpPr>
        <p:spPr/>
        <p:txBody>
          <a:bodyPr/>
          <a:lstStyle/>
          <a:p>
            <a:fld id="{F9134F74-3BB4-4ADE-A554-892E3A208E77}" type="slidenum">
              <a:rPr lang="ja-JP" altLang="en-US" smtClean="0"/>
              <a:pPr/>
              <a:t>90</a:t>
            </a:fld>
            <a:endParaRPr lang="ja-JP" altLang="en-US"/>
          </a:p>
        </p:txBody>
      </p:sp>
      <p:pic>
        <p:nvPicPr>
          <p:cNvPr id="10" name="図 9">
            <a:extLst>
              <a:ext uri="{FF2B5EF4-FFF2-40B4-BE49-F238E27FC236}">
                <a16:creationId xmlns:a16="http://schemas.microsoft.com/office/drawing/2014/main" id="{D188CFDE-0110-47A1-83FC-84AFC3FAF2B8}"/>
              </a:ext>
            </a:extLst>
          </p:cNvPr>
          <p:cNvPicPr>
            <a:picLocks noChangeAspect="1"/>
          </p:cNvPicPr>
          <p:nvPr/>
        </p:nvPicPr>
        <p:blipFill>
          <a:blip r:embed="rId2"/>
          <a:stretch>
            <a:fillRect/>
          </a:stretch>
        </p:blipFill>
        <p:spPr>
          <a:xfrm>
            <a:off x="16328" y="2057930"/>
            <a:ext cx="3259528" cy="2444646"/>
          </a:xfrm>
          <a:prstGeom prst="rect">
            <a:avLst/>
          </a:prstGeom>
        </p:spPr>
      </p:pic>
      <p:sp>
        <p:nvSpPr>
          <p:cNvPr id="12" name="テキスト ボックス 11">
            <a:extLst>
              <a:ext uri="{FF2B5EF4-FFF2-40B4-BE49-F238E27FC236}">
                <a16:creationId xmlns:a16="http://schemas.microsoft.com/office/drawing/2014/main" id="{35E6E928-8F04-43CE-91E5-C87930B4DB05}"/>
              </a:ext>
            </a:extLst>
          </p:cNvPr>
          <p:cNvSpPr txBox="1"/>
          <p:nvPr/>
        </p:nvSpPr>
        <p:spPr>
          <a:xfrm>
            <a:off x="-290500" y="4643844"/>
            <a:ext cx="3563888" cy="369332"/>
          </a:xfrm>
          <a:prstGeom prst="rect">
            <a:avLst/>
          </a:prstGeom>
          <a:noFill/>
        </p:spPr>
        <p:txBody>
          <a:bodyPr wrap="square">
            <a:spAutoFit/>
          </a:bodyPr>
          <a:lstStyle/>
          <a:p>
            <a:pPr lvl="1"/>
            <a:r>
              <a:rPr kumimoji="1" lang="en-US" altLang="ja-JP" sz="1800" dirty="0"/>
              <a:t>Visual Studio Code</a:t>
            </a:r>
          </a:p>
        </p:txBody>
      </p:sp>
      <p:sp>
        <p:nvSpPr>
          <p:cNvPr id="14" name="テキスト ボックス 13">
            <a:extLst>
              <a:ext uri="{FF2B5EF4-FFF2-40B4-BE49-F238E27FC236}">
                <a16:creationId xmlns:a16="http://schemas.microsoft.com/office/drawing/2014/main" id="{1D39BCCD-CF65-464A-8C92-5B898A7DA134}"/>
              </a:ext>
            </a:extLst>
          </p:cNvPr>
          <p:cNvSpPr txBox="1"/>
          <p:nvPr/>
        </p:nvSpPr>
        <p:spPr>
          <a:xfrm>
            <a:off x="2843808" y="4627849"/>
            <a:ext cx="4572000" cy="369332"/>
          </a:xfrm>
          <a:prstGeom prst="rect">
            <a:avLst/>
          </a:prstGeom>
          <a:noFill/>
        </p:spPr>
        <p:txBody>
          <a:bodyPr wrap="square">
            <a:spAutoFit/>
          </a:bodyPr>
          <a:lstStyle/>
          <a:p>
            <a:pPr lvl="1"/>
            <a:r>
              <a:rPr kumimoji="1" lang="ja-JP" altLang="en-US" sz="1800" dirty="0"/>
              <a:t>サクラエディタ</a:t>
            </a:r>
            <a:endParaRPr kumimoji="1" lang="en-US" altLang="ja-JP" sz="1800" dirty="0"/>
          </a:p>
        </p:txBody>
      </p:sp>
      <p:sp>
        <p:nvSpPr>
          <p:cNvPr id="16" name="テキスト ボックス 15">
            <a:extLst>
              <a:ext uri="{FF2B5EF4-FFF2-40B4-BE49-F238E27FC236}">
                <a16:creationId xmlns:a16="http://schemas.microsoft.com/office/drawing/2014/main" id="{08444BD8-4804-482E-8C55-1B51B8A5AAEC}"/>
              </a:ext>
            </a:extLst>
          </p:cNvPr>
          <p:cNvSpPr txBox="1"/>
          <p:nvPr/>
        </p:nvSpPr>
        <p:spPr>
          <a:xfrm>
            <a:off x="6248636" y="4643844"/>
            <a:ext cx="2334344" cy="369332"/>
          </a:xfrm>
          <a:prstGeom prst="rect">
            <a:avLst/>
          </a:prstGeom>
          <a:noFill/>
        </p:spPr>
        <p:txBody>
          <a:bodyPr wrap="square">
            <a:spAutoFit/>
          </a:bodyPr>
          <a:lstStyle/>
          <a:p>
            <a:pPr lvl="1"/>
            <a:r>
              <a:rPr lang="ja-JP" altLang="en-US" sz="1800" dirty="0"/>
              <a:t>メモ帳</a:t>
            </a:r>
            <a:endParaRPr kumimoji="1" lang="en-US" altLang="ja-JP" sz="1800" dirty="0"/>
          </a:p>
        </p:txBody>
      </p:sp>
      <p:pic>
        <p:nvPicPr>
          <p:cNvPr id="22" name="図 21">
            <a:extLst>
              <a:ext uri="{FF2B5EF4-FFF2-40B4-BE49-F238E27FC236}">
                <a16:creationId xmlns:a16="http://schemas.microsoft.com/office/drawing/2014/main" id="{A188ECE4-65BC-49CC-8736-B74E9530AB63}"/>
              </a:ext>
            </a:extLst>
          </p:cNvPr>
          <p:cNvPicPr>
            <a:picLocks noChangeAspect="1"/>
          </p:cNvPicPr>
          <p:nvPr/>
        </p:nvPicPr>
        <p:blipFill>
          <a:blip r:embed="rId3"/>
          <a:stretch>
            <a:fillRect/>
          </a:stretch>
        </p:blipFill>
        <p:spPr>
          <a:xfrm>
            <a:off x="3347864" y="2178744"/>
            <a:ext cx="3364321" cy="2203017"/>
          </a:xfrm>
          <a:prstGeom prst="rect">
            <a:avLst/>
          </a:prstGeom>
        </p:spPr>
      </p:pic>
      <p:pic>
        <p:nvPicPr>
          <p:cNvPr id="26" name="図 25">
            <a:extLst>
              <a:ext uri="{FF2B5EF4-FFF2-40B4-BE49-F238E27FC236}">
                <a16:creationId xmlns:a16="http://schemas.microsoft.com/office/drawing/2014/main" id="{D3F6BA02-7940-46F2-97C0-9FB36A628F4D}"/>
              </a:ext>
            </a:extLst>
          </p:cNvPr>
          <p:cNvPicPr>
            <a:picLocks noChangeAspect="1"/>
          </p:cNvPicPr>
          <p:nvPr/>
        </p:nvPicPr>
        <p:blipFill>
          <a:blip r:embed="rId4"/>
          <a:stretch>
            <a:fillRect/>
          </a:stretch>
        </p:blipFill>
        <p:spPr>
          <a:xfrm>
            <a:off x="6804248" y="2095830"/>
            <a:ext cx="2248014" cy="2323832"/>
          </a:xfrm>
          <a:prstGeom prst="rect">
            <a:avLst/>
          </a:prstGeom>
        </p:spPr>
      </p:pic>
    </p:spTree>
    <p:extLst>
      <p:ext uri="{BB962C8B-B14F-4D97-AF65-F5344CB8AC3E}">
        <p14:creationId xmlns:p14="http://schemas.microsoft.com/office/powerpoint/2010/main" val="28553847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4665B5-9945-4339-B65B-1532AB832DBF}"/>
              </a:ext>
            </a:extLst>
          </p:cNvPr>
          <p:cNvSpPr>
            <a:spLocks noGrp="1"/>
          </p:cNvSpPr>
          <p:nvPr>
            <p:ph type="title"/>
          </p:nvPr>
        </p:nvSpPr>
        <p:spPr/>
        <p:txBody>
          <a:bodyPr>
            <a:normAutofit/>
          </a:bodyPr>
          <a:lstStyle/>
          <a:p>
            <a:r>
              <a:rPr kumimoji="1" lang="ja-JP" altLang="en-US" sz="2800" dirty="0"/>
              <a:t>ファイルに保存したプログラムコードの実行</a:t>
            </a:r>
            <a:r>
              <a:rPr kumimoji="1" lang="en-US" altLang="ja-JP" sz="2800" dirty="0"/>
              <a:t>(3/3)</a:t>
            </a:r>
            <a:endParaRPr kumimoji="1" lang="ja-JP" altLang="en-US" sz="2800" dirty="0"/>
          </a:p>
        </p:txBody>
      </p:sp>
      <p:sp>
        <p:nvSpPr>
          <p:cNvPr id="3" name="コンテンツ プレースホルダー 2">
            <a:extLst>
              <a:ext uri="{FF2B5EF4-FFF2-40B4-BE49-F238E27FC236}">
                <a16:creationId xmlns:a16="http://schemas.microsoft.com/office/drawing/2014/main" id="{42F18F30-7A45-46C6-AF41-2EB9CFC94140}"/>
              </a:ext>
            </a:extLst>
          </p:cNvPr>
          <p:cNvSpPr>
            <a:spLocks noGrp="1"/>
          </p:cNvSpPr>
          <p:nvPr>
            <p:ph idx="1"/>
          </p:nvPr>
        </p:nvSpPr>
        <p:spPr/>
        <p:txBody>
          <a:bodyPr/>
          <a:lstStyle/>
          <a:p>
            <a:pPr marL="457200" indent="-457200">
              <a:buAutoNum type="arabicPeriod"/>
            </a:pPr>
            <a:r>
              <a:rPr kumimoji="1" lang="en-US" altLang="ja-JP" sz="2400" dirty="0"/>
              <a:t>Windows PowerShell</a:t>
            </a:r>
            <a:r>
              <a:rPr kumimoji="1" lang="ja-JP" altLang="en-US" sz="2400" dirty="0"/>
              <a:t> で</a:t>
            </a:r>
            <a:r>
              <a:rPr lang="ja-JP" altLang="en-US" sz="2400" dirty="0"/>
              <a:t>保存したフォルダへ移動</a:t>
            </a:r>
            <a:endParaRPr lang="en-US" altLang="ja-JP" sz="2400" dirty="0"/>
          </a:p>
          <a:p>
            <a:pPr marL="457200" indent="-457200">
              <a:buAutoNum type="arabicPeriod"/>
            </a:pPr>
            <a:endParaRPr kumimoji="1" lang="en-US" altLang="ja-JP" sz="2400" dirty="0"/>
          </a:p>
          <a:p>
            <a:pPr marL="457200" indent="-457200">
              <a:buAutoNum type="arabicPeriod"/>
            </a:pPr>
            <a:endParaRPr lang="en-US" altLang="ja-JP" sz="2400" dirty="0"/>
          </a:p>
          <a:p>
            <a:pPr marL="457200" indent="-457200">
              <a:buAutoNum type="arabicPeriod"/>
            </a:pPr>
            <a:endParaRPr kumimoji="1" lang="en-US" altLang="ja-JP" sz="2400" dirty="0"/>
          </a:p>
          <a:p>
            <a:pPr marL="457200" indent="-457200">
              <a:buAutoNum type="arabicPeriod"/>
            </a:pPr>
            <a:r>
              <a:rPr lang="ja-JP" altLang="en-US" sz="2400" dirty="0"/>
              <a:t>プログラムの実行</a:t>
            </a:r>
            <a:endParaRPr lang="en-US" altLang="ja-JP" sz="2400" dirty="0"/>
          </a:p>
          <a:p>
            <a:pPr marL="0" indent="0">
              <a:buNone/>
            </a:pPr>
            <a:r>
              <a:rPr lang="ja-JP" altLang="en-US" sz="2400" dirty="0"/>
              <a:t>    </a:t>
            </a:r>
            <a:r>
              <a:rPr lang="ja-JP" altLang="en-US" sz="2400" b="1" dirty="0"/>
              <a:t>＞ </a:t>
            </a:r>
            <a:r>
              <a:rPr kumimoji="1" lang="en-US" altLang="ja-JP" sz="2400" b="1" dirty="0"/>
              <a:t>python </a:t>
            </a:r>
            <a:r>
              <a:rPr kumimoji="1" lang="ja-JP" altLang="en-US" sz="2400" b="1" i="1" dirty="0"/>
              <a:t>ファイル名</a:t>
            </a:r>
            <a:r>
              <a:rPr kumimoji="1" lang="ja-JP" altLang="en-US" sz="2400" dirty="0"/>
              <a:t> と入力</a:t>
            </a:r>
          </a:p>
        </p:txBody>
      </p:sp>
      <p:sp>
        <p:nvSpPr>
          <p:cNvPr id="4" name="スライド番号プレースホルダー 3">
            <a:extLst>
              <a:ext uri="{FF2B5EF4-FFF2-40B4-BE49-F238E27FC236}">
                <a16:creationId xmlns:a16="http://schemas.microsoft.com/office/drawing/2014/main" id="{DFA5F953-3943-45D1-8CB2-A07AEE2A37DA}"/>
              </a:ext>
            </a:extLst>
          </p:cNvPr>
          <p:cNvSpPr>
            <a:spLocks noGrp="1"/>
          </p:cNvSpPr>
          <p:nvPr>
            <p:ph type="sldNum" sz="quarter" idx="12"/>
          </p:nvPr>
        </p:nvSpPr>
        <p:spPr/>
        <p:txBody>
          <a:bodyPr/>
          <a:lstStyle/>
          <a:p>
            <a:fld id="{F9134F74-3BB4-4ADE-A554-892E3A208E77}" type="slidenum">
              <a:rPr lang="ja-JP" altLang="en-US" smtClean="0"/>
              <a:pPr/>
              <a:t>91</a:t>
            </a:fld>
            <a:endParaRPr lang="ja-JP" altLang="en-US"/>
          </a:p>
        </p:txBody>
      </p:sp>
      <p:pic>
        <p:nvPicPr>
          <p:cNvPr id="6" name="図 5">
            <a:extLst>
              <a:ext uri="{FF2B5EF4-FFF2-40B4-BE49-F238E27FC236}">
                <a16:creationId xmlns:a16="http://schemas.microsoft.com/office/drawing/2014/main" id="{1B536C5E-FCCE-4D55-81B8-904E03C0AC5C}"/>
              </a:ext>
            </a:extLst>
          </p:cNvPr>
          <p:cNvPicPr>
            <a:picLocks noChangeAspect="1"/>
          </p:cNvPicPr>
          <p:nvPr/>
        </p:nvPicPr>
        <p:blipFill>
          <a:blip r:embed="rId2"/>
          <a:stretch>
            <a:fillRect/>
          </a:stretch>
        </p:blipFill>
        <p:spPr>
          <a:xfrm>
            <a:off x="707809" y="1916832"/>
            <a:ext cx="7728382" cy="686403"/>
          </a:xfrm>
          <a:prstGeom prst="rect">
            <a:avLst/>
          </a:prstGeom>
        </p:spPr>
      </p:pic>
      <p:pic>
        <p:nvPicPr>
          <p:cNvPr id="12" name="図 11">
            <a:extLst>
              <a:ext uri="{FF2B5EF4-FFF2-40B4-BE49-F238E27FC236}">
                <a16:creationId xmlns:a16="http://schemas.microsoft.com/office/drawing/2014/main" id="{6F81798B-21D7-4320-AF77-FD93D581BD04}"/>
              </a:ext>
            </a:extLst>
          </p:cNvPr>
          <p:cNvPicPr>
            <a:picLocks noChangeAspect="1"/>
          </p:cNvPicPr>
          <p:nvPr/>
        </p:nvPicPr>
        <p:blipFill>
          <a:blip r:embed="rId3"/>
          <a:stretch>
            <a:fillRect/>
          </a:stretch>
        </p:blipFill>
        <p:spPr>
          <a:xfrm>
            <a:off x="827584" y="4077072"/>
            <a:ext cx="6300192" cy="1776977"/>
          </a:xfrm>
          <a:prstGeom prst="rect">
            <a:avLst/>
          </a:prstGeom>
          <a:ln>
            <a:solidFill>
              <a:schemeClr val="tx1"/>
            </a:solidFill>
          </a:ln>
        </p:spPr>
      </p:pic>
    </p:spTree>
    <p:extLst>
      <p:ext uri="{BB962C8B-B14F-4D97-AF65-F5344CB8AC3E}">
        <p14:creationId xmlns:p14="http://schemas.microsoft.com/office/powerpoint/2010/main" val="10550497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8F9543-5835-4D48-AB8B-1CBA04F06A8A}"/>
              </a:ext>
            </a:extLst>
          </p:cNvPr>
          <p:cNvSpPr>
            <a:spLocks noGrp="1"/>
          </p:cNvSpPr>
          <p:nvPr>
            <p:ph type="title"/>
          </p:nvPr>
        </p:nvSpPr>
        <p:spPr/>
        <p:txBody>
          <a:bodyPr>
            <a:normAutofit fontScale="90000"/>
          </a:bodyPr>
          <a:lstStyle/>
          <a:p>
            <a:r>
              <a:rPr lang="en-US" altLang="ja-JP" sz="2800" b="1" dirty="0"/>
              <a:t>input</a:t>
            </a:r>
            <a:r>
              <a:rPr lang="ja-JP" altLang="en-US" sz="2800" dirty="0"/>
              <a:t>関数を使ったキーボードからの入力の受け取り</a:t>
            </a:r>
            <a:endParaRPr kumimoji="1" lang="ja-JP" altLang="en-US" sz="2800" dirty="0"/>
          </a:p>
        </p:txBody>
      </p:sp>
      <p:grpSp>
        <p:nvGrpSpPr>
          <p:cNvPr id="8" name="グループ化 7">
            <a:extLst>
              <a:ext uri="{FF2B5EF4-FFF2-40B4-BE49-F238E27FC236}">
                <a16:creationId xmlns:a16="http://schemas.microsoft.com/office/drawing/2014/main" id="{82E268F4-D5D9-4A26-A5B1-7300BFCDD013}"/>
              </a:ext>
            </a:extLst>
          </p:cNvPr>
          <p:cNvGrpSpPr/>
          <p:nvPr/>
        </p:nvGrpSpPr>
        <p:grpSpPr>
          <a:xfrm>
            <a:off x="586408" y="1988840"/>
            <a:ext cx="8100392" cy="2654015"/>
            <a:chOff x="0" y="2224364"/>
            <a:chExt cx="9144000" cy="2995943"/>
          </a:xfrm>
        </p:grpSpPr>
        <p:pic>
          <p:nvPicPr>
            <p:cNvPr id="5" name="図 4">
              <a:extLst>
                <a:ext uri="{FF2B5EF4-FFF2-40B4-BE49-F238E27FC236}">
                  <a16:creationId xmlns:a16="http://schemas.microsoft.com/office/drawing/2014/main" id="{322DC988-6F60-4784-B40C-987F555DEA60}"/>
                </a:ext>
              </a:extLst>
            </p:cNvPr>
            <p:cNvPicPr>
              <a:picLocks noChangeAspect="1"/>
            </p:cNvPicPr>
            <p:nvPr/>
          </p:nvPicPr>
          <p:blipFill>
            <a:blip r:embed="rId2"/>
            <a:stretch>
              <a:fillRect/>
            </a:stretch>
          </p:blipFill>
          <p:spPr>
            <a:xfrm>
              <a:off x="0" y="2224364"/>
              <a:ext cx="9144000" cy="2409272"/>
            </a:xfrm>
            <a:prstGeom prst="rect">
              <a:avLst/>
            </a:prstGeom>
          </p:spPr>
        </p:pic>
        <p:pic>
          <p:nvPicPr>
            <p:cNvPr id="6" name="図 5">
              <a:extLst>
                <a:ext uri="{FF2B5EF4-FFF2-40B4-BE49-F238E27FC236}">
                  <a16:creationId xmlns:a16="http://schemas.microsoft.com/office/drawing/2014/main" id="{930CF985-59B2-4AF7-A799-DF9C8B2AB29F}"/>
                </a:ext>
              </a:extLst>
            </p:cNvPr>
            <p:cNvPicPr>
              <a:picLocks noChangeAspect="1"/>
            </p:cNvPicPr>
            <p:nvPr/>
          </p:nvPicPr>
          <p:blipFill>
            <a:blip r:embed="rId3"/>
            <a:stretch>
              <a:fillRect/>
            </a:stretch>
          </p:blipFill>
          <p:spPr>
            <a:xfrm>
              <a:off x="35496" y="4633637"/>
              <a:ext cx="9105860" cy="586670"/>
            </a:xfrm>
            <a:prstGeom prst="rect">
              <a:avLst/>
            </a:prstGeom>
          </p:spPr>
        </p:pic>
      </p:grpSp>
      <p:sp>
        <p:nvSpPr>
          <p:cNvPr id="9" name="テキスト ボックス 8">
            <a:extLst>
              <a:ext uri="{FF2B5EF4-FFF2-40B4-BE49-F238E27FC236}">
                <a16:creationId xmlns:a16="http://schemas.microsoft.com/office/drawing/2014/main" id="{7DD083F4-2285-4C41-9E1A-C5A2A3A72F79}"/>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4" name="スライド番号プレースホルダー 3">
            <a:extLst>
              <a:ext uri="{FF2B5EF4-FFF2-40B4-BE49-F238E27FC236}">
                <a16:creationId xmlns:a16="http://schemas.microsoft.com/office/drawing/2014/main" id="{DB8A2AA5-F36C-4ED5-AC26-ED79ADF3EEA4}"/>
              </a:ext>
            </a:extLst>
          </p:cNvPr>
          <p:cNvSpPr>
            <a:spLocks noGrp="1"/>
          </p:cNvSpPr>
          <p:nvPr>
            <p:ph type="sldNum" sz="quarter" idx="12"/>
          </p:nvPr>
        </p:nvSpPr>
        <p:spPr/>
        <p:txBody>
          <a:bodyPr/>
          <a:lstStyle/>
          <a:p>
            <a:fld id="{F9134F74-3BB4-4ADE-A554-892E3A208E77}" type="slidenum">
              <a:rPr lang="ja-JP" altLang="en-US" smtClean="0"/>
              <a:pPr/>
              <a:t>92</a:t>
            </a:fld>
            <a:endParaRPr lang="ja-JP" altLang="en-US"/>
          </a:p>
        </p:txBody>
      </p:sp>
    </p:spTree>
    <p:extLst>
      <p:ext uri="{BB962C8B-B14F-4D97-AF65-F5344CB8AC3E}">
        <p14:creationId xmlns:p14="http://schemas.microsoft.com/office/powerpoint/2010/main" val="36009239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854835-B8EC-4BB9-B12D-1C9F1D11FD0B}"/>
              </a:ext>
            </a:extLst>
          </p:cNvPr>
          <p:cNvSpPr>
            <a:spLocks noGrp="1"/>
          </p:cNvSpPr>
          <p:nvPr>
            <p:ph type="title"/>
          </p:nvPr>
        </p:nvSpPr>
        <p:spPr/>
        <p:txBody>
          <a:bodyPr/>
          <a:lstStyle/>
          <a:p>
            <a:r>
              <a:rPr kumimoji="1" lang="ja-JP" altLang="en-US" dirty="0"/>
              <a:t>コメント文</a:t>
            </a:r>
            <a:endParaRPr kumimoji="1" lang="en-US" altLang="ja-JP" dirty="0"/>
          </a:p>
        </p:txBody>
      </p:sp>
      <p:sp>
        <p:nvSpPr>
          <p:cNvPr id="3" name="コンテンツ プレースホルダー 2">
            <a:extLst>
              <a:ext uri="{FF2B5EF4-FFF2-40B4-BE49-F238E27FC236}">
                <a16:creationId xmlns:a16="http://schemas.microsoft.com/office/drawing/2014/main" id="{8C420180-82C8-4444-A420-834CBFC1A34E}"/>
              </a:ext>
            </a:extLst>
          </p:cNvPr>
          <p:cNvSpPr>
            <a:spLocks noGrp="1"/>
          </p:cNvSpPr>
          <p:nvPr>
            <p:ph idx="1"/>
          </p:nvPr>
        </p:nvSpPr>
        <p:spPr/>
        <p:txBody>
          <a:bodyPr/>
          <a:lstStyle/>
          <a:p>
            <a:pPr marL="0" indent="0">
              <a:buNone/>
            </a:pPr>
            <a:r>
              <a:rPr lang="en-US" altLang="ja-JP" sz="2400" dirty="0">
                <a:latin typeface="Lucida Console" panose="020B0609040504020204" pitchFamily="49" charset="0"/>
              </a:rPr>
              <a:t>#</a:t>
            </a:r>
            <a:r>
              <a:rPr lang="en-US" altLang="ja-JP" sz="2400" dirty="0"/>
              <a:t> </a:t>
            </a:r>
            <a:r>
              <a:rPr lang="ja-JP" altLang="en-US" sz="2400" dirty="0"/>
              <a:t>記号に続けてコメント（メモ）を記述できる。</a:t>
            </a:r>
            <a:endParaRPr lang="en-US" altLang="ja-JP" sz="2400" dirty="0"/>
          </a:p>
          <a:p>
            <a:pPr marL="0" indent="0">
              <a:buNone/>
            </a:pPr>
            <a:r>
              <a:rPr lang="en-US" altLang="ja-JP" sz="2400" dirty="0">
                <a:latin typeface="Lucida Console" panose="020B0609040504020204" pitchFamily="49" charset="0"/>
              </a:rPr>
              <a:t>#</a:t>
            </a:r>
            <a:r>
              <a:rPr lang="ja-JP" altLang="en-US" sz="2400" b="1" dirty="0"/>
              <a:t> </a:t>
            </a:r>
            <a:r>
              <a:rPr lang="ja-JP" altLang="en-US" sz="2400" dirty="0"/>
              <a:t>記号の後ろはプログラムに影響を与えない</a:t>
            </a:r>
            <a:endParaRPr kumimoji="1" lang="ja-JP" altLang="en-US" sz="2400" dirty="0"/>
          </a:p>
        </p:txBody>
      </p:sp>
      <p:pic>
        <p:nvPicPr>
          <p:cNvPr id="5" name="図 4">
            <a:extLst>
              <a:ext uri="{FF2B5EF4-FFF2-40B4-BE49-F238E27FC236}">
                <a16:creationId xmlns:a16="http://schemas.microsoft.com/office/drawing/2014/main" id="{BE14AEF8-0ACE-42C3-A92B-3F1C62D3CA22}"/>
              </a:ext>
            </a:extLst>
          </p:cNvPr>
          <p:cNvPicPr>
            <a:picLocks noChangeAspect="1"/>
          </p:cNvPicPr>
          <p:nvPr/>
        </p:nvPicPr>
        <p:blipFill>
          <a:blip r:embed="rId2"/>
          <a:stretch>
            <a:fillRect/>
          </a:stretch>
        </p:blipFill>
        <p:spPr>
          <a:xfrm>
            <a:off x="827584" y="2492896"/>
            <a:ext cx="7308304" cy="2691798"/>
          </a:xfrm>
          <a:prstGeom prst="rect">
            <a:avLst/>
          </a:prstGeom>
        </p:spPr>
      </p:pic>
      <p:sp>
        <p:nvSpPr>
          <p:cNvPr id="4" name="スライド番号プレースホルダー 3">
            <a:extLst>
              <a:ext uri="{FF2B5EF4-FFF2-40B4-BE49-F238E27FC236}">
                <a16:creationId xmlns:a16="http://schemas.microsoft.com/office/drawing/2014/main" id="{95208EE1-FED5-4260-90E9-7D11DCBFDA6E}"/>
              </a:ext>
            </a:extLst>
          </p:cNvPr>
          <p:cNvSpPr>
            <a:spLocks noGrp="1"/>
          </p:cNvSpPr>
          <p:nvPr>
            <p:ph type="sldNum" sz="quarter" idx="12"/>
          </p:nvPr>
        </p:nvSpPr>
        <p:spPr/>
        <p:txBody>
          <a:bodyPr/>
          <a:lstStyle/>
          <a:p>
            <a:fld id="{F9134F74-3BB4-4ADE-A554-892E3A208E77}" type="slidenum">
              <a:rPr lang="ja-JP" altLang="en-US" smtClean="0"/>
              <a:pPr/>
              <a:t>93</a:t>
            </a:fld>
            <a:endParaRPr lang="ja-JP" altLang="en-US"/>
          </a:p>
        </p:txBody>
      </p:sp>
      <p:sp>
        <p:nvSpPr>
          <p:cNvPr id="7" name="テキスト ボックス 6">
            <a:extLst>
              <a:ext uri="{FF2B5EF4-FFF2-40B4-BE49-F238E27FC236}">
                <a16:creationId xmlns:a16="http://schemas.microsoft.com/office/drawing/2014/main" id="{DBA6597D-42DC-44BD-B4E2-8C0A8E8DFDBC}"/>
              </a:ext>
            </a:extLst>
          </p:cNvPr>
          <p:cNvSpPr txBox="1"/>
          <p:nvPr/>
        </p:nvSpPr>
        <p:spPr>
          <a:xfrm>
            <a:off x="683568" y="5731718"/>
            <a:ext cx="7308304" cy="369332"/>
          </a:xfrm>
          <a:prstGeom prst="rect">
            <a:avLst/>
          </a:prstGeom>
          <a:noFill/>
        </p:spPr>
        <p:txBody>
          <a:bodyPr wrap="square">
            <a:spAutoFit/>
          </a:bodyPr>
          <a:lstStyle/>
          <a:p>
            <a:pPr marL="0" indent="0">
              <a:buNone/>
            </a:pPr>
            <a:r>
              <a:rPr lang="en-US" altLang="ja-JP" sz="1800" dirty="0"/>
              <a:t>※</a:t>
            </a:r>
            <a:r>
              <a:rPr lang="ja-JP" altLang="en-US" sz="1800" dirty="0"/>
              <a:t> プログラムコードの一部を一時的に無効にする用途でも使用できる</a:t>
            </a:r>
            <a:endParaRPr kumimoji="1" lang="ja-JP" altLang="en-US" sz="1800" dirty="0"/>
          </a:p>
        </p:txBody>
      </p:sp>
    </p:spTree>
    <p:extLst>
      <p:ext uri="{BB962C8B-B14F-4D97-AF65-F5344CB8AC3E}">
        <p14:creationId xmlns:p14="http://schemas.microsoft.com/office/powerpoint/2010/main" val="33618720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48CF77-BB72-408E-947D-955D2BAEFBEF}"/>
              </a:ext>
            </a:extLst>
          </p:cNvPr>
          <p:cNvSpPr>
            <a:spLocks noGrp="1"/>
          </p:cNvSpPr>
          <p:nvPr>
            <p:ph type="title"/>
          </p:nvPr>
        </p:nvSpPr>
        <p:spPr/>
        <p:txBody>
          <a:bodyPr>
            <a:normAutofit/>
          </a:bodyPr>
          <a:lstStyle/>
          <a:p>
            <a:r>
              <a:rPr lang="ja-JP" altLang="en-US" dirty="0"/>
              <a:t>インデントとブロック</a:t>
            </a:r>
            <a:endParaRPr kumimoji="1" lang="ja-JP" altLang="en-US" dirty="0"/>
          </a:p>
        </p:txBody>
      </p:sp>
      <p:sp>
        <p:nvSpPr>
          <p:cNvPr id="3" name="コンテンツ プレースホルダー 2">
            <a:extLst>
              <a:ext uri="{FF2B5EF4-FFF2-40B4-BE49-F238E27FC236}">
                <a16:creationId xmlns:a16="http://schemas.microsoft.com/office/drawing/2014/main" id="{BC4C664C-DCD0-4675-AF7B-FF3DC3FA2F61}"/>
              </a:ext>
            </a:extLst>
          </p:cNvPr>
          <p:cNvSpPr>
            <a:spLocks noGrp="1"/>
          </p:cNvSpPr>
          <p:nvPr>
            <p:ph idx="1"/>
          </p:nvPr>
        </p:nvSpPr>
        <p:spPr/>
        <p:txBody>
          <a:bodyPr/>
          <a:lstStyle/>
          <a:p>
            <a:r>
              <a:rPr kumimoji="1" lang="ja-JP" altLang="en-US" b="1" dirty="0"/>
              <a:t>インデント</a:t>
            </a:r>
            <a:endParaRPr kumimoji="1" lang="en-US" altLang="ja-JP" b="1" dirty="0"/>
          </a:p>
          <a:p>
            <a:endParaRPr lang="en-US" altLang="ja-JP" b="1" dirty="0"/>
          </a:p>
          <a:p>
            <a:endParaRPr kumimoji="1" lang="en-US" altLang="ja-JP" b="1" dirty="0"/>
          </a:p>
          <a:p>
            <a:endParaRPr lang="en-US" altLang="ja-JP" b="1" dirty="0"/>
          </a:p>
          <a:p>
            <a:r>
              <a:rPr lang="ja-JP" altLang="en-US" b="1" dirty="0"/>
              <a:t>ブロック</a:t>
            </a:r>
            <a:endParaRPr kumimoji="1" lang="ja-JP" altLang="en-US" b="1" dirty="0"/>
          </a:p>
        </p:txBody>
      </p:sp>
      <p:pic>
        <p:nvPicPr>
          <p:cNvPr id="4" name="図 3">
            <a:extLst>
              <a:ext uri="{FF2B5EF4-FFF2-40B4-BE49-F238E27FC236}">
                <a16:creationId xmlns:a16="http://schemas.microsoft.com/office/drawing/2014/main" id="{98BD8F27-7072-45AE-9E17-DE959DF7C053}"/>
              </a:ext>
            </a:extLst>
          </p:cNvPr>
          <p:cNvPicPr>
            <a:picLocks noChangeAspect="1"/>
          </p:cNvPicPr>
          <p:nvPr/>
        </p:nvPicPr>
        <p:blipFill>
          <a:blip r:embed="rId2"/>
          <a:stretch>
            <a:fillRect/>
          </a:stretch>
        </p:blipFill>
        <p:spPr>
          <a:xfrm>
            <a:off x="4196577" y="1412776"/>
            <a:ext cx="2112004" cy="1620597"/>
          </a:xfrm>
          <a:prstGeom prst="rect">
            <a:avLst/>
          </a:prstGeom>
        </p:spPr>
      </p:pic>
      <p:pic>
        <p:nvPicPr>
          <p:cNvPr id="5" name="図 4">
            <a:extLst>
              <a:ext uri="{FF2B5EF4-FFF2-40B4-BE49-F238E27FC236}">
                <a16:creationId xmlns:a16="http://schemas.microsoft.com/office/drawing/2014/main" id="{7D135775-AD15-4256-9963-4E07FC2FF3AF}"/>
              </a:ext>
            </a:extLst>
          </p:cNvPr>
          <p:cNvPicPr>
            <a:picLocks noChangeAspect="1"/>
          </p:cNvPicPr>
          <p:nvPr/>
        </p:nvPicPr>
        <p:blipFill>
          <a:blip r:embed="rId3"/>
          <a:stretch>
            <a:fillRect/>
          </a:stretch>
        </p:blipFill>
        <p:spPr>
          <a:xfrm>
            <a:off x="3419872" y="3714752"/>
            <a:ext cx="5328592" cy="2412534"/>
          </a:xfrm>
          <a:prstGeom prst="rect">
            <a:avLst/>
          </a:prstGeom>
        </p:spPr>
      </p:pic>
      <p:sp>
        <p:nvSpPr>
          <p:cNvPr id="6" name="テキスト ボックス 5">
            <a:extLst>
              <a:ext uri="{FF2B5EF4-FFF2-40B4-BE49-F238E27FC236}">
                <a16:creationId xmlns:a16="http://schemas.microsoft.com/office/drawing/2014/main" id="{A3250748-EFFF-498D-87C7-E1751848A289}"/>
              </a:ext>
            </a:extLst>
          </p:cNvPr>
          <p:cNvSpPr txBox="1"/>
          <p:nvPr/>
        </p:nvSpPr>
        <p:spPr>
          <a:xfrm>
            <a:off x="457201" y="4226618"/>
            <a:ext cx="2962672" cy="1015663"/>
          </a:xfrm>
          <a:prstGeom prst="rect">
            <a:avLst/>
          </a:prstGeom>
          <a:noFill/>
        </p:spPr>
        <p:txBody>
          <a:bodyPr wrap="square" rtlCol="0">
            <a:spAutoFit/>
          </a:bodyPr>
          <a:lstStyle/>
          <a:p>
            <a:r>
              <a:rPr lang="ja-JP" altLang="en-US" sz="2000" dirty="0">
                <a:latin typeface="+mn-ea"/>
                <a:ea typeface="+mn-ea"/>
              </a:rPr>
              <a:t>インデントによって</a:t>
            </a:r>
            <a:endParaRPr lang="en-US" altLang="ja-JP" sz="2000" dirty="0">
              <a:latin typeface="+mn-ea"/>
              <a:ea typeface="+mn-ea"/>
            </a:endParaRPr>
          </a:p>
          <a:p>
            <a:r>
              <a:rPr kumimoji="1" lang="ja-JP" altLang="en-US" sz="2000" dirty="0">
                <a:latin typeface="+mn-ea"/>
                <a:ea typeface="+mn-ea"/>
              </a:rPr>
              <a:t>プログラムコードを</a:t>
            </a:r>
            <a:r>
              <a:rPr lang="en-US" altLang="ja-JP" sz="2000" dirty="0">
                <a:latin typeface="+mn-ea"/>
                <a:ea typeface="+mn-ea"/>
              </a:rPr>
              <a:t>1</a:t>
            </a:r>
            <a:r>
              <a:rPr lang="ja-JP" altLang="en-US" sz="2000" dirty="0" err="1">
                <a:latin typeface="+mn-ea"/>
                <a:ea typeface="+mn-ea"/>
              </a:rPr>
              <a:t>つの</a:t>
            </a:r>
            <a:r>
              <a:rPr lang="ja-JP" altLang="en-US" sz="2000" dirty="0">
                <a:latin typeface="+mn-ea"/>
                <a:ea typeface="+mn-ea"/>
              </a:rPr>
              <a:t>まとまりにしたもの</a:t>
            </a:r>
            <a:endParaRPr kumimoji="1" lang="ja-JP" altLang="en-US" sz="2000" dirty="0">
              <a:latin typeface="+mn-ea"/>
              <a:ea typeface="+mn-ea"/>
            </a:endParaRPr>
          </a:p>
        </p:txBody>
      </p:sp>
      <p:sp>
        <p:nvSpPr>
          <p:cNvPr id="7" name="テキスト ボックス 6">
            <a:extLst>
              <a:ext uri="{FF2B5EF4-FFF2-40B4-BE49-F238E27FC236}">
                <a16:creationId xmlns:a16="http://schemas.microsoft.com/office/drawing/2014/main" id="{D8BC7BD3-8FA2-4885-8E70-0BBDB488DDF2}"/>
              </a:ext>
            </a:extLst>
          </p:cNvPr>
          <p:cNvSpPr txBox="1"/>
          <p:nvPr/>
        </p:nvSpPr>
        <p:spPr>
          <a:xfrm>
            <a:off x="457201" y="1849599"/>
            <a:ext cx="2962672" cy="1323439"/>
          </a:xfrm>
          <a:prstGeom prst="rect">
            <a:avLst/>
          </a:prstGeom>
          <a:noFill/>
        </p:spPr>
        <p:txBody>
          <a:bodyPr wrap="square" rtlCol="0">
            <a:spAutoFit/>
          </a:bodyPr>
          <a:lstStyle/>
          <a:p>
            <a:r>
              <a:rPr lang="ja-JP" altLang="en-US" sz="2000" dirty="0">
                <a:latin typeface="+mn-ea"/>
                <a:ea typeface="+mn-ea"/>
              </a:rPr>
              <a:t>行頭から最初の文字までの空白</a:t>
            </a:r>
            <a:endParaRPr lang="en-US" altLang="ja-JP" sz="2000" dirty="0">
              <a:latin typeface="+mn-ea"/>
              <a:ea typeface="+mn-ea"/>
            </a:endParaRPr>
          </a:p>
          <a:p>
            <a:r>
              <a:rPr lang="ja-JP" altLang="en-US" sz="2000" dirty="0">
                <a:latin typeface="+mn-ea"/>
                <a:ea typeface="+mn-ea"/>
              </a:rPr>
              <a:t>空白文字</a:t>
            </a:r>
            <a:r>
              <a:rPr lang="en-US" altLang="ja-JP" sz="2000" dirty="0">
                <a:latin typeface="+mn-ea"/>
                <a:ea typeface="+mn-ea"/>
              </a:rPr>
              <a:t>4</a:t>
            </a:r>
            <a:r>
              <a:rPr lang="ja-JP" altLang="en-US" sz="2000" dirty="0">
                <a:latin typeface="+mn-ea"/>
                <a:ea typeface="+mn-ea"/>
              </a:rPr>
              <a:t>つ分を</a:t>
            </a:r>
            <a:r>
              <a:rPr lang="en-US" altLang="ja-JP" sz="2000" dirty="0">
                <a:latin typeface="+mn-ea"/>
                <a:ea typeface="+mn-ea"/>
              </a:rPr>
              <a:t>1</a:t>
            </a:r>
            <a:r>
              <a:rPr lang="ja-JP" altLang="en-US" sz="2000" dirty="0" err="1">
                <a:latin typeface="+mn-ea"/>
                <a:ea typeface="+mn-ea"/>
              </a:rPr>
              <a:t>つの</a:t>
            </a:r>
            <a:r>
              <a:rPr lang="ja-JP" altLang="en-US" sz="2000" dirty="0">
                <a:latin typeface="+mn-ea"/>
                <a:ea typeface="+mn-ea"/>
              </a:rPr>
              <a:t>単位とする</a:t>
            </a:r>
            <a:endParaRPr lang="en-US" altLang="ja-JP" sz="2000" dirty="0">
              <a:latin typeface="+mn-ea"/>
              <a:ea typeface="+mn-ea"/>
            </a:endParaRPr>
          </a:p>
        </p:txBody>
      </p:sp>
      <p:sp>
        <p:nvSpPr>
          <p:cNvPr id="8" name="スライド番号プレースホルダー 7">
            <a:extLst>
              <a:ext uri="{FF2B5EF4-FFF2-40B4-BE49-F238E27FC236}">
                <a16:creationId xmlns:a16="http://schemas.microsoft.com/office/drawing/2014/main" id="{B8D83B1A-4FC0-4088-8623-3900E18AD393}"/>
              </a:ext>
            </a:extLst>
          </p:cNvPr>
          <p:cNvSpPr>
            <a:spLocks noGrp="1"/>
          </p:cNvSpPr>
          <p:nvPr>
            <p:ph type="sldNum" sz="quarter" idx="12"/>
          </p:nvPr>
        </p:nvSpPr>
        <p:spPr/>
        <p:txBody>
          <a:bodyPr/>
          <a:lstStyle/>
          <a:p>
            <a:fld id="{F9134F74-3BB4-4ADE-A554-892E3A208E77}" type="slidenum">
              <a:rPr lang="ja-JP" altLang="en-US" smtClean="0"/>
              <a:pPr/>
              <a:t>94</a:t>
            </a:fld>
            <a:endParaRPr lang="ja-JP" altLang="en-US"/>
          </a:p>
        </p:txBody>
      </p:sp>
    </p:spTree>
    <p:extLst>
      <p:ext uri="{BB962C8B-B14F-4D97-AF65-F5344CB8AC3E}">
        <p14:creationId xmlns:p14="http://schemas.microsoft.com/office/powerpoint/2010/main" val="1434763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D27198-BC32-4407-AA3D-CA8EA06D7D4C}"/>
              </a:ext>
            </a:extLst>
          </p:cNvPr>
          <p:cNvSpPr>
            <a:spLocks noGrp="1"/>
          </p:cNvSpPr>
          <p:nvPr>
            <p:ph type="ctrTitle"/>
          </p:nvPr>
        </p:nvSpPr>
        <p:spPr/>
        <p:txBody>
          <a:bodyPr/>
          <a:lstStyle/>
          <a:p>
            <a:r>
              <a:rPr kumimoji="1" lang="ja-JP" altLang="en-US" dirty="0"/>
              <a:t>条件分岐と論理演算子</a:t>
            </a:r>
          </a:p>
        </p:txBody>
      </p:sp>
      <p:sp>
        <p:nvSpPr>
          <p:cNvPr id="3" name="字幕 2">
            <a:extLst>
              <a:ext uri="{FF2B5EF4-FFF2-40B4-BE49-F238E27FC236}">
                <a16:creationId xmlns:a16="http://schemas.microsoft.com/office/drawing/2014/main" id="{B0EB7263-A9A2-4F83-BEE8-C6AF691DAA37}"/>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8484949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B27605-C328-413B-AE3B-7C6DB60D10B0}"/>
              </a:ext>
            </a:extLst>
          </p:cNvPr>
          <p:cNvSpPr>
            <a:spLocks noGrp="1"/>
          </p:cNvSpPr>
          <p:nvPr>
            <p:ph type="title"/>
          </p:nvPr>
        </p:nvSpPr>
        <p:spPr/>
        <p:txBody>
          <a:bodyPr/>
          <a:lstStyle/>
          <a:p>
            <a:r>
              <a:rPr lang="en-US" altLang="ja-JP" b="1" dirty="0"/>
              <a:t>if</a:t>
            </a:r>
            <a:r>
              <a:rPr lang="ja-JP" altLang="en-US" b="1" dirty="0"/>
              <a:t>文</a:t>
            </a:r>
            <a:r>
              <a:rPr lang="ja-JP" altLang="en-US" dirty="0"/>
              <a:t>による条件分岐</a:t>
            </a:r>
            <a:endParaRPr kumimoji="1" lang="ja-JP" altLang="en-US" dirty="0"/>
          </a:p>
        </p:txBody>
      </p:sp>
      <p:sp>
        <p:nvSpPr>
          <p:cNvPr id="4" name="テキスト ボックス 3">
            <a:extLst>
              <a:ext uri="{FF2B5EF4-FFF2-40B4-BE49-F238E27FC236}">
                <a16:creationId xmlns:a16="http://schemas.microsoft.com/office/drawing/2014/main" id="{7B68FF2E-1FBE-4A73-A05A-992A6280BE1A}"/>
              </a:ext>
            </a:extLst>
          </p:cNvPr>
          <p:cNvSpPr txBox="1">
            <a:spLocks noChangeArrowheads="1"/>
          </p:cNvSpPr>
          <p:nvPr/>
        </p:nvSpPr>
        <p:spPr bwMode="auto">
          <a:xfrm>
            <a:off x="634091" y="2966175"/>
            <a:ext cx="3971528" cy="954107"/>
          </a:xfrm>
          <a:prstGeom prst="rect">
            <a:avLst/>
          </a:prstGeom>
          <a:solidFill>
            <a:srgbClr val="EAF6FD"/>
          </a:solidFill>
          <a:ln w="9525">
            <a:noFill/>
            <a:miter lim="800000"/>
            <a:headEnd/>
            <a:tailEnd/>
          </a:ln>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800" dirty="0">
                <a:latin typeface="Lucida Console" panose="020B0609040504020204" pitchFamily="49" charset="0"/>
                <a:ea typeface="HG丸ｺﾞｼｯｸM-PRO" panose="020F0600000000000000" pitchFamily="50" charset="-128"/>
              </a:rPr>
              <a:t>if </a:t>
            </a:r>
            <a:r>
              <a:rPr lang="ja-JP" altLang="en-US" sz="2800" dirty="0">
                <a:latin typeface="Lucida Console" panose="020B0609040504020204" pitchFamily="49" charset="0"/>
                <a:ea typeface="HG丸ｺﾞｼｯｸM-PRO" panose="020F0600000000000000" pitchFamily="50" charset="-128"/>
              </a:rPr>
              <a:t>条件式</a:t>
            </a:r>
            <a:r>
              <a:rPr lang="en-US" altLang="ja-JP" sz="2800" dirty="0">
                <a:latin typeface="Lucida Console" panose="020B0609040504020204" pitchFamily="49" charset="0"/>
                <a:ea typeface="HG丸ｺﾞｼｯｸM-PRO" panose="020F0600000000000000" pitchFamily="50" charset="-128"/>
              </a:rPr>
              <a:t>:</a:t>
            </a:r>
          </a:p>
          <a:p>
            <a:pPr eaLnBrk="1" hangingPunct="1"/>
            <a:r>
              <a:rPr lang="en-US" altLang="ja-JP" sz="2800" dirty="0">
                <a:latin typeface="Lucida Console" panose="020B0609040504020204" pitchFamily="49" charset="0"/>
                <a:ea typeface="HG丸ｺﾞｼｯｸM-PRO" panose="020F0600000000000000" pitchFamily="50" charset="-128"/>
              </a:rPr>
              <a:t>    </a:t>
            </a:r>
            <a:r>
              <a:rPr lang="ja-JP" altLang="en-US" sz="2800" dirty="0">
                <a:latin typeface="Lucida Console" panose="020B0609040504020204" pitchFamily="49" charset="0"/>
                <a:ea typeface="HG丸ｺﾞｼｯｸM-PRO" panose="020F0600000000000000" pitchFamily="50" charset="-128"/>
              </a:rPr>
              <a:t>処理内容</a:t>
            </a:r>
            <a:endParaRPr lang="en-US" altLang="ja-JP" sz="2800" dirty="0">
              <a:latin typeface="Lucida Console" panose="020B0609040504020204" pitchFamily="49" charset="0"/>
              <a:ea typeface="HG丸ｺﾞｼｯｸM-PRO" panose="020F0600000000000000" pitchFamily="50" charset="-128"/>
            </a:endParaRPr>
          </a:p>
        </p:txBody>
      </p:sp>
      <p:sp>
        <p:nvSpPr>
          <p:cNvPr id="5" name="テキスト ボックス 4">
            <a:extLst>
              <a:ext uri="{FF2B5EF4-FFF2-40B4-BE49-F238E27FC236}">
                <a16:creationId xmlns:a16="http://schemas.microsoft.com/office/drawing/2014/main" id="{97062CF4-A5A6-4F1F-8854-6C7C79E39FEE}"/>
              </a:ext>
            </a:extLst>
          </p:cNvPr>
          <p:cNvSpPr txBox="1"/>
          <p:nvPr/>
        </p:nvSpPr>
        <p:spPr>
          <a:xfrm>
            <a:off x="601216" y="2462119"/>
            <a:ext cx="800219" cy="461665"/>
          </a:xfrm>
          <a:prstGeom prst="rect">
            <a:avLst/>
          </a:prstGeom>
          <a:noFill/>
        </p:spPr>
        <p:txBody>
          <a:bodyPr wrap="none" rtlCol="0">
            <a:spAutoFit/>
          </a:bodyPr>
          <a:lstStyle/>
          <a:p>
            <a:r>
              <a:rPr kumimoji="1" lang="ja-JP" altLang="en-US" sz="2400" dirty="0"/>
              <a:t>構文</a:t>
            </a:r>
          </a:p>
        </p:txBody>
      </p:sp>
      <p:cxnSp>
        <p:nvCxnSpPr>
          <p:cNvPr id="6" name="直線矢印コネクタ 5">
            <a:extLst>
              <a:ext uri="{FF2B5EF4-FFF2-40B4-BE49-F238E27FC236}">
                <a16:creationId xmlns:a16="http://schemas.microsoft.com/office/drawing/2014/main" id="{91856B68-CAE9-4C45-AEF8-5940440A3450}"/>
              </a:ext>
            </a:extLst>
          </p:cNvPr>
          <p:cNvCxnSpPr>
            <a:cxnSpLocks/>
          </p:cNvCxnSpPr>
          <p:nvPr/>
        </p:nvCxnSpPr>
        <p:spPr>
          <a:xfrm flipH="1">
            <a:off x="2699792" y="2750151"/>
            <a:ext cx="576064" cy="432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D18619A7-0B81-4FC4-B1AC-570D9FF3A20B}"/>
              </a:ext>
            </a:extLst>
          </p:cNvPr>
          <p:cNvSpPr txBox="1"/>
          <p:nvPr/>
        </p:nvSpPr>
        <p:spPr>
          <a:xfrm>
            <a:off x="3347864" y="2492896"/>
            <a:ext cx="1980029" cy="400110"/>
          </a:xfrm>
          <a:prstGeom prst="rect">
            <a:avLst/>
          </a:prstGeom>
          <a:noFill/>
        </p:spPr>
        <p:txBody>
          <a:bodyPr wrap="none" rtlCol="0">
            <a:spAutoFit/>
          </a:bodyPr>
          <a:lstStyle/>
          <a:p>
            <a:r>
              <a:rPr lang="ja-JP" altLang="en-US" sz="2000" dirty="0">
                <a:latin typeface="+mn-ea"/>
                <a:ea typeface="+mn-ea"/>
              </a:rPr>
              <a:t>コロンを付ける</a:t>
            </a:r>
            <a:endParaRPr kumimoji="1" lang="ja-JP" altLang="en-US" sz="2000" dirty="0">
              <a:latin typeface="+mn-ea"/>
              <a:ea typeface="+mn-ea"/>
            </a:endParaRPr>
          </a:p>
        </p:txBody>
      </p:sp>
      <p:cxnSp>
        <p:nvCxnSpPr>
          <p:cNvPr id="9" name="直線矢印コネクタ 8">
            <a:extLst>
              <a:ext uri="{FF2B5EF4-FFF2-40B4-BE49-F238E27FC236}">
                <a16:creationId xmlns:a16="http://schemas.microsoft.com/office/drawing/2014/main" id="{2C4BD926-E836-4A52-A370-CB1D25CA3CB0}"/>
              </a:ext>
            </a:extLst>
          </p:cNvPr>
          <p:cNvCxnSpPr>
            <a:cxnSpLocks/>
          </p:cNvCxnSpPr>
          <p:nvPr/>
        </p:nvCxnSpPr>
        <p:spPr>
          <a:xfrm flipV="1">
            <a:off x="1113403" y="3768500"/>
            <a:ext cx="0" cy="4938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5BDA801D-8890-439D-81D5-EE60E666C181}"/>
              </a:ext>
            </a:extLst>
          </p:cNvPr>
          <p:cNvSpPr txBox="1"/>
          <p:nvPr/>
        </p:nvSpPr>
        <p:spPr>
          <a:xfrm>
            <a:off x="749603" y="4262319"/>
            <a:ext cx="1467068" cy="400110"/>
          </a:xfrm>
          <a:prstGeom prst="rect">
            <a:avLst/>
          </a:prstGeom>
          <a:noFill/>
        </p:spPr>
        <p:txBody>
          <a:bodyPr wrap="none" rtlCol="0">
            <a:spAutoFit/>
          </a:bodyPr>
          <a:lstStyle/>
          <a:p>
            <a:r>
              <a:rPr lang="ja-JP" altLang="en-US" sz="2000" dirty="0">
                <a:latin typeface="+mn-ea"/>
                <a:ea typeface="+mn-ea"/>
              </a:rPr>
              <a:t>インデント</a:t>
            </a:r>
            <a:endParaRPr kumimoji="1" lang="ja-JP" altLang="en-US" sz="2000" dirty="0">
              <a:latin typeface="+mn-ea"/>
              <a:ea typeface="+mn-ea"/>
            </a:endParaRPr>
          </a:p>
        </p:txBody>
      </p:sp>
      <p:sp>
        <p:nvSpPr>
          <p:cNvPr id="12" name="テキスト ボックス 11">
            <a:extLst>
              <a:ext uri="{FF2B5EF4-FFF2-40B4-BE49-F238E27FC236}">
                <a16:creationId xmlns:a16="http://schemas.microsoft.com/office/drawing/2014/main" id="{20F1B2CC-E4FD-4F5D-94DB-47AD0C1B49E1}"/>
              </a:ext>
            </a:extLst>
          </p:cNvPr>
          <p:cNvSpPr txBox="1"/>
          <p:nvPr/>
        </p:nvSpPr>
        <p:spPr>
          <a:xfrm>
            <a:off x="749603" y="5119892"/>
            <a:ext cx="7612982" cy="1200329"/>
          </a:xfrm>
          <a:prstGeom prst="rect">
            <a:avLst/>
          </a:prstGeom>
          <a:noFill/>
        </p:spPr>
        <p:txBody>
          <a:bodyPr wrap="none" rtlCol="0">
            <a:spAutoFit/>
          </a:bodyPr>
          <a:lstStyle/>
          <a:p>
            <a:r>
              <a:rPr lang="ja-JP" altLang="en-US" sz="2400" dirty="0">
                <a:latin typeface="+mn-ea"/>
                <a:ea typeface="+mn-ea"/>
              </a:rPr>
              <a:t>条件を満たすとき（</a:t>
            </a:r>
            <a:r>
              <a:rPr lang="ja-JP" altLang="en-US" sz="2400" b="1" dirty="0">
                <a:latin typeface="+mn-ea"/>
                <a:ea typeface="+mn-ea"/>
              </a:rPr>
              <a:t>条件式</a:t>
            </a:r>
            <a:r>
              <a:rPr lang="ja-JP" altLang="en-US" sz="2400" dirty="0">
                <a:latin typeface="+mn-ea"/>
                <a:ea typeface="+mn-ea"/>
              </a:rPr>
              <a:t>の値が真（</a:t>
            </a:r>
            <a:r>
              <a:rPr lang="en-US" altLang="ja-JP" sz="2400" dirty="0">
                <a:latin typeface="+mn-ea"/>
                <a:ea typeface="+mn-ea"/>
              </a:rPr>
              <a:t>True</a:t>
            </a:r>
            <a:r>
              <a:rPr lang="ja-JP" altLang="en-US" sz="2400" dirty="0">
                <a:latin typeface="+mn-ea"/>
                <a:ea typeface="+mn-ea"/>
              </a:rPr>
              <a:t>）のとき）</a:t>
            </a:r>
            <a:endParaRPr lang="en-US" altLang="ja-JP" sz="2400" dirty="0">
              <a:latin typeface="+mn-ea"/>
              <a:ea typeface="+mn-ea"/>
            </a:endParaRPr>
          </a:p>
          <a:p>
            <a:r>
              <a:rPr kumimoji="1" lang="ja-JP" altLang="en-US" sz="2400" dirty="0">
                <a:latin typeface="+mn-ea"/>
                <a:ea typeface="+mn-ea"/>
              </a:rPr>
              <a:t>処理内容が実行される</a:t>
            </a:r>
            <a:r>
              <a:rPr lang="ja-JP" altLang="en-US" sz="2400" dirty="0">
                <a:latin typeface="+mn-ea"/>
                <a:ea typeface="+mn-ea"/>
              </a:rPr>
              <a:t>。</a:t>
            </a:r>
            <a:endParaRPr lang="en-US" altLang="ja-JP" sz="2400" dirty="0">
              <a:latin typeface="+mn-ea"/>
              <a:ea typeface="+mn-ea"/>
            </a:endParaRPr>
          </a:p>
          <a:p>
            <a:r>
              <a:rPr kumimoji="1" lang="ja-JP" altLang="en-US" sz="2400" dirty="0">
                <a:latin typeface="+mn-ea"/>
                <a:ea typeface="+mn-ea"/>
              </a:rPr>
              <a:t>そうでないときは、実行されない。</a:t>
            </a:r>
            <a:endParaRPr kumimoji="1" lang="en-US" altLang="ja-JP" sz="2400" dirty="0">
              <a:latin typeface="+mn-ea"/>
              <a:ea typeface="+mn-ea"/>
            </a:endParaRPr>
          </a:p>
        </p:txBody>
      </p:sp>
      <p:pic>
        <p:nvPicPr>
          <p:cNvPr id="13" name="図 12">
            <a:extLst>
              <a:ext uri="{FF2B5EF4-FFF2-40B4-BE49-F238E27FC236}">
                <a16:creationId xmlns:a16="http://schemas.microsoft.com/office/drawing/2014/main" id="{56F22F6D-44F6-4068-82A3-EAF550A9565D}"/>
              </a:ext>
            </a:extLst>
          </p:cNvPr>
          <p:cNvPicPr>
            <a:picLocks noChangeAspect="1"/>
          </p:cNvPicPr>
          <p:nvPr/>
        </p:nvPicPr>
        <p:blipFill>
          <a:blip r:embed="rId2"/>
          <a:stretch>
            <a:fillRect/>
          </a:stretch>
        </p:blipFill>
        <p:spPr>
          <a:xfrm>
            <a:off x="1001325" y="1366994"/>
            <a:ext cx="6658904" cy="752580"/>
          </a:xfrm>
          <a:prstGeom prst="rect">
            <a:avLst/>
          </a:prstGeom>
        </p:spPr>
      </p:pic>
      <p:sp>
        <p:nvSpPr>
          <p:cNvPr id="3" name="スライド番号プレースホルダー 2">
            <a:extLst>
              <a:ext uri="{FF2B5EF4-FFF2-40B4-BE49-F238E27FC236}">
                <a16:creationId xmlns:a16="http://schemas.microsoft.com/office/drawing/2014/main" id="{180A1EDF-851F-4DFA-89D1-F31DC506975E}"/>
              </a:ext>
            </a:extLst>
          </p:cNvPr>
          <p:cNvSpPr>
            <a:spLocks noGrp="1"/>
          </p:cNvSpPr>
          <p:nvPr>
            <p:ph type="sldNum" sz="quarter" idx="12"/>
          </p:nvPr>
        </p:nvSpPr>
        <p:spPr/>
        <p:txBody>
          <a:bodyPr/>
          <a:lstStyle/>
          <a:p>
            <a:fld id="{F9134F74-3BB4-4ADE-A554-892E3A208E77}" type="slidenum">
              <a:rPr lang="ja-JP" altLang="en-US" smtClean="0"/>
              <a:pPr/>
              <a:t>96</a:t>
            </a:fld>
            <a:endParaRPr lang="ja-JP" altLang="en-US"/>
          </a:p>
        </p:txBody>
      </p:sp>
    </p:spTree>
    <p:extLst>
      <p:ext uri="{BB962C8B-B14F-4D97-AF65-F5344CB8AC3E}">
        <p14:creationId xmlns:p14="http://schemas.microsoft.com/office/powerpoint/2010/main" val="37792682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7D3095-86DF-4202-A75A-6595C312A038}"/>
              </a:ext>
            </a:extLst>
          </p:cNvPr>
          <p:cNvSpPr>
            <a:spLocks noGrp="1"/>
          </p:cNvSpPr>
          <p:nvPr>
            <p:ph type="title"/>
          </p:nvPr>
        </p:nvSpPr>
        <p:spPr/>
        <p:txBody>
          <a:bodyPr/>
          <a:lstStyle/>
          <a:p>
            <a:r>
              <a:rPr kumimoji="1" lang="en-US" altLang="ja-JP" b="1" dirty="0"/>
              <a:t>if</a:t>
            </a:r>
            <a:r>
              <a:rPr kumimoji="1" lang="ja-JP" altLang="en-US" b="1" dirty="0"/>
              <a:t>文</a:t>
            </a:r>
            <a:r>
              <a:rPr kumimoji="1" lang="ja-JP" altLang="en-US" dirty="0"/>
              <a:t>による条件分岐</a:t>
            </a:r>
          </a:p>
        </p:txBody>
      </p:sp>
      <p:pic>
        <p:nvPicPr>
          <p:cNvPr id="4" name="図 3">
            <a:extLst>
              <a:ext uri="{FF2B5EF4-FFF2-40B4-BE49-F238E27FC236}">
                <a16:creationId xmlns:a16="http://schemas.microsoft.com/office/drawing/2014/main" id="{1896BA64-D788-46A2-B8D0-1C6CF09CC043}"/>
              </a:ext>
            </a:extLst>
          </p:cNvPr>
          <p:cNvPicPr>
            <a:picLocks noChangeAspect="1"/>
          </p:cNvPicPr>
          <p:nvPr/>
        </p:nvPicPr>
        <p:blipFill>
          <a:blip r:embed="rId2"/>
          <a:stretch>
            <a:fillRect/>
          </a:stretch>
        </p:blipFill>
        <p:spPr>
          <a:xfrm>
            <a:off x="1331640" y="3094746"/>
            <a:ext cx="6696744" cy="3399201"/>
          </a:xfrm>
          <a:prstGeom prst="rect">
            <a:avLst/>
          </a:prstGeom>
        </p:spPr>
      </p:pic>
      <p:pic>
        <p:nvPicPr>
          <p:cNvPr id="5" name="図 4">
            <a:extLst>
              <a:ext uri="{FF2B5EF4-FFF2-40B4-BE49-F238E27FC236}">
                <a16:creationId xmlns:a16="http://schemas.microsoft.com/office/drawing/2014/main" id="{F9E05530-F247-41E2-A227-F621D403782B}"/>
              </a:ext>
            </a:extLst>
          </p:cNvPr>
          <p:cNvPicPr>
            <a:picLocks noChangeAspect="1"/>
          </p:cNvPicPr>
          <p:nvPr/>
        </p:nvPicPr>
        <p:blipFill>
          <a:blip r:embed="rId3"/>
          <a:stretch>
            <a:fillRect/>
          </a:stretch>
        </p:blipFill>
        <p:spPr>
          <a:xfrm>
            <a:off x="720080" y="1340768"/>
            <a:ext cx="6277851" cy="1581371"/>
          </a:xfrm>
          <a:prstGeom prst="rect">
            <a:avLst/>
          </a:prstGeom>
        </p:spPr>
      </p:pic>
      <p:sp>
        <p:nvSpPr>
          <p:cNvPr id="6" name="四角形: 角を丸くする 5">
            <a:extLst>
              <a:ext uri="{FF2B5EF4-FFF2-40B4-BE49-F238E27FC236}">
                <a16:creationId xmlns:a16="http://schemas.microsoft.com/office/drawing/2014/main" id="{6AAF3BBA-4AB2-40E0-8427-84F547FB8439}"/>
              </a:ext>
            </a:extLst>
          </p:cNvPr>
          <p:cNvSpPr/>
          <p:nvPr/>
        </p:nvSpPr>
        <p:spPr>
          <a:xfrm>
            <a:off x="2051720" y="1412776"/>
            <a:ext cx="576064" cy="3600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97E9F80-A825-47F2-8CBC-8261911DAC8D}"/>
              </a:ext>
            </a:extLst>
          </p:cNvPr>
          <p:cNvSpPr txBox="1"/>
          <p:nvPr/>
        </p:nvSpPr>
        <p:spPr>
          <a:xfrm>
            <a:off x="6442688" y="6214030"/>
            <a:ext cx="2451312" cy="369332"/>
          </a:xfrm>
          <a:prstGeom prst="rect">
            <a:avLst/>
          </a:prstGeom>
          <a:solidFill>
            <a:schemeClr val="tx2"/>
          </a:solidFill>
        </p:spPr>
        <p:txBody>
          <a:bodyPr wrap="none" rtlCol="0">
            <a:spAutoFit/>
          </a:bodyPr>
          <a:lstStyle/>
          <a:p>
            <a:r>
              <a:rPr kumimoji="1" lang="ja-JP" altLang="en-US" dirty="0">
                <a:solidFill>
                  <a:schemeClr val="bg1"/>
                </a:solidFill>
              </a:rPr>
              <a:t>いろいろ試してみよう！</a:t>
            </a:r>
          </a:p>
        </p:txBody>
      </p:sp>
      <p:sp>
        <p:nvSpPr>
          <p:cNvPr id="3" name="スライド番号プレースホルダー 2">
            <a:extLst>
              <a:ext uri="{FF2B5EF4-FFF2-40B4-BE49-F238E27FC236}">
                <a16:creationId xmlns:a16="http://schemas.microsoft.com/office/drawing/2014/main" id="{92875DF3-232E-4F56-9FF7-A3121223EA7C}"/>
              </a:ext>
            </a:extLst>
          </p:cNvPr>
          <p:cNvSpPr>
            <a:spLocks noGrp="1"/>
          </p:cNvSpPr>
          <p:nvPr>
            <p:ph type="sldNum" sz="quarter" idx="12"/>
          </p:nvPr>
        </p:nvSpPr>
        <p:spPr/>
        <p:txBody>
          <a:bodyPr/>
          <a:lstStyle/>
          <a:p>
            <a:fld id="{F9134F74-3BB4-4ADE-A554-892E3A208E77}" type="slidenum">
              <a:rPr lang="ja-JP" altLang="en-US" smtClean="0"/>
              <a:pPr/>
              <a:t>97</a:t>
            </a:fld>
            <a:endParaRPr lang="ja-JP" altLang="en-US"/>
          </a:p>
        </p:txBody>
      </p:sp>
    </p:spTree>
    <p:extLst>
      <p:ext uri="{BB962C8B-B14F-4D97-AF65-F5344CB8AC3E}">
        <p14:creationId xmlns:p14="http://schemas.microsoft.com/office/powerpoint/2010/main" val="26816804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575C25-3AA4-4B4C-95AE-B6F5D368D462}"/>
              </a:ext>
            </a:extLst>
          </p:cNvPr>
          <p:cNvSpPr>
            <a:spLocks noGrp="1"/>
          </p:cNvSpPr>
          <p:nvPr>
            <p:ph type="title"/>
          </p:nvPr>
        </p:nvSpPr>
        <p:spPr/>
        <p:txBody>
          <a:bodyPr/>
          <a:lstStyle/>
          <a:p>
            <a:r>
              <a:rPr lang="en-US" altLang="ja-JP" b="1" dirty="0"/>
              <a:t>if</a:t>
            </a:r>
            <a:r>
              <a:rPr lang="ja-JP" altLang="en-US" b="1" dirty="0"/>
              <a:t>文</a:t>
            </a:r>
            <a:r>
              <a:rPr lang="ja-JP" altLang="en-US" dirty="0"/>
              <a:t>による条件分岐</a:t>
            </a:r>
            <a:endParaRPr kumimoji="1" lang="ja-JP" altLang="en-US" dirty="0"/>
          </a:p>
        </p:txBody>
      </p:sp>
      <p:pic>
        <p:nvPicPr>
          <p:cNvPr id="4" name="図 3">
            <a:extLst>
              <a:ext uri="{FF2B5EF4-FFF2-40B4-BE49-F238E27FC236}">
                <a16:creationId xmlns:a16="http://schemas.microsoft.com/office/drawing/2014/main" id="{ECADD7A6-B1A6-4020-A34F-767659491A7B}"/>
              </a:ext>
            </a:extLst>
          </p:cNvPr>
          <p:cNvPicPr>
            <a:picLocks noChangeAspect="1"/>
          </p:cNvPicPr>
          <p:nvPr/>
        </p:nvPicPr>
        <p:blipFill>
          <a:blip r:embed="rId2"/>
          <a:stretch>
            <a:fillRect/>
          </a:stretch>
        </p:blipFill>
        <p:spPr>
          <a:xfrm>
            <a:off x="341784" y="1916832"/>
            <a:ext cx="8460432" cy="1857928"/>
          </a:xfrm>
          <a:prstGeom prst="rect">
            <a:avLst/>
          </a:prstGeom>
        </p:spPr>
      </p:pic>
      <p:sp>
        <p:nvSpPr>
          <p:cNvPr id="5" name="四角形: 角を丸くする 4">
            <a:extLst>
              <a:ext uri="{FF2B5EF4-FFF2-40B4-BE49-F238E27FC236}">
                <a16:creationId xmlns:a16="http://schemas.microsoft.com/office/drawing/2014/main" id="{0FC1BFC6-EFF0-4C98-BB34-191BB73F0750}"/>
              </a:ext>
            </a:extLst>
          </p:cNvPr>
          <p:cNvSpPr/>
          <p:nvPr/>
        </p:nvSpPr>
        <p:spPr>
          <a:xfrm>
            <a:off x="899592" y="2564904"/>
            <a:ext cx="4536504" cy="5760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40374AE6-FE50-4759-8906-6DD6AFE512A4}"/>
              </a:ext>
            </a:extLst>
          </p:cNvPr>
          <p:cNvSpPr>
            <a:spLocks noGrp="1"/>
          </p:cNvSpPr>
          <p:nvPr>
            <p:ph type="sldNum" sz="quarter" idx="12"/>
          </p:nvPr>
        </p:nvSpPr>
        <p:spPr/>
        <p:txBody>
          <a:bodyPr/>
          <a:lstStyle/>
          <a:p>
            <a:fld id="{F9134F74-3BB4-4ADE-A554-892E3A208E77}" type="slidenum">
              <a:rPr lang="ja-JP" altLang="en-US" smtClean="0"/>
              <a:pPr/>
              <a:t>98</a:t>
            </a:fld>
            <a:endParaRPr lang="ja-JP" altLang="en-US"/>
          </a:p>
        </p:txBody>
      </p:sp>
    </p:spTree>
    <p:extLst>
      <p:ext uri="{BB962C8B-B14F-4D97-AF65-F5344CB8AC3E}">
        <p14:creationId xmlns:p14="http://schemas.microsoft.com/office/powerpoint/2010/main" val="21602477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5D17C6-CFBB-4996-9413-C872038A2B6D}"/>
              </a:ext>
            </a:extLst>
          </p:cNvPr>
          <p:cNvSpPr>
            <a:spLocks noGrp="1"/>
          </p:cNvSpPr>
          <p:nvPr>
            <p:ph type="title"/>
          </p:nvPr>
        </p:nvSpPr>
        <p:spPr/>
        <p:txBody>
          <a:bodyPr/>
          <a:lstStyle/>
          <a:p>
            <a:r>
              <a:rPr kumimoji="1" lang="ja-JP" altLang="en-US" dirty="0"/>
              <a:t>条件式と関係演算子</a:t>
            </a:r>
          </a:p>
        </p:txBody>
      </p:sp>
      <p:pic>
        <p:nvPicPr>
          <p:cNvPr id="4" name="図 3">
            <a:extLst>
              <a:ext uri="{FF2B5EF4-FFF2-40B4-BE49-F238E27FC236}">
                <a16:creationId xmlns:a16="http://schemas.microsoft.com/office/drawing/2014/main" id="{2706DD24-DCAE-4A09-A8B9-F5681087DD0A}"/>
              </a:ext>
            </a:extLst>
          </p:cNvPr>
          <p:cNvPicPr>
            <a:picLocks noChangeAspect="1"/>
          </p:cNvPicPr>
          <p:nvPr/>
        </p:nvPicPr>
        <p:blipFill>
          <a:blip r:embed="rId2"/>
          <a:stretch>
            <a:fillRect/>
          </a:stretch>
        </p:blipFill>
        <p:spPr>
          <a:xfrm>
            <a:off x="341784" y="1700808"/>
            <a:ext cx="8460432" cy="3061870"/>
          </a:xfrm>
          <a:prstGeom prst="rect">
            <a:avLst/>
          </a:prstGeom>
        </p:spPr>
      </p:pic>
      <p:pic>
        <p:nvPicPr>
          <p:cNvPr id="5" name="図 4">
            <a:extLst>
              <a:ext uri="{FF2B5EF4-FFF2-40B4-BE49-F238E27FC236}">
                <a16:creationId xmlns:a16="http://schemas.microsoft.com/office/drawing/2014/main" id="{12634A7F-C686-4C13-89F6-9952A914FAFD}"/>
              </a:ext>
            </a:extLst>
          </p:cNvPr>
          <p:cNvPicPr>
            <a:picLocks noChangeAspect="1"/>
          </p:cNvPicPr>
          <p:nvPr/>
        </p:nvPicPr>
        <p:blipFill>
          <a:blip r:embed="rId3"/>
          <a:stretch>
            <a:fillRect/>
          </a:stretch>
        </p:blipFill>
        <p:spPr>
          <a:xfrm>
            <a:off x="457200" y="5229200"/>
            <a:ext cx="6301665" cy="997002"/>
          </a:xfrm>
          <a:prstGeom prst="rect">
            <a:avLst/>
          </a:prstGeom>
        </p:spPr>
      </p:pic>
      <p:sp>
        <p:nvSpPr>
          <p:cNvPr id="6" name="四角形: 角を丸くする 5">
            <a:extLst>
              <a:ext uri="{FF2B5EF4-FFF2-40B4-BE49-F238E27FC236}">
                <a16:creationId xmlns:a16="http://schemas.microsoft.com/office/drawing/2014/main" id="{09D17D17-4F52-4B16-A41E-44DC470F2AA0}"/>
              </a:ext>
            </a:extLst>
          </p:cNvPr>
          <p:cNvSpPr/>
          <p:nvPr/>
        </p:nvSpPr>
        <p:spPr>
          <a:xfrm>
            <a:off x="1746754" y="5399837"/>
            <a:ext cx="432048" cy="3418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AA037B8D-E8D9-496F-B8B7-FB276A9F53DB}"/>
              </a:ext>
            </a:extLst>
          </p:cNvPr>
          <p:cNvSpPr>
            <a:spLocks noGrp="1"/>
          </p:cNvSpPr>
          <p:nvPr>
            <p:ph type="sldNum" sz="quarter" idx="12"/>
          </p:nvPr>
        </p:nvSpPr>
        <p:spPr/>
        <p:txBody>
          <a:bodyPr/>
          <a:lstStyle/>
          <a:p>
            <a:fld id="{F9134F74-3BB4-4ADE-A554-892E3A208E77}" type="slidenum">
              <a:rPr lang="ja-JP" altLang="en-US" smtClean="0"/>
              <a:pPr/>
              <a:t>99</a:t>
            </a:fld>
            <a:endParaRPr lang="ja-JP" altLang="en-US"/>
          </a:p>
        </p:txBody>
      </p:sp>
    </p:spTree>
    <p:extLst>
      <p:ext uri="{BB962C8B-B14F-4D97-AF65-F5344CB8AC3E}">
        <p14:creationId xmlns:p14="http://schemas.microsoft.com/office/powerpoint/2010/main" val="251697230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A664DE50FB293A4097608BACA9EB2CE2" ma:contentTypeVersion="0" ma:contentTypeDescription="新しいドキュメントを作成します。" ma:contentTypeScope="" ma:versionID="170fab34b7ae672924bfe693aa22377a">
  <xsd:schema xmlns:xsd="http://www.w3.org/2001/XMLSchema" xmlns:xs="http://www.w3.org/2001/XMLSchema" xmlns:p="http://schemas.microsoft.com/office/2006/metadata/properties" targetNamespace="http://schemas.microsoft.com/office/2006/metadata/properties" ma:root="true" ma:fieldsID="8d0b260ed19be2796c0baf0c862540b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BEA900-3C4E-4167-B5C7-AF84F67B7ED2}">
  <ds:schemaRefs>
    <ds:schemaRef ds:uri="http://schemas.microsoft.com/sharepoint/v3/contenttype/forms"/>
  </ds:schemaRefs>
</ds:datastoreItem>
</file>

<file path=customXml/itemProps2.xml><?xml version="1.0" encoding="utf-8"?>
<ds:datastoreItem xmlns:ds="http://schemas.openxmlformats.org/officeDocument/2006/customXml" ds:itemID="{0D0A8ECC-2795-46DF-9ECF-9F6359677797}">
  <ds:schemaRefs>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www.w3.org/XML/1998/namespace"/>
    <ds:schemaRef ds:uri="http://purl.org/dc/terms/"/>
    <ds:schemaRef ds:uri="http://purl.org/dc/elements/1.1/"/>
    <ds:schemaRef ds:uri="http://schemas.microsoft.com/office/infopath/2007/PartnerControls"/>
  </ds:schemaRefs>
</ds:datastoreItem>
</file>

<file path=customXml/itemProps3.xml><?xml version="1.0" encoding="utf-8"?>
<ds:datastoreItem xmlns:ds="http://schemas.openxmlformats.org/officeDocument/2006/customXml" ds:itemID="{1CE79666-9F9A-4B4F-A2AF-EB4B8147EA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22444</TotalTime>
  <Words>14029</Words>
  <Application>Microsoft Office PowerPoint</Application>
  <PresentationFormat>画面に合わせる (4:3)</PresentationFormat>
  <Paragraphs>2218</Paragraphs>
  <Slides>309</Slides>
  <Notes>15</Notes>
  <HiddenSlides>4</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309</vt:i4>
      </vt:variant>
    </vt:vector>
  </HeadingPairs>
  <TitlesOfParts>
    <vt:vector size="316" baseType="lpstr">
      <vt:lpstr>HelveticaNeueLTStd-Roman</vt:lpstr>
      <vt:lpstr>游ゴシック</vt:lpstr>
      <vt:lpstr>游ゴシック Medium</vt:lpstr>
      <vt:lpstr>Arial</vt:lpstr>
      <vt:lpstr>Calibri</vt:lpstr>
      <vt:lpstr>Lucida Console</vt:lpstr>
      <vt:lpstr>Office テーマ</vt:lpstr>
      <vt:lpstr>Python 学習教材</vt:lpstr>
      <vt:lpstr>本資料の位置づけ</vt:lpstr>
      <vt:lpstr>はじめに</vt:lpstr>
      <vt:lpstr>プログラミングを学ぶ意義（1/2）</vt:lpstr>
      <vt:lpstr>プログラミングを学ぶ意義（2/2）</vt:lpstr>
      <vt:lpstr>この講義で学ぶこと</vt:lpstr>
      <vt:lpstr>よりよく学ぶために</vt:lpstr>
      <vt:lpstr>全体の流れ</vt:lpstr>
      <vt:lpstr>第1章 Pythonに触れる</vt:lpstr>
      <vt:lpstr>プログラムとは</vt:lpstr>
      <vt:lpstr>さまざまなプログラミング言語</vt:lpstr>
      <vt:lpstr>プログラムコードが実行されるまで</vt:lpstr>
      <vt:lpstr>Pythonのプログラムコード</vt:lpstr>
      <vt:lpstr>2通りの実行方法</vt:lpstr>
      <vt:lpstr>Pythonに触れてみる</vt:lpstr>
      <vt:lpstr>Pythonのインストール</vt:lpstr>
      <vt:lpstr>Pythonのインストール</vt:lpstr>
      <vt:lpstr>Pythonのインストール</vt:lpstr>
      <vt:lpstr>Windows PowerShell の起動</vt:lpstr>
      <vt:lpstr>Python の起動</vt:lpstr>
      <vt:lpstr>対話モードを電卓のように使う</vt:lpstr>
      <vt:lpstr>文字列を扱う</vt:lpstr>
      <vt:lpstr>print関数</vt:lpstr>
      <vt:lpstr>プログラムコードのルール</vt:lpstr>
      <vt:lpstr>エラー</vt:lpstr>
      <vt:lpstr>インタラクティブシェルの終了</vt:lpstr>
      <vt:lpstr>変数</vt:lpstr>
      <vt:lpstr>変数</vt:lpstr>
      <vt:lpstr>代入の正確なイメージ</vt:lpstr>
      <vt:lpstr>代入した値を確認する</vt:lpstr>
      <vt:lpstr>3つのキーワード</vt:lpstr>
      <vt:lpstr>値を変更する</vt:lpstr>
      <vt:lpstr>練習問題</vt:lpstr>
      <vt:lpstr>問題 1</vt:lpstr>
      <vt:lpstr>問題 1（解答）</vt:lpstr>
      <vt:lpstr>問題 2</vt:lpstr>
      <vt:lpstr>問題 2（解答）</vt:lpstr>
      <vt:lpstr>問題 3</vt:lpstr>
      <vt:lpstr>問題 3（解答）</vt:lpstr>
      <vt:lpstr>問題 4</vt:lpstr>
      <vt:lpstr>問題 4（解答）</vt:lpstr>
      <vt:lpstr>第2章 Pythonの基本</vt:lpstr>
      <vt:lpstr>型と算術演算</vt:lpstr>
      <vt:lpstr>型</vt:lpstr>
      <vt:lpstr>type関数による型の確認</vt:lpstr>
      <vt:lpstr>算術演算</vt:lpstr>
      <vt:lpstr>変数を含む算術演算</vt:lpstr>
      <vt:lpstr>算術演算の短縮表現</vt:lpstr>
      <vt:lpstr>数値の型</vt:lpstr>
      <vt:lpstr>演算と数値の型</vt:lpstr>
      <vt:lpstr>数値の型変換</vt:lpstr>
      <vt:lpstr>文字列とリストの扱い</vt:lpstr>
      <vt:lpstr>文字列の扱い</vt:lpstr>
      <vt:lpstr>数値→文字列の変換</vt:lpstr>
      <vt:lpstr>変数の値の埋め込み</vt:lpstr>
      <vt:lpstr>フォーマット文字列の活用</vt:lpstr>
      <vt:lpstr>文字列→数値の変換</vt:lpstr>
      <vt:lpstr>len関数による文字列の長さの取得</vt:lpstr>
      <vt:lpstr>数値の指数表現</vt:lpstr>
      <vt:lpstr>リスト</vt:lpstr>
      <vt:lpstr>マイナスのインデックス</vt:lpstr>
      <vt:lpstr>リスト内の値の変更</vt:lpstr>
      <vt:lpstr>リストの要素数の確認</vt:lpstr>
      <vt:lpstr>モジュールの利用</vt:lpstr>
      <vt:lpstr>モジュールの使用</vt:lpstr>
      <vt:lpstr>mathモジュールに含まれる関数・定数</vt:lpstr>
      <vt:lpstr>mathモジュールの利用</vt:lpstr>
      <vt:lpstr>mathモジュールの利用</vt:lpstr>
      <vt:lpstr>randomモジュールの利用</vt:lpstr>
      <vt:lpstr>randomモジュールの利用</vt:lpstr>
      <vt:lpstr>モジュールに別名をつけて使う</vt:lpstr>
      <vt:lpstr>ドキュメントを読む</vt:lpstr>
      <vt:lpstr>モジュールに含まれる関数を調べる</vt:lpstr>
      <vt:lpstr>練習問題</vt:lpstr>
      <vt:lpstr>問題 1</vt:lpstr>
      <vt:lpstr>問題 1（解答）</vt:lpstr>
      <vt:lpstr>問題 2</vt:lpstr>
      <vt:lpstr>問題 2 （解答）</vt:lpstr>
      <vt:lpstr>問題 3</vt:lpstr>
      <vt:lpstr>問題 3 （解答）</vt:lpstr>
      <vt:lpstr>問題 4</vt:lpstr>
      <vt:lpstr>問題 4 （解答）</vt:lpstr>
      <vt:lpstr>問題 5</vt:lpstr>
      <vt:lpstr>問題 5 （解答）</vt:lpstr>
      <vt:lpstr>問題 6</vt:lpstr>
      <vt:lpstr>問題 6 （解答）</vt:lpstr>
      <vt:lpstr>第3章 条件分岐と繰り返し</vt:lpstr>
      <vt:lpstr>一歩前に進むための準備</vt:lpstr>
      <vt:lpstr>ファイルに保存したプログラムコードの実行(1/3)</vt:lpstr>
      <vt:lpstr>ファイルに保存したプログラムコードの実行(2/3)</vt:lpstr>
      <vt:lpstr>ファイルに保存したプログラムコードの実行(3/3)</vt:lpstr>
      <vt:lpstr>input関数を使ったキーボードからの入力の受け取り</vt:lpstr>
      <vt:lpstr>コメント文</vt:lpstr>
      <vt:lpstr>インデントとブロック</vt:lpstr>
      <vt:lpstr>条件分岐と論理演算子</vt:lpstr>
      <vt:lpstr>if文による条件分岐</vt:lpstr>
      <vt:lpstr>if文による条件分岐</vt:lpstr>
      <vt:lpstr>if文による条件分岐</vt:lpstr>
      <vt:lpstr>条件式と関係演算子</vt:lpstr>
      <vt:lpstr>if～else文による条件分岐</vt:lpstr>
      <vt:lpstr>if～else文による条件分岐</vt:lpstr>
      <vt:lpstr>if～elif～else文による条件分岐</vt:lpstr>
      <vt:lpstr>if～elif～else文による条件分岐</vt:lpstr>
      <vt:lpstr>三項演算子</vt:lpstr>
      <vt:lpstr>論理演算子による条件の組み合わせ</vt:lpstr>
      <vt:lpstr>論理演算子</vt:lpstr>
      <vt:lpstr>論理演算子による条件の組み合わせ</vt:lpstr>
      <vt:lpstr>演算子の優先度とカッコ</vt:lpstr>
      <vt:lpstr>比較演算子の連結</vt:lpstr>
      <vt:lpstr>if文と真偽値</vt:lpstr>
      <vt:lpstr>処理の繰り返し</vt:lpstr>
      <vt:lpstr>while文による処理の繰り返し</vt:lpstr>
      <vt:lpstr>PowerPoint プレゼンテーション</vt:lpstr>
      <vt:lpstr>while文の例</vt:lpstr>
      <vt:lpstr>for文による処理の繰り返し</vt:lpstr>
      <vt:lpstr>for 文の処理の流れ</vt:lpstr>
      <vt:lpstr>rangeオブジェクト</vt:lpstr>
      <vt:lpstr>range オブジェクト</vt:lpstr>
      <vt:lpstr>ループ処理の流れの変更</vt:lpstr>
      <vt:lpstr>ループ処理の流れの変更</vt:lpstr>
      <vt:lpstr>ループ処理のネスト</vt:lpstr>
      <vt:lpstr>練習問題</vt:lpstr>
      <vt:lpstr>問題 1</vt:lpstr>
      <vt:lpstr>問題 1（解答）</vt:lpstr>
      <vt:lpstr>問題 2</vt:lpstr>
      <vt:lpstr>問題 2（解答）</vt:lpstr>
      <vt:lpstr>問題 3-1</vt:lpstr>
      <vt:lpstr>問題 3-1（解答）</vt:lpstr>
      <vt:lpstr>問題 3-2</vt:lpstr>
      <vt:lpstr>問題 3-2（解答）</vt:lpstr>
      <vt:lpstr>問題 4</vt:lpstr>
      <vt:lpstr>問題 4 （解答）</vt:lpstr>
      <vt:lpstr>問題 5</vt:lpstr>
      <vt:lpstr>問題 5（解答）</vt:lpstr>
      <vt:lpstr>第4章 組み込み型とオブジェクト</vt:lpstr>
      <vt:lpstr>オブジェクト指向</vt:lpstr>
      <vt:lpstr>インスタンスの管理とID</vt:lpstr>
      <vt:lpstr>代入の正確なイメージ</vt:lpstr>
      <vt:lpstr>代入の正確なイメージ</vt:lpstr>
      <vt:lpstr>インスタンスの同値性と同一性</vt:lpstr>
      <vt:lpstr>クラスとインスタンスとメソッド</vt:lpstr>
      <vt:lpstr>組み込み型</vt:lpstr>
      <vt:lpstr>メソッドの呼び出し</vt:lpstr>
      <vt:lpstr>strクラスのメソッド</vt:lpstr>
      <vt:lpstr>strクラスのformatメソッド</vt:lpstr>
      <vt:lpstr>strクラスのformatメソッド</vt:lpstr>
      <vt:lpstr>in 演算子</vt:lpstr>
      <vt:lpstr>リストとタプル</vt:lpstr>
      <vt:lpstr>listクラスの主なメソッド</vt:lpstr>
      <vt:lpstr>メソッドを使ったリストの操作</vt:lpstr>
      <vt:lpstr>メソッド以外のリストの操作</vt:lpstr>
      <vt:lpstr>内包表記</vt:lpstr>
      <vt:lpstr>if 構文を含む内包表記</vt:lpstr>
      <vt:lpstr>リストを含むリスト</vt:lpstr>
      <vt:lpstr>タプル</vt:lpstr>
      <vt:lpstr>( )の省略とアンパック代入</vt:lpstr>
      <vt:lpstr>辞書と集合（セット）</vt:lpstr>
      <vt:lpstr>辞書</vt:lpstr>
      <vt:lpstr>辞書の要素の取得</vt:lpstr>
      <vt:lpstr>辞書の操作</vt:lpstr>
      <vt:lpstr>辞書の要素の並べ替え</vt:lpstr>
      <vt:lpstr>セット</vt:lpstr>
      <vt:lpstr>セットの操作</vt:lpstr>
      <vt:lpstr>セットどうしの演算（集合演算）</vt:lpstr>
      <vt:lpstr>セットどうしの演算（集合演算）</vt:lpstr>
      <vt:lpstr>基本型の性質</vt:lpstr>
      <vt:lpstr>基本型の性質</vt:lpstr>
      <vt:lpstr>ミュータブルな型とイミュータブルな型</vt:lpstr>
      <vt:lpstr>ミュータブルな型とイミュータブルな型</vt:lpstr>
      <vt:lpstr>反復可能なオブジェクト</vt:lpstr>
      <vt:lpstr>順序を持つオブジェクト</vt:lpstr>
      <vt:lpstr>スライス式</vt:lpstr>
      <vt:lpstr>基本型の性質</vt:lpstr>
      <vt:lpstr>練習問題</vt:lpstr>
      <vt:lpstr>問題 1</vt:lpstr>
      <vt:lpstr>問題 1（解答）</vt:lpstr>
      <vt:lpstr>問題 2</vt:lpstr>
      <vt:lpstr>問題 2（解答）</vt:lpstr>
      <vt:lpstr>問題 3</vt:lpstr>
      <vt:lpstr>問題 3（解答）</vt:lpstr>
      <vt:lpstr>問題 4</vt:lpstr>
      <vt:lpstr>問題 4（解答）</vt:lpstr>
      <vt:lpstr>第5章 ユーザ定義関数</vt:lpstr>
      <vt:lpstr>関数</vt:lpstr>
      <vt:lpstr>関数とは</vt:lpstr>
      <vt:lpstr>ユーザー定義関数</vt:lpstr>
      <vt:lpstr>関数呼び出しの処理の流れ</vt:lpstr>
      <vt:lpstr>関数の定義位置</vt:lpstr>
      <vt:lpstr>関数の呼び出しの階層</vt:lpstr>
      <vt:lpstr>変数のスコープ</vt:lpstr>
      <vt:lpstr>変数のスコープ</vt:lpstr>
      <vt:lpstr>関数の引数</vt:lpstr>
      <vt:lpstr>引数</vt:lpstr>
      <vt:lpstr>引数のある関数</vt:lpstr>
      <vt:lpstr>引数が2つある関数</vt:lpstr>
      <vt:lpstr>デフォルト引数</vt:lpstr>
      <vt:lpstr>可変長引数</vt:lpstr>
      <vt:lpstr>ドキュメントでの関数の書式</vt:lpstr>
      <vt:lpstr>関数の戻り値</vt:lpstr>
      <vt:lpstr>戻り値</vt:lpstr>
      <vt:lpstr>戻り値のある関数</vt:lpstr>
      <vt:lpstr>真偽値を戻り値とする関数</vt:lpstr>
      <vt:lpstr>複数の値を戻す</vt:lpstr>
      <vt:lpstr>高階関数とラムダ式</vt:lpstr>
      <vt:lpstr>高階関数</vt:lpstr>
      <vt:lpstr>ラムダ式（lambda式）</vt:lpstr>
      <vt:lpstr>ラムダ式（lambda式）</vt:lpstr>
      <vt:lpstr>練習問題</vt:lpstr>
      <vt:lpstr>問題 1</vt:lpstr>
      <vt:lpstr>問題 1（解答）</vt:lpstr>
      <vt:lpstr>問題 2</vt:lpstr>
      <vt:lpstr>問題 2 （解答）</vt:lpstr>
      <vt:lpstr>問題 3</vt:lpstr>
      <vt:lpstr>問題 3-1</vt:lpstr>
      <vt:lpstr>問題 3-1（解答）</vt:lpstr>
      <vt:lpstr>問題 3-2</vt:lpstr>
      <vt:lpstr>問題 3-2 （解答）</vt:lpstr>
      <vt:lpstr>問題 3-3</vt:lpstr>
      <vt:lpstr>問題 3-3 （解答）</vt:lpstr>
      <vt:lpstr>問題 3-4</vt:lpstr>
      <vt:lpstr>問題 3-4 （解答）</vt:lpstr>
      <vt:lpstr>問題 3-5</vt:lpstr>
      <vt:lpstr>問題 3-5 （解答）</vt:lpstr>
      <vt:lpstr>第6章 クラスの基本</vt:lpstr>
      <vt:lpstr>新しいクラスを作る</vt:lpstr>
      <vt:lpstr>クラスとは</vt:lpstr>
      <vt:lpstr>これから扱うクラスとインスタンスの例</vt:lpstr>
      <vt:lpstr>クラスの定義</vt:lpstr>
      <vt:lpstr>初期化メソッド</vt:lpstr>
      <vt:lpstr>インスタンス変数</vt:lpstr>
      <vt:lpstr>インスタンス変数の参照</vt:lpstr>
      <vt:lpstr>初期化メソッドの引数</vt:lpstr>
      <vt:lpstr>クラス変数とインスタンス変数</vt:lpstr>
      <vt:lpstr>メソッドの定義</vt:lpstr>
      <vt:lpstr>これから扱うクラスとインスタンスの例</vt:lpstr>
      <vt:lpstr>メソッド</vt:lpstr>
      <vt:lpstr>クラスメソッド</vt:lpstr>
      <vt:lpstr>オリジナルのクラスをモジュールとして利用する</vt:lpstr>
      <vt:lpstr>__name__変数</vt:lpstr>
      <vt:lpstr>継承</vt:lpstr>
      <vt:lpstr>継承</vt:lpstr>
      <vt:lpstr>Python の継承</vt:lpstr>
      <vt:lpstr>継承のしかた</vt:lpstr>
      <vt:lpstr>インスタンス変数とメソッドの継承</vt:lpstr>
      <vt:lpstr>メソッドのオーバーライド</vt:lpstr>
      <vt:lpstr>親クラスのメソッドの呼び出し</vt:lpstr>
      <vt:lpstr>練習問題</vt:lpstr>
      <vt:lpstr>問題 1</vt:lpstr>
      <vt:lpstr>問題 1 （解答）</vt:lpstr>
      <vt:lpstr>問題 2</vt:lpstr>
      <vt:lpstr>問題 2-1</vt:lpstr>
      <vt:lpstr>問題 2-1  （解答）</vt:lpstr>
      <vt:lpstr>問題 2-2</vt:lpstr>
      <vt:lpstr>問題 2-2  （解答）</vt:lpstr>
      <vt:lpstr>問題 2-3</vt:lpstr>
      <vt:lpstr>問題 2-3  （解答）</vt:lpstr>
      <vt:lpstr>問題 2-4</vt:lpstr>
      <vt:lpstr>問題 2-4  （解答）</vt:lpstr>
      <vt:lpstr>問題 3</vt:lpstr>
      <vt:lpstr>問題 3（解答）</vt:lpstr>
      <vt:lpstr>問題 4</vt:lpstr>
      <vt:lpstr>問題 4（解答）</vt:lpstr>
      <vt:lpstr>第7章 発展と応用</vt:lpstr>
      <vt:lpstr>例外処理</vt:lpstr>
      <vt:lpstr>例外</vt:lpstr>
      <vt:lpstr>例外処理</vt:lpstr>
      <vt:lpstr>例外の種類による処理の切り替え</vt:lpstr>
      <vt:lpstr>例外が発生しなかった場合の処理</vt:lpstr>
      <vt:lpstr>テキストファイルの読み書き</vt:lpstr>
      <vt:lpstr>テキストファイル</vt:lpstr>
      <vt:lpstr>テキストファイルの読み込み</vt:lpstr>
      <vt:lpstr>ファイルを1行ずつ読む</vt:lpstr>
      <vt:lpstr>with文を使ったファイルの読み込み</vt:lpstr>
      <vt:lpstr>テキストファイルの書き出し</vt:lpstr>
      <vt:lpstr>テキストファイルの書き出し</vt:lpstr>
      <vt:lpstr>ファイルの読み書き</vt:lpstr>
      <vt:lpstr>データの集計とグラフ描画</vt:lpstr>
      <vt:lpstr>データの読み込み</vt:lpstr>
      <vt:lpstr>matplotlibライブラリを用いたグラフの作成</vt:lpstr>
      <vt:lpstr>外部ライブラリ</vt:lpstr>
      <vt:lpstr>pip コマンド</vt:lpstr>
      <vt:lpstr>PowerPoint プレゼンテーション</vt:lpstr>
      <vt:lpstr>さまざまなグラフ</vt:lpstr>
      <vt:lpstr>画像処理</vt:lpstr>
      <vt:lpstr>OpenCVを用いた画像処理</vt:lpstr>
      <vt:lpstr>画像処理とファイルの書き出し</vt:lpstr>
      <vt:lpstr>画像処理とファイルの書き出し</vt:lpstr>
      <vt:lpstr>円の検出</vt:lpstr>
      <vt:lpstr>PowerPoint プレゼンテーション</vt:lpstr>
      <vt:lpstr>PowerPoint プレゼンテーション</vt:lpstr>
      <vt:lpstr>Webスクレイピング</vt:lpstr>
      <vt:lpstr>Webスクレイピング</vt:lpstr>
      <vt:lpstr>HTMLファイルの構造</vt:lpstr>
      <vt:lpstr>Webスクレイピングの流れ</vt:lpstr>
      <vt:lpstr>ライブラリの準備</vt:lpstr>
      <vt:lpstr>HTMLファイルの取得</vt:lpstr>
      <vt:lpstr>HTMLファイルの解析</vt:lpstr>
      <vt:lpstr>HTMLファイルの解析（ファイルを読み込む場合）</vt:lpstr>
      <vt:lpstr>PowerPoint プレゼンテーション</vt:lpstr>
      <vt:lpstr>PowerPoint プレゼンテーション</vt:lpstr>
      <vt:lpstr>PowerPoint プレゼンテーション</vt:lpstr>
      <vt:lpstr>練習問題</vt:lpstr>
      <vt:lpstr>問題 1</vt:lpstr>
      <vt:lpstr>問題 1（解答）</vt:lpstr>
      <vt:lpstr>問題 2</vt:lpstr>
      <vt:lpstr>問題 2（解答）</vt:lpstr>
      <vt:lpstr>問題 3</vt:lpstr>
      <vt:lpstr>問題 3（解答）</vt:lpstr>
      <vt:lpstr>終</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Python学習教材</dc:title>
  <dc:creator>三谷純</dc:creator>
  <cp:lastModifiedBy>三谷 純</cp:lastModifiedBy>
  <cp:revision>499</cp:revision>
  <dcterms:created xsi:type="dcterms:W3CDTF">2010-03-29T13:19:23Z</dcterms:created>
  <dcterms:modified xsi:type="dcterms:W3CDTF">2023-04-19T11:10:11Z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0x010100A664DE50FB293A4097608BACA9EB2CE2</vt:lpwstr>
  </property>
</Properties>
</file>