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5"/>
  </p:notesMasterIdLst>
  <p:sldIdLst>
    <p:sldId id="838" r:id="rId5"/>
    <p:sldId id="839" r:id="rId6"/>
    <p:sldId id="971" r:id="rId7"/>
    <p:sldId id="972" r:id="rId8"/>
    <p:sldId id="973" r:id="rId9"/>
    <p:sldId id="974" r:id="rId10"/>
    <p:sldId id="975" r:id="rId11"/>
    <p:sldId id="976" r:id="rId12"/>
    <p:sldId id="256" r:id="rId13"/>
    <p:sldId id="258" r:id="rId14"/>
    <p:sldId id="769" r:id="rId15"/>
    <p:sldId id="259" r:id="rId16"/>
    <p:sldId id="257" r:id="rId17"/>
    <p:sldId id="846" r:id="rId18"/>
    <p:sldId id="847" r:id="rId19"/>
    <p:sldId id="848" r:id="rId20"/>
    <p:sldId id="668" r:id="rId21"/>
    <p:sldId id="978" r:id="rId22"/>
    <p:sldId id="979" r:id="rId23"/>
    <p:sldId id="980" r:id="rId24"/>
    <p:sldId id="664" r:id="rId25"/>
    <p:sldId id="849" r:id="rId26"/>
    <p:sldId id="850" r:id="rId27"/>
    <p:sldId id="851" r:id="rId28"/>
    <p:sldId id="852" r:id="rId29"/>
    <p:sldId id="853" r:id="rId30"/>
    <p:sldId id="854" r:id="rId31"/>
    <p:sldId id="291" r:id="rId32"/>
    <p:sldId id="698" r:id="rId33"/>
    <p:sldId id="492" r:id="rId34"/>
    <p:sldId id="855" r:id="rId35"/>
    <p:sldId id="856" r:id="rId36"/>
    <p:sldId id="857" r:id="rId37"/>
    <p:sldId id="858" r:id="rId38"/>
    <p:sldId id="859" r:id="rId39"/>
    <p:sldId id="860" r:id="rId40"/>
    <p:sldId id="861" r:id="rId41"/>
    <p:sldId id="862" r:id="rId42"/>
    <p:sldId id="864" r:id="rId43"/>
    <p:sldId id="863" r:id="rId44"/>
    <p:sldId id="983" r:id="rId45"/>
    <p:sldId id="865" r:id="rId46"/>
    <p:sldId id="866" r:id="rId47"/>
    <p:sldId id="867" r:id="rId48"/>
    <p:sldId id="870" r:id="rId49"/>
    <p:sldId id="869" r:id="rId50"/>
    <p:sldId id="871" r:id="rId51"/>
    <p:sldId id="872" r:id="rId52"/>
    <p:sldId id="873" r:id="rId53"/>
    <p:sldId id="875" r:id="rId54"/>
    <p:sldId id="292" r:id="rId55"/>
    <p:sldId id="293" r:id="rId56"/>
    <p:sldId id="294" r:id="rId57"/>
    <p:sldId id="295" r:id="rId58"/>
    <p:sldId id="297" r:id="rId59"/>
    <p:sldId id="876" r:id="rId60"/>
    <p:sldId id="300" r:id="rId61"/>
    <p:sldId id="301" r:id="rId62"/>
    <p:sldId id="302" r:id="rId63"/>
    <p:sldId id="303" r:id="rId64"/>
    <p:sldId id="304" r:id="rId65"/>
    <p:sldId id="305" r:id="rId66"/>
    <p:sldId id="306" r:id="rId67"/>
    <p:sldId id="877"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878" r:id="rId81"/>
    <p:sldId id="319" r:id="rId82"/>
    <p:sldId id="321" r:id="rId83"/>
    <p:sldId id="320" r:id="rId84"/>
    <p:sldId id="322" r:id="rId85"/>
    <p:sldId id="323" r:id="rId86"/>
    <p:sldId id="879" r:id="rId87"/>
    <p:sldId id="880" r:id="rId88"/>
    <p:sldId id="881" r:id="rId89"/>
    <p:sldId id="441" r:id="rId90"/>
    <p:sldId id="443" r:id="rId91"/>
    <p:sldId id="882" r:id="rId92"/>
    <p:sldId id="471" r:id="rId93"/>
    <p:sldId id="444" r:id="rId94"/>
    <p:sldId id="457" r:id="rId95"/>
    <p:sldId id="883" r:id="rId96"/>
    <p:sldId id="445" r:id="rId97"/>
    <p:sldId id="447" r:id="rId98"/>
    <p:sldId id="448" r:id="rId99"/>
    <p:sldId id="884" r:id="rId100"/>
    <p:sldId id="885" r:id="rId101"/>
    <p:sldId id="886" r:id="rId102"/>
    <p:sldId id="449" r:id="rId103"/>
    <p:sldId id="450" r:id="rId104"/>
    <p:sldId id="452" r:id="rId105"/>
    <p:sldId id="453" r:id="rId106"/>
    <p:sldId id="463" r:id="rId107"/>
    <p:sldId id="464" r:id="rId108"/>
    <p:sldId id="887" r:id="rId109"/>
    <p:sldId id="888" r:id="rId110"/>
    <p:sldId id="889" r:id="rId111"/>
    <p:sldId id="890" r:id="rId112"/>
    <p:sldId id="891" r:id="rId113"/>
    <p:sldId id="892" r:id="rId114"/>
    <p:sldId id="894" r:id="rId115"/>
    <p:sldId id="893" r:id="rId116"/>
    <p:sldId id="895" r:id="rId117"/>
    <p:sldId id="896" r:id="rId118"/>
    <p:sldId id="897" r:id="rId119"/>
    <p:sldId id="899" r:id="rId120"/>
    <p:sldId id="900" r:id="rId121"/>
    <p:sldId id="898" r:id="rId122"/>
    <p:sldId id="901" r:id="rId123"/>
    <p:sldId id="902" r:id="rId124"/>
    <p:sldId id="903" r:id="rId125"/>
    <p:sldId id="904" r:id="rId126"/>
    <p:sldId id="905" r:id="rId127"/>
    <p:sldId id="906" r:id="rId128"/>
    <p:sldId id="907" r:id="rId129"/>
    <p:sldId id="908" r:id="rId130"/>
    <p:sldId id="910" r:id="rId131"/>
    <p:sldId id="909" r:id="rId132"/>
    <p:sldId id="911" r:id="rId133"/>
    <p:sldId id="912" r:id="rId134"/>
    <p:sldId id="913" r:id="rId135"/>
    <p:sldId id="914" r:id="rId136"/>
    <p:sldId id="915" r:id="rId137"/>
    <p:sldId id="916" r:id="rId138"/>
    <p:sldId id="917" r:id="rId139"/>
    <p:sldId id="918" r:id="rId140"/>
    <p:sldId id="919" r:id="rId141"/>
    <p:sldId id="920" r:id="rId142"/>
    <p:sldId id="921" r:id="rId143"/>
    <p:sldId id="922" r:id="rId144"/>
    <p:sldId id="923" r:id="rId145"/>
    <p:sldId id="924" r:id="rId146"/>
    <p:sldId id="925" r:id="rId147"/>
    <p:sldId id="926" r:id="rId148"/>
    <p:sldId id="928" r:id="rId149"/>
    <p:sldId id="927" r:id="rId150"/>
    <p:sldId id="929" r:id="rId151"/>
    <p:sldId id="930" r:id="rId152"/>
    <p:sldId id="931" r:id="rId153"/>
    <p:sldId id="932" r:id="rId154"/>
    <p:sldId id="933" r:id="rId155"/>
    <p:sldId id="935" r:id="rId156"/>
    <p:sldId id="934" r:id="rId157"/>
    <p:sldId id="936" r:id="rId158"/>
    <p:sldId id="937" r:id="rId159"/>
    <p:sldId id="938" r:id="rId160"/>
    <p:sldId id="941" r:id="rId161"/>
    <p:sldId id="940" r:id="rId162"/>
    <p:sldId id="996" r:id="rId163"/>
    <p:sldId id="939" r:id="rId164"/>
    <p:sldId id="942" r:id="rId165"/>
    <p:sldId id="943" r:id="rId166"/>
    <p:sldId id="945" r:id="rId167"/>
    <p:sldId id="944" r:id="rId168"/>
    <p:sldId id="946" r:id="rId169"/>
    <p:sldId id="947" r:id="rId170"/>
    <p:sldId id="948" r:id="rId171"/>
    <p:sldId id="949" r:id="rId172"/>
    <p:sldId id="950" r:id="rId173"/>
    <p:sldId id="951" r:id="rId174"/>
    <p:sldId id="952" r:id="rId175"/>
    <p:sldId id="953" r:id="rId176"/>
    <p:sldId id="955" r:id="rId177"/>
    <p:sldId id="954" r:id="rId178"/>
    <p:sldId id="957" r:id="rId179"/>
    <p:sldId id="958" r:id="rId180"/>
    <p:sldId id="966" r:id="rId181"/>
    <p:sldId id="956" r:id="rId182"/>
    <p:sldId id="967" r:id="rId183"/>
    <p:sldId id="960" r:id="rId184"/>
    <p:sldId id="959" r:id="rId185"/>
    <p:sldId id="968" r:id="rId186"/>
    <p:sldId id="961" r:id="rId187"/>
    <p:sldId id="969" r:id="rId188"/>
    <p:sldId id="962" r:id="rId189"/>
    <p:sldId id="963" r:id="rId190"/>
    <p:sldId id="964" r:id="rId191"/>
    <p:sldId id="965" r:id="rId192"/>
    <p:sldId id="970" r:id="rId193"/>
    <p:sldId id="659" r:id="rId194"/>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6FD"/>
    <a:srgbClr val="00B0F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60"/>
  </p:normalViewPr>
  <p:slideViewPr>
    <p:cSldViewPr>
      <p:cViewPr varScale="1">
        <p:scale>
          <a:sx n="104" d="100"/>
          <a:sy n="104" d="100"/>
        </p:scale>
        <p:origin x="1872"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notesMaster" Target="notesMasters/notesMaster1.xml"/><Relationship Id="rId190" Type="http://schemas.openxmlformats.org/officeDocument/2006/relationships/slide" Target="slides/slide186.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theme" Target="theme/theme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mn-ea"/>
              </a:defRPr>
            </a:lvl1pPr>
          </a:lstStyle>
          <a:p>
            <a:pPr>
              <a:defRPr/>
            </a:pPr>
            <a:fld id="{27E4BC92-63AE-4F16-98DF-C0724E78163D}" type="datetimeFigureOut">
              <a:rPr lang="ja-JP" altLang="en-US"/>
              <a:pPr>
                <a:defRPr/>
              </a:pPr>
              <a:t>2023/4/19</a:t>
            </a:fld>
            <a:endParaRPr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ja-JP" altLang="en-US" noProof="0"/>
          </a:p>
        </p:txBody>
      </p:sp>
      <p:sp>
        <p:nvSpPr>
          <p:cNvPr id="5" name="ノート プレースホルダ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anose="020F0502020204030204" pitchFamily="34" charset="0"/>
              </a:defRPr>
            </a:lvl1pPr>
          </a:lstStyle>
          <a:p>
            <a:fld id="{89B52B22-D9F5-4B9D-A8CE-8A29FE3A805A}"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730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26CAE0B-4CE5-41B5-934A-2286D0D4F627}" type="slidenum">
              <a:rPr lang="ja-JP" altLang="en-US">
                <a:latin typeface="Calibri" panose="020F0502020204030204" pitchFamily="34" charset="0"/>
              </a:rPr>
              <a:pPr eaLnBrk="1" hangingPunct="1"/>
              <a:t>1</a:t>
            </a:fld>
            <a:endParaRPr lang="ja-JP"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71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18F9B5-1D64-42D5-A517-F889282F9FDA}" type="slidenum">
              <a:rPr lang="ja-JP" altLang="en-US">
                <a:latin typeface="Calibri" panose="020F0502020204030204" pitchFamily="34" charset="0"/>
              </a:rPr>
              <a:pPr eaLnBrk="1" hangingPunct="1"/>
              <a:t>16</a:t>
            </a:fld>
            <a:endParaRPr lang="ja-JP" altLang="en-US">
              <a:latin typeface="Calibri" panose="020F0502020204030204" pitchFamily="34" charset="0"/>
            </a:endParaRPr>
          </a:p>
        </p:txBody>
      </p:sp>
    </p:spTree>
    <p:extLst>
      <p:ext uri="{BB962C8B-B14F-4D97-AF65-F5344CB8AC3E}">
        <p14:creationId xmlns:p14="http://schemas.microsoft.com/office/powerpoint/2010/main" val="3578654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28</a:t>
            </a:fld>
            <a:endParaRPr lang="ja-JP"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49</a:t>
            </a:fld>
            <a:endParaRPr lang="ja-JP" altLang="en-US">
              <a:latin typeface="Calibri" panose="020F0502020204030204" pitchFamily="34" charset="0"/>
            </a:endParaRPr>
          </a:p>
        </p:txBody>
      </p:sp>
    </p:spTree>
    <p:extLst>
      <p:ext uri="{BB962C8B-B14F-4D97-AF65-F5344CB8AC3E}">
        <p14:creationId xmlns:p14="http://schemas.microsoft.com/office/powerpoint/2010/main" val="3999097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81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01CE572-3261-4E2B-BF6D-13AA76B6E461}" type="slidenum">
              <a:rPr lang="ja-JP" altLang="en-US">
                <a:latin typeface="Calibri" panose="020F0502020204030204" pitchFamily="34" charset="0"/>
              </a:rPr>
              <a:pPr eaLnBrk="1" hangingPunct="1"/>
              <a:t>51</a:t>
            </a:fld>
            <a:endParaRPr lang="ja-JP"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91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52AFBF1-A47A-4AE2-B755-8E368E781075}" type="slidenum">
              <a:rPr lang="ja-JP" altLang="en-US">
                <a:latin typeface="Calibri" panose="020F0502020204030204" pitchFamily="34" charset="0"/>
              </a:rPr>
              <a:pPr eaLnBrk="1" hangingPunct="1"/>
              <a:t>52</a:t>
            </a:fld>
            <a:endParaRPr lang="ja-JP"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016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AB01B9E-603F-490A-BD48-9A8F9747856B}" type="slidenum">
              <a:rPr lang="ja-JP" altLang="en-US">
                <a:latin typeface="Calibri" panose="020F0502020204030204" pitchFamily="34" charset="0"/>
              </a:rPr>
              <a:pPr eaLnBrk="1" hangingPunct="1"/>
              <a:t>53</a:t>
            </a:fld>
            <a:endParaRPr lang="ja-JP"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221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87631E5-D2E5-4B7E-8FC4-09EA5F6CB245}" type="slidenum">
              <a:rPr lang="ja-JP" altLang="en-US">
                <a:latin typeface="Calibri" panose="020F0502020204030204" pitchFamily="34" charset="0"/>
              </a:rPr>
              <a:pPr eaLnBrk="1" hangingPunct="1"/>
              <a:t>54</a:t>
            </a:fld>
            <a:endParaRPr lang="ja-JP"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42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B9B7050-2FFA-48D4-AEB8-BF975EB50006}" type="slidenum">
              <a:rPr lang="ja-JP" altLang="en-US">
                <a:latin typeface="Calibri" panose="020F0502020204030204" pitchFamily="34" charset="0"/>
              </a:rPr>
              <a:pPr eaLnBrk="1" hangingPunct="1"/>
              <a:t>55</a:t>
            </a:fld>
            <a:endParaRPr lang="ja-JP"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83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FD2CEA5-FE16-4442-AF67-E09EA2D2755B}" type="slidenum">
              <a:rPr lang="ja-JP" altLang="en-US">
                <a:latin typeface="Calibri" panose="020F0502020204030204" pitchFamily="34" charset="0"/>
              </a:rPr>
              <a:pPr eaLnBrk="1" hangingPunct="1"/>
              <a:t>57</a:t>
            </a:fld>
            <a:endParaRPr lang="ja-JP"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93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73E8A08-6AF5-4AA6-8D85-8EB1C2702E56}" type="slidenum">
              <a:rPr lang="ja-JP" altLang="en-US">
                <a:latin typeface="Calibri" panose="020F0502020204030204" pitchFamily="34" charset="0"/>
              </a:rPr>
              <a:pPr eaLnBrk="1" hangingPunct="1"/>
              <a:t>58</a:t>
            </a:fld>
            <a:endParaRPr lang="ja-JP"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408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A566978-6B07-4F49-99B7-20BB1FA7A589}" type="slidenum">
              <a:rPr lang="ja-JP" altLang="en-US">
                <a:latin typeface="Calibri" panose="020F0502020204030204" pitchFamily="34" charset="0"/>
              </a:rPr>
              <a:pPr eaLnBrk="1" hangingPunct="1"/>
              <a:t>2</a:t>
            </a:fld>
            <a:endParaRPr lang="ja-JP"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04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2059A8A-D54C-4791-A870-2415DD197C03}" type="slidenum">
              <a:rPr lang="ja-JP" altLang="en-US">
                <a:latin typeface="Calibri" panose="020F0502020204030204" pitchFamily="34" charset="0"/>
              </a:rPr>
              <a:pPr eaLnBrk="1" hangingPunct="1"/>
              <a:t>59</a:t>
            </a:fld>
            <a:endParaRPr lang="ja-JP"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24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06C9984-B77B-4227-AB83-5C0E6C93B376}" type="slidenum">
              <a:rPr lang="ja-JP" altLang="en-US">
                <a:latin typeface="Calibri" panose="020F0502020204030204" pitchFamily="34" charset="0"/>
              </a:rPr>
              <a:pPr eaLnBrk="1" hangingPunct="1"/>
              <a:t>60</a:t>
            </a:fld>
            <a:endParaRPr lang="ja-JP"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45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681B7A6-5011-4D2D-AA7E-46C1A4B8FE22}" type="slidenum">
              <a:rPr lang="ja-JP" altLang="en-US">
                <a:latin typeface="Calibri" panose="020F0502020204030204" pitchFamily="34" charset="0"/>
              </a:rPr>
              <a:pPr eaLnBrk="1" hangingPunct="1"/>
              <a:t>61</a:t>
            </a:fld>
            <a:endParaRPr lang="ja-JP"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55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6AD9257-6C07-4977-8A63-DF9A04FB6E02}" type="slidenum">
              <a:rPr lang="ja-JP" altLang="en-US">
                <a:latin typeface="Calibri" panose="020F0502020204030204" pitchFamily="34" charset="0"/>
              </a:rPr>
              <a:pPr eaLnBrk="1" hangingPunct="1"/>
              <a:t>62</a:t>
            </a:fld>
            <a:endParaRPr lang="ja-JP"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654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4829EB8-EACD-4F55-9026-EC2C7CF08DAF}" type="slidenum">
              <a:rPr lang="ja-JP" altLang="en-US">
                <a:latin typeface="Calibri" panose="020F0502020204030204" pitchFamily="34" charset="0"/>
              </a:rPr>
              <a:pPr eaLnBrk="1" hangingPunct="1"/>
              <a:t>63</a:t>
            </a:fld>
            <a:endParaRPr lang="ja-JP"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85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E1BF0C5-13CE-46F7-AD9F-7D5B8E66F64C}" type="slidenum">
              <a:rPr lang="ja-JP" altLang="en-US">
                <a:latin typeface="Calibri" panose="020F0502020204030204" pitchFamily="34" charset="0"/>
              </a:rPr>
              <a:pPr eaLnBrk="1" hangingPunct="1"/>
              <a:t>65</a:t>
            </a:fld>
            <a:endParaRPr lang="ja-JP"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3962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9E30839-1EB0-45BE-89CE-81B512C71601}" type="slidenum">
              <a:rPr lang="ja-JP" altLang="en-US">
                <a:latin typeface="Calibri" panose="020F0502020204030204" pitchFamily="34" charset="0"/>
              </a:rPr>
              <a:pPr eaLnBrk="1" hangingPunct="1"/>
              <a:t>66</a:t>
            </a:fld>
            <a:endParaRPr lang="ja-JP"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064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C9B4F37-9D9B-44C8-865C-4982BC30F68E}" type="slidenum">
              <a:rPr lang="ja-JP" altLang="en-US">
                <a:latin typeface="Calibri" panose="020F0502020204030204" pitchFamily="34" charset="0"/>
              </a:rPr>
              <a:pPr eaLnBrk="1" hangingPunct="1"/>
              <a:t>67</a:t>
            </a:fld>
            <a:endParaRPr lang="ja-JP"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166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2DF2BA0-9874-490A-8A48-EC5B4E245D46}" type="slidenum">
              <a:rPr lang="ja-JP" altLang="en-US">
                <a:latin typeface="Calibri" panose="020F0502020204030204" pitchFamily="34" charset="0"/>
              </a:rPr>
              <a:pPr eaLnBrk="1" hangingPunct="1"/>
              <a:t>68</a:t>
            </a:fld>
            <a:endParaRPr lang="ja-JP"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37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4DA878B-4E63-4BDB-B08D-D4687D4D5B1B}" type="slidenum">
              <a:rPr lang="ja-JP" altLang="en-US">
                <a:latin typeface="Calibri" panose="020F0502020204030204" pitchFamily="34" charset="0"/>
              </a:rPr>
              <a:pPr eaLnBrk="1" hangingPunct="1"/>
              <a:t>69</a:t>
            </a:fld>
            <a:endParaRPr lang="ja-JP"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61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3409645-A6DB-4657-8B0D-FB0ABC19032B}" type="slidenum">
              <a:rPr lang="ja-JP" altLang="en-US">
                <a:latin typeface="Calibri" panose="020F0502020204030204" pitchFamily="34" charset="0"/>
              </a:rPr>
              <a:pPr eaLnBrk="1" hangingPunct="1"/>
              <a:t>4</a:t>
            </a:fld>
            <a:endParaRPr lang="ja-JP" altLang="en-US">
              <a:latin typeface="Calibri" panose="020F0502020204030204" pitchFamily="34" charset="0"/>
            </a:endParaRPr>
          </a:p>
        </p:txBody>
      </p:sp>
    </p:spTree>
    <p:extLst>
      <p:ext uri="{BB962C8B-B14F-4D97-AF65-F5344CB8AC3E}">
        <p14:creationId xmlns:p14="http://schemas.microsoft.com/office/powerpoint/2010/main" val="4146013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47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46E53AA-956A-40E3-ADAF-4A3346B85CB0}" type="slidenum">
              <a:rPr lang="ja-JP" altLang="en-US">
                <a:latin typeface="Calibri" panose="020F0502020204030204" pitchFamily="34" charset="0"/>
              </a:rPr>
              <a:pPr eaLnBrk="1" hangingPunct="1"/>
              <a:t>70</a:t>
            </a:fld>
            <a:endParaRPr lang="ja-JP"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576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25F37A7-1FEE-4710-80C5-CF3B1CF5EA9C}" type="slidenum">
              <a:rPr lang="ja-JP" altLang="en-US">
                <a:latin typeface="Calibri" panose="020F0502020204030204" pitchFamily="34" charset="0"/>
              </a:rPr>
              <a:pPr eaLnBrk="1" hangingPunct="1"/>
              <a:t>71</a:t>
            </a:fld>
            <a:endParaRPr lang="ja-JP"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678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A3ABC3E-10C5-45C4-B6B0-2495FBE90C47}" type="slidenum">
              <a:rPr lang="ja-JP" altLang="en-US">
                <a:latin typeface="Calibri" panose="020F0502020204030204" pitchFamily="34" charset="0"/>
              </a:rPr>
              <a:pPr eaLnBrk="1" hangingPunct="1"/>
              <a:t>72</a:t>
            </a:fld>
            <a:endParaRPr lang="ja-JP"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781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0DFEC24-39F1-4A33-962C-C8A03AA6D995}" type="slidenum">
              <a:rPr lang="ja-JP" altLang="en-US">
                <a:latin typeface="Calibri" panose="020F0502020204030204" pitchFamily="34" charset="0"/>
              </a:rPr>
              <a:pPr eaLnBrk="1" hangingPunct="1"/>
              <a:t>73</a:t>
            </a:fld>
            <a:endParaRPr lang="ja-JP"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883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CB5FF82-4C8D-4F95-AF55-8D59011D6115}" type="slidenum">
              <a:rPr lang="ja-JP" altLang="en-US">
                <a:latin typeface="Calibri" panose="020F0502020204030204" pitchFamily="34" charset="0"/>
              </a:rPr>
              <a:pPr eaLnBrk="1" hangingPunct="1"/>
              <a:t>74</a:t>
            </a:fld>
            <a:endParaRPr lang="ja-JP"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4986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562D702-2758-47E4-BF09-23BF8CF19C2D}" type="slidenum">
              <a:rPr lang="ja-JP" altLang="en-US">
                <a:latin typeface="Calibri" panose="020F0502020204030204" pitchFamily="34" charset="0"/>
              </a:rPr>
              <a:pPr eaLnBrk="1" hangingPunct="1"/>
              <a:t>75</a:t>
            </a:fld>
            <a:endParaRPr lang="ja-JP"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088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0A70BBD0-48FB-4203-89A0-0AECD980667B}" type="slidenum">
              <a:rPr lang="ja-JP" altLang="en-US">
                <a:latin typeface="Calibri" panose="020F0502020204030204" pitchFamily="34" charset="0"/>
              </a:rPr>
              <a:pPr eaLnBrk="1" hangingPunct="1"/>
              <a:t>76</a:t>
            </a:fld>
            <a:endParaRPr lang="ja-JP"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29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8F936BF-AEA8-4B7B-973D-DD6F468A5315}" type="slidenum">
              <a:rPr lang="ja-JP" altLang="en-US">
                <a:latin typeface="Calibri" panose="020F0502020204030204" pitchFamily="34" charset="0"/>
              </a:rPr>
              <a:pPr eaLnBrk="1" hangingPunct="1"/>
              <a:t>78</a:t>
            </a:fld>
            <a:endParaRPr lang="ja-JP"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39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FFB6C6C-A560-43EE-9D83-5B6C9399A6C6}" type="slidenum">
              <a:rPr lang="ja-JP" altLang="en-US">
                <a:latin typeface="Calibri" panose="020F0502020204030204" pitchFamily="34" charset="0"/>
              </a:rPr>
              <a:pPr eaLnBrk="1" hangingPunct="1"/>
              <a:t>79</a:t>
            </a:fld>
            <a:endParaRPr lang="ja-JP"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49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AFC7650-4746-4B73-B574-C8005C215C54}" type="slidenum">
              <a:rPr lang="ja-JP" altLang="en-US">
                <a:latin typeface="Calibri" panose="020F0502020204030204" pitchFamily="34" charset="0"/>
              </a:rPr>
              <a:pPr eaLnBrk="1" hangingPunct="1"/>
              <a:t>80</a:t>
            </a:fld>
            <a:endParaRPr lang="ja-JP"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51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89F53D1-8830-43D5-9EB5-5F619F95ECE0}" type="slidenum">
              <a:rPr lang="ja-JP" altLang="en-US">
                <a:latin typeface="Calibri" panose="020F0502020204030204" pitchFamily="34" charset="0"/>
              </a:rPr>
              <a:pPr eaLnBrk="1" hangingPunct="1"/>
              <a:t>9</a:t>
            </a:fld>
            <a:endParaRPr lang="ja-JP" altLang="en-US">
              <a:latin typeface="Calibri" panose="020F0502020204030204" pitchFamily="34" charset="0"/>
            </a:endParaRPr>
          </a:p>
        </p:txBody>
      </p:sp>
    </p:spTree>
    <p:extLst>
      <p:ext uri="{BB962C8B-B14F-4D97-AF65-F5344CB8AC3E}">
        <p14:creationId xmlns:p14="http://schemas.microsoft.com/office/powerpoint/2010/main" val="1764677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60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15EAAD4-80BC-4070-A702-C448803354B1}" type="slidenum">
              <a:rPr lang="ja-JP" altLang="en-US">
                <a:latin typeface="Calibri" panose="020F0502020204030204" pitchFamily="34" charset="0"/>
              </a:rPr>
              <a:pPr eaLnBrk="1" hangingPunct="1"/>
              <a:t>81</a:t>
            </a:fld>
            <a:endParaRPr lang="ja-JP"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580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4A02918-D765-46D0-B43F-117EC3AF934E}" type="slidenum">
              <a:rPr lang="ja-JP" altLang="en-US">
                <a:latin typeface="Calibri" panose="020F0502020204030204" pitchFamily="34" charset="0"/>
              </a:rPr>
              <a:pPr eaLnBrk="1" hangingPunct="1"/>
              <a:t>82</a:t>
            </a:fld>
            <a:endParaRPr lang="ja-JP"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84</a:t>
            </a:fld>
            <a:endParaRPr lang="ja-JP" altLang="en-US">
              <a:latin typeface="Calibri" panose="020F0502020204030204" pitchFamily="34" charset="0"/>
            </a:endParaRPr>
          </a:p>
        </p:txBody>
      </p:sp>
    </p:spTree>
    <p:extLst>
      <p:ext uri="{BB962C8B-B14F-4D97-AF65-F5344CB8AC3E}">
        <p14:creationId xmlns:p14="http://schemas.microsoft.com/office/powerpoint/2010/main" val="2533534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775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A451D55-DB56-4919-B3D2-583AEA761BFA}" type="slidenum">
              <a:rPr lang="ja-JP" altLang="en-US">
                <a:latin typeface="Calibri" panose="020F0502020204030204" pitchFamily="34" charset="0"/>
              </a:rPr>
              <a:pPr eaLnBrk="1" hangingPunct="1"/>
              <a:t>86</a:t>
            </a:fld>
            <a:endParaRPr lang="ja-JP" altLang="en-US">
              <a:latin typeface="Calibri" panose="020F0502020204030204" pitchFamily="34" charset="0"/>
            </a:endParaRPr>
          </a:p>
        </p:txBody>
      </p:sp>
    </p:spTree>
    <p:extLst>
      <p:ext uri="{BB962C8B-B14F-4D97-AF65-F5344CB8AC3E}">
        <p14:creationId xmlns:p14="http://schemas.microsoft.com/office/powerpoint/2010/main" val="3953761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795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E55BDAA-C1CC-4DB8-B2BD-F9F0D6E17F94}" type="slidenum">
              <a:rPr lang="ja-JP" altLang="en-US">
                <a:latin typeface="Calibri" panose="020F0502020204030204" pitchFamily="34" charset="0"/>
              </a:rPr>
              <a:pPr eaLnBrk="1" hangingPunct="1"/>
              <a:t>87</a:t>
            </a:fld>
            <a:endParaRPr lang="ja-JP" altLang="en-US">
              <a:latin typeface="Calibri" panose="020F0502020204030204" pitchFamily="34" charset="0"/>
            </a:endParaRPr>
          </a:p>
        </p:txBody>
      </p:sp>
    </p:spTree>
    <p:extLst>
      <p:ext uri="{BB962C8B-B14F-4D97-AF65-F5344CB8AC3E}">
        <p14:creationId xmlns:p14="http://schemas.microsoft.com/office/powerpoint/2010/main" val="9944400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05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C79600B-5F11-4389-B819-A99C6C023979}" type="slidenum">
              <a:rPr lang="ja-JP" altLang="en-US">
                <a:latin typeface="Calibri" panose="020F0502020204030204" pitchFamily="34" charset="0"/>
              </a:rPr>
              <a:pPr eaLnBrk="1" hangingPunct="1"/>
              <a:t>90</a:t>
            </a:fld>
            <a:endParaRPr lang="ja-JP" altLang="en-US">
              <a:latin typeface="Calibri" panose="020F0502020204030204" pitchFamily="34" charset="0"/>
            </a:endParaRPr>
          </a:p>
        </p:txBody>
      </p:sp>
    </p:spTree>
    <p:extLst>
      <p:ext uri="{BB962C8B-B14F-4D97-AF65-F5344CB8AC3E}">
        <p14:creationId xmlns:p14="http://schemas.microsoft.com/office/powerpoint/2010/main" val="1332647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16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88C14A4-34CC-43CA-8AF2-3BC63869EE6C}" type="slidenum">
              <a:rPr lang="ja-JP" altLang="en-US">
                <a:latin typeface="Calibri" panose="020F0502020204030204" pitchFamily="34" charset="0"/>
              </a:rPr>
              <a:pPr eaLnBrk="1" hangingPunct="1"/>
              <a:t>93</a:t>
            </a:fld>
            <a:endParaRPr lang="ja-JP" altLang="en-US">
              <a:latin typeface="Calibri" panose="020F0502020204030204" pitchFamily="34" charset="0"/>
            </a:endParaRPr>
          </a:p>
        </p:txBody>
      </p:sp>
    </p:spTree>
    <p:extLst>
      <p:ext uri="{BB962C8B-B14F-4D97-AF65-F5344CB8AC3E}">
        <p14:creationId xmlns:p14="http://schemas.microsoft.com/office/powerpoint/2010/main" val="2419888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365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BA22522-3E4B-43C7-B6A7-09DF14F4433A}" type="slidenum">
              <a:rPr lang="ja-JP" altLang="en-US">
                <a:latin typeface="Calibri" panose="020F0502020204030204" pitchFamily="34" charset="0"/>
              </a:rPr>
              <a:pPr eaLnBrk="1" hangingPunct="1"/>
              <a:t>94</a:t>
            </a:fld>
            <a:endParaRPr lang="ja-JP" altLang="en-US">
              <a:latin typeface="Calibri" panose="020F0502020204030204" pitchFamily="34" charset="0"/>
            </a:endParaRPr>
          </a:p>
        </p:txBody>
      </p:sp>
    </p:spTree>
    <p:extLst>
      <p:ext uri="{BB962C8B-B14F-4D97-AF65-F5344CB8AC3E}">
        <p14:creationId xmlns:p14="http://schemas.microsoft.com/office/powerpoint/2010/main" val="1635387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46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B0DC2EB-290F-4256-85A8-F07107617FC2}" type="slidenum">
              <a:rPr lang="ja-JP" altLang="en-US">
                <a:latin typeface="Calibri" panose="020F0502020204030204" pitchFamily="34" charset="0"/>
              </a:rPr>
              <a:pPr eaLnBrk="1" hangingPunct="1"/>
              <a:t>95</a:t>
            </a:fld>
            <a:endParaRPr lang="ja-JP" altLang="en-US">
              <a:latin typeface="Calibri" panose="020F0502020204030204" pitchFamily="34" charset="0"/>
            </a:endParaRPr>
          </a:p>
        </p:txBody>
      </p:sp>
    </p:spTree>
    <p:extLst>
      <p:ext uri="{BB962C8B-B14F-4D97-AF65-F5344CB8AC3E}">
        <p14:creationId xmlns:p14="http://schemas.microsoft.com/office/powerpoint/2010/main" val="36872915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467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B0DC2EB-290F-4256-85A8-F07107617FC2}" type="slidenum">
              <a:rPr lang="ja-JP" altLang="en-US">
                <a:latin typeface="Calibri" panose="020F0502020204030204" pitchFamily="34" charset="0"/>
              </a:rPr>
              <a:pPr eaLnBrk="1" hangingPunct="1"/>
              <a:t>96</a:t>
            </a:fld>
            <a:endParaRPr lang="ja-JP" altLang="en-US">
              <a:latin typeface="Calibri" panose="020F0502020204030204" pitchFamily="34" charset="0"/>
            </a:endParaRPr>
          </a:p>
        </p:txBody>
      </p:sp>
    </p:spTree>
    <p:extLst>
      <p:ext uri="{BB962C8B-B14F-4D97-AF65-F5344CB8AC3E}">
        <p14:creationId xmlns:p14="http://schemas.microsoft.com/office/powerpoint/2010/main" val="267341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613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23409645-A6DB-4657-8B0D-FB0ABC19032B}" type="slidenum">
              <a:rPr lang="ja-JP" altLang="en-US">
                <a:latin typeface="Calibri" panose="020F0502020204030204" pitchFamily="34" charset="0"/>
              </a:rPr>
              <a:pPr eaLnBrk="1" hangingPunct="1"/>
              <a:t>10</a:t>
            </a:fld>
            <a:endParaRPr lang="ja-JP"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570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6F74A19-A3F6-42F0-9E61-9E41B19BE72F}" type="slidenum">
              <a:rPr lang="ja-JP" altLang="en-US">
                <a:latin typeface="Calibri" panose="020F0502020204030204" pitchFamily="34" charset="0"/>
              </a:rPr>
              <a:pPr eaLnBrk="1" hangingPunct="1"/>
              <a:t>99</a:t>
            </a:fld>
            <a:endParaRPr lang="ja-JP" altLang="en-US">
              <a:latin typeface="Calibri" panose="020F0502020204030204" pitchFamily="34" charset="0"/>
            </a:endParaRPr>
          </a:p>
        </p:txBody>
      </p:sp>
    </p:spTree>
    <p:extLst>
      <p:ext uri="{BB962C8B-B14F-4D97-AF65-F5344CB8AC3E}">
        <p14:creationId xmlns:p14="http://schemas.microsoft.com/office/powerpoint/2010/main" val="9065877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8672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3BEF4C4-72CE-4384-9633-A6626EBC9B7E}" type="slidenum">
              <a:rPr lang="ja-JP" altLang="en-US">
                <a:latin typeface="Calibri" panose="020F0502020204030204" pitchFamily="34" charset="0"/>
              </a:rPr>
              <a:pPr eaLnBrk="1" hangingPunct="1"/>
              <a:t>100</a:t>
            </a:fld>
            <a:endParaRPr lang="ja-JP" altLang="en-US">
              <a:latin typeface="Calibri" panose="020F0502020204030204" pitchFamily="34" charset="0"/>
            </a:endParaRPr>
          </a:p>
        </p:txBody>
      </p:sp>
    </p:spTree>
    <p:extLst>
      <p:ext uri="{BB962C8B-B14F-4D97-AF65-F5344CB8AC3E}">
        <p14:creationId xmlns:p14="http://schemas.microsoft.com/office/powerpoint/2010/main" val="4233245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877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8E520B8-69DA-4EF9-B284-FC5E78E258A4}" type="slidenum">
              <a:rPr lang="ja-JP" altLang="en-US">
                <a:latin typeface="Calibri" panose="020F0502020204030204" pitchFamily="34" charset="0"/>
              </a:rPr>
              <a:pPr eaLnBrk="1" hangingPunct="1"/>
              <a:t>101</a:t>
            </a:fld>
            <a:endParaRPr lang="ja-JP" altLang="en-US">
              <a:latin typeface="Calibri" panose="020F0502020204030204" pitchFamily="34" charset="0"/>
            </a:endParaRPr>
          </a:p>
        </p:txBody>
      </p:sp>
    </p:spTree>
    <p:extLst>
      <p:ext uri="{BB962C8B-B14F-4D97-AF65-F5344CB8AC3E}">
        <p14:creationId xmlns:p14="http://schemas.microsoft.com/office/powerpoint/2010/main" val="37452603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979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8C85583-C4E8-4C5A-94C3-B1BEC6A95ABA}" type="slidenum">
              <a:rPr lang="ja-JP" altLang="en-US">
                <a:latin typeface="Calibri" panose="020F0502020204030204" pitchFamily="34" charset="0"/>
              </a:rPr>
              <a:pPr eaLnBrk="1" hangingPunct="1"/>
              <a:t>102</a:t>
            </a:fld>
            <a:endParaRPr lang="ja-JP" altLang="en-US">
              <a:latin typeface="Calibri" panose="020F0502020204030204" pitchFamily="34" charset="0"/>
            </a:endParaRPr>
          </a:p>
        </p:txBody>
      </p:sp>
    </p:spTree>
    <p:extLst>
      <p:ext uri="{BB962C8B-B14F-4D97-AF65-F5344CB8AC3E}">
        <p14:creationId xmlns:p14="http://schemas.microsoft.com/office/powerpoint/2010/main" val="4297934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491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C278F379-7F5E-4CC4-AE04-5E022EF31611}" type="slidenum">
              <a:rPr lang="ja-JP" altLang="en-US">
                <a:latin typeface="Calibri" panose="020F0502020204030204" pitchFamily="34" charset="0"/>
              </a:rPr>
              <a:pPr eaLnBrk="1" hangingPunct="1"/>
              <a:t>103</a:t>
            </a:fld>
            <a:endParaRPr lang="ja-JP" altLang="en-US">
              <a:latin typeface="Calibri" panose="020F0502020204030204" pitchFamily="34" charset="0"/>
            </a:endParaRPr>
          </a:p>
        </p:txBody>
      </p:sp>
    </p:spTree>
    <p:extLst>
      <p:ext uri="{BB962C8B-B14F-4D97-AF65-F5344CB8AC3E}">
        <p14:creationId xmlns:p14="http://schemas.microsoft.com/office/powerpoint/2010/main" val="3350736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9594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6FBEB27-4EFE-45D5-B970-C78E985C3123}" type="slidenum">
              <a:rPr lang="ja-JP" altLang="en-US">
                <a:latin typeface="Calibri" panose="020F0502020204030204" pitchFamily="34" charset="0"/>
              </a:rPr>
              <a:pPr eaLnBrk="1" hangingPunct="1"/>
              <a:t>104</a:t>
            </a:fld>
            <a:endParaRPr lang="ja-JP" altLang="en-US">
              <a:latin typeface="Calibri" panose="020F0502020204030204" pitchFamily="34" charset="0"/>
            </a:endParaRPr>
          </a:p>
        </p:txBody>
      </p:sp>
    </p:spTree>
    <p:extLst>
      <p:ext uri="{BB962C8B-B14F-4D97-AF65-F5344CB8AC3E}">
        <p14:creationId xmlns:p14="http://schemas.microsoft.com/office/powerpoint/2010/main" val="2478735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105</a:t>
            </a:fld>
            <a:endParaRPr lang="ja-JP" altLang="en-US">
              <a:latin typeface="Calibri" panose="020F0502020204030204" pitchFamily="34" charset="0"/>
            </a:endParaRPr>
          </a:p>
        </p:txBody>
      </p:sp>
    </p:spTree>
    <p:extLst>
      <p:ext uri="{BB962C8B-B14F-4D97-AF65-F5344CB8AC3E}">
        <p14:creationId xmlns:p14="http://schemas.microsoft.com/office/powerpoint/2010/main" val="18742151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130</a:t>
            </a:fld>
            <a:endParaRPr lang="ja-JP" altLang="en-US">
              <a:latin typeface="Calibri" panose="020F0502020204030204" pitchFamily="34" charset="0"/>
            </a:endParaRPr>
          </a:p>
        </p:txBody>
      </p:sp>
    </p:spTree>
    <p:extLst>
      <p:ext uri="{BB962C8B-B14F-4D97-AF65-F5344CB8AC3E}">
        <p14:creationId xmlns:p14="http://schemas.microsoft.com/office/powerpoint/2010/main" val="30316896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156</a:t>
            </a:fld>
            <a:endParaRPr lang="ja-JP" altLang="en-US">
              <a:latin typeface="Calibri" panose="020F0502020204030204" pitchFamily="34" charset="0"/>
            </a:endParaRPr>
          </a:p>
        </p:txBody>
      </p:sp>
    </p:spTree>
    <p:extLst>
      <p:ext uri="{BB962C8B-B14F-4D97-AF65-F5344CB8AC3E}">
        <p14:creationId xmlns:p14="http://schemas.microsoft.com/office/powerpoint/2010/main" val="4211671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1709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D18FE31-2E3D-4D19-901D-1FBD77895FAD}" type="slidenum">
              <a:rPr lang="ja-JP" altLang="en-US">
                <a:latin typeface="Calibri" panose="020F0502020204030204" pitchFamily="34" charset="0"/>
              </a:rPr>
              <a:pPr eaLnBrk="1" hangingPunct="1"/>
              <a:t>172</a:t>
            </a:fld>
            <a:endParaRPr lang="ja-JP" altLang="en-US">
              <a:latin typeface="Calibri" panose="020F0502020204030204" pitchFamily="34" charset="0"/>
            </a:endParaRPr>
          </a:p>
        </p:txBody>
      </p:sp>
    </p:spTree>
    <p:extLst>
      <p:ext uri="{BB962C8B-B14F-4D97-AF65-F5344CB8AC3E}">
        <p14:creationId xmlns:p14="http://schemas.microsoft.com/office/powerpoint/2010/main" val="418419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81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E660638-940C-4B28-9FBB-CBFF75855882}" type="slidenum">
              <a:rPr lang="ja-JP" altLang="en-US">
                <a:latin typeface="Calibri" panose="020F0502020204030204" pitchFamily="34" charset="0"/>
              </a:rPr>
              <a:pPr eaLnBrk="1" hangingPunct="1"/>
              <a:t>12</a:t>
            </a:fld>
            <a:endParaRPr lang="ja-JP"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71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18F9B5-1D64-42D5-A517-F889282F9FDA}" type="slidenum">
              <a:rPr lang="ja-JP" altLang="en-US">
                <a:latin typeface="Calibri" panose="020F0502020204030204" pitchFamily="34" charset="0"/>
              </a:rPr>
              <a:pPr eaLnBrk="1" hangingPunct="1"/>
              <a:t>13</a:t>
            </a:fld>
            <a:endParaRPr lang="ja-JP"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71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18F9B5-1D64-42D5-A517-F889282F9FDA}" type="slidenum">
              <a:rPr lang="ja-JP" altLang="en-US">
                <a:latin typeface="Calibri" panose="020F0502020204030204" pitchFamily="34" charset="0"/>
              </a:rPr>
              <a:pPr eaLnBrk="1" hangingPunct="1"/>
              <a:t>14</a:t>
            </a:fld>
            <a:endParaRPr lang="ja-JP" altLang="en-US">
              <a:latin typeface="Calibri" panose="020F0502020204030204" pitchFamily="34" charset="0"/>
            </a:endParaRPr>
          </a:p>
        </p:txBody>
      </p:sp>
    </p:spTree>
    <p:extLst>
      <p:ext uri="{BB962C8B-B14F-4D97-AF65-F5344CB8AC3E}">
        <p14:creationId xmlns:p14="http://schemas.microsoft.com/office/powerpoint/2010/main" val="284294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771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6798" indent="-275692" eaLnBrk="0" hangingPunct="0">
              <a:defRPr kumimoji="1">
                <a:solidFill>
                  <a:schemeClr val="tx1"/>
                </a:solidFill>
                <a:latin typeface="Arial" panose="020B0604020202020204" pitchFamily="34" charset="0"/>
                <a:ea typeface="ＭＳ Ｐゴシック" panose="020B0600070205080204" pitchFamily="50" charset="-128"/>
              </a:defRPr>
            </a:lvl2pPr>
            <a:lvl3pPr marL="1102766" indent="-220553" eaLnBrk="0" hangingPunct="0">
              <a:defRPr kumimoji="1">
                <a:solidFill>
                  <a:schemeClr val="tx1"/>
                </a:solidFill>
                <a:latin typeface="Arial" panose="020B0604020202020204" pitchFamily="34" charset="0"/>
                <a:ea typeface="ＭＳ Ｐゴシック" panose="020B0600070205080204" pitchFamily="50" charset="-128"/>
              </a:defRPr>
            </a:lvl3pPr>
            <a:lvl4pPr marL="1543873" indent="-220553" eaLnBrk="0" hangingPunct="0">
              <a:defRPr kumimoji="1">
                <a:solidFill>
                  <a:schemeClr val="tx1"/>
                </a:solidFill>
                <a:latin typeface="Arial" panose="020B0604020202020204" pitchFamily="34" charset="0"/>
                <a:ea typeface="ＭＳ Ｐゴシック" panose="020B0600070205080204" pitchFamily="50" charset="-128"/>
              </a:defRPr>
            </a:lvl4pPr>
            <a:lvl5pPr marL="1984980" indent="-220553" eaLnBrk="0" hangingPunct="0">
              <a:defRPr kumimoji="1">
                <a:solidFill>
                  <a:schemeClr val="tx1"/>
                </a:solidFill>
                <a:latin typeface="Arial" panose="020B0604020202020204" pitchFamily="34" charset="0"/>
                <a:ea typeface="ＭＳ Ｐゴシック" panose="020B0600070205080204" pitchFamily="50" charset="-128"/>
              </a:defRPr>
            </a:lvl5pPr>
            <a:lvl6pPr marL="242608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67193"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08299"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9406" indent="-22055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318F9B5-1D64-42D5-A517-F889282F9FDA}" type="slidenum">
              <a:rPr lang="ja-JP" altLang="en-US">
                <a:latin typeface="Calibri" panose="020F0502020204030204" pitchFamily="34" charset="0"/>
              </a:rPr>
              <a:pPr eaLnBrk="1" hangingPunct="1"/>
              <a:t>15</a:t>
            </a:fld>
            <a:endParaRPr lang="ja-JP" altLang="en-US">
              <a:latin typeface="Calibri" panose="020F0502020204030204" pitchFamily="34" charset="0"/>
            </a:endParaRPr>
          </a:p>
        </p:txBody>
      </p:sp>
    </p:spTree>
    <p:extLst>
      <p:ext uri="{BB962C8B-B14F-4D97-AF65-F5344CB8AC3E}">
        <p14:creationId xmlns:p14="http://schemas.microsoft.com/office/powerpoint/2010/main" val="180379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3E4E36AC-7D08-4CF2-8C7A-63EF622A004A}" type="datetime1">
              <a:rPr lang="ja-JP" altLang="en-US" smtClean="0"/>
              <a:t>2023/4/19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5595E53-2706-4657-9ECB-1730C5D2761F}" type="slidenum">
              <a:rPr lang="ja-JP" altLang="en-US"/>
              <a:pPr/>
              <a:t>‹#›</a:t>
            </a:fld>
            <a:endParaRPr lang="ja-JP" altLang="en-US"/>
          </a:p>
        </p:txBody>
      </p:sp>
    </p:spTree>
    <p:extLst>
      <p:ext uri="{BB962C8B-B14F-4D97-AF65-F5344CB8AC3E}">
        <p14:creationId xmlns:p14="http://schemas.microsoft.com/office/powerpoint/2010/main" val="105252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926A864-DE62-4614-A29A-89AF32F939A0}" type="datetime1">
              <a:rPr lang="ja-JP" altLang="en-US" smtClean="0"/>
              <a:t>2023/4/19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945071F7-39C8-421A-9CF2-A73011229965}" type="slidenum">
              <a:rPr lang="ja-JP" altLang="en-US"/>
              <a:pPr/>
              <a:t>‹#›</a:t>
            </a:fld>
            <a:endParaRPr lang="ja-JP" altLang="en-US"/>
          </a:p>
        </p:txBody>
      </p:sp>
    </p:spTree>
    <p:extLst>
      <p:ext uri="{BB962C8B-B14F-4D97-AF65-F5344CB8AC3E}">
        <p14:creationId xmlns:p14="http://schemas.microsoft.com/office/powerpoint/2010/main" val="326831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67B45CF-EDD0-409D-8D62-4724ADED37D0}" type="datetime1">
              <a:rPr lang="ja-JP" altLang="en-US" smtClean="0"/>
              <a:t>2023/4/19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40660BC6-475C-4727-AD4F-0DF642A19885}" type="slidenum">
              <a:rPr lang="ja-JP" altLang="en-US"/>
              <a:pPr/>
              <a:t>‹#›</a:t>
            </a:fld>
            <a:endParaRPr lang="ja-JP" altLang="en-US"/>
          </a:p>
        </p:txBody>
      </p:sp>
    </p:spTree>
    <p:extLst>
      <p:ext uri="{BB962C8B-B14F-4D97-AF65-F5344CB8AC3E}">
        <p14:creationId xmlns:p14="http://schemas.microsoft.com/office/powerpoint/2010/main" val="61009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正方形/長方形 3"/>
          <p:cNvSpPr/>
          <p:nvPr userDrawn="1"/>
        </p:nvSpPr>
        <p:spPr>
          <a:xfrm>
            <a:off x="428625" y="1000125"/>
            <a:ext cx="8429625" cy="714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lang="ja-JP" altLang="en-US"/>
              <a:t>マスタ タイトルの書式設定</a:t>
            </a:r>
          </a:p>
        </p:txBody>
      </p:sp>
      <p:sp>
        <p:nvSpPr>
          <p:cNvPr id="3" name="コンテンツ プレースホルダ 2"/>
          <p:cNvSpPr>
            <a:spLocks noGrp="1"/>
          </p:cNvSpPr>
          <p:nvPr>
            <p:ph idx="1"/>
          </p:nvPr>
        </p:nvSpPr>
        <p:spPr>
          <a:xfrm>
            <a:off x="457200" y="1214422"/>
            <a:ext cx="8229600" cy="5000660"/>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 3"/>
          <p:cNvSpPr>
            <a:spLocks noGrp="1"/>
          </p:cNvSpPr>
          <p:nvPr>
            <p:ph type="dt" sz="half" idx="10"/>
          </p:nvPr>
        </p:nvSpPr>
        <p:spPr/>
        <p:txBody>
          <a:bodyPr/>
          <a:lstStyle>
            <a:lvl1pPr>
              <a:defRPr/>
            </a:lvl1pPr>
          </a:lstStyle>
          <a:p>
            <a:pPr>
              <a:defRPr/>
            </a:pPr>
            <a:fld id="{B60FA4AA-D7E0-4A0A-893D-28EE2BDAE25E}" type="datetime1">
              <a:rPr lang="ja-JP" altLang="en-US" smtClean="0"/>
              <a:t>2023/4/19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F9134F74-3BB4-4ADE-A554-892E3A208E77}" type="slidenum">
              <a:rPr lang="ja-JP" altLang="en-US"/>
              <a:pPr/>
              <a:t>‹#›</a:t>
            </a:fld>
            <a:endParaRPr lang="ja-JP" altLang="en-US"/>
          </a:p>
        </p:txBody>
      </p:sp>
    </p:spTree>
    <p:extLst>
      <p:ext uri="{BB962C8B-B14F-4D97-AF65-F5344CB8AC3E}">
        <p14:creationId xmlns:p14="http://schemas.microsoft.com/office/powerpoint/2010/main" val="341780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43718F9-A235-46A4-86E6-7AB6EA83C2C9}" type="datetime1">
              <a:rPr lang="ja-JP" altLang="en-US" smtClean="0"/>
              <a:t>2023/4/19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2CA4416-B4C0-4B3A-9581-C6588EE7A4C0}" type="slidenum">
              <a:rPr lang="ja-JP" altLang="en-US"/>
              <a:pPr/>
              <a:t>‹#›</a:t>
            </a:fld>
            <a:endParaRPr lang="ja-JP" altLang="en-US"/>
          </a:p>
        </p:txBody>
      </p:sp>
    </p:spTree>
    <p:extLst>
      <p:ext uri="{BB962C8B-B14F-4D97-AF65-F5344CB8AC3E}">
        <p14:creationId xmlns:p14="http://schemas.microsoft.com/office/powerpoint/2010/main" val="268458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D692F334-21A7-4502-A46F-09D0468CA802}" type="datetime1">
              <a:rPr lang="ja-JP" altLang="en-US" smtClean="0"/>
              <a:t>2023/4/19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2CB2972C-7B1E-4588-80C2-C41E69692076}" type="slidenum">
              <a:rPr lang="ja-JP" altLang="en-US"/>
              <a:pPr/>
              <a:t>‹#›</a:t>
            </a:fld>
            <a:endParaRPr lang="ja-JP" altLang="en-US"/>
          </a:p>
        </p:txBody>
      </p:sp>
    </p:spTree>
    <p:extLst>
      <p:ext uri="{BB962C8B-B14F-4D97-AF65-F5344CB8AC3E}">
        <p14:creationId xmlns:p14="http://schemas.microsoft.com/office/powerpoint/2010/main" val="48752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DAD474C-9C32-4272-82C5-A8B187D312E4}" type="datetime1">
              <a:rPr lang="ja-JP" altLang="en-US" smtClean="0"/>
              <a:t>2023/4/19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9DC25020-14DC-4DAF-A4DE-9DD8A879678E}" type="slidenum">
              <a:rPr lang="ja-JP" altLang="en-US"/>
              <a:pPr/>
              <a:t>‹#›</a:t>
            </a:fld>
            <a:endParaRPr lang="ja-JP" altLang="en-US"/>
          </a:p>
        </p:txBody>
      </p:sp>
    </p:spTree>
    <p:extLst>
      <p:ext uri="{BB962C8B-B14F-4D97-AF65-F5344CB8AC3E}">
        <p14:creationId xmlns:p14="http://schemas.microsoft.com/office/powerpoint/2010/main" val="54194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06EE44B3-F5E2-4EA3-9F99-E3BA7FACE9E7}" type="datetime1">
              <a:rPr lang="ja-JP" altLang="en-US" smtClean="0"/>
              <a:t>2023/4/19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6B4BDEB-350B-439F-934C-76E39E7879A4}" type="slidenum">
              <a:rPr lang="ja-JP" altLang="en-US"/>
              <a:pPr/>
              <a:t>‹#›</a:t>
            </a:fld>
            <a:endParaRPr lang="ja-JP" altLang="en-US"/>
          </a:p>
        </p:txBody>
      </p:sp>
    </p:spTree>
    <p:extLst>
      <p:ext uri="{BB962C8B-B14F-4D97-AF65-F5344CB8AC3E}">
        <p14:creationId xmlns:p14="http://schemas.microsoft.com/office/powerpoint/2010/main" val="346039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2ECCB02-5952-40EF-9463-591BF496BA86}" type="datetime1">
              <a:rPr lang="ja-JP" altLang="en-US" smtClean="0"/>
              <a:t>2023/4/19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E53711EE-40CC-470B-9A05-6B9BB9FCE5D2}" type="slidenum">
              <a:rPr lang="ja-JP" altLang="en-US"/>
              <a:pPr/>
              <a:t>‹#›</a:t>
            </a:fld>
            <a:endParaRPr lang="ja-JP" altLang="en-US"/>
          </a:p>
        </p:txBody>
      </p:sp>
    </p:spTree>
    <p:extLst>
      <p:ext uri="{BB962C8B-B14F-4D97-AF65-F5344CB8AC3E}">
        <p14:creationId xmlns:p14="http://schemas.microsoft.com/office/powerpoint/2010/main" val="89975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76E6AF5-B8BE-4B41-B9AF-21888B7CF69B}" type="datetime1">
              <a:rPr lang="ja-JP" altLang="en-US" smtClean="0"/>
              <a:t>2023/4/19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E03BE934-1866-45CA-86C9-434007DEB12E}" type="slidenum">
              <a:rPr lang="ja-JP" altLang="en-US"/>
              <a:pPr/>
              <a:t>‹#›</a:t>
            </a:fld>
            <a:endParaRPr lang="ja-JP" altLang="en-US"/>
          </a:p>
        </p:txBody>
      </p:sp>
    </p:spTree>
    <p:extLst>
      <p:ext uri="{BB962C8B-B14F-4D97-AF65-F5344CB8AC3E}">
        <p14:creationId xmlns:p14="http://schemas.microsoft.com/office/powerpoint/2010/main" val="399516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72CAB6B-1CBE-458F-AD97-D7464FF8C707}" type="datetime1">
              <a:rPr lang="ja-JP" altLang="en-US" smtClean="0"/>
              <a:t>2023/4/19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3C94C9E-01E1-42AB-A90B-71906AF7033F}" type="slidenum">
              <a:rPr lang="ja-JP" altLang="en-US"/>
              <a:pPr/>
              <a:t>‹#›</a:t>
            </a:fld>
            <a:endParaRPr lang="ja-JP" altLang="en-US"/>
          </a:p>
        </p:txBody>
      </p:sp>
    </p:spTree>
    <p:extLst>
      <p:ext uri="{BB962C8B-B14F-4D97-AF65-F5344CB8AC3E}">
        <p14:creationId xmlns:p14="http://schemas.microsoft.com/office/powerpoint/2010/main" val="398801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E652AF6-092C-4231-870B-2B1F233EB515}" type="datetime1">
              <a:rPr lang="ja-JP" altLang="en-US" smtClean="0"/>
              <a:t>2023/4/19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Lucida Console" panose="020B0609040504020204" pitchFamily="49" charset="0"/>
                <a:ea typeface="HG丸ｺﾞｼｯｸM-PRO" panose="020F0600000000000000" pitchFamily="50" charset="-128"/>
              </a:defRPr>
            </a:lvl1pPr>
          </a:lstStyle>
          <a:p>
            <a:fld id="{3C5B8480-8C68-4570-A9C0-92FD85F6E720}"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853" r:id="rId1"/>
    <p:sldLayoutId id="214748386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ftr="0" dt="0"/>
  <p:txStyles>
    <p:titleStyle>
      <a:lvl1pPr algn="ctr" rtl="0" eaLnBrk="0" fontAlgn="base" hangingPunct="0">
        <a:spcBef>
          <a:spcPct val="0"/>
        </a:spcBef>
        <a:spcAft>
          <a:spcPct val="0"/>
        </a:spcAft>
        <a:defRPr kumimoji="1" sz="4400" kern="1200">
          <a:solidFill>
            <a:schemeClr val="tx1"/>
          </a:solidFill>
          <a:latin typeface="+mn-ea"/>
          <a:ea typeface="+mn-ea"/>
          <a:cs typeface="+mj-cs"/>
        </a:defRPr>
      </a:lvl1pPr>
      <a:lvl2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2pPr>
      <a:lvl3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3pPr>
      <a:lvl4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4pPr>
      <a:lvl5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5pPr>
      <a:lvl6pPr marL="457200" algn="ctr" rtl="0" fontAlgn="base">
        <a:spcBef>
          <a:spcPct val="0"/>
        </a:spcBef>
        <a:spcAft>
          <a:spcPct val="0"/>
        </a:spcAft>
        <a:defRPr kumimoji="1" sz="4400">
          <a:solidFill>
            <a:schemeClr val="tx1"/>
          </a:solidFill>
          <a:latin typeface="Lucida Console" pitchFamily="49" charset="0"/>
          <a:ea typeface="HG丸ｺﾞｼｯｸM-PRO" pitchFamily="50" charset="-128"/>
        </a:defRPr>
      </a:lvl6pPr>
      <a:lvl7pPr marL="914400" algn="ctr" rtl="0" fontAlgn="base">
        <a:spcBef>
          <a:spcPct val="0"/>
        </a:spcBef>
        <a:spcAft>
          <a:spcPct val="0"/>
        </a:spcAft>
        <a:defRPr kumimoji="1" sz="4400">
          <a:solidFill>
            <a:schemeClr val="tx1"/>
          </a:solidFill>
          <a:latin typeface="Lucida Console" pitchFamily="49" charset="0"/>
          <a:ea typeface="HG丸ｺﾞｼｯｸM-PRO" pitchFamily="50" charset="-128"/>
        </a:defRPr>
      </a:lvl7pPr>
      <a:lvl8pPr marL="1371600" algn="ctr" rtl="0" fontAlgn="base">
        <a:spcBef>
          <a:spcPct val="0"/>
        </a:spcBef>
        <a:spcAft>
          <a:spcPct val="0"/>
        </a:spcAft>
        <a:defRPr kumimoji="1" sz="4400">
          <a:solidFill>
            <a:schemeClr val="tx1"/>
          </a:solidFill>
          <a:latin typeface="Lucida Console" pitchFamily="49" charset="0"/>
          <a:ea typeface="HG丸ｺﾞｼｯｸM-PRO" pitchFamily="50" charset="-128"/>
        </a:defRPr>
      </a:lvl8pPr>
      <a:lvl9pPr marL="1828800" algn="ctr" rtl="0" fontAlgn="base">
        <a:spcBef>
          <a:spcPct val="0"/>
        </a:spcBef>
        <a:spcAft>
          <a:spcPct val="0"/>
        </a:spcAft>
        <a:defRPr kumimoji="1" sz="4400">
          <a:solidFill>
            <a:schemeClr val="tx1"/>
          </a:solidFill>
          <a:latin typeface="Lucida Console" pitchFamily="49" charset="0"/>
          <a:ea typeface="HG丸ｺﾞｼｯｸM-PRO"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pPr eaLnBrk="1" hangingPunct="1"/>
            <a:r>
              <a:rPr lang="en-US" altLang="ja-JP" b="1" dirty="0"/>
              <a:t>C</a:t>
            </a:r>
            <a:r>
              <a:rPr lang="ja-JP" altLang="en-US" b="1" dirty="0"/>
              <a:t>言語 学習教材</a:t>
            </a:r>
          </a:p>
        </p:txBody>
      </p:sp>
      <p:sp>
        <p:nvSpPr>
          <p:cNvPr id="3" name="サブタイトル 2"/>
          <p:cNvSpPr>
            <a:spLocks noGrp="1"/>
          </p:cNvSpPr>
          <p:nvPr>
            <p:ph type="subTitle" idx="1"/>
          </p:nvPr>
        </p:nvSpPr>
        <p:spPr>
          <a:xfrm>
            <a:off x="1371600" y="4429125"/>
            <a:ext cx="6400800" cy="638175"/>
          </a:xfrm>
        </p:spPr>
        <p:txBody>
          <a:bodyPr rtlCol="0">
            <a:normAutofit fontScale="55000" lnSpcReduction="20000"/>
          </a:bodyPr>
          <a:lstStyle/>
          <a:p>
            <a:pPr eaLnBrk="1" fontAlgn="auto" hangingPunct="1">
              <a:spcAft>
                <a:spcPts val="0"/>
              </a:spcAft>
              <a:defRPr/>
            </a:pPr>
            <a:r>
              <a:rPr lang="ja-JP" altLang="en-US" dirty="0">
                <a:latin typeface="+mn-ea"/>
              </a:rPr>
              <a:t>筑波大学 システム情報系 三谷純</a:t>
            </a:r>
            <a:endParaRPr lang="en-US" altLang="ja-JP" dirty="0">
              <a:latin typeface="+mn-ea"/>
            </a:endParaRPr>
          </a:p>
          <a:p>
            <a:pPr eaLnBrk="1" fontAlgn="auto" hangingPunct="1">
              <a:spcAft>
                <a:spcPts val="0"/>
              </a:spcAft>
              <a:defRPr/>
            </a:pPr>
            <a:r>
              <a:rPr lang="ja-JP" altLang="en-US" dirty="0">
                <a:latin typeface="+mn-ea"/>
              </a:rPr>
              <a:t>最終更新日 </a:t>
            </a:r>
            <a:r>
              <a:rPr lang="en-US" altLang="ja-JP" dirty="0">
                <a:latin typeface="+mn-ea"/>
              </a:rPr>
              <a:t>2023/4/19</a:t>
            </a:r>
            <a:endParaRPr lang="ja-JP" altLang="en-US" dirty="0">
              <a:latin typeface="+mn-ea"/>
            </a:endParaRPr>
          </a:p>
        </p:txBody>
      </p:sp>
      <p:sp>
        <p:nvSpPr>
          <p:cNvPr id="351233" name="Rectangle 1"/>
          <p:cNvSpPr>
            <a:spLocks noChangeArrowheads="1"/>
          </p:cNvSpPr>
          <p:nvPr/>
        </p:nvSpPr>
        <p:spPr bwMode="auto">
          <a:xfrm>
            <a:off x="-180528" y="6453336"/>
            <a:ext cx="9167894" cy="307777"/>
          </a:xfrm>
          <a:prstGeom prst="rect">
            <a:avLst/>
          </a:prstGeom>
          <a:noFill/>
          <a:ln w="9525">
            <a:noFill/>
            <a:miter lim="800000"/>
            <a:headEnd/>
            <a:tailEnd/>
          </a:ln>
          <a:effectLst/>
        </p:spPr>
        <p:txBody>
          <a:bodyPr wrap="none" anchor="ctr">
            <a:spAutoFit/>
          </a:bodyPr>
          <a:lstStyle/>
          <a:p>
            <a:pPr>
              <a:defRPr/>
            </a:pPr>
            <a:r>
              <a:rPr lang="ja-JP" sz="1400" dirty="0">
                <a:latin typeface="+mn-ea"/>
                <a:ea typeface="+mn-ea"/>
                <a:cs typeface="ＭＳ Ｐゴシック" pitchFamily="50" charset="-128"/>
              </a:rPr>
              <a:t>　　　</a:t>
            </a:r>
            <a:r>
              <a:rPr lang="ja-JP" altLang="ja-JP" sz="1400" dirty="0">
                <a:latin typeface="+mn-ea"/>
                <a:ea typeface="+mn-ea"/>
                <a:cs typeface="ＭＳ Ｐゴシック" pitchFamily="50" charset="-128"/>
              </a:rPr>
              <a:t>(C) 20</a:t>
            </a:r>
            <a:r>
              <a:rPr lang="en-US" altLang="ja-JP" sz="1400" dirty="0">
                <a:latin typeface="+mn-ea"/>
                <a:ea typeface="+mn-ea"/>
                <a:cs typeface="ＭＳ Ｐゴシック" pitchFamily="50" charset="-128"/>
              </a:rPr>
              <a:t>23</a:t>
            </a:r>
            <a:r>
              <a:rPr lang="ja-JP" altLang="ja-JP" sz="1400" dirty="0">
                <a:latin typeface="+mn-ea"/>
                <a:ea typeface="+mn-ea"/>
                <a:cs typeface="ＭＳ Ｐゴシック" pitchFamily="50" charset="-128"/>
              </a:rPr>
              <a:t> Jun Mitani </a:t>
            </a:r>
            <a:r>
              <a:rPr lang="ja-JP" sz="1400" dirty="0">
                <a:latin typeface="+mn-ea"/>
                <a:ea typeface="+mn-ea"/>
                <a:cs typeface="ＭＳ Ｐゴシック" pitchFamily="50" charset="-128"/>
              </a:rPr>
              <a:t>　　図表出典：三谷純著</a:t>
            </a:r>
            <a:r>
              <a:rPr lang="ja-JP" altLang="ja-JP" sz="1400" dirty="0">
                <a:latin typeface="+mn-ea"/>
                <a:ea typeface="+mn-ea"/>
                <a:cs typeface="ＭＳ Ｐゴシック" pitchFamily="50" charset="-128"/>
              </a:rPr>
              <a:t>『</a:t>
            </a:r>
            <a:r>
              <a:rPr lang="en-US" altLang="ja-JP" sz="1400" dirty="0">
                <a:latin typeface="+mn-ea"/>
                <a:ea typeface="+mn-ea"/>
                <a:cs typeface="ＭＳ Ｐゴシック" pitchFamily="50" charset="-128"/>
              </a:rPr>
              <a:t>C </a:t>
            </a:r>
            <a:r>
              <a:rPr lang="ja-JP" altLang="en-US" sz="1400" dirty="0">
                <a:latin typeface="+mn-ea"/>
                <a:ea typeface="+mn-ea"/>
                <a:cs typeface="ＭＳ Ｐゴシック" pitchFamily="50" charset="-128"/>
              </a:rPr>
              <a:t>言語</a:t>
            </a:r>
            <a:r>
              <a:rPr lang="en-US" altLang="ja-JP" sz="1400" dirty="0">
                <a:latin typeface="+mn-ea"/>
                <a:ea typeface="+mn-ea"/>
                <a:cs typeface="ＭＳ Ｐゴシック" pitchFamily="50" charset="-128"/>
              </a:rPr>
              <a:t> </a:t>
            </a:r>
            <a:r>
              <a:rPr lang="ja-JP" altLang="en-US" sz="1400" dirty="0">
                <a:latin typeface="+mn-ea"/>
                <a:ea typeface="+mn-ea"/>
                <a:cs typeface="ＭＳ Ｐゴシック" pitchFamily="50" charset="-128"/>
              </a:rPr>
              <a:t>ゼロからはじめるプログラミング</a:t>
            </a:r>
            <a:r>
              <a:rPr lang="ja-JP" altLang="ja-JP" sz="1400" dirty="0">
                <a:latin typeface="+mn-ea"/>
                <a:ea typeface="+mn-ea"/>
                <a:cs typeface="ＭＳ Ｐゴシック" pitchFamily="50" charset="-128"/>
              </a:rPr>
              <a:t>』</a:t>
            </a:r>
            <a:r>
              <a:rPr lang="ja-JP" sz="1400" dirty="0">
                <a:latin typeface="+mn-ea"/>
                <a:ea typeface="+mn-ea"/>
                <a:cs typeface="ＭＳ Ｐゴシック" pitchFamily="50" charset="-128"/>
              </a:rPr>
              <a:t>（翔泳社 刊）</a:t>
            </a:r>
            <a:r>
              <a:rPr lang="ja-JP" sz="1000" dirty="0">
                <a:latin typeface="+mn-ea"/>
                <a:ea typeface="+mn-ea"/>
                <a:cs typeface="ＭＳ Ｐゴシック" pitchFamily="50" charset="-128"/>
              </a:rPr>
              <a:t> </a:t>
            </a:r>
            <a:endParaRPr lang="ja-JP" sz="3200" dirty="0">
              <a:latin typeface="+mn-ea"/>
              <a:ea typeface="+mn-ea"/>
              <a:cs typeface="ＭＳ Ｐゴシック"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ja-JP" altLang="en-US"/>
              <a:t>プログラムとは</a:t>
            </a:r>
          </a:p>
        </p:txBody>
      </p:sp>
      <p:sp>
        <p:nvSpPr>
          <p:cNvPr id="6148" name="コンテンツ プレースホルダ 2"/>
          <p:cNvSpPr>
            <a:spLocks noGrp="1"/>
          </p:cNvSpPr>
          <p:nvPr>
            <p:ph idx="1"/>
          </p:nvPr>
        </p:nvSpPr>
        <p:spPr/>
        <p:txBody>
          <a:bodyPr/>
          <a:lstStyle/>
          <a:p>
            <a:pPr eaLnBrk="1" hangingPunct="1"/>
            <a:r>
              <a:rPr lang="ja-JP" altLang="en-US" sz="2800" dirty="0"/>
              <a:t>コンピュータに命令を与えるものが</a:t>
            </a:r>
            <a:br>
              <a:rPr lang="en-US" altLang="ja-JP" sz="2800" dirty="0"/>
            </a:br>
            <a:r>
              <a:rPr lang="ja-JP" altLang="en-US" sz="2800" dirty="0"/>
              <a:t>「プログラム」</a:t>
            </a:r>
            <a:endParaRPr lang="en-US" altLang="ja-JP" sz="2800" dirty="0"/>
          </a:p>
          <a:p>
            <a:pPr eaLnBrk="1" hangingPunct="1"/>
            <a:r>
              <a:rPr lang="ja-JP" altLang="en-US" sz="2800" dirty="0"/>
              <a:t>プログラムを作成するための専用言語が「プログラミング言語」</a:t>
            </a:r>
            <a:endParaRPr lang="en-US" altLang="ja-JP" sz="2800" dirty="0"/>
          </a:p>
          <a:p>
            <a:pPr eaLnBrk="1" hangingPunct="1"/>
            <a:r>
              <a:rPr lang="ja-JP" altLang="en-US" sz="2800" dirty="0"/>
              <a:t>その中の</a:t>
            </a:r>
            <a:r>
              <a:rPr lang="en-US" altLang="ja-JP" sz="2800" dirty="0"/>
              <a:t>1</a:t>
            </a:r>
            <a:r>
              <a:rPr lang="ja-JP" altLang="en-US" sz="2800" dirty="0"/>
              <a:t>つに「</a:t>
            </a:r>
            <a:r>
              <a:rPr lang="en-US" altLang="ja-JP" sz="2800" dirty="0"/>
              <a:t>C</a:t>
            </a:r>
            <a:r>
              <a:rPr lang="ja-JP" altLang="en-US" sz="2800" dirty="0"/>
              <a:t>言語」がある</a:t>
            </a:r>
          </a:p>
        </p:txBody>
      </p:sp>
      <p:pic>
        <p:nvPicPr>
          <p:cNvPr id="4" name="図 3">
            <a:extLst>
              <a:ext uri="{FF2B5EF4-FFF2-40B4-BE49-F238E27FC236}">
                <a16:creationId xmlns:a16="http://schemas.microsoft.com/office/drawing/2014/main" id="{20F92B1F-F3E3-0D46-D175-C0DED44AC985}"/>
              </a:ext>
            </a:extLst>
          </p:cNvPr>
          <p:cNvPicPr>
            <a:picLocks noChangeAspect="1"/>
          </p:cNvPicPr>
          <p:nvPr/>
        </p:nvPicPr>
        <p:blipFill>
          <a:blip r:embed="rId3"/>
          <a:stretch>
            <a:fillRect/>
          </a:stretch>
        </p:blipFill>
        <p:spPr>
          <a:xfrm>
            <a:off x="1187624" y="3714752"/>
            <a:ext cx="5976664" cy="2813504"/>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p:cNvSpPr>
            <a:spLocks noGrp="1"/>
          </p:cNvSpPr>
          <p:nvPr>
            <p:ph type="title"/>
          </p:nvPr>
        </p:nvSpPr>
        <p:spPr>
          <a:xfrm>
            <a:off x="457200" y="274638"/>
            <a:ext cx="8229600" cy="725487"/>
          </a:xfrm>
        </p:spPr>
        <p:txBody>
          <a:bodyPr/>
          <a:lstStyle/>
          <a:p>
            <a:pPr eaLnBrk="1" hangingPunct="1"/>
            <a:r>
              <a:rPr lang="ja-JP" altLang="en-US" dirty="0"/>
              <a:t>戻り値のある関数の例１</a:t>
            </a:r>
          </a:p>
        </p:txBody>
      </p:sp>
      <p:sp>
        <p:nvSpPr>
          <p:cNvPr id="119811" name="コンテンツ プレースホルダ 2"/>
          <p:cNvSpPr>
            <a:spLocks noGrp="1"/>
          </p:cNvSpPr>
          <p:nvPr>
            <p:ph idx="1"/>
          </p:nvPr>
        </p:nvSpPr>
        <p:spPr>
          <a:xfrm>
            <a:off x="457200" y="1214438"/>
            <a:ext cx="8229600" cy="1143000"/>
          </a:xfrm>
        </p:spPr>
        <p:txBody>
          <a:bodyPr/>
          <a:lstStyle/>
          <a:p>
            <a:pPr eaLnBrk="1" hangingPunct="1"/>
            <a:r>
              <a:rPr lang="en-US" altLang="ja-JP" sz="2400" dirty="0">
                <a:latin typeface="Lucida Console" panose="020B0609040504020204" pitchFamily="49" charset="0"/>
              </a:rPr>
              <a:t>return </a:t>
            </a:r>
            <a:r>
              <a:rPr lang="ja-JP" altLang="en-US" sz="2400" dirty="0"/>
              <a:t>を使って値を戻すようにする</a:t>
            </a:r>
            <a:endParaRPr lang="en-US" altLang="ja-JP" sz="2400" dirty="0"/>
          </a:p>
          <a:p>
            <a:pPr eaLnBrk="1" hangingPunct="1"/>
            <a:r>
              <a:rPr lang="ja-JP" altLang="en-US" sz="2400" dirty="0"/>
              <a:t>戻り値は</a:t>
            </a:r>
            <a:r>
              <a:rPr lang="en-US" altLang="ja-JP" sz="2400" dirty="0"/>
              <a:t>1</a:t>
            </a:r>
            <a:r>
              <a:rPr lang="ja-JP" altLang="en-US" sz="2400" dirty="0"/>
              <a:t>つだ</a:t>
            </a:r>
            <a:r>
              <a:rPr lang="ja-JP" altLang="en-US" sz="2400" dirty="0" err="1"/>
              <a:t>け</a:t>
            </a:r>
            <a:endParaRPr lang="en-US" altLang="ja-JP" sz="2400" dirty="0"/>
          </a:p>
          <a:p>
            <a:pPr eaLnBrk="1" hangingPunct="1"/>
            <a:r>
              <a:rPr lang="ja-JP" altLang="en-US" sz="2400" dirty="0"/>
              <a:t>戻り値の型を関数名の前に記す</a:t>
            </a:r>
            <a:endParaRPr lang="en-US" altLang="ja-JP" sz="2400" dirty="0"/>
          </a:p>
        </p:txBody>
      </p:sp>
      <p:sp>
        <p:nvSpPr>
          <p:cNvPr id="119812" name="正方形/長方形 3"/>
          <p:cNvSpPr>
            <a:spLocks noChangeArrowheads="1"/>
          </p:cNvSpPr>
          <p:nvPr/>
        </p:nvSpPr>
        <p:spPr bwMode="auto">
          <a:xfrm>
            <a:off x="827584" y="2852936"/>
            <a:ext cx="7363670" cy="3462486"/>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#include &lt;</a:t>
            </a:r>
            <a:r>
              <a:rPr lang="en-US" altLang="ja-JP" dirty="0" err="1">
                <a:latin typeface="Lucida Console" panose="020B0609040504020204" pitchFamily="49" charset="0"/>
              </a:rPr>
              <a:t>stdio.h</a:t>
            </a:r>
            <a:r>
              <a:rPr lang="en-US" altLang="ja-JP" dirty="0">
                <a:latin typeface="Lucida Console" panose="020B0609040504020204" pitchFamily="49" charset="0"/>
              </a:rPr>
              <a:t>&gt;</a:t>
            </a:r>
          </a:p>
          <a:p>
            <a:endParaRPr lang="en-US" altLang="ja-JP" dirty="0">
              <a:latin typeface="Lucida Console" panose="020B0609040504020204" pitchFamily="49" charset="0"/>
            </a:endParaRPr>
          </a:p>
          <a:p>
            <a:r>
              <a:rPr lang="en-US" altLang="ja-JP" dirty="0">
                <a:solidFill>
                  <a:srgbClr val="C00000"/>
                </a:solidFill>
                <a:latin typeface="Lucida Console" panose="020B0609040504020204" pitchFamily="49" charset="0"/>
              </a:rPr>
              <a:t>double</a:t>
            </a:r>
            <a:r>
              <a:rPr lang="en-US" altLang="ja-JP" dirty="0">
                <a:latin typeface="Lucida Console" panose="020B0609040504020204" pitchFamily="49" charset="0"/>
              </a:rPr>
              <a:t> </a:t>
            </a:r>
            <a:r>
              <a:rPr lang="en-US" altLang="ja-JP" dirty="0" err="1">
                <a:latin typeface="Lucida Console" panose="020B0609040504020204" pitchFamily="49" charset="0"/>
              </a:rPr>
              <a:t>circle_area</a:t>
            </a:r>
            <a:r>
              <a:rPr lang="en-US" altLang="ja-JP" dirty="0">
                <a:latin typeface="Lucida Console" panose="020B0609040504020204" pitchFamily="49" charset="0"/>
              </a:rPr>
              <a:t>(double r)</a:t>
            </a:r>
          </a:p>
          <a:p>
            <a:r>
              <a:rPr lang="en-US" altLang="ja-JP" dirty="0">
                <a:latin typeface="Lucida Console" panose="020B0609040504020204" pitchFamily="49" charset="0"/>
              </a:rPr>
              <a:t>{</a:t>
            </a:r>
          </a:p>
          <a:p>
            <a:r>
              <a:rPr lang="en-US" altLang="ja-JP" dirty="0">
                <a:solidFill>
                  <a:srgbClr val="C00000"/>
                </a:solidFill>
                <a:latin typeface="Lucida Console" panose="020B0609040504020204" pitchFamily="49" charset="0"/>
              </a:rPr>
              <a:t>    return</a:t>
            </a:r>
            <a:r>
              <a:rPr lang="en-US" altLang="ja-JP" dirty="0">
                <a:latin typeface="Lucida Console" panose="020B0609040504020204" pitchFamily="49" charset="0"/>
              </a:rPr>
              <a:t> r * r * 3.14159;</a:t>
            </a:r>
          </a:p>
          <a:p>
            <a:r>
              <a:rPr lang="en-US" altLang="ja-JP" dirty="0">
                <a:latin typeface="Lucida Console" panose="020B0609040504020204" pitchFamily="49" charset="0"/>
              </a:rPr>
              <a:t>}</a:t>
            </a:r>
          </a:p>
          <a:p>
            <a:endParaRPr lang="en-US" altLang="ja-JP" dirty="0">
              <a:latin typeface="Lucida Console" panose="020B0609040504020204" pitchFamily="49" charset="0"/>
            </a:endParaRPr>
          </a:p>
          <a:p>
            <a:r>
              <a:rPr lang="en-US" altLang="ja-JP" dirty="0">
                <a:latin typeface="Lucida Console" panose="020B0609040504020204" pitchFamily="49" charset="0"/>
              </a:rPr>
              <a:t>int main(void)</a:t>
            </a:r>
          </a:p>
          <a:p>
            <a:r>
              <a:rPr lang="en-US" altLang="ja-JP" dirty="0">
                <a:latin typeface="Lucida Console" panose="020B0609040504020204" pitchFamily="49" charset="0"/>
              </a:rPr>
              <a:t>{</a:t>
            </a:r>
          </a:p>
          <a:p>
            <a:r>
              <a:rPr lang="en-US" altLang="ja-JP" dirty="0">
                <a:latin typeface="Lucida Console" panose="020B0609040504020204" pitchFamily="49" charset="0"/>
              </a:rPr>
              <a:t>    double d = </a:t>
            </a:r>
            <a:r>
              <a:rPr lang="en-US" altLang="ja-JP" dirty="0" err="1">
                <a:latin typeface="Lucida Console" panose="020B0609040504020204" pitchFamily="49" charset="0"/>
              </a:rPr>
              <a:t>circle_area</a:t>
            </a:r>
            <a:r>
              <a:rPr lang="en-US" altLang="ja-JP" dirty="0">
                <a:latin typeface="Lucida Console" panose="020B0609040504020204" pitchFamily="49" charset="0"/>
              </a:rPr>
              <a:t>(2.5);</a:t>
            </a:r>
          </a:p>
          <a:p>
            <a:r>
              <a:rPr lang="en-US" altLang="ja-JP" dirty="0">
                <a:latin typeface="Lucida Console" panose="020B0609040504020204" pitchFamily="49" charset="0"/>
              </a:rPr>
              <a:t>    </a:t>
            </a:r>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ja-JP" altLang="en-US" dirty="0">
                <a:latin typeface="Lucida Console" panose="020B0609040504020204" pitchFamily="49" charset="0"/>
              </a:rPr>
              <a:t>半径</a:t>
            </a:r>
            <a:r>
              <a:rPr lang="en-US" altLang="ja-JP" dirty="0">
                <a:latin typeface="Lucida Console" panose="020B0609040504020204" pitchFamily="49" charset="0"/>
              </a:rPr>
              <a:t>2.5</a:t>
            </a:r>
            <a:r>
              <a:rPr lang="ja-JP" altLang="en-US" dirty="0">
                <a:latin typeface="Lucida Console" panose="020B0609040504020204" pitchFamily="49" charset="0"/>
              </a:rPr>
              <a:t>の円の面積は </a:t>
            </a:r>
            <a:r>
              <a:rPr lang="en-US" altLang="ja-JP" dirty="0">
                <a:latin typeface="Lucida Console" panose="020B0609040504020204" pitchFamily="49" charset="0"/>
              </a:rPr>
              <a:t>%.2f\n", d);</a:t>
            </a:r>
          </a:p>
          <a:p>
            <a:r>
              <a:rPr lang="en-US" altLang="ja-JP" dirty="0">
                <a:latin typeface="Lucida Console" panose="020B0609040504020204" pitchFamily="49" charset="0"/>
              </a:rPr>
              <a:t>}</a:t>
            </a:r>
          </a:p>
        </p:txBody>
      </p:sp>
      <p:sp>
        <p:nvSpPr>
          <p:cNvPr id="2" name="テキスト ボックス 1">
            <a:extLst>
              <a:ext uri="{FF2B5EF4-FFF2-40B4-BE49-F238E27FC236}">
                <a16:creationId xmlns:a16="http://schemas.microsoft.com/office/drawing/2014/main" id="{B385589D-13D3-2618-793E-C84558BACAC1}"/>
              </a:ext>
            </a:extLst>
          </p:cNvPr>
          <p:cNvSpPr txBox="1">
            <a:spLocks noChangeArrowheads="1"/>
          </p:cNvSpPr>
          <p:nvPr/>
        </p:nvSpPr>
        <p:spPr bwMode="auto">
          <a:xfrm>
            <a:off x="5724128" y="615235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7984473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タイトル 1"/>
          <p:cNvSpPr>
            <a:spLocks noGrp="1"/>
          </p:cNvSpPr>
          <p:nvPr>
            <p:ph type="title"/>
          </p:nvPr>
        </p:nvSpPr>
        <p:spPr>
          <a:xfrm>
            <a:off x="457200" y="274638"/>
            <a:ext cx="8229600" cy="725487"/>
          </a:xfrm>
        </p:spPr>
        <p:txBody>
          <a:bodyPr/>
          <a:lstStyle/>
          <a:p>
            <a:pPr eaLnBrk="1" hangingPunct="1"/>
            <a:r>
              <a:rPr lang="ja-JP" altLang="en-US" dirty="0"/>
              <a:t>関数のまとめ</a:t>
            </a:r>
          </a:p>
        </p:txBody>
      </p:sp>
      <p:sp>
        <p:nvSpPr>
          <p:cNvPr id="3" name="コンテンツ プレースホルダ 2"/>
          <p:cNvSpPr>
            <a:spLocks noGrp="1"/>
          </p:cNvSpPr>
          <p:nvPr>
            <p:ph idx="1"/>
          </p:nvPr>
        </p:nvSpPr>
        <p:spPr>
          <a:xfrm>
            <a:off x="457200" y="1214438"/>
            <a:ext cx="8229600" cy="428625"/>
          </a:xfrm>
        </p:spPr>
        <p:txBody>
          <a:bodyPr rtlCol="0">
            <a:normAutofit lnSpcReduction="10000"/>
          </a:bodyPr>
          <a:lstStyle/>
          <a:p>
            <a:pPr marL="0" indent="0" eaLnBrk="1" fontAlgn="auto" hangingPunct="1">
              <a:spcAft>
                <a:spcPts val="0"/>
              </a:spcAft>
              <a:buNone/>
              <a:defRPr/>
            </a:pPr>
            <a:r>
              <a:rPr lang="ja-JP" altLang="en-US" sz="2400" dirty="0"/>
              <a:t>引数なし、戻り値なし</a:t>
            </a:r>
          </a:p>
        </p:txBody>
      </p:sp>
      <p:sp>
        <p:nvSpPr>
          <p:cNvPr id="121860" name="正方形/長方形 3"/>
          <p:cNvSpPr>
            <a:spLocks noChangeArrowheads="1"/>
          </p:cNvSpPr>
          <p:nvPr/>
        </p:nvSpPr>
        <p:spPr bwMode="auto">
          <a:xfrm>
            <a:off x="785813" y="1643063"/>
            <a:ext cx="7929562" cy="954107"/>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void </a:t>
            </a:r>
            <a:r>
              <a:rPr lang="ja-JP" altLang="en-US" dirty="0">
                <a:latin typeface="Lucida Console" panose="020B0609040504020204" pitchFamily="49" charset="0"/>
              </a:rPr>
              <a:t>関数名</a:t>
            </a:r>
            <a:r>
              <a:rPr lang="en-US" altLang="ja-JP" dirty="0">
                <a:latin typeface="Lucida Console" panose="020B0609040504020204" pitchFamily="49" charset="0"/>
              </a:rPr>
              <a:t>(void)</a:t>
            </a:r>
            <a:r>
              <a:rPr lang="ja-JP" altLang="en-US" dirty="0">
                <a:latin typeface="Lucida Console" panose="020B0609040504020204" pitchFamily="49" charset="0"/>
              </a:rPr>
              <a:t> </a:t>
            </a:r>
            <a:r>
              <a:rPr lang="en-US" altLang="ja-JP" dirty="0">
                <a:latin typeface="Lucida Console" panose="020B0609040504020204" pitchFamily="49" charset="0"/>
              </a:rPr>
              <a:t>{</a:t>
            </a:r>
          </a:p>
          <a:p>
            <a:r>
              <a:rPr lang="en-US" altLang="ja-JP" dirty="0">
                <a:latin typeface="Lucida Console" panose="020B0609040504020204" pitchFamily="49" charset="0"/>
              </a:rPr>
              <a:t>    </a:t>
            </a:r>
            <a:r>
              <a:rPr lang="ja-JP" altLang="en-US" dirty="0">
                <a:latin typeface="Lucida Console" panose="020B0609040504020204" pitchFamily="49" charset="0"/>
              </a:rPr>
              <a:t>命令文</a:t>
            </a:r>
            <a:endParaRPr lang="en-US" altLang="ja-JP" dirty="0">
              <a:latin typeface="Lucida Console" panose="020B0609040504020204" pitchFamily="49" charset="0"/>
            </a:endParaRPr>
          </a:p>
          <a:p>
            <a:r>
              <a:rPr lang="en-US" altLang="ja-JP" dirty="0">
                <a:latin typeface="Lucida Console" panose="020B0609040504020204" pitchFamily="49" charset="0"/>
              </a:rPr>
              <a:t>}</a:t>
            </a:r>
          </a:p>
        </p:txBody>
      </p:sp>
      <p:sp>
        <p:nvSpPr>
          <p:cNvPr id="5" name="コンテンツ プレースホルダ 2"/>
          <p:cNvSpPr txBox="1">
            <a:spLocks/>
          </p:cNvSpPr>
          <p:nvPr/>
        </p:nvSpPr>
        <p:spPr>
          <a:xfrm>
            <a:off x="457200" y="3068960"/>
            <a:ext cx="8229600" cy="428625"/>
          </a:xfrm>
          <a:prstGeom prst="rect">
            <a:avLst/>
          </a:prstGeom>
        </p:spPr>
        <p:txBody>
          <a:bodyPr>
            <a:normAutofit lnSpcReduction="10000"/>
          </a:bodyPr>
          <a:lstStyle/>
          <a:p>
            <a:pPr fontAlgn="auto">
              <a:spcBef>
                <a:spcPct val="20000"/>
              </a:spcBef>
              <a:spcAft>
                <a:spcPts val="0"/>
              </a:spcAft>
              <a:defRPr/>
            </a:pPr>
            <a:r>
              <a:rPr lang="ja-JP" altLang="en-US" sz="2400" dirty="0">
                <a:latin typeface="+mn-lt"/>
                <a:ea typeface="+mn-ea"/>
              </a:rPr>
              <a:t>引数あり、戻り値なし</a:t>
            </a:r>
          </a:p>
        </p:txBody>
      </p:sp>
      <p:sp>
        <p:nvSpPr>
          <p:cNvPr id="121862" name="正方形/長方形 5"/>
          <p:cNvSpPr>
            <a:spLocks noChangeArrowheads="1"/>
          </p:cNvSpPr>
          <p:nvPr/>
        </p:nvSpPr>
        <p:spPr bwMode="auto">
          <a:xfrm>
            <a:off x="785813" y="3497585"/>
            <a:ext cx="7929562" cy="954107"/>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void </a:t>
            </a:r>
            <a:r>
              <a:rPr lang="ja-JP" altLang="en-US" dirty="0">
                <a:latin typeface="Lucida Console" panose="020B0609040504020204" pitchFamily="49" charset="0"/>
              </a:rPr>
              <a:t>関数名</a:t>
            </a:r>
            <a:r>
              <a:rPr lang="en-US" altLang="ja-JP" dirty="0">
                <a:latin typeface="Lucida Console" panose="020B0609040504020204" pitchFamily="49" charset="0"/>
              </a:rPr>
              <a:t>(</a:t>
            </a:r>
            <a:r>
              <a:rPr lang="ja-JP" altLang="en-US" dirty="0">
                <a:latin typeface="Lucida Console" panose="020B0609040504020204" pitchFamily="49" charset="0"/>
              </a:rPr>
              <a:t>型 変数名</a:t>
            </a:r>
            <a:r>
              <a:rPr lang="en-US" altLang="ja-JP" dirty="0">
                <a:latin typeface="Lucida Console" panose="020B0609040504020204" pitchFamily="49" charset="0"/>
              </a:rPr>
              <a:t>)</a:t>
            </a:r>
            <a:r>
              <a:rPr lang="ja-JP" altLang="en-US" dirty="0">
                <a:latin typeface="Lucida Console" panose="020B0609040504020204" pitchFamily="49" charset="0"/>
              </a:rPr>
              <a:t> </a:t>
            </a:r>
            <a:r>
              <a:rPr lang="en-US" altLang="ja-JP" dirty="0">
                <a:latin typeface="Lucida Console" panose="020B0609040504020204" pitchFamily="49" charset="0"/>
              </a:rPr>
              <a:t>{</a:t>
            </a:r>
          </a:p>
          <a:p>
            <a:r>
              <a:rPr lang="en-US" altLang="ja-JP" dirty="0">
                <a:latin typeface="Lucida Console" panose="020B0609040504020204" pitchFamily="49" charset="0"/>
              </a:rPr>
              <a:t>    </a:t>
            </a:r>
            <a:r>
              <a:rPr lang="ja-JP" altLang="en-US" dirty="0">
                <a:latin typeface="Lucida Console" panose="020B0609040504020204" pitchFamily="49" charset="0"/>
              </a:rPr>
              <a:t>命令文</a:t>
            </a:r>
            <a:endParaRPr lang="en-US" altLang="ja-JP" dirty="0">
              <a:latin typeface="Lucida Console" panose="020B0609040504020204" pitchFamily="49" charset="0"/>
            </a:endParaRPr>
          </a:p>
          <a:p>
            <a:r>
              <a:rPr lang="en-US" altLang="ja-JP" dirty="0">
                <a:latin typeface="Lucida Console" panose="020B0609040504020204" pitchFamily="49" charset="0"/>
              </a:rPr>
              <a:t>}</a:t>
            </a:r>
          </a:p>
        </p:txBody>
      </p:sp>
      <p:sp>
        <p:nvSpPr>
          <p:cNvPr id="7" name="コンテンツ プレースホルダ 2"/>
          <p:cNvSpPr txBox="1">
            <a:spLocks/>
          </p:cNvSpPr>
          <p:nvPr/>
        </p:nvSpPr>
        <p:spPr>
          <a:xfrm>
            <a:off x="485775" y="4968398"/>
            <a:ext cx="8229600" cy="428625"/>
          </a:xfrm>
          <a:prstGeom prst="rect">
            <a:avLst/>
          </a:prstGeom>
        </p:spPr>
        <p:txBody>
          <a:bodyPr>
            <a:normAutofit lnSpcReduction="10000"/>
          </a:bodyPr>
          <a:lstStyle/>
          <a:p>
            <a:pPr fontAlgn="auto">
              <a:spcBef>
                <a:spcPct val="20000"/>
              </a:spcBef>
              <a:spcAft>
                <a:spcPts val="0"/>
              </a:spcAft>
              <a:defRPr/>
            </a:pPr>
            <a:r>
              <a:rPr lang="ja-JP" altLang="en-US" sz="2400" dirty="0">
                <a:latin typeface="+mn-lt"/>
                <a:ea typeface="+mn-ea"/>
              </a:rPr>
              <a:t>引数あり、戻り値あり</a:t>
            </a:r>
          </a:p>
        </p:txBody>
      </p:sp>
      <p:sp>
        <p:nvSpPr>
          <p:cNvPr id="121864" name="正方形/長方形 7"/>
          <p:cNvSpPr>
            <a:spLocks noChangeArrowheads="1"/>
          </p:cNvSpPr>
          <p:nvPr/>
        </p:nvSpPr>
        <p:spPr bwMode="auto">
          <a:xfrm>
            <a:off x="714375" y="5397023"/>
            <a:ext cx="7929563" cy="1200329"/>
          </a:xfrm>
          <a:prstGeom prst="rect">
            <a:avLst/>
          </a:prstGeom>
          <a:solidFill>
            <a:srgbClr val="EAF6FD"/>
          </a:solidFill>
          <a:ln w="9525">
            <a:noFill/>
            <a:miter lim="800000"/>
            <a:headEnd/>
            <a:tailEnd/>
          </a:ln>
        </p:spPr>
        <p:txBody>
          <a:bodyPr wrap="square">
            <a:spAutoFit/>
          </a:bodyPr>
          <a:lstStyle/>
          <a:p>
            <a:r>
              <a:rPr lang="ja-JP" altLang="en-US" dirty="0">
                <a:latin typeface="Lucida Console" panose="020B0609040504020204" pitchFamily="49" charset="0"/>
              </a:rPr>
              <a:t>戻り値の型</a:t>
            </a:r>
            <a:r>
              <a:rPr lang="en-US" altLang="ja-JP" dirty="0">
                <a:latin typeface="Lucida Console" panose="020B0609040504020204" pitchFamily="49" charset="0"/>
              </a:rPr>
              <a:t> </a:t>
            </a:r>
            <a:r>
              <a:rPr lang="ja-JP" altLang="en-US" dirty="0">
                <a:latin typeface="Lucida Console" panose="020B0609040504020204" pitchFamily="49" charset="0"/>
              </a:rPr>
              <a:t>関数名</a:t>
            </a:r>
            <a:r>
              <a:rPr lang="en-US" altLang="ja-JP" dirty="0">
                <a:latin typeface="Lucida Console" panose="020B0609040504020204" pitchFamily="49" charset="0"/>
              </a:rPr>
              <a:t>(</a:t>
            </a:r>
            <a:r>
              <a:rPr lang="ja-JP" altLang="en-US" dirty="0">
                <a:latin typeface="Lucida Console" panose="020B0609040504020204" pitchFamily="49" charset="0"/>
              </a:rPr>
              <a:t>型 変数名</a:t>
            </a:r>
            <a:r>
              <a:rPr lang="en-US" altLang="ja-JP" dirty="0">
                <a:latin typeface="Lucida Console" panose="020B0609040504020204" pitchFamily="49" charset="0"/>
              </a:rPr>
              <a:t>)</a:t>
            </a:r>
            <a:r>
              <a:rPr lang="ja-JP" altLang="en-US" dirty="0">
                <a:latin typeface="Lucida Console" panose="020B0609040504020204" pitchFamily="49" charset="0"/>
              </a:rPr>
              <a:t> </a:t>
            </a:r>
            <a:r>
              <a:rPr lang="en-US" altLang="ja-JP" dirty="0">
                <a:latin typeface="Lucida Console" panose="020B0609040504020204" pitchFamily="49" charset="0"/>
              </a:rPr>
              <a:t>{</a:t>
            </a:r>
          </a:p>
          <a:p>
            <a:r>
              <a:rPr lang="ja-JP" altLang="en-US" dirty="0">
                <a:latin typeface="Lucida Console" panose="020B0609040504020204" pitchFamily="49" charset="0"/>
              </a:rPr>
              <a:t>    命令文</a:t>
            </a:r>
            <a:endParaRPr lang="en-US" altLang="ja-JP" dirty="0">
              <a:latin typeface="Lucida Console" panose="020B0609040504020204" pitchFamily="49" charset="0"/>
            </a:endParaRPr>
          </a:p>
          <a:p>
            <a:r>
              <a:rPr lang="ja-JP" altLang="en-US" dirty="0">
                <a:latin typeface="Lucida Console" panose="020B0609040504020204" pitchFamily="49" charset="0"/>
              </a:rPr>
              <a:t>    </a:t>
            </a:r>
            <a:r>
              <a:rPr lang="en-US" altLang="ja-JP" dirty="0">
                <a:latin typeface="Lucida Console" panose="020B0609040504020204" pitchFamily="49" charset="0"/>
              </a:rPr>
              <a:t>return </a:t>
            </a:r>
            <a:r>
              <a:rPr lang="ja-JP" altLang="en-US" dirty="0">
                <a:latin typeface="Lucida Console" panose="020B0609040504020204" pitchFamily="49" charset="0"/>
              </a:rPr>
              <a:t>戻り値</a:t>
            </a:r>
            <a:r>
              <a:rPr lang="en-US" altLang="ja-JP" dirty="0">
                <a:latin typeface="Lucida Console" panose="020B0609040504020204" pitchFamily="49" charset="0"/>
              </a:rPr>
              <a:t>;</a:t>
            </a:r>
          </a:p>
          <a:p>
            <a:r>
              <a:rPr lang="en-US" altLang="ja-JP" dirty="0">
                <a:latin typeface="Lucida Console" panose="020B0609040504020204" pitchFamily="49" charset="0"/>
              </a:rPr>
              <a:t>}</a:t>
            </a:r>
          </a:p>
        </p:txBody>
      </p:sp>
    </p:spTree>
    <p:extLst>
      <p:ext uri="{BB962C8B-B14F-4D97-AF65-F5344CB8AC3E}">
        <p14:creationId xmlns:p14="http://schemas.microsoft.com/office/powerpoint/2010/main" val="37572542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ja-JP" altLang="en-US" sz="2800" dirty="0"/>
              <a:t>ワン・モア・ステップ：論理演算式の値</a:t>
            </a:r>
          </a:p>
        </p:txBody>
      </p:sp>
      <p:sp>
        <p:nvSpPr>
          <p:cNvPr id="122883" name="正方形/長方形 3"/>
          <p:cNvSpPr>
            <a:spLocks noChangeArrowheads="1"/>
          </p:cNvSpPr>
          <p:nvPr/>
        </p:nvSpPr>
        <p:spPr bwMode="auto">
          <a:xfrm>
            <a:off x="785813" y="1214438"/>
            <a:ext cx="3786187" cy="1477328"/>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if</a:t>
            </a:r>
            <a:r>
              <a:rPr lang="ja-JP" altLang="en-US" dirty="0">
                <a:latin typeface="Lucida Console" panose="020B0609040504020204" pitchFamily="49" charset="0"/>
              </a:rPr>
              <a:t> </a:t>
            </a:r>
            <a:r>
              <a:rPr lang="en-US" altLang="ja-JP" dirty="0">
                <a:latin typeface="Lucida Console" panose="020B0609040504020204" pitchFamily="49" charset="0"/>
              </a:rPr>
              <a:t>(d &gt; 0) {</a:t>
            </a:r>
          </a:p>
          <a:p>
            <a:r>
              <a:rPr lang="en-US" altLang="ja-JP" dirty="0">
                <a:latin typeface="Lucida Console" panose="020B0609040504020204" pitchFamily="49" charset="0"/>
              </a:rPr>
              <a:t>  return 1;</a:t>
            </a:r>
          </a:p>
          <a:p>
            <a:r>
              <a:rPr lang="en-US" altLang="ja-JP" dirty="0">
                <a:latin typeface="Lucida Console" panose="020B0609040504020204" pitchFamily="49" charset="0"/>
              </a:rPr>
              <a:t>} else {</a:t>
            </a:r>
          </a:p>
          <a:p>
            <a:r>
              <a:rPr lang="en-US" altLang="ja-JP" dirty="0">
                <a:latin typeface="Lucida Console" panose="020B0609040504020204" pitchFamily="49" charset="0"/>
              </a:rPr>
              <a:t>  return 0;</a:t>
            </a:r>
          </a:p>
          <a:p>
            <a:r>
              <a:rPr lang="en-US" altLang="ja-JP" dirty="0">
                <a:latin typeface="Lucida Console" panose="020B0609040504020204" pitchFamily="49" charset="0"/>
              </a:rPr>
              <a:t>}</a:t>
            </a:r>
          </a:p>
        </p:txBody>
      </p:sp>
      <p:sp>
        <p:nvSpPr>
          <p:cNvPr id="122884" name="正方形/長方形 4"/>
          <p:cNvSpPr>
            <a:spLocks noChangeArrowheads="1"/>
          </p:cNvSpPr>
          <p:nvPr/>
        </p:nvSpPr>
        <p:spPr bwMode="auto">
          <a:xfrm>
            <a:off x="785813" y="3529013"/>
            <a:ext cx="3786187"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return (d &gt; 0);</a:t>
            </a:r>
          </a:p>
        </p:txBody>
      </p:sp>
      <p:sp>
        <p:nvSpPr>
          <p:cNvPr id="122885" name="正方形/長方形 5"/>
          <p:cNvSpPr>
            <a:spLocks noChangeArrowheads="1"/>
          </p:cNvSpPr>
          <p:nvPr/>
        </p:nvSpPr>
        <p:spPr bwMode="auto">
          <a:xfrm>
            <a:off x="785813" y="4743450"/>
            <a:ext cx="7929562"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if (</a:t>
            </a:r>
            <a:r>
              <a:rPr lang="en-US" altLang="ja-JP" dirty="0" err="1">
                <a:latin typeface="Lucida Console" panose="020B0609040504020204" pitchFamily="49" charset="0"/>
              </a:rPr>
              <a:t>is_positive_number</a:t>
            </a:r>
            <a:r>
              <a:rPr lang="en-US" altLang="ja-JP" dirty="0">
                <a:latin typeface="Lucida Console" panose="020B0609040504020204" pitchFamily="49" charset="0"/>
              </a:rPr>
              <a:t>(d) == 1) { </a:t>
            </a:r>
            <a:r>
              <a:rPr lang="ja-JP" altLang="en-US" dirty="0">
                <a:latin typeface="Lucida Console" panose="020B0609040504020204" pitchFamily="49" charset="0"/>
              </a:rPr>
              <a:t>命令文</a:t>
            </a:r>
            <a:r>
              <a:rPr lang="en-US" altLang="ja-JP" dirty="0">
                <a:latin typeface="Lucida Console" panose="020B0609040504020204" pitchFamily="49" charset="0"/>
              </a:rPr>
              <a:t> }</a:t>
            </a:r>
          </a:p>
        </p:txBody>
      </p:sp>
      <p:sp>
        <p:nvSpPr>
          <p:cNvPr id="122886" name="正方形/長方形 6"/>
          <p:cNvSpPr>
            <a:spLocks noChangeArrowheads="1"/>
          </p:cNvSpPr>
          <p:nvPr/>
        </p:nvSpPr>
        <p:spPr bwMode="auto">
          <a:xfrm>
            <a:off x="785813" y="5886450"/>
            <a:ext cx="7929562"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if (</a:t>
            </a:r>
            <a:r>
              <a:rPr lang="en-US" altLang="ja-JP" dirty="0" err="1">
                <a:latin typeface="Lucida Console" panose="020B0609040504020204" pitchFamily="49" charset="0"/>
              </a:rPr>
              <a:t>is_positive_number</a:t>
            </a:r>
            <a:r>
              <a:rPr lang="en-US" altLang="ja-JP" dirty="0">
                <a:latin typeface="Lucida Console" panose="020B0609040504020204" pitchFamily="49" charset="0"/>
              </a:rPr>
              <a:t>(d)) { </a:t>
            </a:r>
            <a:r>
              <a:rPr lang="ja-JP" altLang="en-US" dirty="0">
                <a:latin typeface="Lucida Console" panose="020B0609040504020204" pitchFamily="49" charset="0"/>
              </a:rPr>
              <a:t>命令文</a:t>
            </a:r>
            <a:r>
              <a:rPr lang="en-US" altLang="ja-JP" dirty="0">
                <a:latin typeface="Lucida Console" panose="020B0609040504020204" pitchFamily="49" charset="0"/>
              </a:rPr>
              <a:t> }</a:t>
            </a:r>
          </a:p>
        </p:txBody>
      </p:sp>
      <p:sp>
        <p:nvSpPr>
          <p:cNvPr id="8" name="等号 7"/>
          <p:cNvSpPr/>
          <p:nvPr/>
        </p:nvSpPr>
        <p:spPr>
          <a:xfrm rot="5400000">
            <a:off x="3936207" y="5136356"/>
            <a:ext cx="628650" cy="785813"/>
          </a:xfrm>
          <a:prstGeom prst="mathEqual">
            <a:avLst>
              <a:gd name="adj1" fmla="val 17550"/>
              <a:gd name="adj2" fmla="val 20715"/>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9" name="等号 8"/>
          <p:cNvSpPr/>
          <p:nvPr/>
        </p:nvSpPr>
        <p:spPr>
          <a:xfrm rot="5400000">
            <a:off x="2202309" y="2713554"/>
            <a:ext cx="628650" cy="785813"/>
          </a:xfrm>
          <a:prstGeom prst="mathEqual">
            <a:avLst>
              <a:gd name="adj1" fmla="val 17550"/>
              <a:gd name="adj2" fmla="val 20715"/>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1" name="コンテンツ プレースホルダ 2">
            <a:extLst>
              <a:ext uri="{FF2B5EF4-FFF2-40B4-BE49-F238E27FC236}">
                <a16:creationId xmlns:a16="http://schemas.microsoft.com/office/drawing/2014/main" id="{88A650DA-AFEF-7A00-0C19-35D6D524A3B1}"/>
              </a:ext>
            </a:extLst>
          </p:cNvPr>
          <p:cNvSpPr>
            <a:spLocks noGrp="1"/>
          </p:cNvSpPr>
          <p:nvPr>
            <p:ph idx="1"/>
          </p:nvPr>
        </p:nvSpPr>
        <p:spPr>
          <a:xfrm>
            <a:off x="5293824" y="1345168"/>
            <a:ext cx="3384376" cy="2083832"/>
          </a:xfrm>
        </p:spPr>
        <p:txBody>
          <a:bodyPr rtlCol="0">
            <a:normAutofit/>
          </a:bodyPr>
          <a:lstStyle/>
          <a:p>
            <a:pPr marL="0" indent="0" eaLnBrk="1" fontAlgn="auto" hangingPunct="1">
              <a:spcAft>
                <a:spcPts val="0"/>
              </a:spcAft>
              <a:buNone/>
              <a:defRPr/>
            </a:pPr>
            <a:r>
              <a:rPr lang="ja-JP" altLang="en-US" sz="2400" b="1" dirty="0"/>
              <a:t>論理演算式は値を持つ</a:t>
            </a:r>
            <a:endParaRPr lang="en-US" altLang="ja-JP" sz="2400" b="1" dirty="0"/>
          </a:p>
          <a:p>
            <a:pPr marL="0" indent="0" eaLnBrk="1" fontAlgn="auto" hangingPunct="1">
              <a:spcAft>
                <a:spcPts val="0"/>
              </a:spcAft>
              <a:buNone/>
              <a:defRPr/>
            </a:pPr>
            <a:r>
              <a:rPr lang="ja-JP" altLang="en-US" sz="2400" dirty="0"/>
              <a:t>真のときに</a:t>
            </a:r>
            <a:r>
              <a:rPr lang="en-US" altLang="ja-JP" sz="2400" dirty="0"/>
              <a:t>1</a:t>
            </a:r>
          </a:p>
          <a:p>
            <a:pPr marL="0" indent="0" eaLnBrk="1" fontAlgn="auto" hangingPunct="1">
              <a:spcAft>
                <a:spcPts val="0"/>
              </a:spcAft>
              <a:buNone/>
              <a:defRPr/>
            </a:pPr>
            <a:r>
              <a:rPr lang="ja-JP" altLang="en-US" sz="2400" dirty="0"/>
              <a:t>偽のときに</a:t>
            </a:r>
            <a:r>
              <a:rPr lang="en-US" altLang="ja-JP" sz="2400" dirty="0"/>
              <a:t>0</a:t>
            </a:r>
            <a:endParaRPr lang="ja-JP" altLang="en-US" sz="2400" dirty="0"/>
          </a:p>
        </p:txBody>
      </p:sp>
    </p:spTree>
    <p:extLst>
      <p:ext uri="{BB962C8B-B14F-4D97-AF65-F5344CB8AC3E}">
        <p14:creationId xmlns:p14="http://schemas.microsoft.com/office/powerpoint/2010/main" val="5269276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タイトル 1"/>
          <p:cNvSpPr>
            <a:spLocks noGrp="1"/>
          </p:cNvSpPr>
          <p:nvPr>
            <p:ph type="title"/>
          </p:nvPr>
        </p:nvSpPr>
        <p:spPr>
          <a:xfrm>
            <a:off x="457200" y="274638"/>
            <a:ext cx="8229600" cy="725487"/>
          </a:xfrm>
        </p:spPr>
        <p:txBody>
          <a:bodyPr/>
          <a:lstStyle/>
          <a:p>
            <a:pPr eaLnBrk="1" hangingPunct="1"/>
            <a:r>
              <a:rPr lang="ja-JP" altLang="en-US" dirty="0"/>
              <a:t>関数のプロトタイプ宣言</a:t>
            </a:r>
          </a:p>
        </p:txBody>
      </p:sp>
      <p:sp>
        <p:nvSpPr>
          <p:cNvPr id="128003" name="コンテンツ プレースホルダ 2"/>
          <p:cNvSpPr>
            <a:spLocks noGrp="1"/>
          </p:cNvSpPr>
          <p:nvPr>
            <p:ph idx="1"/>
          </p:nvPr>
        </p:nvSpPr>
        <p:spPr>
          <a:xfrm>
            <a:off x="457200" y="1214438"/>
            <a:ext cx="8229600" cy="5000625"/>
          </a:xfrm>
        </p:spPr>
        <p:txBody>
          <a:bodyPr/>
          <a:lstStyle/>
          <a:p>
            <a:pPr marL="0" indent="0" eaLnBrk="1" hangingPunct="1">
              <a:buNone/>
            </a:pPr>
            <a:r>
              <a:rPr lang="en-US" altLang="ja-JP" sz="2800" dirty="0">
                <a:latin typeface="Lucida Console" panose="020B0609040504020204" pitchFamily="49" charset="0"/>
              </a:rPr>
              <a:t>main</a:t>
            </a:r>
            <a:r>
              <a:rPr lang="ja-JP" altLang="en-US" sz="2800" dirty="0"/>
              <a:t>関数から、他の関数を呼び出すときには、その関数がどのようなものであるかをコンパイラが知っている必要がある</a:t>
            </a:r>
            <a:endParaRPr lang="en-US" altLang="ja-JP" sz="2800" dirty="0"/>
          </a:p>
          <a:p>
            <a:pPr eaLnBrk="1" hangingPunct="1"/>
            <a:endParaRPr lang="en-US" altLang="ja-JP" sz="2800" dirty="0">
              <a:latin typeface="Lucida Console" panose="020B0609040504020204" pitchFamily="49" charset="0"/>
            </a:endParaRPr>
          </a:p>
          <a:p>
            <a:pPr marL="0" indent="0" eaLnBrk="1" hangingPunct="1">
              <a:buNone/>
            </a:pPr>
            <a:r>
              <a:rPr lang="en-US" altLang="ja-JP" sz="2800" dirty="0">
                <a:latin typeface="+mn-ea"/>
              </a:rPr>
              <a:t>1. </a:t>
            </a:r>
            <a:r>
              <a:rPr lang="en-US" altLang="ja-JP" sz="2800" dirty="0">
                <a:latin typeface="Lucida Console" panose="020B0609040504020204" pitchFamily="49" charset="0"/>
              </a:rPr>
              <a:t>main</a:t>
            </a:r>
            <a:r>
              <a:rPr lang="ja-JP" altLang="en-US" sz="2800" dirty="0"/>
              <a:t>関数よりも前に関数の定義を記述する</a:t>
            </a:r>
            <a:endParaRPr lang="en-US" altLang="ja-JP" sz="2800" dirty="0"/>
          </a:p>
          <a:p>
            <a:pPr marL="514350" indent="-514350" eaLnBrk="1" hangingPunct="1">
              <a:buAutoNum type="arabicPeriod"/>
            </a:pPr>
            <a:endParaRPr lang="en-US" altLang="ja-JP" sz="2800" dirty="0"/>
          </a:p>
          <a:p>
            <a:pPr marL="0" indent="0" eaLnBrk="1" hangingPunct="1">
              <a:buNone/>
            </a:pPr>
            <a:r>
              <a:rPr lang="en-US" altLang="ja-JP" sz="2800" dirty="0"/>
              <a:t>2. </a:t>
            </a:r>
            <a:r>
              <a:rPr lang="ja-JP" altLang="en-US" sz="2800" dirty="0"/>
              <a:t> </a:t>
            </a:r>
            <a:r>
              <a:rPr lang="ja-JP" altLang="en-US" sz="2800" b="1" dirty="0">
                <a:solidFill>
                  <a:srgbClr val="C00000"/>
                </a:solidFill>
              </a:rPr>
              <a:t>プロトタイプ宣言</a:t>
            </a:r>
            <a:r>
              <a:rPr lang="en-US" altLang="ja-JP" sz="2800" dirty="0"/>
              <a:t>(</a:t>
            </a:r>
            <a:r>
              <a:rPr lang="ja-JP" altLang="en-US" sz="2800" dirty="0"/>
              <a:t>どのような関数であるかを記したもの）を、関数の前に記述して、関数の定義は</a:t>
            </a:r>
            <a:r>
              <a:rPr lang="en-US" altLang="ja-JP" sz="2800" dirty="0">
                <a:latin typeface="Lucida Console" panose="020B0609040504020204" pitchFamily="49" charset="0"/>
              </a:rPr>
              <a:t>main</a:t>
            </a:r>
            <a:r>
              <a:rPr lang="ja-JP" altLang="en-US" sz="2800" dirty="0"/>
              <a:t>関数の後ろに記述する</a:t>
            </a:r>
            <a:endParaRPr lang="en-US" altLang="ja-JP" sz="2800" dirty="0"/>
          </a:p>
          <a:p>
            <a:pPr eaLnBrk="1" hangingPunct="1"/>
            <a:endParaRPr lang="ja-JP" altLang="en-US" sz="2800" dirty="0"/>
          </a:p>
        </p:txBody>
      </p:sp>
      <p:sp>
        <p:nvSpPr>
          <p:cNvPr id="5" name="テキスト ボックス 4">
            <a:extLst>
              <a:ext uri="{FF2B5EF4-FFF2-40B4-BE49-F238E27FC236}">
                <a16:creationId xmlns:a16="http://schemas.microsoft.com/office/drawing/2014/main" id="{03530D90-2485-9F84-B3F9-FF95A873C08E}"/>
              </a:ext>
            </a:extLst>
          </p:cNvPr>
          <p:cNvSpPr txBox="1"/>
          <p:nvPr/>
        </p:nvSpPr>
        <p:spPr>
          <a:xfrm>
            <a:off x="1084866" y="6183252"/>
            <a:ext cx="4572000" cy="400110"/>
          </a:xfrm>
          <a:prstGeom prst="rect">
            <a:avLst/>
          </a:prstGeom>
          <a:solidFill>
            <a:srgbClr val="EAF6FD"/>
          </a:solidFill>
          <a:ln w="9525">
            <a:noFill/>
            <a:miter lim="800000"/>
            <a:headEnd/>
            <a:tailEnd/>
          </a:ln>
        </p:spPr>
        <p:txBody>
          <a:bodyPr wrap="square">
            <a:spAutoFit/>
          </a:bodyPr>
          <a:lstStyle>
            <a:defPPr>
              <a:defRPr lang="ja-JP"/>
            </a:defPPr>
            <a:lvl1pPr>
              <a:defRPr>
                <a:latin typeface="Lucida Console" panose="020B0609040504020204" pitchFamily="49" charset="0"/>
              </a:defRPr>
            </a:lvl1pPr>
          </a:lstStyle>
          <a:p>
            <a:r>
              <a:rPr lang="ja-JP" altLang="en-US" sz="2000" dirty="0"/>
              <a:t>戻り値の型 関数名</a:t>
            </a:r>
            <a:r>
              <a:rPr lang="en-US" altLang="ja-JP" sz="2000" dirty="0"/>
              <a:t>(</a:t>
            </a:r>
            <a:r>
              <a:rPr lang="ja-JP" altLang="en-US" sz="2000" dirty="0"/>
              <a:t>引数列</a:t>
            </a:r>
            <a:r>
              <a:rPr lang="en-US" altLang="ja-JP" sz="2000" dirty="0"/>
              <a:t>);</a:t>
            </a:r>
            <a:endParaRPr lang="ja-JP" altLang="en-US" sz="2000" dirty="0"/>
          </a:p>
        </p:txBody>
      </p:sp>
      <p:sp>
        <p:nvSpPr>
          <p:cNvPr id="3" name="テキスト ボックス 2">
            <a:extLst>
              <a:ext uri="{FF2B5EF4-FFF2-40B4-BE49-F238E27FC236}">
                <a16:creationId xmlns:a16="http://schemas.microsoft.com/office/drawing/2014/main" id="{F948393A-E1E7-777F-2C07-485952D541F5}"/>
              </a:ext>
            </a:extLst>
          </p:cNvPr>
          <p:cNvSpPr txBox="1"/>
          <p:nvPr/>
        </p:nvSpPr>
        <p:spPr>
          <a:xfrm>
            <a:off x="683568" y="5805264"/>
            <a:ext cx="2460930" cy="369332"/>
          </a:xfrm>
          <a:prstGeom prst="rect">
            <a:avLst/>
          </a:prstGeom>
          <a:noFill/>
        </p:spPr>
        <p:txBody>
          <a:bodyPr wrap="none" rtlCol="0">
            <a:spAutoFit/>
          </a:bodyPr>
          <a:lstStyle/>
          <a:p>
            <a:r>
              <a:rPr lang="ja-JP" altLang="en-US" dirty="0"/>
              <a:t>関数のプロトタイプ宣言</a:t>
            </a:r>
            <a:endParaRPr kumimoji="1" lang="ja-JP" altLang="en-US" dirty="0"/>
          </a:p>
        </p:txBody>
      </p:sp>
    </p:spTree>
    <p:extLst>
      <p:ext uri="{BB962C8B-B14F-4D97-AF65-F5344CB8AC3E}">
        <p14:creationId xmlns:p14="http://schemas.microsoft.com/office/powerpoint/2010/main" val="4495711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タイトル 1"/>
          <p:cNvSpPr>
            <a:spLocks noGrp="1"/>
          </p:cNvSpPr>
          <p:nvPr>
            <p:ph type="title"/>
          </p:nvPr>
        </p:nvSpPr>
        <p:spPr>
          <a:xfrm>
            <a:off x="457200" y="274638"/>
            <a:ext cx="8229600" cy="725487"/>
          </a:xfrm>
        </p:spPr>
        <p:txBody>
          <a:bodyPr/>
          <a:lstStyle/>
          <a:p>
            <a:pPr eaLnBrk="1" hangingPunct="1"/>
            <a:r>
              <a:rPr lang="ja-JP" altLang="en-US" dirty="0"/>
              <a:t>関数のプロトタイプ宣言の例</a:t>
            </a:r>
          </a:p>
        </p:txBody>
      </p:sp>
      <p:sp>
        <p:nvSpPr>
          <p:cNvPr id="129027" name="正方形/長方形 3"/>
          <p:cNvSpPr>
            <a:spLocks noChangeArrowheads="1"/>
          </p:cNvSpPr>
          <p:nvPr/>
        </p:nvSpPr>
        <p:spPr bwMode="auto">
          <a:xfrm>
            <a:off x="710412" y="1166494"/>
            <a:ext cx="7723175" cy="5416868"/>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#include&lt;stdio.h&gt;</a:t>
            </a:r>
          </a:p>
          <a:p>
            <a:endParaRPr lang="en-US" altLang="ja-JP" sz="1600" dirty="0">
              <a:latin typeface="Lucida Console" panose="020B0609040504020204" pitchFamily="49" charset="0"/>
            </a:endParaRPr>
          </a:p>
          <a:p>
            <a:r>
              <a:rPr lang="en-US" altLang="ja-JP" sz="1600" dirty="0">
                <a:solidFill>
                  <a:srgbClr val="C00000"/>
                </a:solidFill>
                <a:latin typeface="Lucida Console" panose="020B0609040504020204" pitchFamily="49" charset="0"/>
              </a:rPr>
              <a:t>void func1(int a);</a:t>
            </a:r>
          </a:p>
          <a:p>
            <a:r>
              <a:rPr lang="en-US" altLang="ja-JP" sz="1600" dirty="0">
                <a:solidFill>
                  <a:srgbClr val="C00000"/>
                </a:solidFill>
                <a:latin typeface="Lucida Console" panose="020B0609040504020204" pitchFamily="49" charset="0"/>
              </a:rPr>
              <a:t>void func2();</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int main(void)</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a:latin typeface="Lucida Console" panose="020B0609040504020204" pitchFamily="49" charset="0"/>
              </a:rPr>
              <a:t>func1(10);</a:t>
            </a:r>
          </a:p>
          <a:p>
            <a:r>
              <a:rPr lang="ja-JP" altLang="en-US" sz="1600" dirty="0">
                <a:latin typeface="Lucida Console" panose="020B0609040504020204" pitchFamily="49" charset="0"/>
              </a:rPr>
              <a:t>    </a:t>
            </a:r>
            <a:r>
              <a:rPr lang="en-US" altLang="ja-JP" sz="1600" dirty="0">
                <a:latin typeface="Lucida Console" panose="020B0609040504020204" pitchFamily="49" charset="0"/>
              </a:rPr>
              <a:t>func2();</a:t>
            </a:r>
          </a:p>
          <a:p>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func1(int a)</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("func1</a:t>
            </a:r>
            <a:r>
              <a:rPr lang="ja-JP" altLang="en-US" sz="1600" dirty="0">
                <a:latin typeface="Lucida Console" panose="020B0609040504020204" pitchFamily="49" charset="0"/>
              </a:rPr>
              <a:t>が呼び出されました</a:t>
            </a:r>
            <a:r>
              <a:rPr lang="en-US" altLang="ja-JP" sz="1600" dirty="0">
                <a:latin typeface="Lucida Console" panose="020B0609040504020204" pitchFamily="49" charset="0"/>
              </a:rPr>
              <a:t>\n");</a:t>
            </a:r>
          </a:p>
          <a:p>
            <a:r>
              <a:rPr lang="ja-JP" altLang="en-US"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a:t>
            </a:r>
            <a:r>
              <a:rPr lang="ja-JP" altLang="en-US" sz="1600" dirty="0">
                <a:latin typeface="Lucida Console" panose="020B0609040504020204" pitchFamily="49" charset="0"/>
              </a:rPr>
              <a:t>引数の値は</a:t>
            </a:r>
            <a:r>
              <a:rPr lang="en-US" altLang="ja-JP" sz="1600" dirty="0">
                <a:latin typeface="Lucida Console" panose="020B0609040504020204" pitchFamily="49" charset="0"/>
              </a:rPr>
              <a:t>%d\n", a);</a:t>
            </a:r>
          </a:p>
          <a:p>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func2()</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("func2</a:t>
            </a:r>
            <a:r>
              <a:rPr lang="ja-JP" altLang="en-US" sz="1600" dirty="0">
                <a:latin typeface="Lucida Console" panose="020B0609040504020204" pitchFamily="49" charset="0"/>
              </a:rPr>
              <a:t>が呼び出されました</a:t>
            </a:r>
            <a:r>
              <a:rPr lang="en-US" altLang="ja-JP" sz="1600" dirty="0">
                <a:latin typeface="Lucida Console" panose="020B0609040504020204" pitchFamily="49" charset="0"/>
              </a:rPr>
              <a:t>\n");</a:t>
            </a:r>
          </a:p>
          <a:p>
            <a:r>
              <a:rPr lang="en-US" altLang="ja-JP" sz="1600" dirty="0">
                <a:latin typeface="Lucida Console" panose="020B0609040504020204" pitchFamily="49" charset="0"/>
              </a:rPr>
              <a:t>}</a:t>
            </a:r>
          </a:p>
        </p:txBody>
      </p:sp>
      <p:sp>
        <p:nvSpPr>
          <p:cNvPr id="4" name="四角形吹き出し 15">
            <a:extLst>
              <a:ext uri="{FF2B5EF4-FFF2-40B4-BE49-F238E27FC236}">
                <a16:creationId xmlns:a16="http://schemas.microsoft.com/office/drawing/2014/main" id="{16C7560C-EEBA-AD99-730D-802AE20421DD}"/>
              </a:ext>
            </a:extLst>
          </p:cNvPr>
          <p:cNvSpPr/>
          <p:nvPr/>
        </p:nvSpPr>
        <p:spPr>
          <a:xfrm>
            <a:off x="3697560" y="1687721"/>
            <a:ext cx="2890664" cy="442317"/>
          </a:xfrm>
          <a:prstGeom prst="wedgeRectCallout">
            <a:avLst>
              <a:gd name="adj1" fmla="val -60132"/>
              <a:gd name="adj2" fmla="val -9764"/>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dirty="0">
                <a:latin typeface="Lucida Console" panose="020B0609040504020204" pitchFamily="49" charset="0"/>
              </a:rPr>
              <a:t>関数のプロトタイプ宣言</a:t>
            </a:r>
            <a:endParaRPr lang="ja-JP" altLang="en-US" dirty="0"/>
          </a:p>
        </p:txBody>
      </p:sp>
    </p:spTree>
    <p:extLst>
      <p:ext uri="{BB962C8B-B14F-4D97-AF65-F5344CB8AC3E}">
        <p14:creationId xmlns:p14="http://schemas.microsoft.com/office/powerpoint/2010/main" val="30819765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dirty="0"/>
              <a:t>第</a:t>
            </a:r>
            <a:r>
              <a:rPr lang="en-US" altLang="ja-JP" dirty="0"/>
              <a:t>5</a:t>
            </a:r>
            <a:r>
              <a:rPr lang="ja-JP" altLang="en-US" dirty="0"/>
              <a:t>章  アドレスとポインタ</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395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431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34625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325F7-A272-6517-FEFC-73B3447761DB}"/>
              </a:ext>
            </a:extLst>
          </p:cNvPr>
          <p:cNvSpPr>
            <a:spLocks noGrp="1"/>
          </p:cNvSpPr>
          <p:nvPr>
            <p:ph type="ctrTitle"/>
          </p:nvPr>
        </p:nvSpPr>
        <p:spPr/>
        <p:txBody>
          <a:bodyPr/>
          <a:lstStyle/>
          <a:p>
            <a:r>
              <a:rPr kumimoji="1" lang="ja-JP" altLang="en-US" dirty="0"/>
              <a:t>アドレスとポインタ</a:t>
            </a:r>
          </a:p>
        </p:txBody>
      </p:sp>
      <p:sp>
        <p:nvSpPr>
          <p:cNvPr id="3" name="字幕 2">
            <a:extLst>
              <a:ext uri="{FF2B5EF4-FFF2-40B4-BE49-F238E27FC236}">
                <a16:creationId xmlns:a16="http://schemas.microsoft.com/office/drawing/2014/main" id="{B0742975-1AC3-1EC6-71E9-EF8DA9F6659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339666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D47B4-16AE-5E65-AFA9-B1C8D5D37F56}"/>
              </a:ext>
            </a:extLst>
          </p:cNvPr>
          <p:cNvSpPr>
            <a:spLocks noGrp="1"/>
          </p:cNvSpPr>
          <p:nvPr>
            <p:ph type="title"/>
          </p:nvPr>
        </p:nvSpPr>
        <p:spPr/>
        <p:txBody>
          <a:bodyPr/>
          <a:lstStyle/>
          <a:p>
            <a:r>
              <a:rPr kumimoji="1" lang="ja-JP" altLang="en-US" dirty="0"/>
              <a:t>コンピューターのメモリー</a:t>
            </a:r>
          </a:p>
        </p:txBody>
      </p:sp>
      <p:pic>
        <p:nvPicPr>
          <p:cNvPr id="6" name="図 5">
            <a:extLst>
              <a:ext uri="{FF2B5EF4-FFF2-40B4-BE49-F238E27FC236}">
                <a16:creationId xmlns:a16="http://schemas.microsoft.com/office/drawing/2014/main" id="{3F4DC2FC-7094-20FF-536D-885BA59941FC}"/>
              </a:ext>
            </a:extLst>
          </p:cNvPr>
          <p:cNvPicPr>
            <a:picLocks noChangeAspect="1"/>
          </p:cNvPicPr>
          <p:nvPr/>
        </p:nvPicPr>
        <p:blipFill>
          <a:blip r:embed="rId2"/>
          <a:stretch>
            <a:fillRect/>
          </a:stretch>
        </p:blipFill>
        <p:spPr>
          <a:xfrm>
            <a:off x="642392" y="3648197"/>
            <a:ext cx="7560840" cy="2788736"/>
          </a:xfrm>
          <a:prstGeom prst="rect">
            <a:avLst/>
          </a:prstGeom>
        </p:spPr>
      </p:pic>
      <p:sp>
        <p:nvSpPr>
          <p:cNvPr id="7" name="テキスト ボックス 6">
            <a:extLst>
              <a:ext uri="{FF2B5EF4-FFF2-40B4-BE49-F238E27FC236}">
                <a16:creationId xmlns:a16="http://schemas.microsoft.com/office/drawing/2014/main" id="{70327C05-E48C-9921-25A7-6C54BCDE911C}"/>
              </a:ext>
            </a:extLst>
          </p:cNvPr>
          <p:cNvSpPr txBox="1"/>
          <p:nvPr/>
        </p:nvSpPr>
        <p:spPr>
          <a:xfrm>
            <a:off x="457200" y="1449779"/>
            <a:ext cx="7931224" cy="1754326"/>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mn-ea"/>
                <a:ea typeface="+mn-ea"/>
              </a:rPr>
              <a:t>コンピューターがプログラムを実行している途中に扱う、さまざまな情報がメモリーに格納される</a:t>
            </a:r>
            <a:endParaRPr kumimoji="1" lang="en-US" altLang="ja-JP" dirty="0">
              <a:latin typeface="+mn-ea"/>
              <a:ea typeface="+mn-ea"/>
            </a:endParaRPr>
          </a:p>
          <a:p>
            <a:pPr marL="285750" indent="-285750">
              <a:buFont typeface="Arial" panose="020B0604020202020204" pitchFamily="34" charset="0"/>
              <a:buChar char="•"/>
            </a:pPr>
            <a:r>
              <a:rPr kumimoji="1" lang="ja-JP" altLang="en-US" dirty="0">
                <a:latin typeface="+mn-ea"/>
                <a:ea typeface="+mn-ea"/>
              </a:rPr>
              <a:t>メモリーを、</a:t>
            </a:r>
            <a:r>
              <a:rPr kumimoji="1" lang="en-US" altLang="ja-JP" dirty="0">
                <a:latin typeface="+mn-ea"/>
                <a:ea typeface="+mn-ea"/>
              </a:rPr>
              <a:t>1 </a:t>
            </a:r>
            <a:r>
              <a:rPr kumimoji="1" lang="ja-JP" altLang="en-US" dirty="0">
                <a:latin typeface="+mn-ea"/>
                <a:ea typeface="+mn-ea"/>
              </a:rPr>
              <a:t>バイト単位で区切れるように目盛りがついた、横に長い箱のようなものだとみなす</a:t>
            </a:r>
            <a:endParaRPr kumimoji="1" lang="en-US" altLang="ja-JP" dirty="0">
              <a:latin typeface="+mn-ea"/>
              <a:ea typeface="+mn-ea"/>
            </a:endParaRPr>
          </a:p>
          <a:p>
            <a:pPr marL="285750" indent="-285750">
              <a:buFont typeface="Arial" panose="020B0604020202020204" pitchFamily="34" charset="0"/>
              <a:buChar char="•"/>
            </a:pPr>
            <a:r>
              <a:rPr lang="ja-JP" altLang="en-US" dirty="0">
                <a:latin typeface="+mn-ea"/>
                <a:ea typeface="+mn-ea"/>
              </a:rPr>
              <a:t>目盛りに割り当てられた数字（番地）を</a:t>
            </a:r>
            <a:r>
              <a:rPr lang="ja-JP" altLang="en-US" b="1" dirty="0">
                <a:latin typeface="+mn-ea"/>
                <a:ea typeface="+mn-ea"/>
              </a:rPr>
              <a:t>アドレス</a:t>
            </a:r>
            <a:r>
              <a:rPr lang="ja-JP" altLang="en-US" dirty="0">
                <a:latin typeface="+mn-ea"/>
                <a:ea typeface="+mn-ea"/>
              </a:rPr>
              <a:t>という</a:t>
            </a:r>
            <a:endParaRPr kumimoji="1" lang="en-US" altLang="ja-JP" dirty="0">
              <a:latin typeface="+mn-ea"/>
              <a:ea typeface="+mn-ea"/>
            </a:endParaRPr>
          </a:p>
          <a:p>
            <a:pPr marL="285750" indent="-285750">
              <a:buFont typeface="Arial" panose="020B0604020202020204" pitchFamily="34" charset="0"/>
              <a:buChar char="•"/>
            </a:pPr>
            <a:endParaRPr kumimoji="1" lang="ja-JP" altLang="en-US" dirty="0">
              <a:latin typeface="+mn-ea"/>
              <a:ea typeface="+mn-ea"/>
            </a:endParaRPr>
          </a:p>
        </p:txBody>
      </p:sp>
    </p:spTree>
    <p:extLst>
      <p:ext uri="{BB962C8B-B14F-4D97-AF65-F5344CB8AC3E}">
        <p14:creationId xmlns:p14="http://schemas.microsoft.com/office/powerpoint/2010/main" val="37482469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B59441-63C9-331D-3B25-551D89B948FB}"/>
              </a:ext>
            </a:extLst>
          </p:cNvPr>
          <p:cNvSpPr>
            <a:spLocks noGrp="1"/>
          </p:cNvSpPr>
          <p:nvPr>
            <p:ph type="title"/>
          </p:nvPr>
        </p:nvSpPr>
        <p:spPr/>
        <p:txBody>
          <a:bodyPr/>
          <a:lstStyle/>
          <a:p>
            <a:r>
              <a:rPr kumimoji="1" lang="ja-JP" altLang="en-US" dirty="0"/>
              <a:t>アドレス</a:t>
            </a:r>
          </a:p>
        </p:txBody>
      </p:sp>
      <p:pic>
        <p:nvPicPr>
          <p:cNvPr id="6" name="図 5">
            <a:extLst>
              <a:ext uri="{FF2B5EF4-FFF2-40B4-BE49-F238E27FC236}">
                <a16:creationId xmlns:a16="http://schemas.microsoft.com/office/drawing/2014/main" id="{51FA9A62-A017-132B-EA96-8FD6B5FA7930}"/>
              </a:ext>
            </a:extLst>
          </p:cNvPr>
          <p:cNvPicPr>
            <a:picLocks noChangeAspect="1"/>
          </p:cNvPicPr>
          <p:nvPr/>
        </p:nvPicPr>
        <p:blipFill>
          <a:blip r:embed="rId2"/>
          <a:stretch>
            <a:fillRect/>
          </a:stretch>
        </p:blipFill>
        <p:spPr>
          <a:xfrm>
            <a:off x="4649101" y="1503832"/>
            <a:ext cx="4512481" cy="1764759"/>
          </a:xfrm>
          <a:prstGeom prst="rect">
            <a:avLst/>
          </a:prstGeom>
        </p:spPr>
      </p:pic>
      <p:sp>
        <p:nvSpPr>
          <p:cNvPr id="7" name="正方形/長方形 4">
            <a:extLst>
              <a:ext uri="{FF2B5EF4-FFF2-40B4-BE49-F238E27FC236}">
                <a16:creationId xmlns:a16="http://schemas.microsoft.com/office/drawing/2014/main" id="{2925926A-B8BB-1E46-C849-4A55CFD22F4E}"/>
              </a:ext>
            </a:extLst>
          </p:cNvPr>
          <p:cNvSpPr>
            <a:spLocks noChangeArrowheads="1"/>
          </p:cNvSpPr>
          <p:nvPr/>
        </p:nvSpPr>
        <p:spPr bwMode="auto">
          <a:xfrm>
            <a:off x="539552" y="1253951"/>
            <a:ext cx="3786187"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a:t>
            </a:r>
            <a:r>
              <a:rPr lang="en-US" altLang="ja-JP" sz="2000" dirty="0" err="1">
                <a:latin typeface="Lucida Console" panose="020B0609040504020204" pitchFamily="49" charset="0"/>
              </a:rPr>
              <a:t>i</a:t>
            </a:r>
            <a:r>
              <a:rPr lang="en-US" altLang="ja-JP" sz="2000" dirty="0">
                <a:latin typeface="Lucida Console" panose="020B0609040504020204" pitchFamily="49" charset="0"/>
              </a:rPr>
              <a:t> = 5;</a:t>
            </a:r>
          </a:p>
        </p:txBody>
      </p:sp>
      <p:sp>
        <p:nvSpPr>
          <p:cNvPr id="8" name="テキスト ボックス 7">
            <a:extLst>
              <a:ext uri="{FF2B5EF4-FFF2-40B4-BE49-F238E27FC236}">
                <a16:creationId xmlns:a16="http://schemas.microsoft.com/office/drawing/2014/main" id="{77E4AE30-9EFA-B66E-44C8-563B50349FED}"/>
              </a:ext>
            </a:extLst>
          </p:cNvPr>
          <p:cNvSpPr txBox="1"/>
          <p:nvPr/>
        </p:nvSpPr>
        <p:spPr>
          <a:xfrm>
            <a:off x="360127" y="1892822"/>
            <a:ext cx="4126707" cy="132343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latin typeface="+mn-ea"/>
                <a:ea typeface="+mn-ea"/>
              </a:rPr>
              <a:t>int</a:t>
            </a:r>
            <a:r>
              <a:rPr kumimoji="1" lang="ja-JP" altLang="en-US" sz="2000" dirty="0">
                <a:latin typeface="+mn-ea"/>
                <a:ea typeface="+mn-ea"/>
              </a:rPr>
              <a:t>型の箱（サイズ </a:t>
            </a:r>
            <a:r>
              <a:rPr kumimoji="1" lang="en-US" altLang="ja-JP" sz="2000" dirty="0">
                <a:latin typeface="+mn-ea"/>
                <a:ea typeface="+mn-ea"/>
              </a:rPr>
              <a:t>4</a:t>
            </a:r>
            <a:r>
              <a:rPr kumimoji="1" lang="ja-JP" altLang="en-US" sz="2000" dirty="0">
                <a:latin typeface="+mn-ea"/>
                <a:ea typeface="+mn-ea"/>
              </a:rPr>
              <a:t>バイト）がメモリー上に確保される</a:t>
            </a:r>
            <a:endParaRPr kumimoji="1" lang="en-US" altLang="ja-JP" sz="2000" dirty="0">
              <a:latin typeface="+mn-ea"/>
              <a:ea typeface="+mn-ea"/>
            </a:endParaRPr>
          </a:p>
          <a:p>
            <a:pPr marL="285750" indent="-285750">
              <a:buFont typeface="Arial" panose="020B0604020202020204" pitchFamily="34" charset="0"/>
              <a:buChar char="•"/>
            </a:pPr>
            <a:r>
              <a:rPr lang="ja-JP" altLang="en-US" sz="2000" dirty="0">
                <a:latin typeface="+mn-ea"/>
                <a:ea typeface="+mn-ea"/>
              </a:rPr>
              <a:t>その領域に、</a:t>
            </a:r>
            <a:r>
              <a:rPr lang="en-US" altLang="ja-JP" sz="2000" dirty="0">
                <a:latin typeface="+mn-ea"/>
                <a:ea typeface="+mn-ea"/>
              </a:rPr>
              <a:t>5</a:t>
            </a:r>
            <a:r>
              <a:rPr lang="ja-JP" altLang="en-US" sz="2000" dirty="0">
                <a:latin typeface="+mn-ea"/>
                <a:ea typeface="+mn-ea"/>
              </a:rPr>
              <a:t>という値のデータが格納される</a:t>
            </a:r>
            <a:endParaRPr kumimoji="1" lang="ja-JP" altLang="en-US" sz="2000" dirty="0">
              <a:latin typeface="+mn-ea"/>
              <a:ea typeface="+mn-ea"/>
            </a:endParaRPr>
          </a:p>
        </p:txBody>
      </p:sp>
      <p:sp>
        <p:nvSpPr>
          <p:cNvPr id="9" name="正方形/長方形 4">
            <a:extLst>
              <a:ext uri="{FF2B5EF4-FFF2-40B4-BE49-F238E27FC236}">
                <a16:creationId xmlns:a16="http://schemas.microsoft.com/office/drawing/2014/main" id="{A134B303-17AF-06CA-E295-772646752681}"/>
              </a:ext>
            </a:extLst>
          </p:cNvPr>
          <p:cNvSpPr>
            <a:spLocks noChangeArrowheads="1"/>
          </p:cNvSpPr>
          <p:nvPr/>
        </p:nvSpPr>
        <p:spPr bwMode="auto">
          <a:xfrm>
            <a:off x="569789" y="3789040"/>
            <a:ext cx="2994099" cy="400110"/>
          </a:xfrm>
          <a:prstGeom prst="rect">
            <a:avLst/>
          </a:prstGeom>
          <a:solidFill>
            <a:srgbClr val="EAF6FD"/>
          </a:solidFill>
          <a:ln w="9525">
            <a:noFill/>
            <a:miter lim="800000"/>
            <a:headEnd/>
            <a:tailEnd/>
          </a:ln>
        </p:spPr>
        <p:txBody>
          <a:bodyPr wrap="square">
            <a:spAutoFit/>
          </a:bodyPr>
          <a:lstStyle/>
          <a:p>
            <a:r>
              <a:rPr lang="en-US" altLang="ja-JP" sz="2000" i="0" u="none" strike="noStrike" baseline="0" dirty="0" err="1">
                <a:latin typeface="Lucida Console" panose="020B0609040504020204" pitchFamily="49" charset="0"/>
              </a:rPr>
              <a:t>printf</a:t>
            </a:r>
            <a:r>
              <a:rPr lang="en-US" altLang="ja-JP" sz="2000" i="0" u="none" strike="noStrike" baseline="0" dirty="0">
                <a:latin typeface="Lucida Console" panose="020B0609040504020204" pitchFamily="49" charset="0"/>
              </a:rPr>
              <a:t>("</a:t>
            </a:r>
            <a:r>
              <a:rPr lang="en-US" altLang="ja-JP" sz="2000" i="0" u="none" strike="noStrike" baseline="0" dirty="0">
                <a:solidFill>
                  <a:srgbClr val="C00000"/>
                </a:solidFill>
                <a:latin typeface="Lucida Console" panose="020B0609040504020204" pitchFamily="49" charset="0"/>
              </a:rPr>
              <a:t>%p</a:t>
            </a:r>
            <a:r>
              <a:rPr lang="en-US" altLang="ja-JP" sz="2000" i="0" u="none" strike="noStrike" baseline="0" dirty="0">
                <a:latin typeface="Lucida Console" panose="020B0609040504020204" pitchFamily="49" charset="0"/>
              </a:rPr>
              <a:t>", </a:t>
            </a:r>
            <a:r>
              <a:rPr lang="en-US" altLang="ja-JP" sz="2000" i="0" u="none" strike="noStrike" baseline="0" dirty="0">
                <a:solidFill>
                  <a:srgbClr val="C00000"/>
                </a:solidFill>
                <a:latin typeface="Lucida Console" panose="020B0609040504020204" pitchFamily="49" charset="0"/>
              </a:rPr>
              <a:t>&amp;</a:t>
            </a:r>
            <a:r>
              <a:rPr lang="en-US" altLang="ja-JP" sz="2000" i="0" u="none" strike="noStrike" baseline="0" dirty="0" err="1">
                <a:solidFill>
                  <a:srgbClr val="C00000"/>
                </a:solidFill>
                <a:latin typeface="Lucida Console" panose="020B0609040504020204" pitchFamily="49" charset="0"/>
              </a:rPr>
              <a:t>i</a:t>
            </a:r>
            <a:r>
              <a:rPr lang="en-US" altLang="ja-JP" sz="2000" i="0" u="none" strike="noStrike" baseline="0" dirty="0">
                <a:latin typeface="Lucida Console" panose="020B0609040504020204" pitchFamily="49" charset="0"/>
              </a:rPr>
              <a:t>);</a:t>
            </a:r>
            <a:endParaRPr lang="en-US" altLang="ja-JP" sz="2400" dirty="0">
              <a:latin typeface="Lucida Console" panose="020B0609040504020204" pitchFamily="49" charset="0"/>
            </a:endParaRPr>
          </a:p>
        </p:txBody>
      </p:sp>
      <p:sp>
        <p:nvSpPr>
          <p:cNvPr id="10" name="テキスト ボックス 9">
            <a:extLst>
              <a:ext uri="{FF2B5EF4-FFF2-40B4-BE49-F238E27FC236}">
                <a16:creationId xmlns:a16="http://schemas.microsoft.com/office/drawing/2014/main" id="{DE4CA3D5-75D2-2BFB-BEF2-56B0F520A085}"/>
              </a:ext>
            </a:extLst>
          </p:cNvPr>
          <p:cNvSpPr txBox="1"/>
          <p:nvPr/>
        </p:nvSpPr>
        <p:spPr>
          <a:xfrm>
            <a:off x="569789" y="4761929"/>
            <a:ext cx="2589170" cy="369332"/>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i="0" u="none" strike="noStrike" baseline="0" dirty="0"/>
              <a:t>0133FF00</a:t>
            </a:r>
            <a:endParaRPr lang="ja-JP" altLang="en-US" sz="1600" dirty="0">
              <a:ea typeface="+mn-ea"/>
            </a:endParaRPr>
          </a:p>
        </p:txBody>
      </p:sp>
      <p:cxnSp>
        <p:nvCxnSpPr>
          <p:cNvPr id="11" name="直線矢印コネクタ 10">
            <a:extLst>
              <a:ext uri="{FF2B5EF4-FFF2-40B4-BE49-F238E27FC236}">
                <a16:creationId xmlns:a16="http://schemas.microsoft.com/office/drawing/2014/main" id="{4AE68778-B57E-CD5D-0CEC-4BCC468B9622}"/>
              </a:ext>
            </a:extLst>
          </p:cNvPr>
          <p:cNvCxnSpPr>
            <a:cxnSpLocks/>
          </p:cNvCxnSpPr>
          <p:nvPr/>
        </p:nvCxnSpPr>
        <p:spPr>
          <a:xfrm>
            <a:off x="685600" y="4365633"/>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550ABCF-4ECF-9A2F-220E-9DC99837FB94}"/>
              </a:ext>
            </a:extLst>
          </p:cNvPr>
          <p:cNvSpPr txBox="1"/>
          <p:nvPr/>
        </p:nvSpPr>
        <p:spPr>
          <a:xfrm>
            <a:off x="798741" y="4361220"/>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15" name="テキスト ボックス 14">
            <a:extLst>
              <a:ext uri="{FF2B5EF4-FFF2-40B4-BE49-F238E27FC236}">
                <a16:creationId xmlns:a16="http://schemas.microsoft.com/office/drawing/2014/main" id="{2CCE1D77-617A-BFD3-84E3-4288E83B635C}"/>
              </a:ext>
            </a:extLst>
          </p:cNvPr>
          <p:cNvSpPr txBox="1"/>
          <p:nvPr/>
        </p:nvSpPr>
        <p:spPr>
          <a:xfrm>
            <a:off x="3869502" y="3820267"/>
            <a:ext cx="5292080" cy="369332"/>
          </a:xfrm>
          <a:prstGeom prst="rect">
            <a:avLst/>
          </a:prstGeom>
          <a:noFill/>
        </p:spPr>
        <p:txBody>
          <a:bodyPr wrap="square" rtlCol="0">
            <a:spAutoFit/>
          </a:bodyPr>
          <a:lstStyle/>
          <a:p>
            <a:r>
              <a:rPr kumimoji="1" lang="ja-JP" altLang="en-US" dirty="0">
                <a:latin typeface="+mn-ea"/>
                <a:ea typeface="+mn-ea"/>
              </a:rPr>
              <a:t>メモリー上の変数</a:t>
            </a:r>
            <a:r>
              <a:rPr kumimoji="1" lang="en-US" altLang="ja-JP" dirty="0" err="1">
                <a:latin typeface="Lucida Console" panose="020B0609040504020204" pitchFamily="49" charset="0"/>
                <a:ea typeface="+mn-ea"/>
              </a:rPr>
              <a:t>i</a:t>
            </a:r>
            <a:r>
              <a:rPr kumimoji="1" lang="ja-JP" altLang="en-US" dirty="0">
                <a:latin typeface="+mn-ea"/>
                <a:ea typeface="+mn-ea"/>
              </a:rPr>
              <a:t>の位置（</a:t>
            </a:r>
            <a:r>
              <a:rPr kumimoji="1" lang="ja-JP" altLang="en-US" dirty="0">
                <a:solidFill>
                  <a:srgbClr val="C00000"/>
                </a:solidFill>
                <a:latin typeface="+mn-ea"/>
                <a:ea typeface="+mn-ea"/>
              </a:rPr>
              <a:t>アドレス</a:t>
            </a:r>
            <a:r>
              <a:rPr kumimoji="1" lang="ja-JP" altLang="en-US" dirty="0">
                <a:latin typeface="+mn-ea"/>
                <a:ea typeface="+mn-ea"/>
              </a:rPr>
              <a:t>）を知る</a:t>
            </a:r>
          </a:p>
        </p:txBody>
      </p:sp>
      <p:cxnSp>
        <p:nvCxnSpPr>
          <p:cNvPr id="16" name="直線矢印コネクタ 15">
            <a:extLst>
              <a:ext uri="{FF2B5EF4-FFF2-40B4-BE49-F238E27FC236}">
                <a16:creationId xmlns:a16="http://schemas.microsoft.com/office/drawing/2014/main" id="{7D10283A-70A5-75C1-2D38-E69CF96B84F3}"/>
              </a:ext>
            </a:extLst>
          </p:cNvPr>
          <p:cNvCxnSpPr>
            <a:cxnSpLocks/>
          </p:cNvCxnSpPr>
          <p:nvPr/>
        </p:nvCxnSpPr>
        <p:spPr>
          <a:xfrm flipH="1">
            <a:off x="3563888" y="4004933"/>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89012BA4-A979-6AC1-814C-7A45C5261D6C}"/>
              </a:ext>
            </a:extLst>
          </p:cNvPr>
          <p:cNvSpPr txBox="1"/>
          <p:nvPr/>
        </p:nvSpPr>
        <p:spPr>
          <a:xfrm>
            <a:off x="2411760" y="4772822"/>
            <a:ext cx="5292080" cy="646331"/>
          </a:xfrm>
          <a:prstGeom prst="rect">
            <a:avLst/>
          </a:prstGeom>
          <a:solidFill>
            <a:schemeClr val="bg1"/>
          </a:solidFill>
          <a:ln>
            <a:solidFill>
              <a:schemeClr val="tx2"/>
            </a:solidFill>
          </a:ln>
        </p:spPr>
        <p:txBody>
          <a:bodyPr wrap="square" rtlCol="0">
            <a:spAutoFit/>
          </a:bodyPr>
          <a:lstStyle/>
          <a:p>
            <a:r>
              <a:rPr kumimoji="1" lang="en-US" altLang="ja-JP" dirty="0">
                <a:latin typeface="+mn-ea"/>
                <a:ea typeface="+mn-ea"/>
              </a:rPr>
              <a:t>16</a:t>
            </a:r>
            <a:r>
              <a:rPr kumimoji="1" lang="ja-JP" altLang="en-US" dirty="0">
                <a:latin typeface="+mn-ea"/>
                <a:ea typeface="+mn-ea"/>
              </a:rPr>
              <a:t>進数表現（実行のたびに変化する。具体的な値にあまり意味はない）</a:t>
            </a:r>
          </a:p>
        </p:txBody>
      </p:sp>
      <p:cxnSp>
        <p:nvCxnSpPr>
          <p:cNvPr id="19" name="直線矢印コネクタ 18">
            <a:extLst>
              <a:ext uri="{FF2B5EF4-FFF2-40B4-BE49-F238E27FC236}">
                <a16:creationId xmlns:a16="http://schemas.microsoft.com/office/drawing/2014/main" id="{5F06C07E-E21A-2AB4-390C-6709017277CD}"/>
              </a:ext>
            </a:extLst>
          </p:cNvPr>
          <p:cNvCxnSpPr>
            <a:cxnSpLocks/>
          </p:cNvCxnSpPr>
          <p:nvPr/>
        </p:nvCxnSpPr>
        <p:spPr>
          <a:xfrm flipH="1">
            <a:off x="2106146" y="4957488"/>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77917544-4646-83BA-8D89-17BD3CC427E2}"/>
              </a:ext>
            </a:extLst>
          </p:cNvPr>
          <p:cNvSpPr txBox="1"/>
          <p:nvPr/>
        </p:nvSpPr>
        <p:spPr>
          <a:xfrm>
            <a:off x="569789" y="5910042"/>
            <a:ext cx="1193899"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defRPr>
            </a:lvl1pPr>
          </a:lstStyle>
          <a:p>
            <a:r>
              <a:rPr lang="en-US" altLang="ja-JP" dirty="0"/>
              <a:t>&amp;</a:t>
            </a:r>
            <a:r>
              <a:rPr lang="ja-JP" altLang="en-US" dirty="0"/>
              <a:t>変数名</a:t>
            </a:r>
          </a:p>
        </p:txBody>
      </p:sp>
      <p:sp>
        <p:nvSpPr>
          <p:cNvPr id="21" name="テキスト ボックス 20">
            <a:extLst>
              <a:ext uri="{FF2B5EF4-FFF2-40B4-BE49-F238E27FC236}">
                <a16:creationId xmlns:a16="http://schemas.microsoft.com/office/drawing/2014/main" id="{4624488C-9EF5-A3FF-8472-A95F8C885971}"/>
              </a:ext>
            </a:extLst>
          </p:cNvPr>
          <p:cNvSpPr txBox="1"/>
          <p:nvPr/>
        </p:nvSpPr>
        <p:spPr>
          <a:xfrm>
            <a:off x="1970584" y="5765584"/>
            <a:ext cx="6174432" cy="646331"/>
          </a:xfrm>
          <a:prstGeom prst="rect">
            <a:avLst/>
          </a:prstGeom>
          <a:noFill/>
        </p:spPr>
        <p:txBody>
          <a:bodyPr wrap="square" rtlCol="0">
            <a:spAutoFit/>
          </a:bodyPr>
          <a:lstStyle/>
          <a:p>
            <a:r>
              <a:rPr kumimoji="1" lang="ja-JP" altLang="en-US" dirty="0">
                <a:latin typeface="+mn-ea"/>
                <a:ea typeface="+mn-ea"/>
              </a:rPr>
              <a:t>変数のアドレスを参照するための記号「</a:t>
            </a:r>
            <a:r>
              <a:rPr kumimoji="1" lang="en-US" altLang="ja-JP" dirty="0">
                <a:latin typeface="Lucida Console" panose="020B0609040504020204" pitchFamily="49" charset="0"/>
                <a:ea typeface="+mn-ea"/>
              </a:rPr>
              <a:t>&amp;</a:t>
            </a:r>
            <a:r>
              <a:rPr kumimoji="1" lang="ja-JP" altLang="en-US" dirty="0">
                <a:latin typeface="+mn-ea"/>
                <a:ea typeface="+mn-ea"/>
              </a:rPr>
              <a:t>」は</a:t>
            </a:r>
            <a:r>
              <a:rPr kumimoji="1" lang="ja-JP" altLang="en-US" b="1" dirty="0">
                <a:solidFill>
                  <a:srgbClr val="C00000"/>
                </a:solidFill>
                <a:latin typeface="+mn-ea"/>
                <a:ea typeface="+mn-ea"/>
              </a:rPr>
              <a:t>アドレス演算子</a:t>
            </a:r>
            <a:r>
              <a:rPr kumimoji="1" lang="ja-JP" altLang="en-US" dirty="0">
                <a:latin typeface="+mn-ea"/>
                <a:ea typeface="+mn-ea"/>
              </a:rPr>
              <a:t>と呼ばれる。</a:t>
            </a:r>
          </a:p>
        </p:txBody>
      </p:sp>
    </p:spTree>
    <p:extLst>
      <p:ext uri="{BB962C8B-B14F-4D97-AF65-F5344CB8AC3E}">
        <p14:creationId xmlns:p14="http://schemas.microsoft.com/office/powerpoint/2010/main" val="6942910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5EF54-E41D-4AB2-41A7-9DDC3DD0E579}"/>
              </a:ext>
            </a:extLst>
          </p:cNvPr>
          <p:cNvSpPr>
            <a:spLocks noGrp="1"/>
          </p:cNvSpPr>
          <p:nvPr>
            <p:ph type="title"/>
          </p:nvPr>
        </p:nvSpPr>
        <p:spPr/>
        <p:txBody>
          <a:bodyPr/>
          <a:lstStyle/>
          <a:p>
            <a:r>
              <a:rPr kumimoji="1" lang="ja-JP" altLang="en-US" dirty="0"/>
              <a:t>ポインタ</a:t>
            </a:r>
          </a:p>
        </p:txBody>
      </p:sp>
      <p:sp>
        <p:nvSpPr>
          <p:cNvPr id="3" name="コンテンツ プレースホルダー 2">
            <a:extLst>
              <a:ext uri="{FF2B5EF4-FFF2-40B4-BE49-F238E27FC236}">
                <a16:creationId xmlns:a16="http://schemas.microsoft.com/office/drawing/2014/main" id="{BE651D84-2D81-CA0C-6C11-5EECE78FC7AF}"/>
              </a:ext>
            </a:extLst>
          </p:cNvPr>
          <p:cNvSpPr>
            <a:spLocks noGrp="1"/>
          </p:cNvSpPr>
          <p:nvPr>
            <p:ph idx="1"/>
          </p:nvPr>
        </p:nvSpPr>
        <p:spPr>
          <a:xfrm>
            <a:off x="457200" y="1214422"/>
            <a:ext cx="8229600" cy="630402"/>
          </a:xfrm>
        </p:spPr>
        <p:txBody>
          <a:bodyPr/>
          <a:lstStyle/>
          <a:p>
            <a:r>
              <a:rPr kumimoji="1" lang="ja-JP" altLang="en-US" sz="2400" dirty="0"/>
              <a:t>アドレスは</a:t>
            </a:r>
            <a:r>
              <a:rPr kumimoji="1" lang="ja-JP" altLang="en-US" sz="2400" b="1" dirty="0">
                <a:solidFill>
                  <a:srgbClr val="C00000"/>
                </a:solidFill>
              </a:rPr>
              <a:t>ポインタ変数</a:t>
            </a:r>
            <a:r>
              <a:rPr kumimoji="1" lang="ja-JP" altLang="en-US" sz="2400" dirty="0"/>
              <a:t>に代入できる</a:t>
            </a:r>
          </a:p>
        </p:txBody>
      </p:sp>
      <p:sp>
        <p:nvSpPr>
          <p:cNvPr id="5" name="正方形/長方形 4">
            <a:extLst>
              <a:ext uri="{FF2B5EF4-FFF2-40B4-BE49-F238E27FC236}">
                <a16:creationId xmlns:a16="http://schemas.microsoft.com/office/drawing/2014/main" id="{FB3163A0-8EF6-5B24-5B6C-A20D512F2D5F}"/>
              </a:ext>
            </a:extLst>
          </p:cNvPr>
          <p:cNvSpPr>
            <a:spLocks noChangeArrowheads="1"/>
          </p:cNvSpPr>
          <p:nvPr/>
        </p:nvSpPr>
        <p:spPr bwMode="auto">
          <a:xfrm>
            <a:off x="482035" y="1844824"/>
            <a:ext cx="2649806" cy="707886"/>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a:t>
            </a:r>
            <a:r>
              <a:rPr lang="en-US" altLang="ja-JP" sz="2000" dirty="0" err="1">
                <a:latin typeface="Lucida Console" panose="020B0609040504020204" pitchFamily="49" charset="0"/>
              </a:rPr>
              <a:t>i</a:t>
            </a:r>
            <a:r>
              <a:rPr lang="en-US" altLang="ja-JP" sz="2000" dirty="0">
                <a:latin typeface="Lucida Console" panose="020B0609040504020204" pitchFamily="49" charset="0"/>
              </a:rPr>
              <a:t> = 5;</a:t>
            </a:r>
          </a:p>
          <a:p>
            <a:r>
              <a:rPr lang="en-US" altLang="ja-JP" sz="2000" dirty="0">
                <a:latin typeface="Lucida Console" panose="020B0609040504020204" pitchFamily="49" charset="0"/>
              </a:rPr>
              <a:t>int *p = &amp;</a:t>
            </a:r>
            <a:r>
              <a:rPr lang="en-US" altLang="ja-JP" sz="2000" dirty="0" err="1">
                <a:latin typeface="Lucida Console" panose="020B0609040504020204" pitchFamily="49" charset="0"/>
              </a:rPr>
              <a:t>i</a:t>
            </a:r>
            <a:r>
              <a:rPr lang="en-US" altLang="ja-JP" sz="2000" dirty="0">
                <a:latin typeface="Lucida Console" panose="020B0609040504020204" pitchFamily="49" charset="0"/>
              </a:rPr>
              <a:t>;</a:t>
            </a:r>
          </a:p>
        </p:txBody>
      </p:sp>
      <p:pic>
        <p:nvPicPr>
          <p:cNvPr id="7" name="図 6">
            <a:extLst>
              <a:ext uri="{FF2B5EF4-FFF2-40B4-BE49-F238E27FC236}">
                <a16:creationId xmlns:a16="http://schemas.microsoft.com/office/drawing/2014/main" id="{213B1A0A-F910-36A5-4AC3-4D265208D86C}"/>
              </a:ext>
            </a:extLst>
          </p:cNvPr>
          <p:cNvPicPr>
            <a:picLocks noChangeAspect="1"/>
          </p:cNvPicPr>
          <p:nvPr/>
        </p:nvPicPr>
        <p:blipFill>
          <a:blip r:embed="rId2"/>
          <a:stretch>
            <a:fillRect/>
          </a:stretch>
        </p:blipFill>
        <p:spPr>
          <a:xfrm>
            <a:off x="1205880" y="3228287"/>
            <a:ext cx="6732240" cy="2528003"/>
          </a:xfrm>
          <a:prstGeom prst="rect">
            <a:avLst/>
          </a:prstGeom>
        </p:spPr>
      </p:pic>
      <p:sp>
        <p:nvSpPr>
          <p:cNvPr id="9" name="テキスト ボックス 8">
            <a:extLst>
              <a:ext uri="{FF2B5EF4-FFF2-40B4-BE49-F238E27FC236}">
                <a16:creationId xmlns:a16="http://schemas.microsoft.com/office/drawing/2014/main" id="{B1B759C7-9221-2D51-7910-F164DC4C07BE}"/>
              </a:ext>
            </a:extLst>
          </p:cNvPr>
          <p:cNvSpPr txBox="1"/>
          <p:nvPr/>
        </p:nvSpPr>
        <p:spPr>
          <a:xfrm>
            <a:off x="482035" y="6201034"/>
            <a:ext cx="6643463" cy="461665"/>
          </a:xfrm>
          <a:prstGeom prst="rect">
            <a:avLst/>
          </a:prstGeom>
          <a:noFill/>
        </p:spPr>
        <p:txBody>
          <a:bodyPr wrap="square">
            <a:spAutoFit/>
          </a:bodyPr>
          <a:lstStyle/>
          <a:p>
            <a:r>
              <a:rPr lang="en-US" altLang="ja-JP" sz="1200" dirty="0">
                <a:solidFill>
                  <a:srgbClr val="000000"/>
                </a:solidFill>
                <a:latin typeface="游ゴシック" panose="020B0400000000000000" pitchFamily="50" charset="-128"/>
                <a:ea typeface="游ゴシック" panose="020B0400000000000000" pitchFamily="50" charset="-128"/>
              </a:rPr>
              <a:t>※</a:t>
            </a:r>
            <a:r>
              <a:rPr lang="ja-JP" altLang="en-US" sz="1200" dirty="0">
                <a:solidFill>
                  <a:srgbClr val="000000"/>
                </a:solidFill>
                <a:latin typeface="游ゴシック" panose="020B0400000000000000" pitchFamily="50" charset="-128"/>
                <a:ea typeface="游ゴシック" panose="020B0400000000000000" pitchFamily="50" charset="-128"/>
              </a:rPr>
              <a:t> 図では、ポインタ変数の入れ物のサイズを</a:t>
            </a:r>
            <a:r>
              <a:rPr lang="en-US" altLang="ja-JP" sz="1200" dirty="0">
                <a:solidFill>
                  <a:srgbClr val="000000"/>
                </a:solidFill>
                <a:latin typeface="游ゴシック" panose="020B0400000000000000" pitchFamily="50" charset="-128"/>
                <a:ea typeface="游ゴシック" panose="020B0400000000000000" pitchFamily="50" charset="-128"/>
              </a:rPr>
              <a:t>4</a:t>
            </a:r>
            <a:r>
              <a:rPr lang="ja-JP" altLang="en-US" sz="1200" dirty="0">
                <a:solidFill>
                  <a:srgbClr val="000000"/>
                </a:solidFill>
                <a:latin typeface="游ゴシック" panose="020B0400000000000000" pitchFamily="50" charset="-128"/>
                <a:ea typeface="游ゴシック" panose="020B0400000000000000" pitchFamily="50" charset="-128"/>
              </a:rPr>
              <a:t>バイトで表していますが、このサイズは実行環境によって異なります。たとえば、</a:t>
            </a:r>
            <a:r>
              <a:rPr lang="en-US" altLang="ja-JP" sz="1200" dirty="0">
                <a:solidFill>
                  <a:srgbClr val="000000"/>
                </a:solidFill>
                <a:latin typeface="游ゴシック" panose="020B0400000000000000" pitchFamily="50" charset="-128"/>
                <a:ea typeface="游ゴシック" panose="020B0400000000000000" pitchFamily="50" charset="-128"/>
              </a:rPr>
              <a:t>64bit</a:t>
            </a:r>
            <a:r>
              <a:rPr lang="ja-JP" altLang="en-US" sz="1200" dirty="0">
                <a:solidFill>
                  <a:srgbClr val="000000"/>
                </a:solidFill>
                <a:latin typeface="游ゴシック" panose="020B0400000000000000" pitchFamily="50" charset="-128"/>
                <a:ea typeface="游ゴシック" panose="020B0400000000000000" pitchFamily="50" charset="-128"/>
              </a:rPr>
              <a:t>環境では</a:t>
            </a:r>
            <a:r>
              <a:rPr lang="en-US" altLang="ja-JP" sz="1200" dirty="0">
                <a:solidFill>
                  <a:srgbClr val="000000"/>
                </a:solidFill>
                <a:latin typeface="游ゴシック" panose="020B0400000000000000" pitchFamily="50" charset="-128"/>
                <a:ea typeface="游ゴシック" panose="020B0400000000000000" pitchFamily="50" charset="-128"/>
              </a:rPr>
              <a:t>8</a:t>
            </a:r>
            <a:r>
              <a:rPr lang="ja-JP" altLang="en-US" sz="1200" dirty="0">
                <a:solidFill>
                  <a:srgbClr val="000000"/>
                </a:solidFill>
                <a:latin typeface="游ゴシック" panose="020B0400000000000000" pitchFamily="50" charset="-128"/>
                <a:ea typeface="游ゴシック" panose="020B0400000000000000" pitchFamily="50" charset="-128"/>
              </a:rPr>
              <a:t>バイトになります。</a:t>
            </a:r>
            <a:endParaRPr lang="ja-JP" altLang="en-US" sz="1200" dirty="0"/>
          </a:p>
        </p:txBody>
      </p:sp>
      <p:sp>
        <p:nvSpPr>
          <p:cNvPr id="10" name="テキスト ボックス 9">
            <a:extLst>
              <a:ext uri="{FF2B5EF4-FFF2-40B4-BE49-F238E27FC236}">
                <a16:creationId xmlns:a16="http://schemas.microsoft.com/office/drawing/2014/main" id="{35D940B2-5B50-03A2-9C09-C428B5AC8F70}"/>
              </a:ext>
            </a:extLst>
          </p:cNvPr>
          <p:cNvSpPr txBox="1"/>
          <p:nvPr/>
        </p:nvSpPr>
        <p:spPr>
          <a:xfrm>
            <a:off x="2987824" y="2198905"/>
            <a:ext cx="5292080" cy="369332"/>
          </a:xfrm>
          <a:prstGeom prst="rect">
            <a:avLst/>
          </a:prstGeom>
          <a:noFill/>
        </p:spPr>
        <p:txBody>
          <a:bodyPr wrap="square" rtlCol="0">
            <a:spAutoFit/>
          </a:bodyPr>
          <a:lstStyle/>
          <a:p>
            <a:r>
              <a:rPr kumimoji="1" lang="ja-JP" altLang="en-US" dirty="0">
                <a:latin typeface="+mn-ea"/>
                <a:ea typeface="+mn-ea"/>
              </a:rPr>
              <a:t>ポインタ変数（変数名の前に</a:t>
            </a:r>
            <a:r>
              <a:rPr kumimoji="1" lang="en-US" altLang="ja-JP" dirty="0">
                <a:latin typeface="Lucida Console" panose="020B0609040504020204" pitchFamily="49" charset="0"/>
                <a:ea typeface="+mn-ea"/>
              </a:rPr>
              <a:t>*</a:t>
            </a:r>
            <a:r>
              <a:rPr kumimoji="1" lang="ja-JP" altLang="en-US" dirty="0">
                <a:latin typeface="+mn-ea"/>
                <a:ea typeface="+mn-ea"/>
              </a:rPr>
              <a:t>記号をつける）</a:t>
            </a:r>
          </a:p>
        </p:txBody>
      </p:sp>
      <p:cxnSp>
        <p:nvCxnSpPr>
          <p:cNvPr id="11" name="直線矢印コネクタ 10">
            <a:extLst>
              <a:ext uri="{FF2B5EF4-FFF2-40B4-BE49-F238E27FC236}">
                <a16:creationId xmlns:a16="http://schemas.microsoft.com/office/drawing/2014/main" id="{EA007551-5047-51AF-6B8C-04BFA9468AFE}"/>
              </a:ext>
            </a:extLst>
          </p:cNvPr>
          <p:cNvCxnSpPr>
            <a:cxnSpLocks/>
          </p:cNvCxnSpPr>
          <p:nvPr/>
        </p:nvCxnSpPr>
        <p:spPr>
          <a:xfrm flipH="1">
            <a:off x="2682210" y="2383571"/>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54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316569-EB6B-4F5B-94C6-931EE9AECE1D}"/>
              </a:ext>
            </a:extLst>
          </p:cNvPr>
          <p:cNvSpPr>
            <a:spLocks noGrp="1"/>
          </p:cNvSpPr>
          <p:nvPr>
            <p:ph type="title"/>
          </p:nvPr>
        </p:nvSpPr>
        <p:spPr/>
        <p:txBody>
          <a:bodyPr/>
          <a:lstStyle/>
          <a:p>
            <a:r>
              <a:rPr kumimoji="1" lang="ja-JP" altLang="en-US" dirty="0"/>
              <a:t>さまざまなプログラミング言語</a:t>
            </a:r>
          </a:p>
        </p:txBody>
      </p:sp>
      <p:sp>
        <p:nvSpPr>
          <p:cNvPr id="3" name="コンテンツ プレースホルダー 2">
            <a:extLst>
              <a:ext uri="{FF2B5EF4-FFF2-40B4-BE49-F238E27FC236}">
                <a16:creationId xmlns:a16="http://schemas.microsoft.com/office/drawing/2014/main" id="{C819DF5F-95A1-4BA7-8021-B35C696E55DC}"/>
              </a:ext>
            </a:extLst>
          </p:cNvPr>
          <p:cNvSpPr>
            <a:spLocks noGrp="1"/>
          </p:cNvSpPr>
          <p:nvPr>
            <p:ph idx="1"/>
          </p:nvPr>
        </p:nvSpPr>
        <p:spPr>
          <a:xfrm>
            <a:off x="457200" y="1214422"/>
            <a:ext cx="8579296" cy="5000660"/>
          </a:xfrm>
        </p:spPr>
        <p:txBody>
          <a:bodyPr/>
          <a:lstStyle/>
          <a:p>
            <a:r>
              <a:rPr kumimoji="1" lang="en-US" altLang="ja-JP" sz="2800" dirty="0"/>
              <a:t>C		</a:t>
            </a:r>
            <a:r>
              <a:rPr kumimoji="1" lang="ja-JP" altLang="en-US" sz="2800" dirty="0"/>
              <a:t>  </a:t>
            </a:r>
            <a:r>
              <a:rPr kumimoji="1" lang="ja-JP" altLang="en-US" sz="2000" dirty="0"/>
              <a:t>歴史のある言語、</a:t>
            </a:r>
            <a:r>
              <a:rPr kumimoji="1" lang="en-US" altLang="ja-JP" sz="2000" dirty="0"/>
              <a:t>OS</a:t>
            </a:r>
            <a:r>
              <a:rPr kumimoji="1" lang="ja-JP" altLang="en-US" sz="2000" dirty="0"/>
              <a:t>開発、組み込みプログラム</a:t>
            </a:r>
            <a:endParaRPr kumimoji="1" lang="en-US" altLang="ja-JP" sz="2800" dirty="0"/>
          </a:p>
          <a:p>
            <a:r>
              <a:rPr lang="en-US" altLang="ja-JP" sz="2800" dirty="0"/>
              <a:t>C++	</a:t>
            </a:r>
            <a:r>
              <a:rPr lang="ja-JP" altLang="en-US" sz="2800" dirty="0"/>
              <a:t>  </a:t>
            </a:r>
            <a:r>
              <a:rPr lang="en-US" altLang="ja-JP" sz="2000" dirty="0"/>
              <a:t>C</a:t>
            </a:r>
            <a:r>
              <a:rPr lang="ja-JP" altLang="en-US" sz="2000" dirty="0"/>
              <a:t>言語の後継、オブジェクト指向</a:t>
            </a:r>
            <a:endParaRPr lang="en-US" altLang="ja-JP" sz="2800" dirty="0"/>
          </a:p>
          <a:p>
            <a:r>
              <a:rPr lang="en-US" altLang="ja-JP" sz="2800" dirty="0"/>
              <a:t>C#		</a:t>
            </a:r>
            <a:r>
              <a:rPr lang="ja-JP" altLang="en-US" sz="2800" dirty="0"/>
              <a:t>  </a:t>
            </a:r>
            <a:r>
              <a:rPr lang="en-US" altLang="ja-JP" sz="2000" dirty="0"/>
              <a:t>C++</a:t>
            </a:r>
            <a:r>
              <a:rPr lang="ja-JP" altLang="en-US" sz="2000" dirty="0"/>
              <a:t>言語の後継、米マイクソロソフト</a:t>
            </a:r>
            <a:endParaRPr lang="en-US" altLang="ja-JP" sz="2800" dirty="0"/>
          </a:p>
          <a:p>
            <a:r>
              <a:rPr lang="en-US" altLang="ja-JP" sz="2800" dirty="0"/>
              <a:t>Perl	</a:t>
            </a:r>
            <a:r>
              <a:rPr lang="ja-JP" altLang="en-US" sz="2800" dirty="0"/>
              <a:t>  </a:t>
            </a:r>
            <a:r>
              <a:rPr lang="ja-JP" altLang="en-US" sz="2000" dirty="0"/>
              <a:t>スクリプト言語、手軽な開発</a:t>
            </a:r>
            <a:endParaRPr kumimoji="1" lang="en-US" altLang="ja-JP" sz="2400" dirty="0"/>
          </a:p>
          <a:p>
            <a:r>
              <a:rPr kumimoji="1" lang="en-US" altLang="ja-JP" sz="2800" dirty="0"/>
              <a:t>PHP	</a:t>
            </a:r>
            <a:r>
              <a:rPr kumimoji="1" lang="ja-JP" altLang="en-US" sz="2800" dirty="0"/>
              <a:t>  </a:t>
            </a:r>
            <a:r>
              <a:rPr kumimoji="1" lang="ja-JP" altLang="en-US" sz="2000" dirty="0"/>
              <a:t>サーバサイド、</a:t>
            </a:r>
            <a:r>
              <a:rPr kumimoji="1" lang="en-US" altLang="ja-JP" sz="2000" dirty="0"/>
              <a:t>Web</a:t>
            </a:r>
            <a:r>
              <a:rPr kumimoji="1" lang="ja-JP" altLang="en-US" sz="2000" dirty="0"/>
              <a:t>ページ生成</a:t>
            </a:r>
            <a:endParaRPr kumimoji="1" lang="en-US" altLang="ja-JP" sz="2400" dirty="0"/>
          </a:p>
          <a:p>
            <a:r>
              <a:rPr kumimoji="1" lang="en-US" altLang="ja-JP" sz="2800" dirty="0"/>
              <a:t>Java	</a:t>
            </a:r>
            <a:r>
              <a:rPr kumimoji="1" lang="ja-JP" altLang="en-US" sz="2800" dirty="0"/>
              <a:t>  </a:t>
            </a:r>
            <a:r>
              <a:rPr kumimoji="1" lang="ja-JP" altLang="en-US" sz="2000" dirty="0"/>
              <a:t>オブジェクト指向、大規模システム</a:t>
            </a:r>
            <a:endParaRPr kumimoji="1" lang="en-US" altLang="ja-JP" sz="2800" dirty="0"/>
          </a:p>
          <a:p>
            <a:r>
              <a:rPr lang="en-US" altLang="ja-JP" sz="2000" dirty="0"/>
              <a:t>JavaScript</a:t>
            </a:r>
            <a:r>
              <a:rPr lang="en-US" altLang="ja-JP" sz="2800" dirty="0"/>
              <a:t>	</a:t>
            </a:r>
            <a:r>
              <a:rPr lang="ja-JP" altLang="en-US" sz="2800" dirty="0"/>
              <a:t>  </a:t>
            </a:r>
            <a:r>
              <a:rPr lang="ja-JP" altLang="en-US" sz="2000" dirty="0"/>
              <a:t>ブラウザで動作、動的な</a:t>
            </a:r>
            <a:r>
              <a:rPr lang="en-US" altLang="ja-JP" sz="2000" dirty="0"/>
              <a:t>Web</a:t>
            </a:r>
            <a:r>
              <a:rPr lang="ja-JP" altLang="en-US" sz="2000" dirty="0"/>
              <a:t>ページ</a:t>
            </a:r>
            <a:endParaRPr lang="en-US" altLang="ja-JP" sz="2800" dirty="0"/>
          </a:p>
          <a:p>
            <a:r>
              <a:rPr kumimoji="1" lang="en-US" altLang="ja-JP" sz="2800" dirty="0"/>
              <a:t>Python	</a:t>
            </a:r>
            <a:r>
              <a:rPr kumimoji="1" lang="ja-JP" altLang="en-US" sz="2800" dirty="0"/>
              <a:t>  </a:t>
            </a:r>
            <a:r>
              <a:rPr kumimoji="1" lang="ja-JP" altLang="en-US" sz="2000" dirty="0"/>
              <a:t>修得が容易、機械学習分野で普及</a:t>
            </a:r>
            <a:endParaRPr kumimoji="1" lang="ja-JP" altLang="en-US" sz="2800" dirty="0"/>
          </a:p>
        </p:txBody>
      </p:sp>
      <p:sp>
        <p:nvSpPr>
          <p:cNvPr id="5" name="四角形: 角を丸くする 4">
            <a:extLst>
              <a:ext uri="{FF2B5EF4-FFF2-40B4-BE49-F238E27FC236}">
                <a16:creationId xmlns:a16="http://schemas.microsoft.com/office/drawing/2014/main" id="{AE767DD8-0FDC-52E4-25F8-205C6736AC09}"/>
              </a:ext>
            </a:extLst>
          </p:cNvPr>
          <p:cNvSpPr/>
          <p:nvPr/>
        </p:nvSpPr>
        <p:spPr>
          <a:xfrm>
            <a:off x="395536" y="1142414"/>
            <a:ext cx="8064896" cy="5583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3E5BF75-120F-8E28-A72A-AE1178F06B13}"/>
              </a:ext>
            </a:extLst>
          </p:cNvPr>
          <p:cNvSpPr txBox="1"/>
          <p:nvPr/>
        </p:nvSpPr>
        <p:spPr>
          <a:xfrm>
            <a:off x="457200" y="5521146"/>
            <a:ext cx="7306808" cy="1200329"/>
          </a:xfrm>
          <a:prstGeom prst="rect">
            <a:avLst/>
          </a:prstGeom>
          <a:noFill/>
          <a:ln>
            <a:solidFill>
              <a:schemeClr val="accent1"/>
            </a:solidFill>
          </a:ln>
        </p:spPr>
        <p:txBody>
          <a:bodyPr wrap="none" rtlCol="0">
            <a:spAutoFit/>
          </a:bodyPr>
          <a:lstStyle/>
          <a:p>
            <a:r>
              <a:rPr kumimoji="1" lang="en-US" altLang="ja-JP" b="1" dirty="0">
                <a:latin typeface="+mn-ea"/>
                <a:ea typeface="+mn-ea"/>
              </a:rPr>
              <a:t>※</a:t>
            </a:r>
            <a:r>
              <a:rPr kumimoji="1" lang="ja-JP" altLang="en-US" b="1" dirty="0">
                <a:latin typeface="+mn-ea"/>
                <a:ea typeface="+mn-ea"/>
              </a:rPr>
              <a:t>  </a:t>
            </a:r>
            <a:r>
              <a:rPr kumimoji="1" lang="en-US" altLang="ja-JP" b="1" dirty="0">
                <a:latin typeface="+mn-ea"/>
                <a:ea typeface="+mn-ea"/>
              </a:rPr>
              <a:t>C</a:t>
            </a:r>
            <a:r>
              <a:rPr kumimoji="1" lang="ja-JP" altLang="en-US" b="1" dirty="0">
                <a:latin typeface="+mn-ea"/>
                <a:ea typeface="+mn-ea"/>
              </a:rPr>
              <a:t>言語の特徴</a:t>
            </a:r>
            <a:endParaRPr kumimoji="1" lang="en-US" altLang="ja-JP" b="1" dirty="0">
              <a:latin typeface="+mn-ea"/>
              <a:ea typeface="+mn-ea"/>
            </a:endParaRPr>
          </a:p>
          <a:p>
            <a:r>
              <a:rPr lang="ja-JP" altLang="en-US" dirty="0">
                <a:latin typeface="+mn-ea"/>
                <a:ea typeface="+mn-ea"/>
              </a:rPr>
              <a:t>   メモリーに直接アクセスできる。</a:t>
            </a:r>
            <a:endParaRPr lang="en-US" altLang="ja-JP" dirty="0">
              <a:latin typeface="+mn-ea"/>
              <a:ea typeface="+mn-ea"/>
            </a:endParaRPr>
          </a:p>
          <a:p>
            <a:r>
              <a:rPr kumimoji="1" lang="ja-JP" altLang="en-US" dirty="0">
                <a:latin typeface="+mn-ea"/>
                <a:ea typeface="+mn-ea"/>
              </a:rPr>
              <a:t>   うまく扱えば、効率的で高速の動作するプログラムを作成できる。</a:t>
            </a:r>
            <a:endParaRPr kumimoji="1" lang="en-US" altLang="ja-JP" dirty="0">
              <a:latin typeface="+mn-ea"/>
              <a:ea typeface="+mn-ea"/>
            </a:endParaRPr>
          </a:p>
          <a:p>
            <a:r>
              <a:rPr lang="ja-JP" altLang="en-US" dirty="0">
                <a:latin typeface="+mn-ea"/>
                <a:ea typeface="+mn-ea"/>
              </a:rPr>
              <a:t>   他の言語の基礎となる言語</a:t>
            </a:r>
            <a:endParaRPr kumimoji="1" lang="ja-JP" altLang="en-US" dirty="0">
              <a:latin typeface="+mn-ea"/>
              <a:ea typeface="+mn-ea"/>
            </a:endParaRPr>
          </a:p>
        </p:txBody>
      </p:sp>
    </p:spTree>
    <p:extLst>
      <p:ext uri="{BB962C8B-B14F-4D97-AF65-F5344CB8AC3E}">
        <p14:creationId xmlns:p14="http://schemas.microsoft.com/office/powerpoint/2010/main" val="4404566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783ED-260C-50A4-B155-DC7FB52C3B8F}"/>
              </a:ext>
            </a:extLst>
          </p:cNvPr>
          <p:cNvSpPr>
            <a:spLocks noGrp="1"/>
          </p:cNvSpPr>
          <p:nvPr>
            <p:ph type="title"/>
          </p:nvPr>
        </p:nvSpPr>
        <p:spPr/>
        <p:txBody>
          <a:bodyPr/>
          <a:lstStyle/>
          <a:p>
            <a:r>
              <a:rPr kumimoji="1" lang="ja-JP" altLang="en-US" dirty="0"/>
              <a:t>ポインタを使った値の参照</a:t>
            </a:r>
          </a:p>
        </p:txBody>
      </p:sp>
      <p:sp>
        <p:nvSpPr>
          <p:cNvPr id="5" name="正方形/長方形 4">
            <a:extLst>
              <a:ext uri="{FF2B5EF4-FFF2-40B4-BE49-F238E27FC236}">
                <a16:creationId xmlns:a16="http://schemas.microsoft.com/office/drawing/2014/main" id="{185F07FD-D78F-6E82-1B93-A98A602937B6}"/>
              </a:ext>
            </a:extLst>
          </p:cNvPr>
          <p:cNvSpPr>
            <a:spLocks noChangeArrowheads="1"/>
          </p:cNvSpPr>
          <p:nvPr/>
        </p:nvSpPr>
        <p:spPr bwMode="auto">
          <a:xfrm>
            <a:off x="568037" y="2668532"/>
            <a:ext cx="6707088" cy="1754326"/>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int </a:t>
            </a:r>
            <a:r>
              <a:rPr lang="en-US" altLang="ja-JP" dirty="0" err="1">
                <a:latin typeface="Lucida Console" panose="020B0609040504020204" pitchFamily="49" charset="0"/>
              </a:rPr>
              <a:t>i</a:t>
            </a:r>
            <a:r>
              <a:rPr lang="en-US" altLang="ja-JP" dirty="0">
                <a:latin typeface="Lucida Console" panose="020B0609040504020204" pitchFamily="49" charset="0"/>
              </a:rPr>
              <a:t> = 5;</a:t>
            </a:r>
          </a:p>
          <a:p>
            <a:r>
              <a:rPr lang="en-US" altLang="ja-JP" dirty="0">
                <a:solidFill>
                  <a:srgbClr val="C00000"/>
                </a:solidFill>
                <a:latin typeface="Lucida Console" panose="020B0609040504020204" pitchFamily="49" charset="0"/>
              </a:rPr>
              <a:t>int *p = &amp;</a:t>
            </a:r>
            <a:r>
              <a:rPr lang="en-US" altLang="ja-JP" dirty="0" err="1">
                <a:solidFill>
                  <a:srgbClr val="C00000"/>
                </a:solidFill>
                <a:latin typeface="Lucida Console" panose="020B0609040504020204" pitchFamily="49" charset="0"/>
              </a:rPr>
              <a:t>i</a:t>
            </a:r>
            <a:r>
              <a:rPr lang="en-US" altLang="ja-JP" dirty="0">
                <a:solidFill>
                  <a:srgbClr val="C00000"/>
                </a:solidFill>
                <a:latin typeface="Lucida Console" panose="020B0609040504020204" pitchFamily="49" charset="0"/>
              </a:rPr>
              <a:t>;</a:t>
            </a:r>
          </a:p>
          <a:p>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en-US" altLang="ja-JP" dirty="0" err="1">
                <a:latin typeface="Lucida Console" panose="020B0609040504020204" pitchFamily="49" charset="0"/>
              </a:rPr>
              <a:t>i</a:t>
            </a:r>
            <a:r>
              <a:rPr lang="ja-JP" altLang="en-US" dirty="0">
                <a:latin typeface="Lucida Console" panose="020B0609040504020204" pitchFamily="49" charset="0"/>
              </a:rPr>
              <a:t>のアドレスは</a:t>
            </a:r>
            <a:r>
              <a:rPr lang="en-US" altLang="ja-JP" dirty="0">
                <a:solidFill>
                  <a:srgbClr val="C00000"/>
                </a:solidFill>
                <a:latin typeface="Lucida Console" panose="020B0609040504020204" pitchFamily="49" charset="0"/>
              </a:rPr>
              <a:t>%</a:t>
            </a:r>
            <a:r>
              <a:rPr lang="en-US" altLang="ja-JP" dirty="0" err="1">
                <a:solidFill>
                  <a:srgbClr val="C00000"/>
                </a:solidFill>
                <a:latin typeface="Lucida Console" panose="020B0609040504020204" pitchFamily="49" charset="0"/>
              </a:rPr>
              <a:t>p</a:t>
            </a:r>
            <a:r>
              <a:rPr lang="en-US" altLang="ja-JP" dirty="0" err="1">
                <a:latin typeface="Lucida Console" panose="020B0609040504020204" pitchFamily="49" charset="0"/>
              </a:rPr>
              <a:t>¥n</a:t>
            </a:r>
            <a:r>
              <a:rPr lang="en-US" altLang="ja-JP" dirty="0">
                <a:latin typeface="Lucida Console" panose="020B0609040504020204" pitchFamily="49" charset="0"/>
              </a:rPr>
              <a:t>", </a:t>
            </a:r>
            <a:r>
              <a:rPr lang="en-US" altLang="ja-JP" dirty="0">
                <a:solidFill>
                  <a:srgbClr val="C00000"/>
                </a:solidFill>
                <a:latin typeface="Lucida Console" panose="020B0609040504020204" pitchFamily="49" charset="0"/>
              </a:rPr>
              <a:t>&amp;</a:t>
            </a:r>
            <a:r>
              <a:rPr lang="en-US" altLang="ja-JP" dirty="0" err="1">
                <a:solidFill>
                  <a:srgbClr val="C00000"/>
                </a:solidFill>
                <a:latin typeface="Lucida Console" panose="020B0609040504020204" pitchFamily="49" charset="0"/>
              </a:rPr>
              <a:t>i</a:t>
            </a:r>
            <a:r>
              <a:rPr lang="en-US" altLang="ja-JP" dirty="0">
                <a:latin typeface="Lucida Console" panose="020B0609040504020204" pitchFamily="49" charset="0"/>
              </a:rPr>
              <a:t>);</a:t>
            </a:r>
          </a:p>
          <a:p>
            <a:r>
              <a:rPr lang="en-US" altLang="ja-JP" dirty="0" err="1">
                <a:latin typeface="Lucida Console" panose="020B0609040504020204" pitchFamily="49" charset="0"/>
              </a:rPr>
              <a:t>printf</a:t>
            </a:r>
            <a:r>
              <a:rPr lang="en-US" altLang="ja-JP" dirty="0">
                <a:latin typeface="Lucida Console" panose="020B0609040504020204" pitchFamily="49" charset="0"/>
              </a:rPr>
              <a:t>("p</a:t>
            </a:r>
            <a:r>
              <a:rPr lang="ja-JP" altLang="en-US" dirty="0">
                <a:latin typeface="Lucida Console" panose="020B0609040504020204" pitchFamily="49" charset="0"/>
              </a:rPr>
              <a:t>の値は</a:t>
            </a:r>
            <a:r>
              <a:rPr lang="en-US" altLang="ja-JP" dirty="0">
                <a:solidFill>
                  <a:srgbClr val="C00000"/>
                </a:solidFill>
                <a:latin typeface="Lucida Console" panose="020B0609040504020204" pitchFamily="49" charset="0"/>
              </a:rPr>
              <a:t>%</a:t>
            </a:r>
            <a:r>
              <a:rPr lang="en-US" altLang="ja-JP" dirty="0" err="1">
                <a:solidFill>
                  <a:srgbClr val="C00000"/>
                </a:solidFill>
                <a:latin typeface="Lucida Console" panose="020B0609040504020204" pitchFamily="49" charset="0"/>
              </a:rPr>
              <a:t>p</a:t>
            </a:r>
            <a:r>
              <a:rPr lang="en-US" altLang="ja-JP" dirty="0" err="1">
                <a:latin typeface="Lucida Console" panose="020B0609040504020204" pitchFamily="49" charset="0"/>
              </a:rPr>
              <a:t>¥n</a:t>
            </a:r>
            <a:r>
              <a:rPr lang="en-US" altLang="ja-JP" dirty="0">
                <a:latin typeface="Lucida Console" panose="020B0609040504020204" pitchFamily="49" charset="0"/>
              </a:rPr>
              <a:t>", </a:t>
            </a:r>
            <a:r>
              <a:rPr lang="en-US" altLang="ja-JP" dirty="0">
                <a:solidFill>
                  <a:srgbClr val="C00000"/>
                </a:solidFill>
                <a:latin typeface="Lucida Console" panose="020B0609040504020204" pitchFamily="49" charset="0"/>
              </a:rPr>
              <a:t>p</a:t>
            </a:r>
            <a:r>
              <a:rPr lang="en-US" altLang="ja-JP" dirty="0">
                <a:latin typeface="Lucida Console" panose="020B0609040504020204" pitchFamily="49" charset="0"/>
              </a:rPr>
              <a:t>);</a:t>
            </a:r>
          </a:p>
          <a:p>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en-US" altLang="ja-JP" dirty="0" err="1">
                <a:latin typeface="Lucida Console" panose="020B0609040504020204" pitchFamily="49" charset="0"/>
              </a:rPr>
              <a:t>i</a:t>
            </a:r>
            <a:r>
              <a:rPr lang="ja-JP" altLang="en-US" dirty="0">
                <a:latin typeface="Lucida Console" panose="020B0609040504020204" pitchFamily="49" charset="0"/>
              </a:rPr>
              <a:t>の値は</a:t>
            </a:r>
            <a:r>
              <a:rPr lang="en-US" altLang="ja-JP" dirty="0">
                <a:solidFill>
                  <a:srgbClr val="C00000"/>
                </a:solidFill>
                <a:latin typeface="Lucida Console" panose="020B0609040504020204" pitchFamily="49" charset="0"/>
              </a:rPr>
              <a:t>%</a:t>
            </a:r>
            <a:r>
              <a:rPr lang="en-US" altLang="ja-JP" dirty="0" err="1">
                <a:solidFill>
                  <a:srgbClr val="C00000"/>
                </a:solidFill>
                <a:latin typeface="Lucida Console" panose="020B0609040504020204" pitchFamily="49" charset="0"/>
              </a:rPr>
              <a:t>d</a:t>
            </a:r>
            <a:r>
              <a:rPr lang="en-US" altLang="ja-JP" dirty="0" err="1">
                <a:latin typeface="Lucida Console" panose="020B0609040504020204" pitchFamily="49" charset="0"/>
              </a:rPr>
              <a:t>¥n</a:t>
            </a:r>
            <a:r>
              <a:rPr lang="en-US" altLang="ja-JP" dirty="0">
                <a:latin typeface="Lucida Console" panose="020B0609040504020204" pitchFamily="49" charset="0"/>
              </a:rPr>
              <a:t>", </a:t>
            </a:r>
            <a:r>
              <a:rPr lang="en-US" altLang="ja-JP" dirty="0" err="1">
                <a:solidFill>
                  <a:srgbClr val="C00000"/>
                </a:solidFill>
                <a:latin typeface="Lucida Console" panose="020B0609040504020204" pitchFamily="49" charset="0"/>
              </a:rPr>
              <a:t>i</a:t>
            </a:r>
            <a:r>
              <a:rPr lang="en-US" altLang="ja-JP" dirty="0">
                <a:latin typeface="Lucida Console" panose="020B0609040504020204" pitchFamily="49" charset="0"/>
              </a:rPr>
              <a:t>);</a:t>
            </a:r>
          </a:p>
          <a:p>
            <a:r>
              <a:rPr lang="en-US" altLang="ja-JP" dirty="0" err="1">
                <a:latin typeface="Lucida Console" panose="020B0609040504020204" pitchFamily="49" charset="0"/>
              </a:rPr>
              <a:t>printf</a:t>
            </a:r>
            <a:r>
              <a:rPr lang="en-US" altLang="ja-JP" dirty="0">
                <a:latin typeface="Lucida Console" panose="020B0609040504020204" pitchFamily="49" charset="0"/>
              </a:rPr>
              <a:t>("*p</a:t>
            </a:r>
            <a:r>
              <a:rPr lang="ja-JP" altLang="en-US" dirty="0">
                <a:latin typeface="Lucida Console" panose="020B0609040504020204" pitchFamily="49" charset="0"/>
              </a:rPr>
              <a:t>の値は</a:t>
            </a:r>
            <a:r>
              <a:rPr lang="en-US" altLang="ja-JP" dirty="0">
                <a:solidFill>
                  <a:srgbClr val="C00000"/>
                </a:solidFill>
                <a:latin typeface="Lucida Console" panose="020B0609040504020204" pitchFamily="49" charset="0"/>
              </a:rPr>
              <a:t>%</a:t>
            </a:r>
            <a:r>
              <a:rPr lang="en-US" altLang="ja-JP" dirty="0" err="1">
                <a:solidFill>
                  <a:srgbClr val="C00000"/>
                </a:solidFill>
                <a:latin typeface="Lucida Console" panose="020B0609040504020204" pitchFamily="49" charset="0"/>
              </a:rPr>
              <a:t>d</a:t>
            </a:r>
            <a:r>
              <a:rPr lang="en-US" altLang="ja-JP" dirty="0" err="1">
                <a:latin typeface="Lucida Console" panose="020B0609040504020204" pitchFamily="49" charset="0"/>
              </a:rPr>
              <a:t>¥n</a:t>
            </a:r>
            <a:r>
              <a:rPr lang="en-US" altLang="ja-JP" dirty="0">
                <a:latin typeface="Lucida Console" panose="020B0609040504020204" pitchFamily="49" charset="0"/>
              </a:rPr>
              <a:t>", </a:t>
            </a:r>
            <a:r>
              <a:rPr lang="en-US" altLang="ja-JP" dirty="0">
                <a:solidFill>
                  <a:srgbClr val="C00000"/>
                </a:solidFill>
                <a:latin typeface="Lucida Console" panose="020B0609040504020204" pitchFamily="49" charset="0"/>
              </a:rPr>
              <a:t>*p</a:t>
            </a:r>
            <a:r>
              <a:rPr lang="en-US" altLang="ja-JP" dirty="0">
                <a:latin typeface="Lucida Console" panose="020B0609040504020204" pitchFamily="49" charset="0"/>
              </a:rPr>
              <a:t>);</a:t>
            </a:r>
          </a:p>
        </p:txBody>
      </p:sp>
      <p:sp>
        <p:nvSpPr>
          <p:cNvPr id="6" name="テキスト ボックス 5">
            <a:extLst>
              <a:ext uri="{FF2B5EF4-FFF2-40B4-BE49-F238E27FC236}">
                <a16:creationId xmlns:a16="http://schemas.microsoft.com/office/drawing/2014/main" id="{DF16C547-5C36-2671-393E-3545C5BFC8D7}"/>
              </a:ext>
            </a:extLst>
          </p:cNvPr>
          <p:cNvSpPr txBox="1"/>
          <p:nvPr/>
        </p:nvSpPr>
        <p:spPr>
          <a:xfrm>
            <a:off x="577909" y="5011602"/>
            <a:ext cx="3250704" cy="107721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600" dirty="0" err="1">
                <a:ea typeface="+mn-ea"/>
              </a:rPr>
              <a:t>i</a:t>
            </a:r>
            <a:r>
              <a:rPr lang="ja-JP" altLang="en-US" sz="1600" dirty="0">
                <a:ea typeface="+mn-ea"/>
              </a:rPr>
              <a:t>のアドレスは</a:t>
            </a:r>
            <a:r>
              <a:rPr lang="en-US" altLang="ja-JP" sz="1600" dirty="0">
                <a:ea typeface="+mn-ea"/>
              </a:rPr>
              <a:t>00B3F77C</a:t>
            </a:r>
          </a:p>
          <a:p>
            <a:pPr algn="l"/>
            <a:r>
              <a:rPr lang="en-US" altLang="ja-JP" sz="1600" dirty="0">
                <a:ea typeface="+mn-ea"/>
              </a:rPr>
              <a:t>p</a:t>
            </a:r>
            <a:r>
              <a:rPr lang="ja-JP" altLang="en-US" sz="1600" dirty="0">
                <a:ea typeface="+mn-ea"/>
              </a:rPr>
              <a:t>の値は</a:t>
            </a:r>
            <a:r>
              <a:rPr lang="en-US" altLang="ja-JP" sz="1600" dirty="0">
                <a:ea typeface="+mn-ea"/>
              </a:rPr>
              <a:t>00B3F77C</a:t>
            </a:r>
          </a:p>
          <a:p>
            <a:pPr algn="l"/>
            <a:r>
              <a:rPr lang="en-US" altLang="ja-JP" sz="1600" dirty="0" err="1">
                <a:ea typeface="+mn-ea"/>
              </a:rPr>
              <a:t>i</a:t>
            </a:r>
            <a:r>
              <a:rPr lang="ja-JP" altLang="en-US" sz="1600" dirty="0">
                <a:ea typeface="+mn-ea"/>
              </a:rPr>
              <a:t>の値は</a:t>
            </a:r>
            <a:r>
              <a:rPr lang="en-US" altLang="ja-JP" sz="1600" dirty="0">
                <a:ea typeface="+mn-ea"/>
              </a:rPr>
              <a:t>5</a:t>
            </a:r>
          </a:p>
          <a:p>
            <a:pPr algn="l"/>
            <a:r>
              <a:rPr lang="en-US" altLang="ja-JP" sz="1600" dirty="0">
                <a:ea typeface="+mn-ea"/>
              </a:rPr>
              <a:t>*p</a:t>
            </a:r>
            <a:r>
              <a:rPr lang="ja-JP" altLang="en-US" sz="1600" dirty="0">
                <a:ea typeface="+mn-ea"/>
              </a:rPr>
              <a:t>の値は</a:t>
            </a:r>
            <a:r>
              <a:rPr lang="en-US" altLang="ja-JP" sz="1600" dirty="0">
                <a:ea typeface="+mn-ea"/>
              </a:rPr>
              <a:t>5</a:t>
            </a:r>
            <a:endParaRPr lang="ja-JP" altLang="en-US" sz="1600" dirty="0">
              <a:ea typeface="+mn-ea"/>
            </a:endParaRPr>
          </a:p>
        </p:txBody>
      </p:sp>
      <p:cxnSp>
        <p:nvCxnSpPr>
          <p:cNvPr id="7" name="直線矢印コネクタ 6">
            <a:extLst>
              <a:ext uri="{FF2B5EF4-FFF2-40B4-BE49-F238E27FC236}">
                <a16:creationId xmlns:a16="http://schemas.microsoft.com/office/drawing/2014/main" id="{D8C843B6-C1FF-7C63-E22E-DAD65AE2902A}"/>
              </a:ext>
            </a:extLst>
          </p:cNvPr>
          <p:cNvCxnSpPr>
            <a:cxnSpLocks/>
          </p:cNvCxnSpPr>
          <p:nvPr/>
        </p:nvCxnSpPr>
        <p:spPr>
          <a:xfrm>
            <a:off x="693720" y="4615306"/>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7D77C72D-CE63-2936-920F-CCADFC410904}"/>
              </a:ext>
            </a:extLst>
          </p:cNvPr>
          <p:cNvSpPr txBox="1"/>
          <p:nvPr/>
        </p:nvSpPr>
        <p:spPr>
          <a:xfrm>
            <a:off x="693720" y="4610893"/>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pic>
        <p:nvPicPr>
          <p:cNvPr id="9" name="図 8">
            <a:extLst>
              <a:ext uri="{FF2B5EF4-FFF2-40B4-BE49-F238E27FC236}">
                <a16:creationId xmlns:a16="http://schemas.microsoft.com/office/drawing/2014/main" id="{20E974A1-174B-2AA7-3214-A8505F0A3549}"/>
              </a:ext>
            </a:extLst>
          </p:cNvPr>
          <p:cNvPicPr>
            <a:picLocks noChangeAspect="1"/>
          </p:cNvPicPr>
          <p:nvPr/>
        </p:nvPicPr>
        <p:blipFill>
          <a:blip r:embed="rId2"/>
          <a:stretch>
            <a:fillRect/>
          </a:stretch>
        </p:blipFill>
        <p:spPr>
          <a:xfrm>
            <a:off x="4456582" y="4847924"/>
            <a:ext cx="4230218" cy="1588476"/>
          </a:xfrm>
          <a:prstGeom prst="rect">
            <a:avLst/>
          </a:prstGeom>
        </p:spPr>
      </p:pic>
      <p:cxnSp>
        <p:nvCxnSpPr>
          <p:cNvPr id="10" name="直線矢印コネクタ 9">
            <a:extLst>
              <a:ext uri="{FF2B5EF4-FFF2-40B4-BE49-F238E27FC236}">
                <a16:creationId xmlns:a16="http://schemas.microsoft.com/office/drawing/2014/main" id="{92F2D591-B016-F628-9A46-5795024CFBAA}"/>
              </a:ext>
            </a:extLst>
          </p:cNvPr>
          <p:cNvCxnSpPr>
            <a:cxnSpLocks/>
          </p:cNvCxnSpPr>
          <p:nvPr/>
        </p:nvCxnSpPr>
        <p:spPr>
          <a:xfrm flipH="1" flipV="1">
            <a:off x="5484797" y="5912864"/>
            <a:ext cx="144016" cy="4886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5C577EE-2D2B-B4CE-ECEF-D983DDBE8A88}"/>
              </a:ext>
            </a:extLst>
          </p:cNvPr>
          <p:cNvSpPr txBox="1"/>
          <p:nvPr/>
        </p:nvSpPr>
        <p:spPr>
          <a:xfrm>
            <a:off x="5655809" y="6356350"/>
            <a:ext cx="679994" cy="276999"/>
          </a:xfrm>
          <a:prstGeom prst="rect">
            <a:avLst/>
          </a:prstGeom>
          <a:noFill/>
        </p:spPr>
        <p:txBody>
          <a:bodyPr wrap="none" rtlCol="0">
            <a:spAutoFit/>
          </a:bodyPr>
          <a:lstStyle/>
          <a:p>
            <a:r>
              <a:rPr kumimoji="1" lang="ja-JP" altLang="en-US" sz="1200" dirty="0"/>
              <a:t>別名 </a:t>
            </a:r>
            <a:r>
              <a:rPr lang="en-US" altLang="ja-JP" sz="1200" dirty="0"/>
              <a:t>*p</a:t>
            </a:r>
            <a:endParaRPr kumimoji="1" lang="ja-JP" altLang="en-US" sz="1200" dirty="0"/>
          </a:p>
        </p:txBody>
      </p:sp>
      <p:sp>
        <p:nvSpPr>
          <p:cNvPr id="16" name="テキスト ボックス 15">
            <a:extLst>
              <a:ext uri="{FF2B5EF4-FFF2-40B4-BE49-F238E27FC236}">
                <a16:creationId xmlns:a16="http://schemas.microsoft.com/office/drawing/2014/main" id="{B6FA68B5-39E3-CA16-92CF-2B79414039F0}"/>
              </a:ext>
            </a:extLst>
          </p:cNvPr>
          <p:cNvSpPr txBox="1"/>
          <p:nvPr/>
        </p:nvSpPr>
        <p:spPr>
          <a:xfrm>
            <a:off x="483815" y="1205890"/>
            <a:ext cx="8092147" cy="1015663"/>
          </a:xfrm>
          <a:prstGeom prst="rect">
            <a:avLst/>
          </a:prstGeom>
          <a:noFill/>
        </p:spPr>
        <p:txBody>
          <a:bodyPr wrap="square">
            <a:spAutoFit/>
          </a:bodyPr>
          <a:lstStyle/>
          <a:p>
            <a:pPr marL="342900" indent="-342900" algn="l">
              <a:buFont typeface="Arial" panose="020B0604020202020204" pitchFamily="34" charset="0"/>
              <a:buChar char="•"/>
            </a:pPr>
            <a:r>
              <a:rPr lang="en-US" altLang="ja-JP" sz="2000" i="0" u="none" strike="noStrike" baseline="0" dirty="0">
                <a:latin typeface="Lucida Console" panose="020B0609040504020204" pitchFamily="49" charset="0"/>
                <a:ea typeface="+mn-ea"/>
              </a:rPr>
              <a:t>p</a:t>
            </a:r>
            <a:r>
              <a:rPr lang="ja-JP" altLang="en-US" sz="1800" i="0" u="none" strike="noStrike" baseline="0" dirty="0">
                <a:latin typeface="+mn-ea"/>
                <a:ea typeface="+mn-ea"/>
              </a:rPr>
              <a:t>に入っているアドレスから、そこに存在する値を見にいくには、プログラムコードの中で「</a:t>
            </a:r>
            <a:r>
              <a:rPr lang="ja-JP" altLang="en-US" sz="2000" i="0" u="none" strike="noStrike" baseline="0" dirty="0">
                <a:latin typeface="Lucida Console" panose="020B0609040504020204" pitchFamily="49" charset="0"/>
                <a:ea typeface="+mn-ea"/>
              </a:rPr>
              <a:t>*</a:t>
            </a:r>
            <a:r>
              <a:rPr lang="en-US" altLang="ja-JP" sz="2000" i="0" u="none" strike="noStrike" baseline="0" dirty="0">
                <a:latin typeface="Lucida Console" panose="020B0609040504020204" pitchFamily="49" charset="0"/>
                <a:ea typeface="+mn-ea"/>
              </a:rPr>
              <a:t>p</a:t>
            </a:r>
            <a:r>
              <a:rPr lang="ja-JP" altLang="en-US" sz="1800" i="0" u="none" strike="noStrike" baseline="0" dirty="0">
                <a:latin typeface="+mn-ea"/>
                <a:ea typeface="+mn-ea"/>
              </a:rPr>
              <a:t>」と記述</a:t>
            </a:r>
            <a:r>
              <a:rPr lang="ja-JP" altLang="en-US" dirty="0">
                <a:latin typeface="+mn-ea"/>
                <a:ea typeface="+mn-ea"/>
              </a:rPr>
              <a:t>する</a:t>
            </a:r>
            <a:endParaRPr lang="ja-JP" altLang="en-US" sz="1800" i="0" u="none" strike="noStrike" baseline="0" dirty="0">
              <a:latin typeface="+mn-ea"/>
              <a:ea typeface="+mn-ea"/>
            </a:endParaRPr>
          </a:p>
          <a:p>
            <a:pPr marL="285750" indent="-285750" algn="l">
              <a:buFont typeface="Arial" panose="020B0604020202020204" pitchFamily="34" charset="0"/>
              <a:buChar char="•"/>
            </a:pPr>
            <a:r>
              <a:rPr lang="ja-JP" altLang="en-US" dirty="0">
                <a:latin typeface="+mn-ea"/>
                <a:ea typeface="+mn-ea"/>
              </a:rPr>
              <a:t>「</a:t>
            </a:r>
            <a:r>
              <a:rPr lang="en-US" altLang="ja-JP" sz="2000" i="0" u="none" strike="noStrike" baseline="0" dirty="0" err="1">
                <a:latin typeface="Lucida Console" panose="020B0609040504020204" pitchFamily="49" charset="0"/>
                <a:ea typeface="+mn-ea"/>
              </a:rPr>
              <a:t>i</a:t>
            </a:r>
            <a:r>
              <a:rPr lang="ja-JP" altLang="en-US" sz="2000" i="0" u="none" strike="noStrike" baseline="0" dirty="0">
                <a:latin typeface="+mn-ea"/>
                <a:ea typeface="+mn-ea"/>
              </a:rPr>
              <a:t>」と「</a:t>
            </a:r>
            <a:r>
              <a:rPr lang="ja-JP" altLang="en-US" sz="2000" i="0" u="none" strike="noStrike" baseline="0" dirty="0">
                <a:latin typeface="Lucida Console" panose="020B0609040504020204" pitchFamily="49" charset="0"/>
                <a:ea typeface="+mn-ea"/>
              </a:rPr>
              <a:t>*</a:t>
            </a:r>
            <a:r>
              <a:rPr lang="en-US" altLang="ja-JP" sz="2000" i="0" u="none" strike="noStrike" baseline="0" dirty="0">
                <a:latin typeface="Lucida Console" panose="020B0609040504020204" pitchFamily="49" charset="0"/>
                <a:ea typeface="+mn-ea"/>
              </a:rPr>
              <a:t>p</a:t>
            </a:r>
            <a:r>
              <a:rPr lang="ja-JP" altLang="en-US" sz="2000" i="0" u="none" strike="noStrike" baseline="0" dirty="0">
                <a:latin typeface="+mn-ea"/>
                <a:ea typeface="+mn-ea"/>
              </a:rPr>
              <a:t>」は、</a:t>
            </a:r>
            <a:r>
              <a:rPr lang="ja-JP" altLang="en-US" sz="1800" i="0" u="none" strike="noStrike" baseline="0" dirty="0">
                <a:latin typeface="+mn-ea"/>
                <a:ea typeface="+mn-ea"/>
              </a:rPr>
              <a:t>メモリー上の同じ値を参照する</a:t>
            </a:r>
            <a:endParaRPr lang="ja-JP" altLang="en-US" dirty="0">
              <a:latin typeface="+mn-ea"/>
              <a:ea typeface="+mn-ea"/>
            </a:endParaRPr>
          </a:p>
        </p:txBody>
      </p:sp>
      <p:sp>
        <p:nvSpPr>
          <p:cNvPr id="12" name="テキスト ボックス 11">
            <a:extLst>
              <a:ext uri="{FF2B5EF4-FFF2-40B4-BE49-F238E27FC236}">
                <a16:creationId xmlns:a16="http://schemas.microsoft.com/office/drawing/2014/main" id="{6E677113-E508-6624-642F-5C247FB3E372}"/>
              </a:ext>
            </a:extLst>
          </p:cNvPr>
          <p:cNvSpPr txBox="1">
            <a:spLocks noChangeArrowheads="1"/>
          </p:cNvSpPr>
          <p:nvPr/>
        </p:nvSpPr>
        <p:spPr bwMode="auto">
          <a:xfrm>
            <a:off x="5796136" y="4055210"/>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9419617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430CEF-586E-C84A-DA7E-8FE778FF685B}"/>
              </a:ext>
            </a:extLst>
          </p:cNvPr>
          <p:cNvSpPr>
            <a:spLocks noGrp="1"/>
          </p:cNvSpPr>
          <p:nvPr>
            <p:ph type="ctrTitle"/>
          </p:nvPr>
        </p:nvSpPr>
        <p:spPr/>
        <p:txBody>
          <a:bodyPr/>
          <a:lstStyle/>
          <a:p>
            <a:r>
              <a:rPr kumimoji="1" lang="ja-JP" altLang="en-US" dirty="0"/>
              <a:t>ポインタの活用</a:t>
            </a:r>
          </a:p>
        </p:txBody>
      </p:sp>
      <p:sp>
        <p:nvSpPr>
          <p:cNvPr id="3" name="字幕 2">
            <a:extLst>
              <a:ext uri="{FF2B5EF4-FFF2-40B4-BE49-F238E27FC236}">
                <a16:creationId xmlns:a16="http://schemas.microsoft.com/office/drawing/2014/main" id="{336D124C-B36C-09D2-B57E-9A29BCE0B373}"/>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9074460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5C1C7-6E1C-B026-2C2D-22DC3AE57A97}"/>
              </a:ext>
            </a:extLst>
          </p:cNvPr>
          <p:cNvSpPr>
            <a:spLocks noGrp="1"/>
          </p:cNvSpPr>
          <p:nvPr>
            <p:ph type="title"/>
          </p:nvPr>
        </p:nvSpPr>
        <p:spPr/>
        <p:txBody>
          <a:bodyPr/>
          <a:lstStyle/>
          <a:p>
            <a:r>
              <a:rPr kumimoji="1" lang="ja-JP" altLang="en-US" dirty="0"/>
              <a:t>ポインタを使って値を変更する</a:t>
            </a:r>
          </a:p>
        </p:txBody>
      </p:sp>
      <p:sp>
        <p:nvSpPr>
          <p:cNvPr id="5" name="正方形/長方形 4">
            <a:extLst>
              <a:ext uri="{FF2B5EF4-FFF2-40B4-BE49-F238E27FC236}">
                <a16:creationId xmlns:a16="http://schemas.microsoft.com/office/drawing/2014/main" id="{66823318-9DBC-F003-3ADE-7D8CA10B03D9}"/>
              </a:ext>
            </a:extLst>
          </p:cNvPr>
          <p:cNvSpPr>
            <a:spLocks noChangeArrowheads="1"/>
          </p:cNvSpPr>
          <p:nvPr/>
        </p:nvSpPr>
        <p:spPr bwMode="auto">
          <a:xfrm>
            <a:off x="457200" y="1340768"/>
            <a:ext cx="2649806" cy="707886"/>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a:t>
            </a:r>
            <a:r>
              <a:rPr lang="en-US" altLang="ja-JP" sz="2000" dirty="0" err="1">
                <a:latin typeface="Lucida Console" panose="020B0609040504020204" pitchFamily="49" charset="0"/>
              </a:rPr>
              <a:t>i</a:t>
            </a:r>
            <a:r>
              <a:rPr lang="en-US" altLang="ja-JP" sz="2000" dirty="0">
                <a:latin typeface="Lucida Console" panose="020B0609040504020204" pitchFamily="49" charset="0"/>
              </a:rPr>
              <a:t> = 5;</a:t>
            </a:r>
          </a:p>
          <a:p>
            <a:r>
              <a:rPr lang="en-US" altLang="ja-JP" sz="2000" dirty="0">
                <a:latin typeface="Lucida Console" panose="020B0609040504020204" pitchFamily="49" charset="0"/>
              </a:rPr>
              <a:t>int *p = &amp;</a:t>
            </a:r>
            <a:r>
              <a:rPr lang="en-US" altLang="ja-JP" sz="2000" dirty="0" err="1">
                <a:latin typeface="Lucida Console" panose="020B0609040504020204" pitchFamily="49" charset="0"/>
              </a:rPr>
              <a:t>i</a:t>
            </a:r>
            <a:r>
              <a:rPr lang="en-US" altLang="ja-JP" sz="2000" dirty="0">
                <a:latin typeface="Lucida Console" panose="020B0609040504020204" pitchFamily="49" charset="0"/>
              </a:rPr>
              <a:t>;</a:t>
            </a:r>
          </a:p>
        </p:txBody>
      </p:sp>
      <p:sp>
        <p:nvSpPr>
          <p:cNvPr id="6" name="テキスト ボックス 5">
            <a:extLst>
              <a:ext uri="{FF2B5EF4-FFF2-40B4-BE49-F238E27FC236}">
                <a16:creationId xmlns:a16="http://schemas.microsoft.com/office/drawing/2014/main" id="{7CBDF63D-6FC3-1229-9BE5-6B1E5D5FFCEF}"/>
              </a:ext>
            </a:extLst>
          </p:cNvPr>
          <p:cNvSpPr txBox="1"/>
          <p:nvPr/>
        </p:nvSpPr>
        <p:spPr>
          <a:xfrm>
            <a:off x="457735" y="2204864"/>
            <a:ext cx="8092147" cy="2308324"/>
          </a:xfrm>
          <a:prstGeom prst="rect">
            <a:avLst/>
          </a:prstGeom>
          <a:noFill/>
        </p:spPr>
        <p:txBody>
          <a:bodyPr wrap="square">
            <a:spAutoFit/>
          </a:bodyPr>
          <a:lstStyle/>
          <a:p>
            <a:pPr marL="342900" indent="-342900" algn="l">
              <a:buFont typeface="Arial" panose="020B0604020202020204" pitchFamily="34" charset="0"/>
              <a:buChar char="•"/>
            </a:pPr>
            <a:r>
              <a:rPr lang="ja-JP" altLang="en-US" dirty="0">
                <a:latin typeface="Lucida Console" panose="020B0609040504020204" pitchFamily="49" charset="0"/>
                <a:ea typeface="+mn-ea"/>
              </a:rPr>
              <a:t>*</a:t>
            </a:r>
            <a:r>
              <a:rPr lang="en-US" altLang="ja-JP" dirty="0">
                <a:latin typeface="Lucida Console" panose="020B0609040504020204" pitchFamily="49" charset="0"/>
                <a:ea typeface="+mn-ea"/>
              </a:rPr>
              <a:t>p</a:t>
            </a:r>
            <a:r>
              <a:rPr lang="ja-JP" altLang="en-US" dirty="0">
                <a:latin typeface="Lucida Console" panose="020B0609040504020204" pitchFamily="49" charset="0"/>
                <a:ea typeface="+mn-ea"/>
              </a:rPr>
              <a:t> </a:t>
            </a:r>
            <a:r>
              <a:rPr lang="ja-JP" altLang="en-US" dirty="0">
                <a:latin typeface="+mn-ea"/>
                <a:ea typeface="+mn-ea"/>
              </a:rPr>
              <a:t>は変数 </a:t>
            </a:r>
            <a:r>
              <a:rPr lang="en-US" altLang="ja-JP" dirty="0" err="1">
                <a:latin typeface="Lucida Console" panose="020B0609040504020204" pitchFamily="49" charset="0"/>
                <a:ea typeface="+mn-ea"/>
              </a:rPr>
              <a:t>i</a:t>
            </a:r>
            <a:r>
              <a:rPr lang="ja-JP" altLang="en-US" dirty="0">
                <a:latin typeface="Lucida Console" panose="020B0609040504020204" pitchFamily="49" charset="0"/>
                <a:ea typeface="+mn-ea"/>
              </a:rPr>
              <a:t> </a:t>
            </a:r>
            <a:r>
              <a:rPr lang="ja-JP" altLang="en-US" dirty="0">
                <a:latin typeface="+mn-ea"/>
                <a:ea typeface="+mn-ea"/>
              </a:rPr>
              <a:t>の別名としてふるまう</a:t>
            </a:r>
            <a:endParaRPr lang="en-US" altLang="ja-JP" dirty="0">
              <a:latin typeface="+mn-ea"/>
              <a:ea typeface="+mn-ea"/>
            </a:endParaRPr>
          </a:p>
          <a:p>
            <a:pPr marL="342900" indent="-342900" algn="l">
              <a:buFont typeface="Arial" panose="020B0604020202020204" pitchFamily="34" charset="0"/>
              <a:buChar char="•"/>
            </a:pPr>
            <a:r>
              <a:rPr lang="ja-JP" altLang="en-US" dirty="0">
                <a:latin typeface="+mn-ea"/>
                <a:ea typeface="+mn-ea"/>
              </a:rPr>
              <a:t>これ以降のプログラムコードに</a:t>
            </a:r>
            <a:r>
              <a:rPr lang="ja-JP" altLang="en-US" dirty="0">
                <a:latin typeface="Lucida Console" panose="020B0609040504020204" pitchFamily="49" charset="0"/>
                <a:ea typeface="+mn-ea"/>
              </a:rPr>
              <a:t>*</a:t>
            </a:r>
            <a:r>
              <a:rPr lang="en-US" altLang="ja-JP" dirty="0">
                <a:latin typeface="Lucida Console" panose="020B0609040504020204" pitchFamily="49" charset="0"/>
                <a:ea typeface="+mn-ea"/>
              </a:rPr>
              <a:t>p</a:t>
            </a:r>
            <a:r>
              <a:rPr lang="ja-JP" altLang="en-US" dirty="0">
                <a:latin typeface="+mn-ea"/>
                <a:ea typeface="+mn-ea"/>
              </a:rPr>
              <a:t>が登場したときには、これを変数</a:t>
            </a:r>
            <a:r>
              <a:rPr lang="en-US" altLang="ja-JP" dirty="0" err="1">
                <a:latin typeface="Lucida Console" panose="020B0609040504020204" pitchFamily="49" charset="0"/>
                <a:ea typeface="+mn-ea"/>
              </a:rPr>
              <a:t>i</a:t>
            </a:r>
            <a:r>
              <a:rPr lang="ja-JP" altLang="en-US" dirty="0">
                <a:latin typeface="+mn-ea"/>
                <a:ea typeface="+mn-ea"/>
              </a:rPr>
              <a:t>に置き換えて読むと理解しやすくなる</a:t>
            </a:r>
            <a:endParaRPr lang="en-US" altLang="ja-JP" dirty="0">
              <a:latin typeface="+mn-ea"/>
              <a:ea typeface="+mn-ea"/>
            </a:endParaRPr>
          </a:p>
          <a:p>
            <a:pPr marL="342900" indent="-342900" algn="l">
              <a:buFont typeface="Arial" panose="020B0604020202020204" pitchFamily="34" charset="0"/>
              <a:buChar char="•"/>
            </a:pPr>
            <a:endParaRPr lang="en-US" altLang="ja-JP" dirty="0">
              <a:latin typeface="+mn-ea"/>
              <a:ea typeface="+mn-ea"/>
            </a:endParaRPr>
          </a:p>
          <a:p>
            <a:pPr marL="342900" indent="-342900" algn="l">
              <a:buFont typeface="Arial" panose="020B0604020202020204" pitchFamily="34" charset="0"/>
              <a:buChar char="•"/>
            </a:pPr>
            <a:r>
              <a:rPr lang="ja-JP" altLang="en-US" dirty="0">
                <a:latin typeface="+mn-ea"/>
                <a:ea typeface="+mn-ea"/>
              </a:rPr>
              <a:t>「</a:t>
            </a:r>
            <a:r>
              <a:rPr lang="en-US" altLang="ja-JP" dirty="0">
                <a:latin typeface="Lucida Console" panose="020B0609040504020204" pitchFamily="49" charset="0"/>
                <a:ea typeface="+mn-ea"/>
              </a:rPr>
              <a:t>int j = *p;</a:t>
            </a:r>
            <a:r>
              <a:rPr lang="ja-JP" altLang="en-US" dirty="0">
                <a:latin typeface="+mn-ea"/>
                <a:ea typeface="+mn-ea"/>
              </a:rPr>
              <a:t>」は、「</a:t>
            </a:r>
            <a:r>
              <a:rPr lang="en-US" altLang="ja-JP" dirty="0">
                <a:latin typeface="Lucida Console" panose="020B0609040504020204" pitchFamily="49" charset="0"/>
                <a:ea typeface="+mn-ea"/>
              </a:rPr>
              <a:t>int j = </a:t>
            </a:r>
            <a:r>
              <a:rPr lang="en-US" altLang="ja-JP" dirty="0" err="1">
                <a:latin typeface="Lucida Console" panose="020B0609040504020204" pitchFamily="49" charset="0"/>
                <a:ea typeface="+mn-ea"/>
              </a:rPr>
              <a:t>i</a:t>
            </a:r>
            <a:r>
              <a:rPr lang="en-US" altLang="ja-JP" dirty="0">
                <a:latin typeface="Lucida Console" panose="020B0609040504020204" pitchFamily="49" charset="0"/>
                <a:ea typeface="+mn-ea"/>
              </a:rPr>
              <a:t>;</a:t>
            </a:r>
            <a:r>
              <a:rPr lang="ja-JP" altLang="en-US" dirty="0">
                <a:latin typeface="+mn-ea"/>
                <a:ea typeface="+mn-ea"/>
              </a:rPr>
              <a:t>」と同じように働き、変数</a:t>
            </a:r>
            <a:r>
              <a:rPr lang="en-US" altLang="ja-JP" dirty="0">
                <a:latin typeface="Lucida Console" panose="020B0609040504020204" pitchFamily="49" charset="0"/>
                <a:ea typeface="+mn-ea"/>
              </a:rPr>
              <a:t>j</a:t>
            </a:r>
            <a:r>
              <a:rPr lang="ja-JP" altLang="en-US" dirty="0">
                <a:latin typeface="+mn-ea"/>
                <a:ea typeface="+mn-ea"/>
              </a:rPr>
              <a:t>に変数</a:t>
            </a:r>
            <a:r>
              <a:rPr lang="en-US" altLang="ja-JP" dirty="0" err="1">
                <a:latin typeface="Lucida Console" panose="020B0609040504020204" pitchFamily="49" charset="0"/>
                <a:ea typeface="+mn-ea"/>
              </a:rPr>
              <a:t>i</a:t>
            </a:r>
            <a:r>
              <a:rPr lang="ja-JP" altLang="en-US" dirty="0">
                <a:latin typeface="+mn-ea"/>
                <a:ea typeface="+mn-ea"/>
              </a:rPr>
              <a:t>の値が代入される</a:t>
            </a:r>
            <a:endParaRPr lang="en-US" altLang="ja-JP" dirty="0">
              <a:latin typeface="+mn-ea"/>
              <a:ea typeface="+mn-ea"/>
            </a:endParaRPr>
          </a:p>
          <a:p>
            <a:pPr marL="342900" indent="-342900" algn="l">
              <a:buFont typeface="Arial" panose="020B0604020202020204" pitchFamily="34" charset="0"/>
              <a:buChar char="•"/>
            </a:pPr>
            <a:endParaRPr lang="en-US" altLang="ja-JP" dirty="0">
              <a:latin typeface="+mn-ea"/>
              <a:ea typeface="+mn-ea"/>
            </a:endParaRPr>
          </a:p>
          <a:p>
            <a:pPr marL="342900" indent="-342900" algn="l">
              <a:buFont typeface="Arial" panose="020B0604020202020204" pitchFamily="34" charset="0"/>
              <a:buChar char="•"/>
            </a:pPr>
            <a:r>
              <a:rPr lang="ja-JP" altLang="en-US" dirty="0">
                <a:latin typeface="+mn-ea"/>
                <a:ea typeface="+mn-ea"/>
              </a:rPr>
              <a:t>「</a:t>
            </a:r>
            <a:r>
              <a:rPr lang="ja-JP" altLang="en-US" dirty="0">
                <a:latin typeface="Lucida Console" panose="020B0609040504020204" pitchFamily="49" charset="0"/>
                <a:ea typeface="+mn-ea"/>
              </a:rPr>
              <a:t>*</a:t>
            </a:r>
            <a:r>
              <a:rPr lang="en-US" altLang="ja-JP" dirty="0">
                <a:latin typeface="Lucida Console" panose="020B0609040504020204" pitchFamily="49" charset="0"/>
                <a:ea typeface="+mn-ea"/>
              </a:rPr>
              <a:t>p = 10;</a:t>
            </a:r>
            <a:r>
              <a:rPr lang="ja-JP" altLang="en-US" dirty="0">
                <a:latin typeface="+mn-ea"/>
                <a:ea typeface="+mn-ea"/>
              </a:rPr>
              <a:t>」は「</a:t>
            </a:r>
            <a:r>
              <a:rPr lang="en-US" altLang="ja-JP" dirty="0" err="1">
                <a:latin typeface="Lucida Console" panose="020B0609040504020204" pitchFamily="49" charset="0"/>
                <a:ea typeface="+mn-ea"/>
              </a:rPr>
              <a:t>i</a:t>
            </a:r>
            <a:r>
              <a:rPr lang="en-US" altLang="ja-JP" dirty="0">
                <a:latin typeface="Lucida Console" panose="020B0609040504020204" pitchFamily="49" charset="0"/>
                <a:ea typeface="+mn-ea"/>
              </a:rPr>
              <a:t> = 10;</a:t>
            </a:r>
            <a:r>
              <a:rPr lang="ja-JP" altLang="en-US" dirty="0">
                <a:latin typeface="+mn-ea"/>
                <a:ea typeface="+mn-ea"/>
              </a:rPr>
              <a:t>」と同じように働き、変数</a:t>
            </a:r>
            <a:r>
              <a:rPr lang="en-US" altLang="ja-JP" dirty="0" err="1">
                <a:latin typeface="Lucida Console" panose="020B0609040504020204" pitchFamily="49" charset="0"/>
                <a:ea typeface="+mn-ea"/>
              </a:rPr>
              <a:t>i</a:t>
            </a:r>
            <a:r>
              <a:rPr lang="ja-JP" altLang="en-US" dirty="0">
                <a:latin typeface="+mn-ea"/>
                <a:ea typeface="+mn-ea"/>
              </a:rPr>
              <a:t>の値が</a:t>
            </a:r>
            <a:r>
              <a:rPr lang="en-US" altLang="ja-JP" dirty="0">
                <a:latin typeface="+mn-ea"/>
                <a:ea typeface="+mn-ea"/>
              </a:rPr>
              <a:t>10</a:t>
            </a:r>
            <a:r>
              <a:rPr lang="ja-JP" altLang="en-US" dirty="0">
                <a:latin typeface="+mn-ea"/>
                <a:ea typeface="+mn-ea"/>
              </a:rPr>
              <a:t>になる。</a:t>
            </a:r>
            <a:endParaRPr lang="ja-JP" altLang="en-US" b="1" dirty="0">
              <a:solidFill>
                <a:srgbClr val="C00000"/>
              </a:solidFill>
              <a:latin typeface="+mn-ea"/>
              <a:ea typeface="+mn-ea"/>
            </a:endParaRPr>
          </a:p>
        </p:txBody>
      </p:sp>
      <p:sp>
        <p:nvSpPr>
          <p:cNvPr id="8" name="テキスト ボックス 7">
            <a:extLst>
              <a:ext uri="{FF2B5EF4-FFF2-40B4-BE49-F238E27FC236}">
                <a16:creationId xmlns:a16="http://schemas.microsoft.com/office/drawing/2014/main" id="{C69123D1-90E9-B988-8E16-972CADA20A18}"/>
              </a:ext>
            </a:extLst>
          </p:cNvPr>
          <p:cNvSpPr txBox="1"/>
          <p:nvPr/>
        </p:nvSpPr>
        <p:spPr>
          <a:xfrm>
            <a:off x="457200" y="4788437"/>
            <a:ext cx="6563072" cy="369332"/>
          </a:xfrm>
          <a:prstGeom prst="rect">
            <a:avLst/>
          </a:prstGeom>
          <a:noFill/>
        </p:spPr>
        <p:txBody>
          <a:bodyPr wrap="square">
            <a:spAutoFit/>
          </a:bodyPr>
          <a:lstStyle/>
          <a:p>
            <a:pPr marL="342900" indent="-342900" algn="l">
              <a:buFont typeface="Arial" panose="020B0604020202020204" pitchFamily="34" charset="0"/>
              <a:buChar char="•"/>
            </a:pPr>
            <a:r>
              <a:rPr lang="ja-JP" altLang="en-US" dirty="0">
                <a:latin typeface="+mn-ea"/>
                <a:ea typeface="+mn-ea"/>
              </a:rPr>
              <a:t>つまり、</a:t>
            </a:r>
            <a:r>
              <a:rPr lang="ja-JP" altLang="en-US" b="1" dirty="0">
                <a:solidFill>
                  <a:srgbClr val="C00000"/>
                </a:solidFill>
                <a:latin typeface="+mn-ea"/>
                <a:ea typeface="+mn-ea"/>
              </a:rPr>
              <a:t>ポインタを使って、変数の値を変更できる</a:t>
            </a:r>
          </a:p>
        </p:txBody>
      </p:sp>
    </p:spTree>
    <p:extLst>
      <p:ext uri="{BB962C8B-B14F-4D97-AF65-F5344CB8AC3E}">
        <p14:creationId xmlns:p14="http://schemas.microsoft.com/office/powerpoint/2010/main" val="13677218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53F366-4398-ADFB-89D8-30A80BCA25B7}"/>
              </a:ext>
            </a:extLst>
          </p:cNvPr>
          <p:cNvSpPr>
            <a:spLocks noGrp="1"/>
          </p:cNvSpPr>
          <p:nvPr>
            <p:ph type="title"/>
          </p:nvPr>
        </p:nvSpPr>
        <p:spPr/>
        <p:txBody>
          <a:bodyPr/>
          <a:lstStyle/>
          <a:p>
            <a:r>
              <a:rPr kumimoji="1" lang="ja-JP" altLang="en-US" dirty="0"/>
              <a:t>ポインタを使って値を変更する</a:t>
            </a:r>
          </a:p>
        </p:txBody>
      </p:sp>
      <p:sp>
        <p:nvSpPr>
          <p:cNvPr id="5" name="正方形/長方形 4">
            <a:extLst>
              <a:ext uri="{FF2B5EF4-FFF2-40B4-BE49-F238E27FC236}">
                <a16:creationId xmlns:a16="http://schemas.microsoft.com/office/drawing/2014/main" id="{B380492D-1228-6095-2B04-D637060A59CA}"/>
              </a:ext>
            </a:extLst>
          </p:cNvPr>
          <p:cNvSpPr>
            <a:spLocks noChangeArrowheads="1"/>
          </p:cNvSpPr>
          <p:nvPr/>
        </p:nvSpPr>
        <p:spPr bwMode="auto">
          <a:xfrm>
            <a:off x="457200" y="1340768"/>
            <a:ext cx="6203032" cy="2246769"/>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a:t>
            </a:r>
            <a:r>
              <a:rPr lang="en-US" altLang="ja-JP" sz="2000" dirty="0" err="1">
                <a:latin typeface="Lucida Console" panose="020B0609040504020204" pitchFamily="49" charset="0"/>
              </a:rPr>
              <a:t>i</a:t>
            </a:r>
            <a:r>
              <a:rPr lang="en-US" altLang="ja-JP" sz="2000" dirty="0">
                <a:latin typeface="Lucida Console" panose="020B0609040504020204" pitchFamily="49" charset="0"/>
              </a:rPr>
              <a:t> = 5;</a:t>
            </a:r>
          </a:p>
          <a:p>
            <a:r>
              <a:rPr lang="en-US" altLang="ja-JP" sz="2000" dirty="0">
                <a:solidFill>
                  <a:srgbClr val="C00000"/>
                </a:solidFill>
                <a:latin typeface="Lucida Console" panose="020B0609040504020204" pitchFamily="49" charset="0"/>
              </a:rPr>
              <a:t>int *p = &amp;</a:t>
            </a:r>
            <a:r>
              <a:rPr lang="en-US" altLang="ja-JP" sz="2000" dirty="0" err="1">
                <a:solidFill>
                  <a:srgbClr val="C00000"/>
                </a:solidFill>
                <a:latin typeface="Lucida Console" panose="020B0609040504020204" pitchFamily="49" charset="0"/>
              </a:rPr>
              <a:t>i</a:t>
            </a:r>
            <a:r>
              <a:rPr lang="en-US" altLang="ja-JP" sz="2000" dirty="0">
                <a:solidFill>
                  <a:srgbClr val="C00000"/>
                </a:solidFill>
                <a:latin typeface="Lucida Console" panose="020B0609040504020204" pitchFamily="49" charset="0"/>
              </a:rPr>
              <a:t>;</a:t>
            </a:r>
          </a:p>
          <a:p>
            <a:endParaRPr lang="en-US" altLang="ja-JP" sz="2000" dirty="0">
              <a:latin typeface="Lucida Console" panose="020B0609040504020204" pitchFamily="49" charset="0"/>
            </a:endParaRPr>
          </a:p>
          <a:p>
            <a:r>
              <a:rPr lang="en-US" altLang="ja-JP" sz="2000" dirty="0">
                <a:solidFill>
                  <a:srgbClr val="C00000"/>
                </a:solidFill>
                <a:latin typeface="Lucida Console" panose="020B0609040504020204" pitchFamily="49" charset="0"/>
              </a:rPr>
              <a:t>int j = *p;</a:t>
            </a:r>
          </a:p>
          <a:p>
            <a:r>
              <a:rPr lang="en-US" altLang="ja-JP" sz="2000" dirty="0" err="1">
                <a:latin typeface="Lucida Console" panose="020B0609040504020204" pitchFamily="49" charset="0"/>
              </a:rPr>
              <a:t>printf</a:t>
            </a:r>
            <a:r>
              <a:rPr lang="en-US" altLang="ja-JP" sz="2000" dirty="0">
                <a:latin typeface="Lucida Console" panose="020B0609040504020204" pitchFamily="49" charset="0"/>
              </a:rPr>
              <a:t>("j</a:t>
            </a:r>
            <a:r>
              <a:rPr lang="ja-JP" altLang="en-US" sz="2000" dirty="0">
                <a:latin typeface="Lucida Console" panose="020B0609040504020204" pitchFamily="49" charset="0"/>
              </a:rPr>
              <a:t>の値は</a:t>
            </a:r>
            <a:r>
              <a:rPr lang="en-US" altLang="ja-JP" sz="2000" dirty="0">
                <a:latin typeface="Lucida Console" panose="020B0609040504020204" pitchFamily="49" charset="0"/>
              </a:rPr>
              <a:t>%d\n", j);</a:t>
            </a:r>
          </a:p>
          <a:p>
            <a:r>
              <a:rPr lang="en-US" altLang="ja-JP" sz="2000" dirty="0">
                <a:solidFill>
                  <a:srgbClr val="C00000"/>
                </a:solidFill>
                <a:latin typeface="Lucida Console" panose="020B0609040504020204" pitchFamily="49" charset="0"/>
              </a:rPr>
              <a:t>*p = 10;</a:t>
            </a:r>
          </a:p>
          <a:p>
            <a:r>
              <a:rPr lang="en-US" altLang="ja-JP" sz="2000" dirty="0" err="1">
                <a:latin typeface="Lucida Console" panose="020B0609040504020204" pitchFamily="49" charset="0"/>
              </a:rPr>
              <a:t>printf</a:t>
            </a:r>
            <a:r>
              <a:rPr lang="en-US" altLang="ja-JP" sz="2000" dirty="0">
                <a:latin typeface="Lucida Console" panose="020B0609040504020204" pitchFamily="49" charset="0"/>
              </a:rPr>
              <a:t>("</a:t>
            </a:r>
            <a:r>
              <a:rPr lang="en-US" altLang="ja-JP" sz="2000" dirty="0" err="1">
                <a:latin typeface="Lucida Console" panose="020B0609040504020204" pitchFamily="49" charset="0"/>
              </a:rPr>
              <a:t>i</a:t>
            </a:r>
            <a:r>
              <a:rPr lang="ja-JP" altLang="en-US" sz="2000" dirty="0">
                <a:latin typeface="Lucida Console" panose="020B0609040504020204" pitchFamily="49" charset="0"/>
              </a:rPr>
              <a:t>の値は</a:t>
            </a:r>
            <a:r>
              <a:rPr lang="en-US" altLang="ja-JP" sz="2000" dirty="0">
                <a:latin typeface="Lucida Console" panose="020B0609040504020204" pitchFamily="49" charset="0"/>
              </a:rPr>
              <a:t>%d\n", </a:t>
            </a:r>
            <a:r>
              <a:rPr lang="en-US" altLang="ja-JP" sz="2000" dirty="0" err="1">
                <a:latin typeface="Lucida Console" panose="020B0609040504020204" pitchFamily="49" charset="0"/>
              </a:rPr>
              <a:t>i</a:t>
            </a:r>
            <a:r>
              <a:rPr lang="en-US" altLang="ja-JP" sz="2000" dirty="0">
                <a:latin typeface="Lucida Console" panose="020B0609040504020204" pitchFamily="49" charset="0"/>
              </a:rPr>
              <a:t>);</a:t>
            </a:r>
          </a:p>
        </p:txBody>
      </p:sp>
      <p:sp>
        <p:nvSpPr>
          <p:cNvPr id="7" name="テキスト ボックス 6">
            <a:extLst>
              <a:ext uri="{FF2B5EF4-FFF2-40B4-BE49-F238E27FC236}">
                <a16:creationId xmlns:a16="http://schemas.microsoft.com/office/drawing/2014/main" id="{DA94B19B-F6AD-0A13-09CB-A9247B43DBDE}"/>
              </a:ext>
            </a:extLst>
          </p:cNvPr>
          <p:cNvSpPr txBox="1"/>
          <p:nvPr/>
        </p:nvSpPr>
        <p:spPr>
          <a:xfrm>
            <a:off x="450737" y="4149080"/>
            <a:ext cx="3250704" cy="646331"/>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dirty="0">
                <a:ea typeface="+mn-ea"/>
              </a:rPr>
              <a:t>j</a:t>
            </a:r>
            <a:r>
              <a:rPr lang="ja-JP" altLang="en-US" sz="1800" dirty="0">
                <a:ea typeface="+mn-ea"/>
              </a:rPr>
              <a:t>の値は</a:t>
            </a:r>
            <a:r>
              <a:rPr lang="en-US" altLang="ja-JP" sz="1800" dirty="0">
                <a:ea typeface="+mn-ea"/>
              </a:rPr>
              <a:t>5</a:t>
            </a:r>
          </a:p>
          <a:p>
            <a:pPr algn="l"/>
            <a:r>
              <a:rPr lang="en-US" altLang="ja-JP" sz="1800" dirty="0" err="1">
                <a:ea typeface="+mn-ea"/>
              </a:rPr>
              <a:t>i</a:t>
            </a:r>
            <a:r>
              <a:rPr lang="ja-JP" altLang="en-US" sz="1800" dirty="0">
                <a:ea typeface="+mn-ea"/>
              </a:rPr>
              <a:t>の値は</a:t>
            </a:r>
            <a:r>
              <a:rPr lang="en-US" altLang="ja-JP" sz="1800" dirty="0">
                <a:ea typeface="+mn-ea"/>
              </a:rPr>
              <a:t>10</a:t>
            </a:r>
            <a:endParaRPr lang="ja-JP" altLang="en-US" sz="1800" dirty="0">
              <a:ea typeface="+mn-ea"/>
            </a:endParaRPr>
          </a:p>
        </p:txBody>
      </p:sp>
      <p:cxnSp>
        <p:nvCxnSpPr>
          <p:cNvPr id="8" name="直線矢印コネクタ 7">
            <a:extLst>
              <a:ext uri="{FF2B5EF4-FFF2-40B4-BE49-F238E27FC236}">
                <a16:creationId xmlns:a16="http://schemas.microsoft.com/office/drawing/2014/main" id="{5089AF06-62D6-D3B5-3C72-B5390E378574}"/>
              </a:ext>
            </a:extLst>
          </p:cNvPr>
          <p:cNvCxnSpPr>
            <a:cxnSpLocks/>
          </p:cNvCxnSpPr>
          <p:nvPr/>
        </p:nvCxnSpPr>
        <p:spPr>
          <a:xfrm>
            <a:off x="566548" y="3752784"/>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343B029C-FC06-1970-20E6-550EC8C5422F}"/>
              </a:ext>
            </a:extLst>
          </p:cNvPr>
          <p:cNvSpPr txBox="1"/>
          <p:nvPr/>
        </p:nvSpPr>
        <p:spPr>
          <a:xfrm>
            <a:off x="566548" y="3748371"/>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10" name="テキスト ボックス 9">
            <a:extLst>
              <a:ext uri="{FF2B5EF4-FFF2-40B4-BE49-F238E27FC236}">
                <a16:creationId xmlns:a16="http://schemas.microsoft.com/office/drawing/2014/main" id="{14E9E3AF-3BF7-4C8B-AAB0-BDE04278DB7C}"/>
              </a:ext>
            </a:extLst>
          </p:cNvPr>
          <p:cNvSpPr txBox="1"/>
          <p:nvPr/>
        </p:nvSpPr>
        <p:spPr>
          <a:xfrm>
            <a:off x="419898" y="5301208"/>
            <a:ext cx="7354899" cy="646331"/>
          </a:xfrm>
          <a:prstGeom prst="rect">
            <a:avLst/>
          </a:prstGeom>
          <a:noFill/>
        </p:spPr>
        <p:txBody>
          <a:bodyPr wrap="none" rtlCol="0">
            <a:spAutoFit/>
          </a:bodyPr>
          <a:lstStyle/>
          <a:p>
            <a:pPr marL="285750" indent="-285750" algn="l">
              <a:buFont typeface="Arial" panose="020B0604020202020204" pitchFamily="34" charset="0"/>
              <a:buChar char="•"/>
            </a:pPr>
            <a:r>
              <a:rPr lang="ja-JP" altLang="en-US" sz="1800" i="0" u="none" strike="noStrike" baseline="0" dirty="0">
                <a:solidFill>
                  <a:srgbClr val="000000"/>
                </a:solidFill>
                <a:latin typeface="+mn-ea"/>
                <a:ea typeface="+mn-ea"/>
              </a:rPr>
              <a:t>変数</a:t>
            </a:r>
            <a:r>
              <a:rPr lang="en-US" altLang="ja-JP" sz="1800" i="0" u="none" strike="noStrike" baseline="0" dirty="0" err="1">
                <a:solidFill>
                  <a:srgbClr val="000000"/>
                </a:solidFill>
                <a:latin typeface="Lucida Console" panose="020B0609040504020204" pitchFamily="49" charset="0"/>
                <a:ea typeface="+mn-ea"/>
              </a:rPr>
              <a:t>i</a:t>
            </a:r>
            <a:r>
              <a:rPr lang="ja-JP" altLang="en-US" sz="1800" i="0" u="none" strike="noStrike" baseline="0" dirty="0">
                <a:solidFill>
                  <a:srgbClr val="000000"/>
                </a:solidFill>
                <a:latin typeface="+mn-ea"/>
                <a:ea typeface="+mn-ea"/>
              </a:rPr>
              <a:t>と</a:t>
            </a:r>
            <a:r>
              <a:rPr lang="ja-JP" altLang="en-US" sz="1800" i="0" u="none" strike="noStrike" baseline="0" dirty="0">
                <a:solidFill>
                  <a:srgbClr val="000000"/>
                </a:solidFill>
                <a:latin typeface="Lucida Console" panose="020B0609040504020204" pitchFamily="49" charset="0"/>
                <a:ea typeface="+mn-ea"/>
              </a:rPr>
              <a:t>*</a:t>
            </a:r>
            <a:r>
              <a:rPr lang="en-US" altLang="ja-JP" sz="1800" i="0" u="none" strike="noStrike" baseline="0" dirty="0">
                <a:solidFill>
                  <a:srgbClr val="000000"/>
                </a:solidFill>
                <a:latin typeface="Lucida Console" panose="020B0609040504020204" pitchFamily="49" charset="0"/>
                <a:ea typeface="+mn-ea"/>
              </a:rPr>
              <a:t>p</a:t>
            </a:r>
            <a:r>
              <a:rPr lang="ja-JP" altLang="en-US" sz="1800" i="0" u="none" strike="noStrike" baseline="0" dirty="0">
                <a:solidFill>
                  <a:srgbClr val="000000"/>
                </a:solidFill>
                <a:latin typeface="+mn-ea"/>
                <a:ea typeface="+mn-ea"/>
              </a:rPr>
              <a:t>は、名前が違うだけで、まったく同じようにふるまう。</a:t>
            </a:r>
            <a:endParaRPr lang="en-US" altLang="ja-JP" sz="1800" i="0" u="none" strike="noStrike" baseline="0" dirty="0">
              <a:solidFill>
                <a:srgbClr val="000000"/>
              </a:solidFill>
              <a:latin typeface="+mn-ea"/>
              <a:ea typeface="+mn-ea"/>
            </a:endParaRPr>
          </a:p>
          <a:p>
            <a:pPr marL="285750" indent="-285750" algn="l">
              <a:buFont typeface="Arial" panose="020B0604020202020204" pitchFamily="34" charset="0"/>
              <a:buChar char="•"/>
            </a:pPr>
            <a:r>
              <a:rPr lang="ja-JP" altLang="en-US" sz="1800" i="0" u="none" strike="noStrike" baseline="0" dirty="0">
                <a:solidFill>
                  <a:srgbClr val="000000"/>
                </a:solidFill>
                <a:latin typeface="Lucida Console" panose="020B0609040504020204" pitchFamily="49" charset="0"/>
                <a:ea typeface="+mn-ea"/>
              </a:rPr>
              <a:t>*</a:t>
            </a:r>
            <a:r>
              <a:rPr lang="en-US" altLang="ja-JP" sz="1800" i="0" u="none" strike="noStrike" baseline="0" dirty="0">
                <a:solidFill>
                  <a:srgbClr val="000000"/>
                </a:solidFill>
                <a:latin typeface="Lucida Console" panose="020B0609040504020204" pitchFamily="49" charset="0"/>
                <a:ea typeface="+mn-ea"/>
              </a:rPr>
              <a:t>p</a:t>
            </a:r>
            <a:r>
              <a:rPr lang="ja-JP" altLang="en-US" sz="1800" i="0" u="none" strike="noStrike" baseline="0" dirty="0">
                <a:solidFill>
                  <a:srgbClr val="000000"/>
                </a:solidFill>
                <a:latin typeface="+mn-ea"/>
                <a:ea typeface="+mn-ea"/>
              </a:rPr>
              <a:t>は</a:t>
            </a:r>
            <a:r>
              <a:rPr lang="en-US" altLang="ja-JP" sz="1800" i="0" u="none" strike="noStrike" baseline="0" dirty="0" err="1">
                <a:solidFill>
                  <a:srgbClr val="000000"/>
                </a:solidFill>
                <a:latin typeface="Lucida Console" panose="020B0609040504020204" pitchFamily="49" charset="0"/>
                <a:ea typeface="+mn-ea"/>
              </a:rPr>
              <a:t>i</a:t>
            </a:r>
            <a:r>
              <a:rPr lang="ja-JP" altLang="en-US" sz="1800" i="0" u="none" strike="noStrike" baseline="0" dirty="0">
                <a:solidFill>
                  <a:srgbClr val="000000"/>
                </a:solidFill>
                <a:latin typeface="+mn-ea"/>
                <a:ea typeface="+mn-ea"/>
              </a:rPr>
              <a:t>の</a:t>
            </a:r>
            <a:r>
              <a:rPr lang="ja-JP" altLang="en-US" sz="1800" b="1" i="0" u="none" strike="noStrike" baseline="0" dirty="0">
                <a:solidFill>
                  <a:srgbClr val="C00000"/>
                </a:solidFill>
                <a:latin typeface="+mn-ea"/>
                <a:ea typeface="+mn-ea"/>
              </a:rPr>
              <a:t>エイリアス（別名）</a:t>
            </a:r>
            <a:r>
              <a:rPr lang="ja-JP" altLang="en-US" sz="1800" i="0" u="none" strike="noStrike" baseline="0" dirty="0">
                <a:solidFill>
                  <a:srgbClr val="000000"/>
                </a:solidFill>
                <a:latin typeface="+mn-ea"/>
                <a:ea typeface="+mn-ea"/>
              </a:rPr>
              <a:t>であるという。</a:t>
            </a:r>
            <a:endParaRPr kumimoji="1" lang="ja-JP" altLang="en-US" dirty="0">
              <a:latin typeface="+mn-ea"/>
              <a:ea typeface="+mn-ea"/>
            </a:endParaRPr>
          </a:p>
        </p:txBody>
      </p:sp>
      <p:sp>
        <p:nvSpPr>
          <p:cNvPr id="3" name="テキスト ボックス 2">
            <a:extLst>
              <a:ext uri="{FF2B5EF4-FFF2-40B4-BE49-F238E27FC236}">
                <a16:creationId xmlns:a16="http://schemas.microsoft.com/office/drawing/2014/main" id="{06E19276-8D3A-A09C-1CA3-651C1198D453}"/>
              </a:ext>
            </a:extLst>
          </p:cNvPr>
          <p:cNvSpPr txBox="1">
            <a:spLocks noChangeArrowheads="1"/>
          </p:cNvSpPr>
          <p:nvPr/>
        </p:nvSpPr>
        <p:spPr bwMode="auto">
          <a:xfrm>
            <a:off x="5652120" y="3511797"/>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9929176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247345-5655-374C-9007-CE5951B269A3}"/>
              </a:ext>
            </a:extLst>
          </p:cNvPr>
          <p:cNvSpPr>
            <a:spLocks noGrp="1"/>
          </p:cNvSpPr>
          <p:nvPr>
            <p:ph type="title"/>
          </p:nvPr>
        </p:nvSpPr>
        <p:spPr/>
        <p:txBody>
          <a:bodyPr/>
          <a:lstStyle/>
          <a:p>
            <a:r>
              <a:rPr kumimoji="1" lang="ja-JP" altLang="en-US" dirty="0"/>
              <a:t>ポインタが指す先を変更する</a:t>
            </a:r>
          </a:p>
        </p:txBody>
      </p:sp>
      <p:sp>
        <p:nvSpPr>
          <p:cNvPr id="5" name="正方形/長方形 4">
            <a:extLst>
              <a:ext uri="{FF2B5EF4-FFF2-40B4-BE49-F238E27FC236}">
                <a16:creationId xmlns:a16="http://schemas.microsoft.com/office/drawing/2014/main" id="{AF3B057C-B163-5FB3-60EF-D31396D67B88}"/>
              </a:ext>
            </a:extLst>
          </p:cNvPr>
          <p:cNvSpPr>
            <a:spLocks noChangeArrowheads="1"/>
          </p:cNvSpPr>
          <p:nvPr/>
        </p:nvSpPr>
        <p:spPr bwMode="auto">
          <a:xfrm>
            <a:off x="457200" y="1340768"/>
            <a:ext cx="4330824" cy="2554545"/>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a:t>
            </a:r>
            <a:r>
              <a:rPr lang="en-US" altLang="ja-JP" sz="2000" dirty="0" err="1">
                <a:latin typeface="Lucida Console" panose="020B0609040504020204" pitchFamily="49" charset="0"/>
              </a:rPr>
              <a:t>i</a:t>
            </a:r>
            <a:r>
              <a:rPr lang="en-US" altLang="ja-JP" sz="2000" dirty="0">
                <a:latin typeface="Lucida Console" panose="020B0609040504020204" pitchFamily="49" charset="0"/>
              </a:rPr>
              <a:t> = 5;</a:t>
            </a:r>
          </a:p>
          <a:p>
            <a:r>
              <a:rPr lang="en-US" altLang="ja-JP" sz="2000" dirty="0">
                <a:latin typeface="Lucida Console" panose="020B0609040504020204" pitchFamily="49" charset="0"/>
              </a:rPr>
              <a:t>int j = 8;</a:t>
            </a:r>
          </a:p>
          <a:p>
            <a:endParaRPr lang="en-US" altLang="ja-JP" sz="2000" dirty="0">
              <a:latin typeface="Lucida Console" panose="020B0609040504020204" pitchFamily="49" charset="0"/>
            </a:endParaRPr>
          </a:p>
          <a:p>
            <a:r>
              <a:rPr lang="en-US" altLang="ja-JP" sz="2000" dirty="0">
                <a:solidFill>
                  <a:srgbClr val="C00000"/>
                </a:solidFill>
                <a:latin typeface="Lucida Console" panose="020B0609040504020204" pitchFamily="49" charset="0"/>
              </a:rPr>
              <a:t>int *p = &amp;</a:t>
            </a:r>
            <a:r>
              <a:rPr lang="en-US" altLang="ja-JP" sz="2000" dirty="0" err="1">
                <a:solidFill>
                  <a:srgbClr val="C00000"/>
                </a:solidFill>
                <a:latin typeface="Lucida Console" panose="020B0609040504020204" pitchFamily="49" charset="0"/>
              </a:rPr>
              <a:t>i</a:t>
            </a:r>
            <a:r>
              <a:rPr lang="en-US" altLang="ja-JP" sz="2000" dirty="0">
                <a:solidFill>
                  <a:srgbClr val="C00000"/>
                </a:solidFill>
                <a:latin typeface="Lucida Console" panose="020B0609040504020204" pitchFamily="49" charset="0"/>
              </a:rPr>
              <a:t>;</a:t>
            </a:r>
          </a:p>
          <a:p>
            <a:r>
              <a:rPr lang="en-US" altLang="ja-JP" sz="2000" dirty="0" err="1">
                <a:latin typeface="Lucida Console" panose="020B0609040504020204" pitchFamily="49" charset="0"/>
              </a:rPr>
              <a:t>printf</a:t>
            </a:r>
            <a:r>
              <a:rPr lang="en-US" altLang="ja-JP" sz="2000" dirty="0">
                <a:latin typeface="Lucida Console" panose="020B0609040504020204" pitchFamily="49" charset="0"/>
              </a:rPr>
              <a:t>("*p</a:t>
            </a:r>
            <a:r>
              <a:rPr lang="ja-JP" altLang="en-US" sz="2000" dirty="0">
                <a:latin typeface="Lucida Console" panose="020B0609040504020204" pitchFamily="49" charset="0"/>
              </a:rPr>
              <a:t>の値は</a:t>
            </a:r>
            <a:r>
              <a:rPr lang="en-US" altLang="ja-JP" sz="2000" dirty="0">
                <a:latin typeface="Lucida Console" panose="020B0609040504020204" pitchFamily="49" charset="0"/>
              </a:rPr>
              <a:t>%</a:t>
            </a:r>
            <a:r>
              <a:rPr lang="en-US" altLang="ja-JP" sz="2000" dirty="0" err="1">
                <a:latin typeface="Lucida Console" panose="020B0609040504020204" pitchFamily="49" charset="0"/>
              </a:rPr>
              <a:t>d¥n</a:t>
            </a:r>
            <a:r>
              <a:rPr lang="en-US" altLang="ja-JP" sz="2000" dirty="0">
                <a:latin typeface="Lucida Console" panose="020B0609040504020204" pitchFamily="49" charset="0"/>
              </a:rPr>
              <a:t>", *p);</a:t>
            </a:r>
          </a:p>
          <a:p>
            <a:endParaRPr lang="en-US" altLang="ja-JP" sz="2000" dirty="0">
              <a:latin typeface="Lucida Console" panose="020B0609040504020204" pitchFamily="49" charset="0"/>
            </a:endParaRPr>
          </a:p>
          <a:p>
            <a:r>
              <a:rPr lang="en-US" altLang="ja-JP" sz="2000" dirty="0">
                <a:solidFill>
                  <a:srgbClr val="C00000"/>
                </a:solidFill>
                <a:latin typeface="Lucida Console" panose="020B0609040504020204" pitchFamily="49" charset="0"/>
              </a:rPr>
              <a:t>p = &amp;j;</a:t>
            </a:r>
          </a:p>
          <a:p>
            <a:r>
              <a:rPr lang="en-US" altLang="ja-JP" sz="2000" dirty="0" err="1">
                <a:latin typeface="Lucida Console" panose="020B0609040504020204" pitchFamily="49" charset="0"/>
              </a:rPr>
              <a:t>printf</a:t>
            </a:r>
            <a:r>
              <a:rPr lang="en-US" altLang="ja-JP" sz="2000" dirty="0">
                <a:latin typeface="Lucida Console" panose="020B0609040504020204" pitchFamily="49" charset="0"/>
              </a:rPr>
              <a:t>("*p</a:t>
            </a:r>
            <a:r>
              <a:rPr lang="ja-JP" altLang="en-US" sz="2000" dirty="0">
                <a:latin typeface="Lucida Console" panose="020B0609040504020204" pitchFamily="49" charset="0"/>
              </a:rPr>
              <a:t>の値は</a:t>
            </a:r>
            <a:r>
              <a:rPr lang="en-US" altLang="ja-JP" sz="2000" dirty="0">
                <a:latin typeface="Lucida Console" panose="020B0609040504020204" pitchFamily="49" charset="0"/>
              </a:rPr>
              <a:t>%</a:t>
            </a:r>
            <a:r>
              <a:rPr lang="en-US" altLang="ja-JP" sz="2000" dirty="0" err="1">
                <a:latin typeface="Lucida Console" panose="020B0609040504020204" pitchFamily="49" charset="0"/>
              </a:rPr>
              <a:t>d¥n</a:t>
            </a:r>
            <a:r>
              <a:rPr lang="en-US" altLang="ja-JP" sz="2000" dirty="0">
                <a:latin typeface="Lucida Console" panose="020B0609040504020204" pitchFamily="49" charset="0"/>
              </a:rPr>
              <a:t>", *p);</a:t>
            </a:r>
          </a:p>
        </p:txBody>
      </p:sp>
      <p:sp>
        <p:nvSpPr>
          <p:cNvPr id="6" name="テキスト ボックス 5">
            <a:extLst>
              <a:ext uri="{FF2B5EF4-FFF2-40B4-BE49-F238E27FC236}">
                <a16:creationId xmlns:a16="http://schemas.microsoft.com/office/drawing/2014/main" id="{7A0954B8-657F-E18D-07AF-D6CD064EC449}"/>
              </a:ext>
            </a:extLst>
          </p:cNvPr>
          <p:cNvSpPr txBox="1"/>
          <p:nvPr/>
        </p:nvSpPr>
        <p:spPr>
          <a:xfrm>
            <a:off x="450737" y="4333765"/>
            <a:ext cx="3250704" cy="646331"/>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ja-JP" altLang="en-US" sz="1800" dirty="0">
                <a:ea typeface="+mn-ea"/>
              </a:rPr>
              <a:t>*</a:t>
            </a:r>
            <a:r>
              <a:rPr lang="en-US" altLang="ja-JP" sz="1800" dirty="0">
                <a:ea typeface="+mn-ea"/>
              </a:rPr>
              <a:t>p</a:t>
            </a:r>
            <a:r>
              <a:rPr lang="ja-JP" altLang="en-US" sz="1800" dirty="0">
                <a:ea typeface="+mn-ea"/>
              </a:rPr>
              <a:t>の値は</a:t>
            </a:r>
            <a:r>
              <a:rPr lang="en-US" altLang="ja-JP" sz="1800" dirty="0">
                <a:ea typeface="+mn-ea"/>
              </a:rPr>
              <a:t>5</a:t>
            </a:r>
          </a:p>
          <a:p>
            <a:pPr algn="l"/>
            <a:r>
              <a:rPr lang="en-US" altLang="ja-JP" sz="1800" dirty="0">
                <a:ea typeface="+mn-ea"/>
              </a:rPr>
              <a:t>*p</a:t>
            </a:r>
            <a:r>
              <a:rPr lang="ja-JP" altLang="en-US" sz="1800" dirty="0">
                <a:ea typeface="+mn-ea"/>
              </a:rPr>
              <a:t>の値は</a:t>
            </a:r>
            <a:r>
              <a:rPr lang="en-US" altLang="ja-JP" sz="1800" dirty="0">
                <a:ea typeface="+mn-ea"/>
              </a:rPr>
              <a:t>8</a:t>
            </a:r>
            <a:endParaRPr lang="ja-JP" altLang="en-US" sz="1800" dirty="0">
              <a:ea typeface="+mn-ea"/>
            </a:endParaRPr>
          </a:p>
        </p:txBody>
      </p:sp>
      <p:cxnSp>
        <p:nvCxnSpPr>
          <p:cNvPr id="7" name="直線矢印コネクタ 6">
            <a:extLst>
              <a:ext uri="{FF2B5EF4-FFF2-40B4-BE49-F238E27FC236}">
                <a16:creationId xmlns:a16="http://schemas.microsoft.com/office/drawing/2014/main" id="{9251148F-3474-1E8F-0D84-26A872EE1A4B}"/>
              </a:ext>
            </a:extLst>
          </p:cNvPr>
          <p:cNvCxnSpPr>
            <a:cxnSpLocks/>
          </p:cNvCxnSpPr>
          <p:nvPr/>
        </p:nvCxnSpPr>
        <p:spPr>
          <a:xfrm>
            <a:off x="566548" y="3937469"/>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5DD76F9-AC6D-2890-A099-34AF79125086}"/>
              </a:ext>
            </a:extLst>
          </p:cNvPr>
          <p:cNvSpPr txBox="1"/>
          <p:nvPr/>
        </p:nvSpPr>
        <p:spPr>
          <a:xfrm>
            <a:off x="566548" y="3933056"/>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9" name="テキスト ボックス 8">
            <a:extLst>
              <a:ext uri="{FF2B5EF4-FFF2-40B4-BE49-F238E27FC236}">
                <a16:creationId xmlns:a16="http://schemas.microsoft.com/office/drawing/2014/main" id="{F9DE03F7-AAAC-439C-42BF-985644C588AE}"/>
              </a:ext>
            </a:extLst>
          </p:cNvPr>
          <p:cNvSpPr txBox="1"/>
          <p:nvPr/>
        </p:nvSpPr>
        <p:spPr>
          <a:xfrm>
            <a:off x="2195736" y="3140968"/>
            <a:ext cx="3960440" cy="338554"/>
          </a:xfrm>
          <a:prstGeom prst="rect">
            <a:avLst/>
          </a:prstGeom>
          <a:solidFill>
            <a:schemeClr val="bg1"/>
          </a:solidFill>
          <a:ln>
            <a:solidFill>
              <a:schemeClr val="tx2"/>
            </a:solidFill>
          </a:ln>
        </p:spPr>
        <p:txBody>
          <a:bodyPr wrap="square" rtlCol="0">
            <a:spAutoFit/>
          </a:bodyPr>
          <a:lstStyle/>
          <a:p>
            <a:r>
              <a:rPr kumimoji="1" lang="ja-JP" altLang="en-US" sz="1600" dirty="0">
                <a:latin typeface="+mn-ea"/>
                <a:ea typeface="+mn-ea"/>
              </a:rPr>
              <a:t>ポインタ変数に変数</a:t>
            </a:r>
            <a:r>
              <a:rPr kumimoji="1" lang="en-US" altLang="ja-JP" sz="1600" dirty="0">
                <a:latin typeface="Lucida Console" panose="020B0609040504020204" pitchFamily="49" charset="0"/>
                <a:ea typeface="+mn-ea"/>
              </a:rPr>
              <a:t>j</a:t>
            </a:r>
            <a:r>
              <a:rPr kumimoji="1" lang="ja-JP" altLang="en-US" sz="1600" dirty="0">
                <a:latin typeface="+mn-ea"/>
                <a:ea typeface="+mn-ea"/>
              </a:rPr>
              <a:t>のアドレスを代入</a:t>
            </a:r>
          </a:p>
        </p:txBody>
      </p:sp>
      <p:cxnSp>
        <p:nvCxnSpPr>
          <p:cNvPr id="10" name="直線矢印コネクタ 9">
            <a:extLst>
              <a:ext uri="{FF2B5EF4-FFF2-40B4-BE49-F238E27FC236}">
                <a16:creationId xmlns:a16="http://schemas.microsoft.com/office/drawing/2014/main" id="{E261A86B-CA1B-07EC-70A0-DFFCBCFB9C7D}"/>
              </a:ext>
            </a:extLst>
          </p:cNvPr>
          <p:cNvCxnSpPr>
            <a:cxnSpLocks/>
          </p:cNvCxnSpPr>
          <p:nvPr/>
        </p:nvCxnSpPr>
        <p:spPr>
          <a:xfrm flipH="1">
            <a:off x="1890122" y="3351661"/>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A58DB0A4-1443-DDD6-0B2E-9281638456FB}"/>
              </a:ext>
            </a:extLst>
          </p:cNvPr>
          <p:cNvPicPr>
            <a:picLocks noChangeAspect="1"/>
          </p:cNvPicPr>
          <p:nvPr/>
        </p:nvPicPr>
        <p:blipFill>
          <a:blip r:embed="rId2"/>
          <a:stretch>
            <a:fillRect/>
          </a:stretch>
        </p:blipFill>
        <p:spPr>
          <a:xfrm>
            <a:off x="4797260" y="1298156"/>
            <a:ext cx="4239236" cy="1769079"/>
          </a:xfrm>
          <a:prstGeom prst="rect">
            <a:avLst/>
          </a:prstGeom>
        </p:spPr>
      </p:pic>
      <p:pic>
        <p:nvPicPr>
          <p:cNvPr id="18" name="図 17">
            <a:extLst>
              <a:ext uri="{FF2B5EF4-FFF2-40B4-BE49-F238E27FC236}">
                <a16:creationId xmlns:a16="http://schemas.microsoft.com/office/drawing/2014/main" id="{1CCE4EE6-EF54-EB62-9BD1-042E4A345BD7}"/>
              </a:ext>
            </a:extLst>
          </p:cNvPr>
          <p:cNvPicPr>
            <a:picLocks noChangeAspect="1"/>
          </p:cNvPicPr>
          <p:nvPr/>
        </p:nvPicPr>
        <p:blipFill>
          <a:blip r:embed="rId3"/>
          <a:stretch>
            <a:fillRect/>
          </a:stretch>
        </p:blipFill>
        <p:spPr>
          <a:xfrm>
            <a:off x="5041984" y="3691908"/>
            <a:ext cx="3787555" cy="1862250"/>
          </a:xfrm>
          <a:prstGeom prst="rect">
            <a:avLst/>
          </a:prstGeom>
        </p:spPr>
      </p:pic>
    </p:spTree>
    <p:extLst>
      <p:ext uri="{BB962C8B-B14F-4D97-AF65-F5344CB8AC3E}">
        <p14:creationId xmlns:p14="http://schemas.microsoft.com/office/powerpoint/2010/main" val="38804451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A7895-BFB1-B30B-57FA-7BA5B84238B6}"/>
              </a:ext>
            </a:extLst>
          </p:cNvPr>
          <p:cNvSpPr>
            <a:spLocks noGrp="1"/>
          </p:cNvSpPr>
          <p:nvPr>
            <p:ph type="title"/>
          </p:nvPr>
        </p:nvSpPr>
        <p:spPr/>
        <p:txBody>
          <a:bodyPr/>
          <a:lstStyle/>
          <a:p>
            <a:r>
              <a:rPr kumimoji="1" lang="ja-JP" altLang="en-US" dirty="0"/>
              <a:t>ポインタを引数とする関数</a:t>
            </a:r>
          </a:p>
        </p:txBody>
      </p:sp>
      <p:sp>
        <p:nvSpPr>
          <p:cNvPr id="5" name="正方形/長方形 4">
            <a:extLst>
              <a:ext uri="{FF2B5EF4-FFF2-40B4-BE49-F238E27FC236}">
                <a16:creationId xmlns:a16="http://schemas.microsoft.com/office/drawing/2014/main" id="{940363B2-E21E-20B7-13AD-CAAAB91976BB}"/>
              </a:ext>
            </a:extLst>
          </p:cNvPr>
          <p:cNvSpPr>
            <a:spLocks noChangeArrowheads="1"/>
          </p:cNvSpPr>
          <p:nvPr/>
        </p:nvSpPr>
        <p:spPr bwMode="auto">
          <a:xfrm>
            <a:off x="457200" y="1340768"/>
            <a:ext cx="4402832" cy="3293209"/>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#include &lt;</a:t>
            </a:r>
            <a:r>
              <a:rPr lang="en-US" altLang="ja-JP" sz="1600" dirty="0" err="1">
                <a:latin typeface="Lucida Console" panose="020B0609040504020204" pitchFamily="49" charset="0"/>
              </a:rPr>
              <a:t>stdio.h</a:t>
            </a:r>
            <a:r>
              <a:rPr lang="en-US" altLang="ja-JP" sz="1600" dirty="0">
                <a:latin typeface="Lucida Console" panose="020B0609040504020204" pitchFamily="49" charset="0"/>
              </a:rPr>
              <a:t>&gt;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a:t>
            </a:r>
            <a:r>
              <a:rPr lang="en-US" altLang="ja-JP" sz="1600" dirty="0" err="1">
                <a:latin typeface="Lucida Console" panose="020B0609040504020204" pitchFamily="49" charset="0"/>
              </a:rPr>
              <a:t>func</a:t>
            </a:r>
            <a:r>
              <a:rPr lang="en-US" altLang="ja-JP" sz="1600" dirty="0">
                <a:latin typeface="Lucida Console" panose="020B0609040504020204" pitchFamily="49" charset="0"/>
              </a:rPr>
              <a:t>(</a:t>
            </a:r>
            <a:r>
              <a:rPr lang="en-US" altLang="ja-JP" sz="1600" dirty="0">
                <a:solidFill>
                  <a:srgbClr val="C00000"/>
                </a:solidFill>
                <a:latin typeface="Lucida Console" panose="020B0609040504020204" pitchFamily="49" charset="0"/>
              </a:rPr>
              <a:t>int</a:t>
            </a:r>
            <a:r>
              <a:rPr lang="ja-JP" altLang="en-US" sz="1600" dirty="0">
                <a:solidFill>
                  <a:srgbClr val="C00000"/>
                </a:solidFill>
                <a:latin typeface="Lucida Console" panose="020B0609040504020204" pitchFamily="49" charset="0"/>
              </a:rPr>
              <a:t> </a:t>
            </a:r>
            <a:r>
              <a:rPr lang="en-US" altLang="ja-JP" sz="1600" dirty="0">
                <a:solidFill>
                  <a:srgbClr val="C00000"/>
                </a:solidFill>
                <a:latin typeface="Lucida Console" panose="020B0609040504020204" pitchFamily="49" charset="0"/>
              </a:rPr>
              <a:t>*p</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a:latin typeface="Lucida Console" panose="020B0609040504020204" pitchFamily="49" charset="0"/>
              </a:rPr>
              <a:t>*p = 100;</a:t>
            </a:r>
          </a:p>
          <a:p>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int main(void)</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a:latin typeface="Lucida Console" panose="020B0609040504020204" pitchFamily="49" charset="0"/>
              </a:rPr>
              <a:t>int </a:t>
            </a:r>
            <a:r>
              <a:rPr lang="en-US" altLang="ja-JP" sz="1600" dirty="0" err="1">
                <a:latin typeface="Lucida Console" panose="020B0609040504020204" pitchFamily="49" charset="0"/>
              </a:rPr>
              <a:t>i</a:t>
            </a:r>
            <a:r>
              <a:rPr lang="en-US" altLang="ja-JP" sz="1600" dirty="0">
                <a:latin typeface="Lucida Console" panose="020B0609040504020204" pitchFamily="49" charset="0"/>
              </a:rPr>
              <a:t> = 5;</a:t>
            </a:r>
          </a:p>
          <a:p>
            <a:r>
              <a:rPr lang="ja-JP" altLang="en-US" sz="1600" dirty="0">
                <a:latin typeface="Lucida Console" panose="020B0609040504020204" pitchFamily="49" charset="0"/>
              </a:rPr>
              <a:t>    </a:t>
            </a:r>
            <a:r>
              <a:rPr lang="en-US" altLang="ja-JP" sz="1600" dirty="0" err="1">
                <a:latin typeface="Lucida Console" panose="020B0609040504020204" pitchFamily="49" charset="0"/>
              </a:rPr>
              <a:t>func</a:t>
            </a:r>
            <a:r>
              <a:rPr lang="en-US" altLang="ja-JP" sz="1600" dirty="0">
                <a:latin typeface="Lucida Console" panose="020B0609040504020204" pitchFamily="49" charset="0"/>
              </a:rPr>
              <a:t>(</a:t>
            </a:r>
            <a:r>
              <a:rPr lang="en-US" altLang="ja-JP" sz="1600" dirty="0">
                <a:solidFill>
                  <a:srgbClr val="C00000"/>
                </a:solidFill>
                <a:latin typeface="Lucida Console" panose="020B0609040504020204" pitchFamily="49" charset="0"/>
              </a:rPr>
              <a:t>&amp;</a:t>
            </a:r>
            <a:r>
              <a:rPr lang="en-US" altLang="ja-JP" sz="1600" dirty="0" err="1">
                <a:solidFill>
                  <a:srgbClr val="C00000"/>
                </a:solidFill>
                <a:latin typeface="Lucida Console" panose="020B0609040504020204" pitchFamily="49" charset="0"/>
              </a:rPr>
              <a:t>i</a:t>
            </a:r>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a:t>
            </a:r>
            <a:r>
              <a:rPr lang="en-US" altLang="ja-JP" sz="1600" dirty="0" err="1">
                <a:latin typeface="Lucida Console" panose="020B0609040504020204" pitchFamily="49" charset="0"/>
              </a:rPr>
              <a:t>i</a:t>
            </a:r>
            <a:r>
              <a:rPr lang="ja-JP" altLang="en-US" sz="1600" dirty="0">
                <a:latin typeface="Lucida Console" panose="020B0609040504020204" pitchFamily="49" charset="0"/>
              </a:rPr>
              <a:t>の値は</a:t>
            </a:r>
            <a:r>
              <a:rPr lang="en-US" altLang="ja-JP" sz="1600" dirty="0">
                <a:latin typeface="Lucida Console" panose="020B0609040504020204" pitchFamily="49" charset="0"/>
              </a:rPr>
              <a:t>%d\n", </a:t>
            </a:r>
            <a:r>
              <a:rPr lang="en-US" altLang="ja-JP" sz="1600" dirty="0" err="1">
                <a:latin typeface="Lucida Console" panose="020B0609040504020204" pitchFamily="49" charset="0"/>
              </a:rPr>
              <a:t>i</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p:txBody>
      </p:sp>
      <p:sp>
        <p:nvSpPr>
          <p:cNvPr id="6" name="テキスト ボックス 5">
            <a:extLst>
              <a:ext uri="{FF2B5EF4-FFF2-40B4-BE49-F238E27FC236}">
                <a16:creationId xmlns:a16="http://schemas.microsoft.com/office/drawing/2014/main" id="{EF6DC973-86F2-73CF-6A85-47A8AA97D326}"/>
              </a:ext>
            </a:extLst>
          </p:cNvPr>
          <p:cNvSpPr txBox="1"/>
          <p:nvPr/>
        </p:nvSpPr>
        <p:spPr>
          <a:xfrm>
            <a:off x="573010" y="5739923"/>
            <a:ext cx="8391477" cy="646331"/>
          </a:xfrm>
          <a:prstGeom prst="rect">
            <a:avLst/>
          </a:prstGeom>
          <a:noFill/>
        </p:spPr>
        <p:txBody>
          <a:bodyPr wrap="square" rtlCol="0">
            <a:spAutoFit/>
          </a:bodyPr>
          <a:lstStyle/>
          <a:p>
            <a:pPr algn="l"/>
            <a:r>
              <a:rPr lang="ja-JP" altLang="en-US" sz="1800" b="0" i="0" u="none" strike="noStrike" baseline="0" dirty="0">
                <a:latin typeface="+mn-ea"/>
                <a:ea typeface="+mn-ea"/>
              </a:rPr>
              <a:t>関数にアドレスを渡す</a:t>
            </a:r>
            <a:r>
              <a:rPr lang="ja-JP" altLang="en-US" dirty="0">
                <a:latin typeface="+mn-ea"/>
                <a:ea typeface="+mn-ea"/>
              </a:rPr>
              <a:t>と</a:t>
            </a:r>
            <a:r>
              <a:rPr lang="ja-JP" altLang="en-US" sz="1800" b="0" i="0" u="none" strike="noStrike" baseline="0" dirty="0">
                <a:latin typeface="+mn-ea"/>
                <a:ea typeface="+mn-ea"/>
              </a:rPr>
              <a:t>、そのアドレスに格納されている値を、関数の中で変更できる</a:t>
            </a:r>
            <a:endParaRPr kumimoji="1" lang="ja-JP" altLang="en-US" dirty="0">
              <a:latin typeface="+mn-ea"/>
              <a:ea typeface="+mn-ea"/>
            </a:endParaRPr>
          </a:p>
        </p:txBody>
      </p:sp>
      <p:sp>
        <p:nvSpPr>
          <p:cNvPr id="7" name="テキスト ボックス 6">
            <a:extLst>
              <a:ext uri="{FF2B5EF4-FFF2-40B4-BE49-F238E27FC236}">
                <a16:creationId xmlns:a16="http://schemas.microsoft.com/office/drawing/2014/main" id="{BB568ED8-0DDF-3D11-4E17-AE8045B3E296}"/>
              </a:ext>
            </a:extLst>
          </p:cNvPr>
          <p:cNvSpPr txBox="1"/>
          <p:nvPr/>
        </p:nvSpPr>
        <p:spPr>
          <a:xfrm>
            <a:off x="457200" y="5163867"/>
            <a:ext cx="2170584" cy="369332"/>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dirty="0" err="1">
                <a:ea typeface="+mn-ea"/>
              </a:rPr>
              <a:t>i</a:t>
            </a:r>
            <a:r>
              <a:rPr lang="ja-JP" altLang="en-US" sz="1800" dirty="0">
                <a:ea typeface="+mn-ea"/>
              </a:rPr>
              <a:t>の値は</a:t>
            </a:r>
            <a:r>
              <a:rPr lang="en-US" altLang="ja-JP" sz="1800" dirty="0">
                <a:ea typeface="+mn-ea"/>
              </a:rPr>
              <a:t>100</a:t>
            </a:r>
          </a:p>
        </p:txBody>
      </p:sp>
      <p:cxnSp>
        <p:nvCxnSpPr>
          <p:cNvPr id="8" name="直線矢印コネクタ 7">
            <a:extLst>
              <a:ext uri="{FF2B5EF4-FFF2-40B4-BE49-F238E27FC236}">
                <a16:creationId xmlns:a16="http://schemas.microsoft.com/office/drawing/2014/main" id="{4F5F560B-12EA-427E-9AEF-3D33FEFAE2CD}"/>
              </a:ext>
            </a:extLst>
          </p:cNvPr>
          <p:cNvCxnSpPr>
            <a:cxnSpLocks/>
          </p:cNvCxnSpPr>
          <p:nvPr/>
        </p:nvCxnSpPr>
        <p:spPr>
          <a:xfrm>
            <a:off x="573011" y="4767571"/>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8AE0D51-59B2-4767-799F-9FFE998A0C11}"/>
              </a:ext>
            </a:extLst>
          </p:cNvPr>
          <p:cNvSpPr txBox="1"/>
          <p:nvPr/>
        </p:nvSpPr>
        <p:spPr>
          <a:xfrm>
            <a:off x="573011" y="4763158"/>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pic>
        <p:nvPicPr>
          <p:cNvPr id="11" name="図 10">
            <a:extLst>
              <a:ext uri="{FF2B5EF4-FFF2-40B4-BE49-F238E27FC236}">
                <a16:creationId xmlns:a16="http://schemas.microsoft.com/office/drawing/2014/main" id="{538E919E-9195-67D3-DC7E-9F809EA5069B}"/>
              </a:ext>
            </a:extLst>
          </p:cNvPr>
          <p:cNvPicPr>
            <a:picLocks noChangeAspect="1"/>
          </p:cNvPicPr>
          <p:nvPr/>
        </p:nvPicPr>
        <p:blipFill>
          <a:blip r:embed="rId2"/>
          <a:stretch>
            <a:fillRect/>
          </a:stretch>
        </p:blipFill>
        <p:spPr>
          <a:xfrm>
            <a:off x="3045026" y="1206832"/>
            <a:ext cx="5919461" cy="2739532"/>
          </a:xfrm>
          <a:prstGeom prst="rect">
            <a:avLst/>
          </a:prstGeom>
        </p:spPr>
      </p:pic>
      <p:sp>
        <p:nvSpPr>
          <p:cNvPr id="3" name="テキスト ボックス 2">
            <a:extLst>
              <a:ext uri="{FF2B5EF4-FFF2-40B4-BE49-F238E27FC236}">
                <a16:creationId xmlns:a16="http://schemas.microsoft.com/office/drawing/2014/main" id="{E4CF9589-4FE2-A6FD-726D-BEED2EF3C436}"/>
              </a:ext>
            </a:extLst>
          </p:cNvPr>
          <p:cNvSpPr txBox="1">
            <a:spLocks noChangeArrowheads="1"/>
          </p:cNvSpPr>
          <p:nvPr/>
        </p:nvSpPr>
        <p:spPr bwMode="auto">
          <a:xfrm>
            <a:off x="5856152" y="479393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6425061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A7895-BFB1-B30B-57FA-7BA5B84238B6}"/>
              </a:ext>
            </a:extLst>
          </p:cNvPr>
          <p:cNvSpPr>
            <a:spLocks noGrp="1"/>
          </p:cNvSpPr>
          <p:nvPr>
            <p:ph type="title"/>
          </p:nvPr>
        </p:nvSpPr>
        <p:spPr/>
        <p:txBody>
          <a:bodyPr>
            <a:normAutofit/>
          </a:bodyPr>
          <a:lstStyle/>
          <a:p>
            <a:r>
              <a:rPr kumimoji="1" lang="ja-JP" altLang="en-US" dirty="0"/>
              <a:t>値の交換をする </a:t>
            </a:r>
            <a:r>
              <a:rPr kumimoji="1" lang="en-US" altLang="ja-JP" dirty="0"/>
              <a:t>swap </a:t>
            </a:r>
            <a:r>
              <a:rPr kumimoji="1" lang="ja-JP" altLang="en-US" dirty="0"/>
              <a:t>関数</a:t>
            </a:r>
          </a:p>
        </p:txBody>
      </p:sp>
      <p:sp>
        <p:nvSpPr>
          <p:cNvPr id="5" name="正方形/長方形 4">
            <a:extLst>
              <a:ext uri="{FF2B5EF4-FFF2-40B4-BE49-F238E27FC236}">
                <a16:creationId xmlns:a16="http://schemas.microsoft.com/office/drawing/2014/main" id="{940363B2-E21E-20B7-13AD-CAAAB91976BB}"/>
              </a:ext>
            </a:extLst>
          </p:cNvPr>
          <p:cNvSpPr>
            <a:spLocks noChangeArrowheads="1"/>
          </p:cNvSpPr>
          <p:nvPr/>
        </p:nvSpPr>
        <p:spPr bwMode="auto">
          <a:xfrm>
            <a:off x="1979712" y="1166842"/>
            <a:ext cx="4896544" cy="4524315"/>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#include &lt;</a:t>
            </a:r>
            <a:r>
              <a:rPr lang="en-US" altLang="ja-JP" sz="1600" dirty="0" err="1">
                <a:latin typeface="Lucida Console" panose="020B0609040504020204" pitchFamily="49" charset="0"/>
              </a:rPr>
              <a:t>stdio.h</a:t>
            </a:r>
            <a:r>
              <a:rPr lang="en-US" altLang="ja-JP" sz="1600" dirty="0">
                <a:latin typeface="Lucida Console" panose="020B0609040504020204" pitchFamily="49" charset="0"/>
              </a:rPr>
              <a:t>&gt;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swap(</a:t>
            </a:r>
            <a:r>
              <a:rPr lang="en-US" altLang="ja-JP" sz="1600" dirty="0">
                <a:solidFill>
                  <a:srgbClr val="C00000"/>
                </a:solidFill>
                <a:latin typeface="Lucida Console" panose="020B0609040504020204" pitchFamily="49" charset="0"/>
              </a:rPr>
              <a:t>int *a, int *b</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a:latin typeface="Lucida Console" panose="020B0609040504020204" pitchFamily="49" charset="0"/>
              </a:rPr>
              <a:t>int </a:t>
            </a:r>
            <a:r>
              <a:rPr lang="en-US" altLang="ja-JP" sz="1600" dirty="0" err="1">
                <a:latin typeface="Lucida Console" panose="020B0609040504020204" pitchFamily="49" charset="0"/>
              </a:rPr>
              <a:t>tmp</a:t>
            </a:r>
            <a:r>
              <a:rPr lang="en-US" altLang="ja-JP" sz="1600" dirty="0">
                <a:latin typeface="Lucida Console" panose="020B0609040504020204" pitchFamily="49" charset="0"/>
              </a:rPr>
              <a:t> = *a;</a:t>
            </a:r>
          </a:p>
          <a:p>
            <a:r>
              <a:rPr lang="ja-JP" altLang="en-US" sz="1600" dirty="0">
                <a:latin typeface="Lucida Console" panose="020B0609040504020204" pitchFamily="49" charset="0"/>
              </a:rPr>
              <a:t>    </a:t>
            </a:r>
            <a:r>
              <a:rPr lang="en-US" altLang="ja-JP" sz="1600" dirty="0">
                <a:latin typeface="Lucida Console" panose="020B0609040504020204" pitchFamily="49" charset="0"/>
              </a:rPr>
              <a:t>*a = *b;</a:t>
            </a:r>
          </a:p>
          <a:p>
            <a:r>
              <a:rPr lang="ja-JP" altLang="en-US" sz="1600" dirty="0">
                <a:latin typeface="Lucida Console" panose="020B0609040504020204" pitchFamily="49" charset="0"/>
              </a:rPr>
              <a:t>    </a:t>
            </a:r>
            <a:r>
              <a:rPr lang="en-US" altLang="ja-JP" sz="1600" dirty="0">
                <a:latin typeface="Lucida Console" panose="020B0609040504020204" pitchFamily="49" charset="0"/>
              </a:rPr>
              <a:t>*b = </a:t>
            </a:r>
            <a:r>
              <a:rPr lang="en-US" altLang="ja-JP" sz="1600" dirty="0" err="1">
                <a:latin typeface="Lucida Console" panose="020B0609040504020204" pitchFamily="49" charset="0"/>
              </a:rPr>
              <a:t>tmp</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int main(void)</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a:latin typeface="Lucida Console" panose="020B0609040504020204" pitchFamily="49" charset="0"/>
              </a:rPr>
              <a:t>int a = 2;</a:t>
            </a:r>
          </a:p>
          <a:p>
            <a:r>
              <a:rPr lang="ja-JP" altLang="en-US" sz="1600" dirty="0">
                <a:latin typeface="Lucida Console" panose="020B0609040504020204" pitchFamily="49" charset="0"/>
              </a:rPr>
              <a:t>    </a:t>
            </a:r>
            <a:r>
              <a:rPr lang="en-US" altLang="ja-JP" sz="1600" dirty="0">
                <a:latin typeface="Lucida Console" panose="020B0609040504020204" pitchFamily="49" charset="0"/>
              </a:rPr>
              <a:t>int b = 3;</a:t>
            </a:r>
          </a:p>
          <a:p>
            <a:r>
              <a:rPr lang="ja-JP" altLang="en-US"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("a=%d, b=%d\n", a, b);</a:t>
            </a:r>
          </a:p>
          <a:p>
            <a:r>
              <a:rPr lang="ja-JP" altLang="en-US"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("swap</a:t>
            </a:r>
            <a:r>
              <a:rPr lang="ja-JP" altLang="en-US" sz="1600" dirty="0">
                <a:latin typeface="Lucida Console" panose="020B0609040504020204" pitchFamily="49" charset="0"/>
              </a:rPr>
              <a:t>関数を呼び出します</a:t>
            </a:r>
            <a:r>
              <a:rPr lang="en-US" altLang="ja-JP" sz="1600" dirty="0">
                <a:latin typeface="Lucida Console" panose="020B0609040504020204" pitchFamily="49" charset="0"/>
              </a:rPr>
              <a:t>\n");</a:t>
            </a:r>
          </a:p>
          <a:p>
            <a:r>
              <a:rPr lang="ja-JP" altLang="en-US" sz="1600" dirty="0">
                <a:latin typeface="Lucida Console" panose="020B0609040504020204" pitchFamily="49" charset="0"/>
              </a:rPr>
              <a:t>    </a:t>
            </a:r>
            <a:r>
              <a:rPr lang="en-US" altLang="ja-JP" sz="1600" dirty="0">
                <a:latin typeface="Lucida Console" panose="020B0609040504020204" pitchFamily="49" charset="0"/>
              </a:rPr>
              <a:t>swap(</a:t>
            </a:r>
            <a:r>
              <a:rPr lang="en-US" altLang="ja-JP" sz="1600" dirty="0">
                <a:solidFill>
                  <a:srgbClr val="C00000"/>
                </a:solidFill>
                <a:latin typeface="Lucida Console" panose="020B0609040504020204" pitchFamily="49" charset="0"/>
              </a:rPr>
              <a:t>&amp;a, &amp;b</a:t>
            </a:r>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("a=%d, b=%d\n", a, b);</a:t>
            </a:r>
          </a:p>
          <a:p>
            <a:r>
              <a:rPr lang="en-US" altLang="ja-JP" sz="1600" dirty="0">
                <a:latin typeface="Lucida Console" panose="020B0609040504020204" pitchFamily="49" charset="0"/>
              </a:rPr>
              <a:t>}</a:t>
            </a:r>
          </a:p>
        </p:txBody>
      </p:sp>
      <p:sp>
        <p:nvSpPr>
          <p:cNvPr id="7" name="テキスト ボックス 6">
            <a:extLst>
              <a:ext uri="{FF2B5EF4-FFF2-40B4-BE49-F238E27FC236}">
                <a16:creationId xmlns:a16="http://schemas.microsoft.com/office/drawing/2014/main" id="{BB568ED8-0DDF-3D11-4E17-AE8045B3E296}"/>
              </a:ext>
            </a:extLst>
          </p:cNvPr>
          <p:cNvSpPr txBox="1"/>
          <p:nvPr/>
        </p:nvSpPr>
        <p:spPr>
          <a:xfrm>
            <a:off x="1979712" y="6009734"/>
            <a:ext cx="3993518" cy="738664"/>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400" i="0" u="none" strike="noStrike" baseline="0" dirty="0"/>
              <a:t>a=2, b=3</a:t>
            </a:r>
          </a:p>
          <a:p>
            <a:pPr algn="l"/>
            <a:r>
              <a:rPr lang="en-US" altLang="ja-JP" sz="1400" i="0" u="none" strike="noStrike" baseline="0" dirty="0"/>
              <a:t>swap</a:t>
            </a:r>
            <a:r>
              <a:rPr lang="ja-JP" altLang="en-US" sz="1400" i="0" u="none" strike="noStrike" baseline="0" dirty="0"/>
              <a:t>関数を呼び出します</a:t>
            </a:r>
          </a:p>
          <a:p>
            <a:pPr algn="l"/>
            <a:r>
              <a:rPr lang="en-US" altLang="ja-JP" sz="1400" i="0" u="none" strike="noStrike" baseline="0" dirty="0"/>
              <a:t>a=3, b=2</a:t>
            </a:r>
            <a:endParaRPr lang="en-US" altLang="ja-JP" sz="1400" dirty="0">
              <a:ea typeface="+mn-ea"/>
            </a:endParaRPr>
          </a:p>
        </p:txBody>
      </p:sp>
      <p:cxnSp>
        <p:nvCxnSpPr>
          <p:cNvPr id="8" name="直線矢印コネクタ 7">
            <a:extLst>
              <a:ext uri="{FF2B5EF4-FFF2-40B4-BE49-F238E27FC236}">
                <a16:creationId xmlns:a16="http://schemas.microsoft.com/office/drawing/2014/main" id="{4F5F560B-12EA-427E-9AEF-3D33FEFAE2CD}"/>
              </a:ext>
            </a:extLst>
          </p:cNvPr>
          <p:cNvCxnSpPr>
            <a:cxnSpLocks/>
          </p:cNvCxnSpPr>
          <p:nvPr/>
        </p:nvCxnSpPr>
        <p:spPr>
          <a:xfrm>
            <a:off x="2094885" y="5740725"/>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8AE0D51-59B2-4767-799F-9FFE998A0C11}"/>
              </a:ext>
            </a:extLst>
          </p:cNvPr>
          <p:cNvSpPr txBox="1"/>
          <p:nvPr/>
        </p:nvSpPr>
        <p:spPr>
          <a:xfrm>
            <a:off x="2094885" y="5736312"/>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3" name="テキスト ボックス 2">
            <a:extLst>
              <a:ext uri="{FF2B5EF4-FFF2-40B4-BE49-F238E27FC236}">
                <a16:creationId xmlns:a16="http://schemas.microsoft.com/office/drawing/2014/main" id="{667CCE4A-DFA2-DCE9-08C9-BFBD658E3553}"/>
              </a:ext>
            </a:extLst>
          </p:cNvPr>
          <p:cNvSpPr txBox="1">
            <a:spLocks noChangeArrowheads="1"/>
          </p:cNvSpPr>
          <p:nvPr/>
        </p:nvSpPr>
        <p:spPr bwMode="auto">
          <a:xfrm>
            <a:off x="5973230" y="6009734"/>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9080785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9E99E-EBAD-E516-5C9B-3A5B1B6E645B}"/>
              </a:ext>
            </a:extLst>
          </p:cNvPr>
          <p:cNvSpPr>
            <a:spLocks noGrp="1"/>
          </p:cNvSpPr>
          <p:nvPr>
            <p:ph type="ctrTitle"/>
          </p:nvPr>
        </p:nvSpPr>
        <p:spPr/>
        <p:txBody>
          <a:bodyPr/>
          <a:lstStyle/>
          <a:p>
            <a:r>
              <a:rPr kumimoji="1" lang="ja-JP" altLang="en-US" dirty="0"/>
              <a:t>配列とポインタ</a:t>
            </a:r>
          </a:p>
        </p:txBody>
      </p:sp>
      <p:sp>
        <p:nvSpPr>
          <p:cNvPr id="3" name="字幕 2">
            <a:extLst>
              <a:ext uri="{FF2B5EF4-FFF2-40B4-BE49-F238E27FC236}">
                <a16:creationId xmlns:a16="http://schemas.microsoft.com/office/drawing/2014/main" id="{E39C6440-7D06-D3EB-7D75-73A8515BF2AF}"/>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847758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022DB76-ACDD-72F1-0C49-389A0CF52953}"/>
              </a:ext>
            </a:extLst>
          </p:cNvPr>
          <p:cNvPicPr>
            <a:picLocks noChangeAspect="1"/>
          </p:cNvPicPr>
          <p:nvPr/>
        </p:nvPicPr>
        <p:blipFill>
          <a:blip r:embed="rId2"/>
          <a:stretch>
            <a:fillRect/>
          </a:stretch>
        </p:blipFill>
        <p:spPr>
          <a:xfrm>
            <a:off x="4139952" y="4098171"/>
            <a:ext cx="4392488" cy="2168584"/>
          </a:xfrm>
          <a:prstGeom prst="rect">
            <a:avLst/>
          </a:prstGeom>
        </p:spPr>
      </p:pic>
      <p:sp>
        <p:nvSpPr>
          <p:cNvPr id="2" name="タイトル 1">
            <a:extLst>
              <a:ext uri="{FF2B5EF4-FFF2-40B4-BE49-F238E27FC236}">
                <a16:creationId xmlns:a16="http://schemas.microsoft.com/office/drawing/2014/main" id="{B4F7B3C1-3418-4B80-67C9-05331AEA3523}"/>
              </a:ext>
            </a:extLst>
          </p:cNvPr>
          <p:cNvSpPr>
            <a:spLocks noGrp="1"/>
          </p:cNvSpPr>
          <p:nvPr>
            <p:ph type="title"/>
          </p:nvPr>
        </p:nvSpPr>
        <p:spPr/>
        <p:txBody>
          <a:bodyPr/>
          <a:lstStyle/>
          <a:p>
            <a:r>
              <a:rPr kumimoji="1" lang="ja-JP" altLang="en-US" dirty="0"/>
              <a:t>配列の要素のアドレス</a:t>
            </a:r>
          </a:p>
        </p:txBody>
      </p:sp>
      <p:sp>
        <p:nvSpPr>
          <p:cNvPr id="7" name="正方形/長方形 6">
            <a:extLst>
              <a:ext uri="{FF2B5EF4-FFF2-40B4-BE49-F238E27FC236}">
                <a16:creationId xmlns:a16="http://schemas.microsoft.com/office/drawing/2014/main" id="{664808B0-032F-182B-577A-CEAB01EEADD2}"/>
              </a:ext>
            </a:extLst>
          </p:cNvPr>
          <p:cNvSpPr>
            <a:spLocks noChangeArrowheads="1"/>
          </p:cNvSpPr>
          <p:nvPr/>
        </p:nvSpPr>
        <p:spPr bwMode="auto">
          <a:xfrm>
            <a:off x="457200" y="1340768"/>
            <a:ext cx="6096000" cy="1077218"/>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int scores[3] = {10, 20, 30};</a:t>
            </a:r>
          </a:p>
          <a:p>
            <a:r>
              <a:rPr lang="en-US" altLang="ja-JP" sz="1600" dirty="0" err="1">
                <a:latin typeface="Lucida Console" panose="020B0609040504020204" pitchFamily="49" charset="0"/>
              </a:rPr>
              <a:t>printf</a:t>
            </a:r>
            <a:r>
              <a:rPr lang="en-US" altLang="ja-JP" sz="1600" dirty="0">
                <a:latin typeface="Lucida Console" panose="020B0609040504020204" pitchFamily="49" charset="0"/>
              </a:rPr>
              <a:t>("scores[0]</a:t>
            </a:r>
            <a:r>
              <a:rPr lang="ja-JP" altLang="en-US" sz="1600" dirty="0">
                <a:latin typeface="Lucida Console" panose="020B0609040504020204" pitchFamily="49" charset="0"/>
              </a:rPr>
              <a:t>のアドレス</a:t>
            </a:r>
            <a:r>
              <a:rPr lang="en-US" altLang="ja-JP" sz="1600" dirty="0">
                <a:latin typeface="Lucida Console" panose="020B0609040504020204" pitchFamily="49" charset="0"/>
              </a:rPr>
              <a:t>: %</a:t>
            </a:r>
            <a:r>
              <a:rPr lang="en-US" altLang="ja-JP" sz="1600" dirty="0" err="1">
                <a:latin typeface="Lucida Console" panose="020B0609040504020204" pitchFamily="49" charset="0"/>
              </a:rPr>
              <a:t>p¥n</a:t>
            </a:r>
            <a:r>
              <a:rPr lang="en-US" altLang="ja-JP" sz="1600" dirty="0">
                <a:latin typeface="Lucida Console" panose="020B0609040504020204" pitchFamily="49" charset="0"/>
              </a:rPr>
              <a:t>", &amp;scores[0]);</a:t>
            </a:r>
          </a:p>
          <a:p>
            <a:r>
              <a:rPr lang="en-US" altLang="ja-JP" sz="1600" dirty="0" err="1">
                <a:latin typeface="Lucida Console" panose="020B0609040504020204" pitchFamily="49" charset="0"/>
              </a:rPr>
              <a:t>printf</a:t>
            </a:r>
            <a:r>
              <a:rPr lang="en-US" altLang="ja-JP" sz="1600" dirty="0">
                <a:latin typeface="Lucida Console" panose="020B0609040504020204" pitchFamily="49" charset="0"/>
              </a:rPr>
              <a:t>("scores[1]</a:t>
            </a:r>
            <a:r>
              <a:rPr lang="ja-JP" altLang="en-US" sz="1600" dirty="0">
                <a:latin typeface="Lucida Console" panose="020B0609040504020204" pitchFamily="49" charset="0"/>
              </a:rPr>
              <a:t>のアドレス</a:t>
            </a:r>
            <a:r>
              <a:rPr lang="en-US" altLang="ja-JP" sz="1600" dirty="0">
                <a:latin typeface="Lucida Console" panose="020B0609040504020204" pitchFamily="49" charset="0"/>
              </a:rPr>
              <a:t>: %</a:t>
            </a:r>
            <a:r>
              <a:rPr lang="en-US" altLang="ja-JP" sz="1600" dirty="0" err="1">
                <a:latin typeface="Lucida Console" panose="020B0609040504020204" pitchFamily="49" charset="0"/>
              </a:rPr>
              <a:t>p¥n</a:t>
            </a:r>
            <a:r>
              <a:rPr lang="en-US" altLang="ja-JP" sz="1600" dirty="0">
                <a:latin typeface="Lucida Console" panose="020B0609040504020204" pitchFamily="49" charset="0"/>
              </a:rPr>
              <a:t>", &amp;scores[1]);</a:t>
            </a:r>
          </a:p>
          <a:p>
            <a:r>
              <a:rPr lang="en-US" altLang="ja-JP" sz="1600" dirty="0" err="1">
                <a:latin typeface="Lucida Console" panose="020B0609040504020204" pitchFamily="49" charset="0"/>
              </a:rPr>
              <a:t>printf</a:t>
            </a:r>
            <a:r>
              <a:rPr lang="en-US" altLang="ja-JP" sz="1600" dirty="0">
                <a:latin typeface="Lucida Console" panose="020B0609040504020204" pitchFamily="49" charset="0"/>
              </a:rPr>
              <a:t>("scores[2]</a:t>
            </a:r>
            <a:r>
              <a:rPr lang="ja-JP" altLang="en-US" sz="1600" dirty="0">
                <a:latin typeface="Lucida Console" panose="020B0609040504020204" pitchFamily="49" charset="0"/>
              </a:rPr>
              <a:t>のアドレス</a:t>
            </a:r>
            <a:r>
              <a:rPr lang="en-US" altLang="ja-JP" sz="1600" dirty="0">
                <a:latin typeface="Lucida Console" panose="020B0609040504020204" pitchFamily="49" charset="0"/>
              </a:rPr>
              <a:t>: %</a:t>
            </a:r>
            <a:r>
              <a:rPr lang="en-US" altLang="ja-JP" sz="1600" dirty="0" err="1">
                <a:latin typeface="Lucida Console" panose="020B0609040504020204" pitchFamily="49" charset="0"/>
              </a:rPr>
              <a:t>p¥n</a:t>
            </a:r>
            <a:r>
              <a:rPr lang="en-US" altLang="ja-JP" sz="1600" dirty="0">
                <a:latin typeface="Lucida Console" panose="020B0609040504020204" pitchFamily="49" charset="0"/>
              </a:rPr>
              <a:t>", &amp;scores[2]);</a:t>
            </a:r>
          </a:p>
        </p:txBody>
      </p:sp>
      <p:cxnSp>
        <p:nvCxnSpPr>
          <p:cNvPr id="9" name="直線矢印コネクタ 8">
            <a:extLst>
              <a:ext uri="{FF2B5EF4-FFF2-40B4-BE49-F238E27FC236}">
                <a16:creationId xmlns:a16="http://schemas.microsoft.com/office/drawing/2014/main" id="{A176F6D7-91B2-6D6C-DDB1-763681B0FA8C}"/>
              </a:ext>
            </a:extLst>
          </p:cNvPr>
          <p:cNvCxnSpPr>
            <a:cxnSpLocks/>
          </p:cNvCxnSpPr>
          <p:nvPr/>
        </p:nvCxnSpPr>
        <p:spPr>
          <a:xfrm>
            <a:off x="571025" y="2489637"/>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74884E8-7C11-582C-F83A-F95B348AA984}"/>
              </a:ext>
            </a:extLst>
          </p:cNvPr>
          <p:cNvSpPr txBox="1"/>
          <p:nvPr/>
        </p:nvSpPr>
        <p:spPr>
          <a:xfrm>
            <a:off x="571025" y="2485224"/>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pic>
        <p:nvPicPr>
          <p:cNvPr id="12" name="図 11">
            <a:extLst>
              <a:ext uri="{FF2B5EF4-FFF2-40B4-BE49-F238E27FC236}">
                <a16:creationId xmlns:a16="http://schemas.microsoft.com/office/drawing/2014/main" id="{9DAAC448-CB02-CFB9-8187-1A992EA864FD}"/>
              </a:ext>
            </a:extLst>
          </p:cNvPr>
          <p:cNvPicPr>
            <a:picLocks noChangeAspect="1"/>
          </p:cNvPicPr>
          <p:nvPr/>
        </p:nvPicPr>
        <p:blipFill>
          <a:blip r:embed="rId3"/>
          <a:stretch>
            <a:fillRect/>
          </a:stretch>
        </p:blipFill>
        <p:spPr>
          <a:xfrm>
            <a:off x="466420" y="2869320"/>
            <a:ext cx="4776175" cy="777517"/>
          </a:xfrm>
          <a:prstGeom prst="rect">
            <a:avLst/>
          </a:prstGeom>
        </p:spPr>
      </p:pic>
      <p:sp>
        <p:nvSpPr>
          <p:cNvPr id="13" name="テキスト ボックス 12">
            <a:extLst>
              <a:ext uri="{FF2B5EF4-FFF2-40B4-BE49-F238E27FC236}">
                <a16:creationId xmlns:a16="http://schemas.microsoft.com/office/drawing/2014/main" id="{224E1DAD-F6C4-2E60-B986-EF0030526BAE}"/>
              </a:ext>
            </a:extLst>
          </p:cNvPr>
          <p:cNvSpPr txBox="1"/>
          <p:nvPr/>
        </p:nvSpPr>
        <p:spPr>
          <a:xfrm>
            <a:off x="376261" y="4258379"/>
            <a:ext cx="4051723" cy="707886"/>
          </a:xfrm>
          <a:prstGeom prst="rect">
            <a:avLst/>
          </a:prstGeom>
          <a:noFill/>
        </p:spPr>
        <p:txBody>
          <a:bodyPr wrap="square" rtlCol="0">
            <a:spAutoFit/>
          </a:bodyPr>
          <a:lstStyle/>
          <a:p>
            <a:pPr marL="285750" indent="-285750" algn="l">
              <a:buFont typeface="Arial" panose="020B0604020202020204" pitchFamily="34" charset="0"/>
              <a:buChar char="•"/>
            </a:pPr>
            <a:r>
              <a:rPr lang="ja-JP" altLang="en-US" sz="2000" b="0" i="0" u="none" strike="noStrike" baseline="0" dirty="0">
                <a:latin typeface="+mn-ea"/>
                <a:ea typeface="+mn-ea"/>
              </a:rPr>
              <a:t>配列の要素は、メモリ上に連続して格納される</a:t>
            </a:r>
            <a:endParaRPr lang="en-US" altLang="ja-JP" sz="2000" b="0" i="0" u="none" strike="noStrike" baseline="0" dirty="0">
              <a:latin typeface="+mn-ea"/>
              <a:ea typeface="+mn-ea"/>
            </a:endParaRPr>
          </a:p>
        </p:txBody>
      </p:sp>
    </p:spTree>
    <p:extLst>
      <p:ext uri="{BB962C8B-B14F-4D97-AF65-F5344CB8AC3E}">
        <p14:creationId xmlns:p14="http://schemas.microsoft.com/office/powerpoint/2010/main" val="35513873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CD547-99CB-848E-B584-882016AF6986}"/>
              </a:ext>
            </a:extLst>
          </p:cNvPr>
          <p:cNvSpPr>
            <a:spLocks noGrp="1"/>
          </p:cNvSpPr>
          <p:nvPr>
            <p:ph type="title"/>
          </p:nvPr>
        </p:nvSpPr>
        <p:spPr/>
        <p:txBody>
          <a:bodyPr/>
          <a:lstStyle/>
          <a:p>
            <a:r>
              <a:rPr kumimoji="1" lang="ja-JP" altLang="en-US" dirty="0"/>
              <a:t>配列とポインタ</a:t>
            </a:r>
          </a:p>
        </p:txBody>
      </p:sp>
      <p:sp>
        <p:nvSpPr>
          <p:cNvPr id="5" name="正方形/長方形 4">
            <a:extLst>
              <a:ext uri="{FF2B5EF4-FFF2-40B4-BE49-F238E27FC236}">
                <a16:creationId xmlns:a16="http://schemas.microsoft.com/office/drawing/2014/main" id="{1FA73D57-A618-9A8F-A282-1D1132DA2488}"/>
              </a:ext>
            </a:extLst>
          </p:cNvPr>
          <p:cNvSpPr>
            <a:spLocks noChangeArrowheads="1"/>
          </p:cNvSpPr>
          <p:nvPr/>
        </p:nvSpPr>
        <p:spPr bwMode="auto">
          <a:xfrm>
            <a:off x="457200" y="1340768"/>
            <a:ext cx="5842992" cy="400110"/>
          </a:xfrm>
          <a:prstGeom prst="rect">
            <a:avLst/>
          </a:prstGeom>
          <a:solidFill>
            <a:srgbClr val="EAF6FD"/>
          </a:solidFill>
          <a:ln w="9525">
            <a:noFill/>
            <a:miter lim="800000"/>
            <a:headEnd/>
            <a:tailEnd/>
          </a:ln>
        </p:spPr>
        <p:txBody>
          <a:bodyPr wrap="square">
            <a:spAutoFit/>
          </a:bodyPr>
          <a:lstStyle/>
          <a:p>
            <a:r>
              <a:rPr lang="fr-FR" altLang="ja-JP" sz="2000" dirty="0">
                <a:latin typeface="Lucida Console" panose="020B0609040504020204" pitchFamily="49" charset="0"/>
              </a:rPr>
              <a:t>int scores[3] = {10, 20, 30};</a:t>
            </a:r>
            <a:endParaRPr lang="en-US" altLang="ja-JP" sz="2000" dirty="0">
              <a:latin typeface="Lucida Console" panose="020B0609040504020204" pitchFamily="49" charset="0"/>
            </a:endParaRPr>
          </a:p>
        </p:txBody>
      </p:sp>
      <p:sp>
        <p:nvSpPr>
          <p:cNvPr id="6" name="正方形/長方形 5">
            <a:extLst>
              <a:ext uri="{FF2B5EF4-FFF2-40B4-BE49-F238E27FC236}">
                <a16:creationId xmlns:a16="http://schemas.microsoft.com/office/drawing/2014/main" id="{156C761F-498C-9111-A274-B617E8B05E1D}"/>
              </a:ext>
            </a:extLst>
          </p:cNvPr>
          <p:cNvSpPr>
            <a:spLocks noChangeArrowheads="1"/>
          </p:cNvSpPr>
          <p:nvPr/>
        </p:nvSpPr>
        <p:spPr bwMode="auto">
          <a:xfrm>
            <a:off x="472263" y="2780928"/>
            <a:ext cx="3322712"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*p = scores;</a:t>
            </a:r>
          </a:p>
        </p:txBody>
      </p:sp>
      <p:sp>
        <p:nvSpPr>
          <p:cNvPr id="7" name="正方形/長方形 6">
            <a:extLst>
              <a:ext uri="{FF2B5EF4-FFF2-40B4-BE49-F238E27FC236}">
                <a16:creationId xmlns:a16="http://schemas.microsoft.com/office/drawing/2014/main" id="{01CBB74C-2EA6-1C6F-5E4F-8A6F19945744}"/>
              </a:ext>
            </a:extLst>
          </p:cNvPr>
          <p:cNvSpPr>
            <a:spLocks noChangeArrowheads="1"/>
          </p:cNvSpPr>
          <p:nvPr/>
        </p:nvSpPr>
        <p:spPr bwMode="auto">
          <a:xfrm>
            <a:off x="457200" y="2204864"/>
            <a:ext cx="3322712"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int *p = &amp;scores[0];</a:t>
            </a:r>
          </a:p>
        </p:txBody>
      </p:sp>
      <p:sp>
        <p:nvSpPr>
          <p:cNvPr id="8" name="右中かっこ 7">
            <a:extLst>
              <a:ext uri="{FF2B5EF4-FFF2-40B4-BE49-F238E27FC236}">
                <a16:creationId xmlns:a16="http://schemas.microsoft.com/office/drawing/2014/main" id="{0989BE4F-2AEC-211F-2A79-F6BCFF6D71EB}"/>
              </a:ext>
            </a:extLst>
          </p:cNvPr>
          <p:cNvSpPr/>
          <p:nvPr/>
        </p:nvSpPr>
        <p:spPr>
          <a:xfrm>
            <a:off x="3923928" y="2276872"/>
            <a:ext cx="216024" cy="87058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DD03301-975F-33ED-5E4D-6F7A2E6BDADA}"/>
              </a:ext>
            </a:extLst>
          </p:cNvPr>
          <p:cNvSpPr txBox="1"/>
          <p:nvPr/>
        </p:nvSpPr>
        <p:spPr>
          <a:xfrm>
            <a:off x="4427984" y="2225686"/>
            <a:ext cx="4258816" cy="1015663"/>
          </a:xfrm>
          <a:prstGeom prst="rect">
            <a:avLst/>
          </a:prstGeom>
          <a:noFill/>
          <a:ln>
            <a:solidFill>
              <a:schemeClr val="tx2"/>
            </a:solidFill>
          </a:ln>
        </p:spPr>
        <p:txBody>
          <a:bodyPr wrap="square" rtlCol="0">
            <a:spAutoFit/>
          </a:bodyPr>
          <a:lstStyle/>
          <a:p>
            <a:pPr marL="342900" indent="-342900" algn="l">
              <a:buFont typeface="Arial" panose="020B0604020202020204" pitchFamily="34" charset="0"/>
              <a:buChar char="•"/>
            </a:pPr>
            <a:r>
              <a:rPr lang="ja-JP" altLang="en-US" sz="2000" b="0" i="0" u="none" strike="noStrike" baseline="0" dirty="0">
                <a:latin typeface="+mn-ea"/>
                <a:ea typeface="+mn-ea"/>
              </a:rPr>
              <a:t>どちらの表記も同じ意味</a:t>
            </a:r>
            <a:endParaRPr lang="en-US" altLang="ja-JP" sz="2000" b="0" i="0" u="none" strike="noStrike" baseline="0" dirty="0">
              <a:latin typeface="+mn-ea"/>
              <a:ea typeface="+mn-ea"/>
            </a:endParaRPr>
          </a:p>
          <a:p>
            <a:pPr marL="342900" indent="-342900" algn="l">
              <a:buFont typeface="Arial" panose="020B0604020202020204" pitchFamily="34" charset="0"/>
              <a:buChar char="•"/>
            </a:pPr>
            <a:r>
              <a:rPr lang="ja-JP" altLang="en-US" sz="2000" b="1" dirty="0">
                <a:latin typeface="+mn-ea"/>
                <a:ea typeface="+mn-ea"/>
              </a:rPr>
              <a:t>配列名だけの表記は、先頭要素のアドレスを表す</a:t>
            </a:r>
            <a:endParaRPr lang="en-US" altLang="ja-JP" sz="2000" b="1" i="0" u="none" strike="noStrike" baseline="0" dirty="0">
              <a:latin typeface="+mn-ea"/>
              <a:ea typeface="+mn-ea"/>
            </a:endParaRPr>
          </a:p>
        </p:txBody>
      </p:sp>
      <p:sp>
        <p:nvSpPr>
          <p:cNvPr id="10" name="正方形/長方形 9">
            <a:extLst>
              <a:ext uri="{FF2B5EF4-FFF2-40B4-BE49-F238E27FC236}">
                <a16:creationId xmlns:a16="http://schemas.microsoft.com/office/drawing/2014/main" id="{972E246A-3132-75EF-A864-0ADC642AF581}"/>
              </a:ext>
            </a:extLst>
          </p:cNvPr>
          <p:cNvSpPr>
            <a:spLocks noChangeArrowheads="1"/>
          </p:cNvSpPr>
          <p:nvPr/>
        </p:nvSpPr>
        <p:spPr bwMode="auto">
          <a:xfrm>
            <a:off x="472263" y="4365104"/>
            <a:ext cx="3322712"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*p = 5;</a:t>
            </a:r>
          </a:p>
        </p:txBody>
      </p:sp>
      <p:sp>
        <p:nvSpPr>
          <p:cNvPr id="11" name="正方形/長方形 10">
            <a:extLst>
              <a:ext uri="{FF2B5EF4-FFF2-40B4-BE49-F238E27FC236}">
                <a16:creationId xmlns:a16="http://schemas.microsoft.com/office/drawing/2014/main" id="{5DC2BFB1-14ED-9188-B126-56157430E90A}"/>
              </a:ext>
            </a:extLst>
          </p:cNvPr>
          <p:cNvSpPr>
            <a:spLocks noChangeArrowheads="1"/>
          </p:cNvSpPr>
          <p:nvPr/>
        </p:nvSpPr>
        <p:spPr bwMode="auto">
          <a:xfrm>
            <a:off x="457200" y="3816218"/>
            <a:ext cx="3322712"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scores[0] = 5;</a:t>
            </a:r>
          </a:p>
        </p:txBody>
      </p:sp>
      <p:sp>
        <p:nvSpPr>
          <p:cNvPr id="12" name="右中かっこ 11">
            <a:extLst>
              <a:ext uri="{FF2B5EF4-FFF2-40B4-BE49-F238E27FC236}">
                <a16:creationId xmlns:a16="http://schemas.microsoft.com/office/drawing/2014/main" id="{2B4BED1B-301D-FFB8-55ED-2CA531C199CD}"/>
              </a:ext>
            </a:extLst>
          </p:cNvPr>
          <p:cNvSpPr/>
          <p:nvPr/>
        </p:nvSpPr>
        <p:spPr>
          <a:xfrm>
            <a:off x="3923928" y="3888226"/>
            <a:ext cx="216024" cy="87058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AE1346A-653D-0EA9-D781-AF669A7BC1BB}"/>
              </a:ext>
            </a:extLst>
          </p:cNvPr>
          <p:cNvSpPr txBox="1"/>
          <p:nvPr/>
        </p:nvSpPr>
        <p:spPr>
          <a:xfrm>
            <a:off x="4427984" y="4094561"/>
            <a:ext cx="4096329" cy="400110"/>
          </a:xfrm>
          <a:prstGeom prst="rect">
            <a:avLst/>
          </a:prstGeom>
          <a:noFill/>
          <a:ln>
            <a:solidFill>
              <a:schemeClr val="tx2"/>
            </a:solidFill>
          </a:ln>
        </p:spPr>
        <p:txBody>
          <a:bodyPr wrap="square" rtlCol="0">
            <a:spAutoFit/>
          </a:bodyPr>
          <a:lstStyle/>
          <a:p>
            <a:pPr algn="l"/>
            <a:r>
              <a:rPr lang="ja-JP" altLang="en-US" sz="2000" b="0" i="0" u="none" strike="noStrike" baseline="0" dirty="0">
                <a:latin typeface="+mn-ea"/>
                <a:ea typeface="+mn-ea"/>
              </a:rPr>
              <a:t>どちらの表記も同じ意味</a:t>
            </a:r>
            <a:endParaRPr lang="en-US" altLang="ja-JP" sz="2000" b="0" i="0" u="none" strike="noStrike" baseline="0" dirty="0">
              <a:latin typeface="+mn-ea"/>
              <a:ea typeface="+mn-ea"/>
            </a:endParaRPr>
          </a:p>
        </p:txBody>
      </p:sp>
      <p:pic>
        <p:nvPicPr>
          <p:cNvPr id="15" name="図 14">
            <a:extLst>
              <a:ext uri="{FF2B5EF4-FFF2-40B4-BE49-F238E27FC236}">
                <a16:creationId xmlns:a16="http://schemas.microsoft.com/office/drawing/2014/main" id="{EAEBB050-3480-1324-D004-D6A581F03A3E}"/>
              </a:ext>
            </a:extLst>
          </p:cNvPr>
          <p:cNvPicPr>
            <a:picLocks noChangeAspect="1"/>
          </p:cNvPicPr>
          <p:nvPr/>
        </p:nvPicPr>
        <p:blipFill>
          <a:blip r:embed="rId2"/>
          <a:stretch>
            <a:fillRect/>
          </a:stretch>
        </p:blipFill>
        <p:spPr>
          <a:xfrm>
            <a:off x="390436" y="4893103"/>
            <a:ext cx="5362237" cy="1865893"/>
          </a:xfrm>
          <a:prstGeom prst="rect">
            <a:avLst/>
          </a:prstGeom>
        </p:spPr>
      </p:pic>
      <p:sp>
        <p:nvSpPr>
          <p:cNvPr id="16" name="テキスト ボックス 15">
            <a:extLst>
              <a:ext uri="{FF2B5EF4-FFF2-40B4-BE49-F238E27FC236}">
                <a16:creationId xmlns:a16="http://schemas.microsoft.com/office/drawing/2014/main" id="{F500878C-F4F4-DFD8-8293-983646C9402A}"/>
              </a:ext>
            </a:extLst>
          </p:cNvPr>
          <p:cNvSpPr txBox="1"/>
          <p:nvPr/>
        </p:nvSpPr>
        <p:spPr>
          <a:xfrm>
            <a:off x="5652120" y="5208726"/>
            <a:ext cx="3211815" cy="646331"/>
          </a:xfrm>
          <a:prstGeom prst="rect">
            <a:avLst/>
          </a:prstGeom>
          <a:noFill/>
          <a:ln>
            <a:solidFill>
              <a:schemeClr val="tx2"/>
            </a:solidFill>
          </a:ln>
        </p:spPr>
        <p:txBody>
          <a:bodyPr wrap="square" rtlCol="0">
            <a:spAutoFit/>
          </a:bodyPr>
          <a:lstStyle/>
          <a:p>
            <a:pPr algn="l"/>
            <a:r>
              <a:rPr lang="ja-JP" altLang="en-US" dirty="0">
                <a:latin typeface="+mn-ea"/>
                <a:ea typeface="+mn-ea"/>
              </a:rPr>
              <a:t>配列の要素には、</a:t>
            </a:r>
            <a:r>
              <a:rPr lang="ja-JP" altLang="en-US" b="0" i="0" u="none" strike="noStrike" baseline="0" dirty="0">
                <a:latin typeface="+mn-ea"/>
                <a:ea typeface="+mn-ea"/>
              </a:rPr>
              <a:t>異なる表記（別名）でアクセスできる</a:t>
            </a:r>
            <a:endParaRPr lang="en-US" altLang="ja-JP" b="0" i="0" u="none" strike="noStrike" baseline="0" dirty="0">
              <a:latin typeface="+mn-ea"/>
              <a:ea typeface="+mn-ea"/>
            </a:endParaRPr>
          </a:p>
        </p:txBody>
      </p:sp>
    </p:spTree>
    <p:extLst>
      <p:ext uri="{BB962C8B-B14F-4D97-AF65-F5344CB8AC3E}">
        <p14:creationId xmlns:p14="http://schemas.microsoft.com/office/powerpoint/2010/main" val="351346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ja-JP" altLang="en-US"/>
              <a:t>プログラムコードが実行されるまで</a:t>
            </a:r>
          </a:p>
        </p:txBody>
      </p:sp>
      <p:pic>
        <p:nvPicPr>
          <p:cNvPr id="7" name="図 6">
            <a:extLst>
              <a:ext uri="{FF2B5EF4-FFF2-40B4-BE49-F238E27FC236}">
                <a16:creationId xmlns:a16="http://schemas.microsoft.com/office/drawing/2014/main" id="{1DDF4647-4F12-E1DF-648F-A672CA5F15D3}"/>
              </a:ext>
            </a:extLst>
          </p:cNvPr>
          <p:cNvPicPr>
            <a:picLocks noChangeAspect="1"/>
          </p:cNvPicPr>
          <p:nvPr/>
        </p:nvPicPr>
        <p:blipFill>
          <a:blip r:embed="rId3"/>
          <a:stretch>
            <a:fillRect/>
          </a:stretch>
        </p:blipFill>
        <p:spPr>
          <a:xfrm>
            <a:off x="1367644" y="1371405"/>
            <a:ext cx="6408712" cy="5211957"/>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3374DA-47DF-857B-0204-2E329A3304AE}"/>
              </a:ext>
            </a:extLst>
          </p:cNvPr>
          <p:cNvSpPr>
            <a:spLocks noGrp="1"/>
          </p:cNvSpPr>
          <p:nvPr>
            <p:ph type="title"/>
          </p:nvPr>
        </p:nvSpPr>
        <p:spPr/>
        <p:txBody>
          <a:bodyPr/>
          <a:lstStyle/>
          <a:p>
            <a:r>
              <a:rPr kumimoji="1" lang="ja-JP" altLang="en-US" dirty="0"/>
              <a:t>ポインタに対する加算</a:t>
            </a:r>
          </a:p>
        </p:txBody>
      </p:sp>
      <p:sp>
        <p:nvSpPr>
          <p:cNvPr id="5" name="正方形/長方形 4">
            <a:extLst>
              <a:ext uri="{FF2B5EF4-FFF2-40B4-BE49-F238E27FC236}">
                <a16:creationId xmlns:a16="http://schemas.microsoft.com/office/drawing/2014/main" id="{79BC5129-8C06-1C7C-DAF5-00B176C8300C}"/>
              </a:ext>
            </a:extLst>
          </p:cNvPr>
          <p:cNvSpPr>
            <a:spLocks noChangeArrowheads="1"/>
          </p:cNvSpPr>
          <p:nvPr/>
        </p:nvSpPr>
        <p:spPr bwMode="auto">
          <a:xfrm>
            <a:off x="457200" y="1340768"/>
            <a:ext cx="5698975" cy="1569660"/>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int scores[] = { 10, 20, 30 };</a:t>
            </a:r>
          </a:p>
          <a:p>
            <a:r>
              <a:rPr lang="en-US" altLang="ja-JP" sz="1600" dirty="0">
                <a:latin typeface="Lucida Console" panose="020B0609040504020204" pitchFamily="49" charset="0"/>
              </a:rPr>
              <a:t>int *p = scores;</a:t>
            </a:r>
          </a:p>
          <a:p>
            <a:endParaRPr lang="en-US" altLang="ja-JP" sz="1600" dirty="0">
              <a:latin typeface="Lucida Console" panose="020B0609040504020204" pitchFamily="49" charset="0"/>
            </a:endParaRPr>
          </a:p>
          <a:p>
            <a:r>
              <a:rPr lang="en-US" altLang="ja-JP" sz="1600" dirty="0" err="1">
                <a:latin typeface="Lucida Console" panose="020B0609040504020204" pitchFamily="49" charset="0"/>
              </a:rPr>
              <a:t>printf</a:t>
            </a:r>
            <a:r>
              <a:rPr lang="en-US" altLang="ja-JP" sz="1600" dirty="0">
                <a:latin typeface="Lucida Console" panose="020B0609040504020204" pitchFamily="49" charset="0"/>
              </a:rPr>
              <a:t>("*p</a:t>
            </a:r>
            <a:r>
              <a:rPr lang="ja-JP" altLang="en-US" sz="1600" dirty="0">
                <a:latin typeface="Lucida Console" panose="020B0609040504020204" pitchFamily="49" charset="0"/>
              </a:rPr>
              <a:t>の値は</a:t>
            </a:r>
            <a:r>
              <a:rPr lang="en-US" altLang="ja-JP" sz="1600" dirty="0">
                <a:latin typeface="Lucida Console" panose="020B0609040504020204" pitchFamily="49" charset="0"/>
              </a:rPr>
              <a:t>%d\n", *p);</a:t>
            </a:r>
          </a:p>
          <a:p>
            <a:r>
              <a:rPr lang="en-US" altLang="ja-JP" sz="1600" dirty="0" err="1">
                <a:latin typeface="Lucida Console" panose="020B0609040504020204" pitchFamily="49" charset="0"/>
              </a:rPr>
              <a:t>printf</a:t>
            </a:r>
            <a:r>
              <a:rPr lang="en-US" altLang="ja-JP" sz="1600" dirty="0">
                <a:latin typeface="Lucida Console" panose="020B0609040504020204" pitchFamily="49" charset="0"/>
              </a:rPr>
              <a:t>("*(p + 1)</a:t>
            </a:r>
            <a:r>
              <a:rPr lang="ja-JP" altLang="en-US" sz="1600" dirty="0">
                <a:latin typeface="Lucida Console" panose="020B0609040504020204" pitchFamily="49" charset="0"/>
              </a:rPr>
              <a:t>の値は</a:t>
            </a:r>
            <a:r>
              <a:rPr lang="en-US" altLang="ja-JP" sz="1600" dirty="0">
                <a:latin typeface="Lucida Console" panose="020B0609040504020204" pitchFamily="49" charset="0"/>
              </a:rPr>
              <a:t>%d\n", </a:t>
            </a:r>
            <a:r>
              <a:rPr lang="en-US" altLang="ja-JP" sz="1600" dirty="0">
                <a:solidFill>
                  <a:srgbClr val="C00000"/>
                </a:solidFill>
                <a:latin typeface="Lucida Console" panose="020B0609040504020204" pitchFamily="49" charset="0"/>
              </a:rPr>
              <a:t>*(p + 1)</a:t>
            </a:r>
            <a:r>
              <a:rPr lang="en-US" altLang="ja-JP" sz="1600" dirty="0">
                <a:latin typeface="Lucida Console" panose="020B0609040504020204" pitchFamily="49" charset="0"/>
              </a:rPr>
              <a:t>);</a:t>
            </a:r>
          </a:p>
          <a:p>
            <a:r>
              <a:rPr lang="en-US" altLang="ja-JP" sz="1600" dirty="0" err="1">
                <a:latin typeface="Lucida Console" panose="020B0609040504020204" pitchFamily="49" charset="0"/>
              </a:rPr>
              <a:t>printf</a:t>
            </a:r>
            <a:r>
              <a:rPr lang="en-US" altLang="ja-JP" sz="1600" dirty="0">
                <a:latin typeface="Lucida Console" panose="020B0609040504020204" pitchFamily="49" charset="0"/>
              </a:rPr>
              <a:t>("*(p + 2)</a:t>
            </a:r>
            <a:r>
              <a:rPr lang="ja-JP" altLang="en-US" sz="1600" dirty="0">
                <a:latin typeface="Lucida Console" panose="020B0609040504020204" pitchFamily="49" charset="0"/>
              </a:rPr>
              <a:t>の値は</a:t>
            </a:r>
            <a:r>
              <a:rPr lang="en-US" altLang="ja-JP" sz="1600" dirty="0">
                <a:latin typeface="Lucida Console" panose="020B0609040504020204" pitchFamily="49" charset="0"/>
              </a:rPr>
              <a:t>%d\n", </a:t>
            </a:r>
            <a:r>
              <a:rPr lang="en-US" altLang="ja-JP" sz="1600" dirty="0">
                <a:solidFill>
                  <a:srgbClr val="C00000"/>
                </a:solidFill>
                <a:latin typeface="Lucida Console" panose="020B0609040504020204" pitchFamily="49" charset="0"/>
              </a:rPr>
              <a:t>*(p + 2)</a:t>
            </a:r>
            <a:r>
              <a:rPr lang="en-US" altLang="ja-JP" sz="1600" dirty="0">
                <a:latin typeface="Lucida Console" panose="020B0609040504020204" pitchFamily="49" charset="0"/>
              </a:rPr>
              <a:t>);</a:t>
            </a:r>
          </a:p>
        </p:txBody>
      </p:sp>
      <p:cxnSp>
        <p:nvCxnSpPr>
          <p:cNvPr id="6" name="直線矢印コネクタ 5">
            <a:extLst>
              <a:ext uri="{FF2B5EF4-FFF2-40B4-BE49-F238E27FC236}">
                <a16:creationId xmlns:a16="http://schemas.microsoft.com/office/drawing/2014/main" id="{BD8E28D7-8F8B-8612-CC43-726F47F39005}"/>
              </a:ext>
            </a:extLst>
          </p:cNvPr>
          <p:cNvCxnSpPr>
            <a:cxnSpLocks/>
          </p:cNvCxnSpPr>
          <p:nvPr/>
        </p:nvCxnSpPr>
        <p:spPr>
          <a:xfrm>
            <a:off x="611560" y="2993891"/>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268C9D9-2993-BB2B-D2E7-10D0C0BBC125}"/>
              </a:ext>
            </a:extLst>
          </p:cNvPr>
          <p:cNvSpPr txBox="1"/>
          <p:nvPr/>
        </p:nvSpPr>
        <p:spPr>
          <a:xfrm>
            <a:off x="611560" y="2989478"/>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8" name="テキスト ボックス 7">
            <a:extLst>
              <a:ext uri="{FF2B5EF4-FFF2-40B4-BE49-F238E27FC236}">
                <a16:creationId xmlns:a16="http://schemas.microsoft.com/office/drawing/2014/main" id="{57DC36BA-BF0B-AD73-57E7-9C22BC274B55}"/>
              </a:ext>
            </a:extLst>
          </p:cNvPr>
          <p:cNvSpPr txBox="1"/>
          <p:nvPr/>
        </p:nvSpPr>
        <p:spPr>
          <a:xfrm>
            <a:off x="470559" y="3347790"/>
            <a:ext cx="3993518" cy="738664"/>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ja-JP" altLang="en-US" sz="1400" i="0" u="none" strike="noStrike" baseline="0" dirty="0"/>
              <a:t>*</a:t>
            </a:r>
            <a:r>
              <a:rPr lang="en-US" altLang="ja-JP" sz="1400" i="0" u="none" strike="noStrike" baseline="0" dirty="0"/>
              <a:t>p</a:t>
            </a:r>
            <a:r>
              <a:rPr lang="ja-JP" altLang="en-US" sz="1400" i="0" u="none" strike="noStrike" baseline="0" dirty="0"/>
              <a:t>の値は</a:t>
            </a:r>
            <a:r>
              <a:rPr lang="en-US" altLang="ja-JP" sz="1400" i="0" u="none" strike="noStrike" baseline="0" dirty="0"/>
              <a:t>10</a:t>
            </a:r>
          </a:p>
          <a:p>
            <a:pPr algn="l"/>
            <a:r>
              <a:rPr lang="en-US" altLang="ja-JP" sz="1400" i="0" u="none" strike="noStrike" baseline="0" dirty="0"/>
              <a:t>*(p + 1)</a:t>
            </a:r>
            <a:r>
              <a:rPr lang="ja-JP" altLang="en-US" sz="1400" i="0" u="none" strike="noStrike" baseline="0" dirty="0"/>
              <a:t>の値は</a:t>
            </a:r>
            <a:r>
              <a:rPr lang="en-US" altLang="ja-JP" sz="1400" i="0" u="none" strike="noStrike" baseline="0" dirty="0"/>
              <a:t>20</a:t>
            </a:r>
          </a:p>
          <a:p>
            <a:pPr algn="l"/>
            <a:r>
              <a:rPr lang="en-US" altLang="ja-JP" sz="1400" i="0" u="none" strike="noStrike" baseline="0" dirty="0"/>
              <a:t>*(p + 2)</a:t>
            </a:r>
            <a:r>
              <a:rPr lang="ja-JP" altLang="en-US" sz="1400" i="0" u="none" strike="noStrike" baseline="0" dirty="0"/>
              <a:t>の値は</a:t>
            </a:r>
            <a:r>
              <a:rPr lang="en-US" altLang="ja-JP" sz="1400" i="0" u="none" strike="noStrike" baseline="0" dirty="0"/>
              <a:t>30</a:t>
            </a:r>
            <a:endParaRPr lang="en-US" altLang="ja-JP" sz="1400" dirty="0">
              <a:ea typeface="+mn-ea"/>
            </a:endParaRPr>
          </a:p>
        </p:txBody>
      </p:sp>
      <p:sp>
        <p:nvSpPr>
          <p:cNvPr id="9" name="テキスト ボックス 8">
            <a:extLst>
              <a:ext uri="{FF2B5EF4-FFF2-40B4-BE49-F238E27FC236}">
                <a16:creationId xmlns:a16="http://schemas.microsoft.com/office/drawing/2014/main" id="{062D8F06-2E55-1468-E892-DAAC94BCC08D}"/>
              </a:ext>
            </a:extLst>
          </p:cNvPr>
          <p:cNvSpPr txBox="1"/>
          <p:nvPr/>
        </p:nvSpPr>
        <p:spPr>
          <a:xfrm>
            <a:off x="4572000" y="3429000"/>
            <a:ext cx="4464496" cy="861774"/>
          </a:xfrm>
          <a:prstGeom prst="rect">
            <a:avLst/>
          </a:prstGeom>
          <a:noFill/>
        </p:spPr>
        <p:txBody>
          <a:bodyPr wrap="square" rtlCol="0">
            <a:spAutoFit/>
          </a:bodyPr>
          <a:lstStyle/>
          <a:p>
            <a:pPr marL="285750" indent="-285750" algn="l">
              <a:buFont typeface="Arial" panose="020B0604020202020204" pitchFamily="34" charset="0"/>
              <a:buChar char="•"/>
            </a:pPr>
            <a:r>
              <a:rPr lang="ja-JP" altLang="en-US" sz="1600" b="0" i="0" u="none" strike="noStrike" baseline="0" dirty="0">
                <a:latin typeface="+mn-ea"/>
                <a:ea typeface="+mn-ea"/>
              </a:rPr>
              <a:t>ポインタ変数に対して</a:t>
            </a:r>
            <a:r>
              <a:rPr lang="en-US" altLang="ja-JP" sz="1600" b="0" i="0" u="none" strike="noStrike" baseline="0" dirty="0">
                <a:latin typeface="+mn-ea"/>
                <a:ea typeface="+mn-ea"/>
              </a:rPr>
              <a:t>1</a:t>
            </a:r>
            <a:r>
              <a:rPr lang="ja-JP" altLang="en-US" sz="1600" b="0" i="0" u="none" strike="noStrike" baseline="0" dirty="0">
                <a:latin typeface="+mn-ea"/>
                <a:ea typeface="+mn-ea"/>
              </a:rPr>
              <a:t>だけ加算すると、型のサイズ分だけ、アドレスの値が増える</a:t>
            </a:r>
            <a:endParaRPr lang="en-US" altLang="ja-JP" sz="1600" b="0" i="0" u="none" strike="noStrike" baseline="0" dirty="0">
              <a:latin typeface="+mn-ea"/>
              <a:ea typeface="+mn-ea"/>
            </a:endParaRPr>
          </a:p>
          <a:p>
            <a:pPr marL="285750" indent="-285750" algn="l">
              <a:buFont typeface="Arial" panose="020B0604020202020204" pitchFamily="34" charset="0"/>
              <a:buChar char="•"/>
            </a:pPr>
            <a:endParaRPr lang="en-US" altLang="ja-JP" sz="1600" b="0" i="0" u="none" strike="noStrike" baseline="0" dirty="0">
              <a:latin typeface="+mn-ea"/>
              <a:ea typeface="+mn-ea"/>
            </a:endParaRPr>
          </a:p>
        </p:txBody>
      </p:sp>
      <p:pic>
        <p:nvPicPr>
          <p:cNvPr id="11" name="図 10">
            <a:extLst>
              <a:ext uri="{FF2B5EF4-FFF2-40B4-BE49-F238E27FC236}">
                <a16:creationId xmlns:a16="http://schemas.microsoft.com/office/drawing/2014/main" id="{77D46986-7224-6355-ACBC-29F57507BB16}"/>
              </a:ext>
            </a:extLst>
          </p:cNvPr>
          <p:cNvPicPr>
            <a:picLocks noChangeAspect="1"/>
          </p:cNvPicPr>
          <p:nvPr/>
        </p:nvPicPr>
        <p:blipFill>
          <a:blip r:embed="rId2"/>
          <a:stretch>
            <a:fillRect/>
          </a:stretch>
        </p:blipFill>
        <p:spPr>
          <a:xfrm>
            <a:off x="755576" y="4177856"/>
            <a:ext cx="6430909" cy="2680144"/>
          </a:xfrm>
          <a:prstGeom prst="rect">
            <a:avLst/>
          </a:prstGeom>
        </p:spPr>
      </p:pic>
    </p:spTree>
    <p:extLst>
      <p:ext uri="{BB962C8B-B14F-4D97-AF65-F5344CB8AC3E}">
        <p14:creationId xmlns:p14="http://schemas.microsoft.com/office/powerpoint/2010/main" val="42565616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BBCD2-AA47-7347-7ABF-391F0F1790F3}"/>
              </a:ext>
            </a:extLst>
          </p:cNvPr>
          <p:cNvSpPr>
            <a:spLocks noGrp="1"/>
          </p:cNvSpPr>
          <p:nvPr>
            <p:ph type="title"/>
          </p:nvPr>
        </p:nvSpPr>
        <p:spPr/>
        <p:txBody>
          <a:bodyPr/>
          <a:lstStyle/>
          <a:p>
            <a:r>
              <a:rPr kumimoji="1" lang="ja-JP" altLang="en-US" dirty="0"/>
              <a:t>ポインタ変数のインクリメント</a:t>
            </a:r>
          </a:p>
        </p:txBody>
      </p:sp>
      <p:pic>
        <p:nvPicPr>
          <p:cNvPr id="6" name="図 5">
            <a:extLst>
              <a:ext uri="{FF2B5EF4-FFF2-40B4-BE49-F238E27FC236}">
                <a16:creationId xmlns:a16="http://schemas.microsoft.com/office/drawing/2014/main" id="{11498965-E6B0-12D0-C75B-29749FBA0C1F}"/>
              </a:ext>
            </a:extLst>
          </p:cNvPr>
          <p:cNvPicPr>
            <a:picLocks noChangeAspect="1"/>
          </p:cNvPicPr>
          <p:nvPr/>
        </p:nvPicPr>
        <p:blipFill>
          <a:blip r:embed="rId2"/>
          <a:stretch>
            <a:fillRect/>
          </a:stretch>
        </p:blipFill>
        <p:spPr>
          <a:xfrm>
            <a:off x="3609092" y="1388686"/>
            <a:ext cx="5091547" cy="5465811"/>
          </a:xfrm>
          <a:prstGeom prst="rect">
            <a:avLst/>
          </a:prstGeom>
        </p:spPr>
      </p:pic>
      <p:sp>
        <p:nvSpPr>
          <p:cNvPr id="7" name="テキスト ボックス 6">
            <a:extLst>
              <a:ext uri="{FF2B5EF4-FFF2-40B4-BE49-F238E27FC236}">
                <a16:creationId xmlns:a16="http://schemas.microsoft.com/office/drawing/2014/main" id="{7E96A998-1C77-0BAA-B569-1332F5AF3B98}"/>
              </a:ext>
            </a:extLst>
          </p:cNvPr>
          <p:cNvSpPr txBox="1"/>
          <p:nvPr/>
        </p:nvSpPr>
        <p:spPr>
          <a:xfrm>
            <a:off x="323528" y="1412970"/>
            <a:ext cx="3240360" cy="1323439"/>
          </a:xfrm>
          <a:prstGeom prst="rect">
            <a:avLst/>
          </a:prstGeom>
          <a:noFill/>
        </p:spPr>
        <p:txBody>
          <a:bodyPr wrap="square" rtlCol="0">
            <a:spAutoFit/>
          </a:bodyPr>
          <a:lstStyle/>
          <a:p>
            <a:pPr algn="l"/>
            <a:r>
              <a:rPr lang="ja-JP" altLang="en-US" sz="1600" b="0" i="0" u="none" strike="noStrike" baseline="0" dirty="0">
                <a:latin typeface="+mn-ea"/>
                <a:ea typeface="+mn-ea"/>
              </a:rPr>
              <a:t>ポインタが配列の先頭の要素を指しているとき、ポインタ変数の値を</a:t>
            </a:r>
            <a:r>
              <a:rPr lang="en-US" altLang="ja-JP" sz="1600" b="0" i="0" u="none" strike="noStrike" baseline="0" dirty="0">
                <a:latin typeface="+mn-ea"/>
                <a:ea typeface="+mn-ea"/>
              </a:rPr>
              <a:t>1</a:t>
            </a:r>
            <a:r>
              <a:rPr lang="ja-JP" altLang="en-US" sz="1600" b="0" i="0" u="none" strike="noStrike" baseline="0" dirty="0">
                <a:latin typeface="+mn-ea"/>
                <a:ea typeface="+mn-ea"/>
              </a:rPr>
              <a:t>だけ増やすと、配列の次の要素を指すようになる。</a:t>
            </a:r>
            <a:endParaRPr lang="en-US" altLang="ja-JP" sz="1600" b="0" i="0" u="none" strike="noStrike" baseline="0" dirty="0">
              <a:latin typeface="+mn-ea"/>
              <a:ea typeface="+mn-ea"/>
            </a:endParaRPr>
          </a:p>
          <a:p>
            <a:pPr algn="l"/>
            <a:endParaRPr lang="en-US" altLang="ja-JP" sz="1600" b="0" i="0" u="none" strike="noStrike" baseline="0" dirty="0">
              <a:latin typeface="+mn-ea"/>
              <a:ea typeface="+mn-ea"/>
            </a:endParaRPr>
          </a:p>
        </p:txBody>
      </p:sp>
      <p:sp>
        <p:nvSpPr>
          <p:cNvPr id="8" name="正方形/長方形 7">
            <a:extLst>
              <a:ext uri="{FF2B5EF4-FFF2-40B4-BE49-F238E27FC236}">
                <a16:creationId xmlns:a16="http://schemas.microsoft.com/office/drawing/2014/main" id="{F95CCB19-87D2-8D64-46B6-4B5870448E0C}"/>
              </a:ext>
            </a:extLst>
          </p:cNvPr>
          <p:cNvSpPr>
            <a:spLocks noChangeArrowheads="1"/>
          </p:cNvSpPr>
          <p:nvPr/>
        </p:nvSpPr>
        <p:spPr bwMode="auto">
          <a:xfrm>
            <a:off x="391334" y="2564904"/>
            <a:ext cx="3024336" cy="2308324"/>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int scores[] = </a:t>
            </a:r>
            <a:br>
              <a:rPr lang="en-US" altLang="ja-JP" sz="1600" dirty="0">
                <a:latin typeface="Lucida Console" panose="020B0609040504020204" pitchFamily="49" charset="0"/>
              </a:rPr>
            </a:br>
            <a:r>
              <a:rPr lang="ja-JP" altLang="en-US" sz="1600" dirty="0">
                <a:latin typeface="Lucida Console" panose="020B0609040504020204" pitchFamily="49" charset="0"/>
              </a:rPr>
              <a:t>      </a:t>
            </a:r>
            <a:r>
              <a:rPr lang="en-US" altLang="ja-JP" sz="1600" dirty="0">
                <a:latin typeface="Lucida Console" panose="020B0609040504020204" pitchFamily="49" charset="0"/>
              </a:rPr>
              <a:t>{ 10, 20, 30 };</a:t>
            </a:r>
          </a:p>
          <a:p>
            <a:r>
              <a:rPr lang="en-US" altLang="ja-JP" sz="1600" dirty="0">
                <a:latin typeface="Lucida Console" panose="020B0609040504020204" pitchFamily="49" charset="0"/>
              </a:rPr>
              <a:t>int *p = scores;</a:t>
            </a:r>
          </a:p>
          <a:p>
            <a:endParaRPr lang="en-US" altLang="ja-JP" sz="1600" dirty="0">
              <a:latin typeface="Lucida Console" panose="020B0609040504020204" pitchFamily="49" charset="0"/>
            </a:endParaRPr>
          </a:p>
          <a:p>
            <a:r>
              <a:rPr lang="en-US" altLang="ja-JP" sz="1600" dirty="0" err="1">
                <a:latin typeface="Lucida Console" panose="020B0609040504020204" pitchFamily="49" charset="0"/>
              </a:rPr>
              <a:t>printf</a:t>
            </a:r>
            <a:r>
              <a:rPr lang="en-US" altLang="ja-JP" sz="1600" dirty="0">
                <a:latin typeface="Lucida Console" panose="020B0609040504020204" pitchFamily="49" charset="0"/>
              </a:rPr>
              <a:t>("%d\n", *p);</a:t>
            </a:r>
          </a:p>
          <a:p>
            <a:r>
              <a:rPr lang="en-US" altLang="ja-JP" sz="1600" dirty="0">
                <a:latin typeface="Lucida Console" panose="020B0609040504020204" pitchFamily="49" charset="0"/>
              </a:rPr>
              <a:t>p++;</a:t>
            </a:r>
          </a:p>
          <a:p>
            <a:r>
              <a:rPr lang="en-US" altLang="ja-JP" sz="1600" dirty="0" err="1">
                <a:latin typeface="Lucida Console" panose="020B0609040504020204" pitchFamily="49" charset="0"/>
              </a:rPr>
              <a:t>printf</a:t>
            </a:r>
            <a:r>
              <a:rPr lang="en-US" altLang="ja-JP" sz="1600" dirty="0">
                <a:latin typeface="Lucida Console" panose="020B0609040504020204" pitchFamily="49" charset="0"/>
              </a:rPr>
              <a:t>("%d\n", *p);</a:t>
            </a:r>
          </a:p>
          <a:p>
            <a:r>
              <a:rPr lang="en-US" altLang="ja-JP" sz="1600" dirty="0">
                <a:latin typeface="Lucida Console" panose="020B0609040504020204" pitchFamily="49" charset="0"/>
              </a:rPr>
              <a:t>p++;</a:t>
            </a:r>
          </a:p>
          <a:p>
            <a:r>
              <a:rPr lang="en-US" altLang="ja-JP" sz="1600" dirty="0" err="1">
                <a:latin typeface="Lucida Console" panose="020B0609040504020204" pitchFamily="49" charset="0"/>
              </a:rPr>
              <a:t>printf</a:t>
            </a:r>
            <a:r>
              <a:rPr lang="en-US" altLang="ja-JP" sz="1600" dirty="0">
                <a:latin typeface="Lucida Console" panose="020B0609040504020204" pitchFamily="49" charset="0"/>
              </a:rPr>
              <a:t>("%d\n", *p);</a:t>
            </a:r>
          </a:p>
        </p:txBody>
      </p:sp>
      <p:cxnSp>
        <p:nvCxnSpPr>
          <p:cNvPr id="9" name="直線矢印コネクタ 8">
            <a:extLst>
              <a:ext uri="{FF2B5EF4-FFF2-40B4-BE49-F238E27FC236}">
                <a16:creationId xmlns:a16="http://schemas.microsoft.com/office/drawing/2014/main" id="{B1A94EF7-7ABE-5D94-E119-C6D53C5EBD62}"/>
              </a:ext>
            </a:extLst>
          </p:cNvPr>
          <p:cNvCxnSpPr>
            <a:cxnSpLocks/>
          </p:cNvCxnSpPr>
          <p:nvPr/>
        </p:nvCxnSpPr>
        <p:spPr>
          <a:xfrm>
            <a:off x="532335" y="5031718"/>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6C32431F-5B05-445A-E788-0B01C7B59171}"/>
              </a:ext>
            </a:extLst>
          </p:cNvPr>
          <p:cNvSpPr txBox="1"/>
          <p:nvPr/>
        </p:nvSpPr>
        <p:spPr>
          <a:xfrm>
            <a:off x="532336" y="5027305"/>
            <a:ext cx="1237494" cy="261610"/>
          </a:xfrm>
          <a:prstGeom prst="rect">
            <a:avLst/>
          </a:prstGeom>
          <a:noFill/>
        </p:spPr>
        <p:txBody>
          <a:bodyPr wrap="square" rtlCol="0">
            <a:spAutoFit/>
          </a:bodyPr>
          <a:lstStyle/>
          <a:p>
            <a:r>
              <a:rPr lang="ja-JP" altLang="en-US" sz="1100" dirty="0"/>
              <a:t>実行結果</a:t>
            </a:r>
            <a:endParaRPr kumimoji="1" lang="ja-JP" altLang="en-US" sz="1100" dirty="0"/>
          </a:p>
        </p:txBody>
      </p:sp>
      <p:sp>
        <p:nvSpPr>
          <p:cNvPr id="11" name="テキスト ボックス 10">
            <a:extLst>
              <a:ext uri="{FF2B5EF4-FFF2-40B4-BE49-F238E27FC236}">
                <a16:creationId xmlns:a16="http://schemas.microsoft.com/office/drawing/2014/main" id="{8B5BAC01-B16F-C3D9-B709-73DE3331E37E}"/>
              </a:ext>
            </a:extLst>
          </p:cNvPr>
          <p:cNvSpPr txBox="1"/>
          <p:nvPr/>
        </p:nvSpPr>
        <p:spPr>
          <a:xfrm>
            <a:off x="391333" y="5385617"/>
            <a:ext cx="3024333" cy="738664"/>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400" i="0" u="none" strike="noStrike" baseline="0" dirty="0"/>
              <a:t>10</a:t>
            </a:r>
          </a:p>
          <a:p>
            <a:pPr algn="l"/>
            <a:r>
              <a:rPr lang="en-US" altLang="ja-JP" sz="1400" i="0" u="none" strike="noStrike" baseline="0" dirty="0"/>
              <a:t>20</a:t>
            </a:r>
          </a:p>
          <a:p>
            <a:pPr algn="l"/>
            <a:r>
              <a:rPr lang="en-US" altLang="ja-JP" sz="1400" i="0" u="none" strike="noStrike" baseline="0" dirty="0"/>
              <a:t>30</a:t>
            </a:r>
            <a:endParaRPr lang="en-US" altLang="ja-JP" sz="1400" dirty="0">
              <a:ea typeface="+mn-ea"/>
            </a:endParaRPr>
          </a:p>
        </p:txBody>
      </p:sp>
      <p:sp>
        <p:nvSpPr>
          <p:cNvPr id="3" name="テキスト ボックス 2">
            <a:extLst>
              <a:ext uri="{FF2B5EF4-FFF2-40B4-BE49-F238E27FC236}">
                <a16:creationId xmlns:a16="http://schemas.microsoft.com/office/drawing/2014/main" id="{CBDAE8A5-534C-3AFD-F1C0-9BF57004AC17}"/>
              </a:ext>
            </a:extLst>
          </p:cNvPr>
          <p:cNvSpPr txBox="1">
            <a:spLocks noChangeArrowheads="1"/>
          </p:cNvSpPr>
          <p:nvPr/>
        </p:nvSpPr>
        <p:spPr bwMode="auto">
          <a:xfrm>
            <a:off x="396487" y="6245562"/>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42449075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DE6E97-06A2-2F63-A7B7-5F6EB9D15C0C}"/>
              </a:ext>
            </a:extLst>
          </p:cNvPr>
          <p:cNvSpPr>
            <a:spLocks noGrp="1"/>
          </p:cNvSpPr>
          <p:nvPr>
            <p:ph type="title"/>
          </p:nvPr>
        </p:nvSpPr>
        <p:spPr/>
        <p:txBody>
          <a:bodyPr/>
          <a:lstStyle/>
          <a:p>
            <a:r>
              <a:rPr kumimoji="1" lang="ja-JP" altLang="en-US" dirty="0"/>
              <a:t>関数の引数に配列を使う</a:t>
            </a:r>
          </a:p>
        </p:txBody>
      </p:sp>
      <p:sp>
        <p:nvSpPr>
          <p:cNvPr id="5" name="正方形/長方形 4">
            <a:extLst>
              <a:ext uri="{FF2B5EF4-FFF2-40B4-BE49-F238E27FC236}">
                <a16:creationId xmlns:a16="http://schemas.microsoft.com/office/drawing/2014/main" id="{08D50410-CBAF-79F0-202B-4AA18F6A9A03}"/>
              </a:ext>
            </a:extLst>
          </p:cNvPr>
          <p:cNvSpPr>
            <a:spLocks noChangeArrowheads="1"/>
          </p:cNvSpPr>
          <p:nvPr/>
        </p:nvSpPr>
        <p:spPr bwMode="auto">
          <a:xfrm>
            <a:off x="457200" y="1124744"/>
            <a:ext cx="6707088" cy="4524315"/>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#include &lt;</a:t>
            </a:r>
            <a:r>
              <a:rPr lang="en-US" altLang="ja-JP" sz="1600" dirty="0" err="1">
                <a:latin typeface="Lucida Console" panose="020B0609040504020204" pitchFamily="49" charset="0"/>
              </a:rPr>
              <a:t>stdio.h</a:t>
            </a:r>
            <a:r>
              <a:rPr lang="en-US" altLang="ja-JP" sz="1600" dirty="0">
                <a:latin typeface="Lucida Console" panose="020B0609040504020204" pitchFamily="49" charset="0"/>
              </a:rPr>
              <a:t>&gt;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a:t>
            </a:r>
            <a:r>
              <a:rPr lang="en-US" altLang="ja-JP" sz="1600" dirty="0" err="1">
                <a:latin typeface="Lucida Console" panose="020B0609040504020204" pitchFamily="49" charset="0"/>
              </a:rPr>
              <a:t>func</a:t>
            </a:r>
            <a:r>
              <a:rPr lang="en-US" altLang="ja-JP" sz="1600" dirty="0">
                <a:latin typeface="Lucida Console" panose="020B0609040504020204" pitchFamily="49" charset="0"/>
              </a:rPr>
              <a:t>(</a:t>
            </a:r>
            <a:r>
              <a:rPr lang="en-US" altLang="ja-JP" sz="1600" dirty="0">
                <a:solidFill>
                  <a:srgbClr val="C00000"/>
                </a:solidFill>
                <a:latin typeface="Lucida Console" panose="020B0609040504020204" pitchFamily="49" charset="0"/>
              </a:rPr>
              <a:t>int *p</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a:p>
            <a:r>
              <a:rPr lang="en-US" altLang="ja-JP" sz="1600" dirty="0">
                <a:latin typeface="Lucida Console" panose="020B0609040504020204" pitchFamily="49" charset="0"/>
              </a:rPr>
              <a:t>    p[0] = 98;</a:t>
            </a:r>
          </a:p>
          <a:p>
            <a:r>
              <a:rPr lang="en-US" altLang="ja-JP" sz="1600" dirty="0">
                <a:latin typeface="Lucida Console" panose="020B0609040504020204" pitchFamily="49" charset="0"/>
              </a:rPr>
              <a:t>    p[1] = 99;</a:t>
            </a:r>
          </a:p>
          <a:p>
            <a:r>
              <a:rPr lang="en-US" altLang="ja-JP" sz="1600" dirty="0">
                <a:latin typeface="Lucida Console" panose="020B0609040504020204" pitchFamily="49" charset="0"/>
              </a:rPr>
              <a:t>    p[2] = 100;</a:t>
            </a:r>
          </a:p>
          <a:p>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int main(void)</a:t>
            </a:r>
          </a:p>
          <a:p>
            <a:r>
              <a:rPr lang="en-US" altLang="ja-JP" sz="1600" dirty="0">
                <a:latin typeface="Lucida Console" panose="020B0609040504020204" pitchFamily="49" charset="0"/>
              </a:rPr>
              <a:t>{</a:t>
            </a:r>
          </a:p>
          <a:p>
            <a:r>
              <a:rPr lang="en-US" altLang="ja-JP" sz="1600" dirty="0">
                <a:latin typeface="Lucida Console" panose="020B0609040504020204" pitchFamily="49" charset="0"/>
              </a:rPr>
              <a:t>    int scores[] = { 10, 20, 30 };</a:t>
            </a: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func</a:t>
            </a:r>
            <a:r>
              <a:rPr lang="en-US" altLang="ja-JP" sz="1600" dirty="0">
                <a:latin typeface="Lucida Console" panose="020B0609040504020204" pitchFamily="49" charset="0"/>
              </a:rPr>
              <a:t>(</a:t>
            </a:r>
            <a:r>
              <a:rPr lang="en-US" altLang="ja-JP" sz="1600" dirty="0">
                <a:solidFill>
                  <a:srgbClr val="C00000"/>
                </a:solidFill>
                <a:latin typeface="Lucida Console" panose="020B0609040504020204" pitchFamily="49" charset="0"/>
              </a:rPr>
              <a:t>scores</a:t>
            </a:r>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    for (int </a:t>
            </a:r>
            <a:r>
              <a:rPr lang="en-US" altLang="ja-JP" sz="1600" dirty="0" err="1">
                <a:latin typeface="Lucida Console" panose="020B0609040504020204" pitchFamily="49" charset="0"/>
              </a:rPr>
              <a:t>i</a:t>
            </a:r>
            <a:r>
              <a:rPr lang="en-US" altLang="ja-JP" sz="1600" dirty="0">
                <a:latin typeface="Lucida Console" panose="020B0609040504020204" pitchFamily="49" charset="0"/>
              </a:rPr>
              <a:t> = 0; </a:t>
            </a:r>
            <a:r>
              <a:rPr lang="en-US" altLang="ja-JP" sz="1600" dirty="0" err="1">
                <a:latin typeface="Lucida Console" panose="020B0609040504020204" pitchFamily="49" charset="0"/>
              </a:rPr>
              <a:t>i</a:t>
            </a:r>
            <a:r>
              <a:rPr lang="en-US" altLang="ja-JP" sz="1600" dirty="0">
                <a:latin typeface="Lucida Console" panose="020B0609040504020204" pitchFamily="49" charset="0"/>
              </a:rPr>
              <a:t> &lt; 3; </a:t>
            </a:r>
            <a:r>
              <a:rPr lang="en-US" altLang="ja-JP" sz="1600" dirty="0" err="1">
                <a:latin typeface="Lucida Console" panose="020B0609040504020204" pitchFamily="49" charset="0"/>
              </a:rPr>
              <a:t>i</a:t>
            </a:r>
            <a:r>
              <a:rPr lang="en-US" altLang="ja-JP" sz="1600" dirty="0">
                <a:latin typeface="Lucida Console" panose="020B0609040504020204" pitchFamily="49" charset="0"/>
              </a:rPr>
              <a:t>++) {</a:t>
            </a:r>
          </a:p>
          <a:p>
            <a:r>
              <a:rPr lang="en-US" altLang="ja-JP"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("scores[%d]</a:t>
            </a:r>
            <a:r>
              <a:rPr lang="ja-JP" altLang="en-US" sz="1600" dirty="0">
                <a:latin typeface="Lucida Console" panose="020B0609040504020204" pitchFamily="49" charset="0"/>
              </a:rPr>
              <a:t>の値は</a:t>
            </a:r>
            <a:r>
              <a:rPr lang="en-US" altLang="ja-JP" sz="1600" dirty="0">
                <a:latin typeface="Lucida Console" panose="020B0609040504020204" pitchFamily="49" charset="0"/>
              </a:rPr>
              <a:t>%d\n", </a:t>
            </a:r>
            <a:r>
              <a:rPr lang="en-US" altLang="ja-JP" sz="1600" dirty="0" err="1">
                <a:latin typeface="Lucida Console" panose="020B0609040504020204" pitchFamily="49" charset="0"/>
              </a:rPr>
              <a:t>i</a:t>
            </a:r>
            <a:r>
              <a:rPr lang="en-US" altLang="ja-JP" sz="1600" dirty="0">
                <a:latin typeface="Lucida Console" panose="020B0609040504020204" pitchFamily="49" charset="0"/>
              </a:rPr>
              <a:t>, scores[</a:t>
            </a:r>
            <a:r>
              <a:rPr lang="en-US" altLang="ja-JP" sz="1600" dirty="0" err="1">
                <a:latin typeface="Lucida Console" panose="020B0609040504020204" pitchFamily="49" charset="0"/>
              </a:rPr>
              <a:t>i</a:t>
            </a:r>
            <a:r>
              <a:rPr lang="en-US" altLang="ja-JP" sz="1600" dirty="0">
                <a:latin typeface="Lucida Console" panose="020B0609040504020204" pitchFamily="49" charset="0"/>
              </a:rPr>
              <a:t>]);</a:t>
            </a:r>
          </a:p>
          <a:p>
            <a:r>
              <a:rPr lang="en-US" altLang="ja-JP" sz="1600" dirty="0">
                <a:latin typeface="Lucida Console" panose="020B0609040504020204" pitchFamily="49" charset="0"/>
              </a:rPr>
              <a:t>    }</a:t>
            </a:r>
          </a:p>
          <a:p>
            <a:r>
              <a:rPr lang="en-US" altLang="ja-JP" sz="1600" dirty="0">
                <a:latin typeface="Lucida Console" panose="020B0609040504020204" pitchFamily="49" charset="0"/>
              </a:rPr>
              <a:t>}</a:t>
            </a:r>
          </a:p>
        </p:txBody>
      </p:sp>
      <p:sp>
        <p:nvSpPr>
          <p:cNvPr id="6" name="テキスト ボックス 5">
            <a:extLst>
              <a:ext uri="{FF2B5EF4-FFF2-40B4-BE49-F238E27FC236}">
                <a16:creationId xmlns:a16="http://schemas.microsoft.com/office/drawing/2014/main" id="{9269F0E9-F17E-30D0-D5B8-02C52DA3C268}"/>
              </a:ext>
            </a:extLst>
          </p:cNvPr>
          <p:cNvSpPr txBox="1"/>
          <p:nvPr/>
        </p:nvSpPr>
        <p:spPr>
          <a:xfrm>
            <a:off x="2987824" y="4149080"/>
            <a:ext cx="5328592" cy="338554"/>
          </a:xfrm>
          <a:prstGeom prst="rect">
            <a:avLst/>
          </a:prstGeom>
          <a:solidFill>
            <a:schemeClr val="bg1"/>
          </a:solidFill>
          <a:ln>
            <a:solidFill>
              <a:schemeClr val="tx2"/>
            </a:solidFill>
          </a:ln>
        </p:spPr>
        <p:txBody>
          <a:bodyPr wrap="square" rtlCol="0">
            <a:spAutoFit/>
          </a:bodyPr>
          <a:lstStyle/>
          <a:p>
            <a:r>
              <a:rPr lang="ja-JP" altLang="en-US" sz="1600" dirty="0">
                <a:latin typeface="+mn-ea"/>
                <a:ea typeface="+mn-ea"/>
              </a:rPr>
              <a:t>配列の先頭の要素のアドレスを</a:t>
            </a:r>
            <a:r>
              <a:rPr lang="en-US" altLang="ja-JP" sz="1600" dirty="0" err="1">
                <a:latin typeface="Lucida Console" panose="020B0609040504020204" pitchFamily="49" charset="0"/>
                <a:ea typeface="+mn-ea"/>
              </a:rPr>
              <a:t>func</a:t>
            </a:r>
            <a:r>
              <a:rPr lang="ja-JP" altLang="en-US" sz="1600" dirty="0">
                <a:latin typeface="+mn-ea"/>
                <a:ea typeface="+mn-ea"/>
              </a:rPr>
              <a:t>関数に渡している</a:t>
            </a:r>
            <a:endParaRPr kumimoji="1" lang="ja-JP" altLang="en-US" sz="1600" dirty="0">
              <a:latin typeface="+mn-ea"/>
              <a:ea typeface="+mn-ea"/>
            </a:endParaRPr>
          </a:p>
        </p:txBody>
      </p:sp>
      <p:cxnSp>
        <p:nvCxnSpPr>
          <p:cNvPr id="7" name="直線矢印コネクタ 6">
            <a:extLst>
              <a:ext uri="{FF2B5EF4-FFF2-40B4-BE49-F238E27FC236}">
                <a16:creationId xmlns:a16="http://schemas.microsoft.com/office/drawing/2014/main" id="{81943231-D1EB-84B9-06E0-29CD61F7AA47}"/>
              </a:ext>
            </a:extLst>
          </p:cNvPr>
          <p:cNvCxnSpPr>
            <a:cxnSpLocks/>
          </p:cNvCxnSpPr>
          <p:nvPr/>
        </p:nvCxnSpPr>
        <p:spPr>
          <a:xfrm flipH="1">
            <a:off x="2699792" y="4293096"/>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19870EE-AEB9-59EE-C631-7E0E9E926A1E}"/>
              </a:ext>
            </a:extLst>
          </p:cNvPr>
          <p:cNvSpPr txBox="1"/>
          <p:nvPr/>
        </p:nvSpPr>
        <p:spPr>
          <a:xfrm>
            <a:off x="2732972" y="2395627"/>
            <a:ext cx="3999268" cy="338554"/>
          </a:xfrm>
          <a:prstGeom prst="rect">
            <a:avLst/>
          </a:prstGeom>
          <a:solidFill>
            <a:schemeClr val="bg1"/>
          </a:solidFill>
          <a:ln>
            <a:solidFill>
              <a:schemeClr val="tx2"/>
            </a:solidFill>
          </a:ln>
        </p:spPr>
        <p:txBody>
          <a:bodyPr wrap="square" rtlCol="0">
            <a:spAutoFit/>
          </a:bodyPr>
          <a:lstStyle/>
          <a:p>
            <a:r>
              <a:rPr lang="ja-JP" altLang="en-US" sz="1600" dirty="0">
                <a:latin typeface="+mn-ea"/>
                <a:ea typeface="+mn-ea"/>
              </a:rPr>
              <a:t>あたかも</a:t>
            </a:r>
            <a:r>
              <a:rPr lang="en-US" altLang="ja-JP" sz="1600" dirty="0">
                <a:latin typeface="Lucida Console" panose="020B0609040504020204" pitchFamily="49" charset="0"/>
                <a:ea typeface="+mn-ea"/>
              </a:rPr>
              <a:t>p</a:t>
            </a:r>
            <a:r>
              <a:rPr lang="ja-JP" altLang="en-US" sz="1600" dirty="0">
                <a:latin typeface="+mn-ea"/>
                <a:ea typeface="+mn-ea"/>
              </a:rPr>
              <a:t>自体が配列かのように扱える</a:t>
            </a:r>
            <a:endParaRPr kumimoji="1" lang="ja-JP" altLang="en-US" sz="1600" dirty="0">
              <a:latin typeface="+mn-ea"/>
              <a:ea typeface="+mn-ea"/>
            </a:endParaRPr>
          </a:p>
        </p:txBody>
      </p:sp>
      <p:cxnSp>
        <p:nvCxnSpPr>
          <p:cNvPr id="9" name="直線矢印コネクタ 8">
            <a:extLst>
              <a:ext uri="{FF2B5EF4-FFF2-40B4-BE49-F238E27FC236}">
                <a16:creationId xmlns:a16="http://schemas.microsoft.com/office/drawing/2014/main" id="{12FDA75D-221A-E3EC-38EA-32C5EEF5F749}"/>
              </a:ext>
            </a:extLst>
          </p:cNvPr>
          <p:cNvCxnSpPr>
            <a:cxnSpLocks/>
          </p:cNvCxnSpPr>
          <p:nvPr/>
        </p:nvCxnSpPr>
        <p:spPr>
          <a:xfrm flipH="1">
            <a:off x="2444940" y="2539643"/>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9F53E10-949B-89B3-654F-91B8E63759AE}"/>
              </a:ext>
            </a:extLst>
          </p:cNvPr>
          <p:cNvSpPr txBox="1"/>
          <p:nvPr/>
        </p:nvSpPr>
        <p:spPr>
          <a:xfrm>
            <a:off x="2987824" y="1642163"/>
            <a:ext cx="3672408" cy="338554"/>
          </a:xfrm>
          <a:prstGeom prst="rect">
            <a:avLst/>
          </a:prstGeom>
          <a:solidFill>
            <a:schemeClr val="bg1"/>
          </a:solidFill>
          <a:ln>
            <a:solidFill>
              <a:schemeClr val="tx2"/>
            </a:solidFill>
          </a:ln>
        </p:spPr>
        <p:txBody>
          <a:bodyPr wrap="square" rtlCol="0">
            <a:spAutoFit/>
          </a:bodyPr>
          <a:lstStyle/>
          <a:p>
            <a:r>
              <a:rPr lang="ja-JP" altLang="en-US" sz="1600" dirty="0">
                <a:latin typeface="+mn-ea"/>
                <a:ea typeface="+mn-ea"/>
              </a:rPr>
              <a:t>引数を </a:t>
            </a:r>
            <a:r>
              <a:rPr lang="en-US" altLang="ja-JP" sz="1600" dirty="0">
                <a:latin typeface="Lucida Console" panose="020B0609040504020204" pitchFamily="49" charset="0"/>
                <a:ea typeface="+mn-ea"/>
              </a:rPr>
              <a:t>int p[] </a:t>
            </a:r>
            <a:r>
              <a:rPr lang="ja-JP" altLang="en-US" sz="1600" dirty="0">
                <a:latin typeface="+mn-ea"/>
                <a:ea typeface="+mn-ea"/>
              </a:rPr>
              <a:t>と書くこともできる</a:t>
            </a:r>
            <a:endParaRPr kumimoji="1" lang="ja-JP" altLang="en-US" sz="1600" dirty="0">
              <a:latin typeface="+mn-ea"/>
              <a:ea typeface="+mn-ea"/>
            </a:endParaRPr>
          </a:p>
        </p:txBody>
      </p:sp>
      <p:cxnSp>
        <p:nvCxnSpPr>
          <p:cNvPr id="11" name="直線矢印コネクタ 10">
            <a:extLst>
              <a:ext uri="{FF2B5EF4-FFF2-40B4-BE49-F238E27FC236}">
                <a16:creationId xmlns:a16="http://schemas.microsoft.com/office/drawing/2014/main" id="{7F8EF2F9-4BD4-6D9E-EF59-8BB2D7A6AA0A}"/>
              </a:ext>
            </a:extLst>
          </p:cNvPr>
          <p:cNvCxnSpPr>
            <a:cxnSpLocks/>
          </p:cNvCxnSpPr>
          <p:nvPr/>
        </p:nvCxnSpPr>
        <p:spPr>
          <a:xfrm flipH="1">
            <a:off x="2699792" y="1786179"/>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7E051711-1A74-0862-C44C-33A6736BDF3A}"/>
              </a:ext>
            </a:extLst>
          </p:cNvPr>
          <p:cNvCxnSpPr>
            <a:cxnSpLocks/>
          </p:cNvCxnSpPr>
          <p:nvPr/>
        </p:nvCxnSpPr>
        <p:spPr>
          <a:xfrm>
            <a:off x="598202" y="5710070"/>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A90D4A5-49F4-F180-EA92-DB21E61640E9}"/>
              </a:ext>
            </a:extLst>
          </p:cNvPr>
          <p:cNvSpPr txBox="1"/>
          <p:nvPr/>
        </p:nvSpPr>
        <p:spPr>
          <a:xfrm>
            <a:off x="598203" y="5705657"/>
            <a:ext cx="1237494" cy="261610"/>
          </a:xfrm>
          <a:prstGeom prst="rect">
            <a:avLst/>
          </a:prstGeom>
          <a:noFill/>
        </p:spPr>
        <p:txBody>
          <a:bodyPr wrap="square" rtlCol="0">
            <a:spAutoFit/>
          </a:bodyPr>
          <a:lstStyle/>
          <a:p>
            <a:r>
              <a:rPr lang="ja-JP" altLang="en-US" sz="1100" dirty="0"/>
              <a:t>実行結果</a:t>
            </a:r>
            <a:endParaRPr kumimoji="1" lang="ja-JP" altLang="en-US" sz="1100" dirty="0"/>
          </a:p>
        </p:txBody>
      </p:sp>
      <p:sp>
        <p:nvSpPr>
          <p:cNvPr id="14" name="テキスト ボックス 13">
            <a:extLst>
              <a:ext uri="{FF2B5EF4-FFF2-40B4-BE49-F238E27FC236}">
                <a16:creationId xmlns:a16="http://schemas.microsoft.com/office/drawing/2014/main" id="{26AB4612-F6CB-CCA4-DEF6-251C7483FD02}"/>
              </a:ext>
            </a:extLst>
          </p:cNvPr>
          <p:cNvSpPr txBox="1"/>
          <p:nvPr/>
        </p:nvSpPr>
        <p:spPr>
          <a:xfrm>
            <a:off x="457200" y="6063969"/>
            <a:ext cx="3024333" cy="738664"/>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400" dirty="0">
                <a:ea typeface="+mn-ea"/>
              </a:rPr>
              <a:t>scores[0]</a:t>
            </a:r>
            <a:r>
              <a:rPr lang="ja-JP" altLang="en-US" sz="1400" dirty="0">
                <a:ea typeface="+mn-ea"/>
              </a:rPr>
              <a:t>の値は</a:t>
            </a:r>
            <a:r>
              <a:rPr lang="en-US" altLang="ja-JP" sz="1400" dirty="0">
                <a:ea typeface="+mn-ea"/>
              </a:rPr>
              <a:t>98</a:t>
            </a:r>
          </a:p>
          <a:p>
            <a:pPr algn="l"/>
            <a:r>
              <a:rPr lang="en-US" altLang="ja-JP" sz="1400" dirty="0">
                <a:ea typeface="+mn-ea"/>
              </a:rPr>
              <a:t>scores[1]</a:t>
            </a:r>
            <a:r>
              <a:rPr lang="ja-JP" altLang="en-US" sz="1400" dirty="0">
                <a:ea typeface="+mn-ea"/>
              </a:rPr>
              <a:t>の値は</a:t>
            </a:r>
            <a:r>
              <a:rPr lang="en-US" altLang="ja-JP" sz="1400" dirty="0">
                <a:ea typeface="+mn-ea"/>
              </a:rPr>
              <a:t>99 </a:t>
            </a:r>
            <a:r>
              <a:rPr lang="ja-JP" altLang="en-US" sz="1400" dirty="0">
                <a:ea typeface="+mn-ea"/>
              </a:rPr>
              <a:t>　</a:t>
            </a:r>
          </a:p>
          <a:p>
            <a:pPr algn="l"/>
            <a:r>
              <a:rPr lang="en-US" altLang="ja-JP" sz="1400" dirty="0">
                <a:ea typeface="+mn-ea"/>
              </a:rPr>
              <a:t>scores[2]</a:t>
            </a:r>
            <a:r>
              <a:rPr lang="ja-JP" altLang="en-US" sz="1400" dirty="0">
                <a:ea typeface="+mn-ea"/>
              </a:rPr>
              <a:t>の値は</a:t>
            </a:r>
            <a:r>
              <a:rPr lang="en-US" altLang="ja-JP" sz="1400" dirty="0">
                <a:ea typeface="+mn-ea"/>
              </a:rPr>
              <a:t>100</a:t>
            </a:r>
          </a:p>
        </p:txBody>
      </p:sp>
    </p:spTree>
    <p:extLst>
      <p:ext uri="{BB962C8B-B14F-4D97-AF65-F5344CB8AC3E}">
        <p14:creationId xmlns:p14="http://schemas.microsoft.com/office/powerpoint/2010/main" val="40188920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775E9-E92F-8228-B622-217CCC622226}"/>
              </a:ext>
            </a:extLst>
          </p:cNvPr>
          <p:cNvSpPr>
            <a:spLocks noGrp="1"/>
          </p:cNvSpPr>
          <p:nvPr>
            <p:ph type="ctrTitle"/>
          </p:nvPr>
        </p:nvSpPr>
        <p:spPr/>
        <p:txBody>
          <a:bodyPr/>
          <a:lstStyle/>
          <a:p>
            <a:r>
              <a:rPr kumimoji="1" lang="ja-JP" altLang="en-US" dirty="0"/>
              <a:t>関数ポインタ</a:t>
            </a:r>
          </a:p>
        </p:txBody>
      </p:sp>
      <p:sp>
        <p:nvSpPr>
          <p:cNvPr id="3" name="字幕 2">
            <a:extLst>
              <a:ext uri="{FF2B5EF4-FFF2-40B4-BE49-F238E27FC236}">
                <a16:creationId xmlns:a16="http://schemas.microsoft.com/office/drawing/2014/main" id="{1825B2B8-14C9-BD1C-4145-7830CCCE988A}"/>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1888394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2433DB-509C-B44E-5C00-71A91FFCC149}"/>
              </a:ext>
            </a:extLst>
          </p:cNvPr>
          <p:cNvSpPr>
            <a:spLocks noGrp="1"/>
          </p:cNvSpPr>
          <p:nvPr>
            <p:ph type="title"/>
          </p:nvPr>
        </p:nvSpPr>
        <p:spPr/>
        <p:txBody>
          <a:bodyPr/>
          <a:lstStyle/>
          <a:p>
            <a:r>
              <a:rPr kumimoji="1" lang="ja-JP" altLang="en-US" dirty="0"/>
              <a:t>関数のアドレスと関数ポインタ</a:t>
            </a:r>
          </a:p>
        </p:txBody>
      </p:sp>
      <p:sp>
        <p:nvSpPr>
          <p:cNvPr id="5" name="正方形/長方形 4">
            <a:extLst>
              <a:ext uri="{FF2B5EF4-FFF2-40B4-BE49-F238E27FC236}">
                <a16:creationId xmlns:a16="http://schemas.microsoft.com/office/drawing/2014/main" id="{66876D38-C5A5-14D5-1FAA-B78533D1FB83}"/>
              </a:ext>
            </a:extLst>
          </p:cNvPr>
          <p:cNvSpPr>
            <a:spLocks noChangeArrowheads="1"/>
          </p:cNvSpPr>
          <p:nvPr/>
        </p:nvSpPr>
        <p:spPr bwMode="auto">
          <a:xfrm>
            <a:off x="504629" y="2858214"/>
            <a:ext cx="5698975" cy="369332"/>
          </a:xfrm>
          <a:prstGeom prst="rect">
            <a:avLst/>
          </a:prstGeom>
          <a:solidFill>
            <a:srgbClr val="EAF6FD"/>
          </a:solidFill>
          <a:ln w="9525">
            <a:noFill/>
            <a:miter lim="800000"/>
            <a:headEnd/>
            <a:tailEnd/>
          </a:ln>
        </p:spPr>
        <p:txBody>
          <a:bodyPr wrap="square">
            <a:spAutoFit/>
          </a:bodyPr>
          <a:lstStyle/>
          <a:p>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ja-JP" altLang="en-US" dirty="0">
                <a:latin typeface="Lucida Console" panose="020B0609040504020204" pitchFamily="49" charset="0"/>
              </a:rPr>
              <a:t>関数</a:t>
            </a:r>
            <a:r>
              <a:rPr lang="en-US" altLang="ja-JP" dirty="0" err="1">
                <a:latin typeface="Lucida Console" panose="020B0609040504020204" pitchFamily="49" charset="0"/>
              </a:rPr>
              <a:t>func</a:t>
            </a:r>
            <a:r>
              <a:rPr lang="ja-JP" altLang="en-US" dirty="0">
                <a:latin typeface="Lucida Console" panose="020B0609040504020204" pitchFamily="49" charset="0"/>
              </a:rPr>
              <a:t>のアドレスは</a:t>
            </a:r>
            <a:r>
              <a:rPr lang="en-US" altLang="ja-JP" dirty="0">
                <a:solidFill>
                  <a:srgbClr val="C00000"/>
                </a:solidFill>
                <a:latin typeface="Lucida Console" panose="020B0609040504020204" pitchFamily="49" charset="0"/>
              </a:rPr>
              <a:t>%</a:t>
            </a:r>
            <a:r>
              <a:rPr lang="en-US" altLang="ja-JP" dirty="0" err="1">
                <a:solidFill>
                  <a:srgbClr val="C00000"/>
                </a:solidFill>
                <a:latin typeface="Lucida Console" panose="020B0609040504020204" pitchFamily="49" charset="0"/>
              </a:rPr>
              <a:t>p</a:t>
            </a:r>
            <a:r>
              <a:rPr lang="en-US" altLang="ja-JP" dirty="0" err="1">
                <a:latin typeface="Lucida Console" panose="020B0609040504020204" pitchFamily="49" charset="0"/>
              </a:rPr>
              <a:t>¥n</a:t>
            </a:r>
            <a:r>
              <a:rPr lang="en-US" altLang="ja-JP" dirty="0">
                <a:latin typeface="Lucida Console" panose="020B0609040504020204" pitchFamily="49" charset="0"/>
              </a:rPr>
              <a:t>", </a:t>
            </a:r>
            <a:r>
              <a:rPr lang="en-US" altLang="ja-JP" dirty="0" err="1">
                <a:solidFill>
                  <a:srgbClr val="C00000"/>
                </a:solidFill>
                <a:latin typeface="Lucida Console" panose="020B0609040504020204" pitchFamily="49" charset="0"/>
              </a:rPr>
              <a:t>func</a:t>
            </a:r>
            <a:r>
              <a:rPr lang="en-US" altLang="ja-JP" dirty="0">
                <a:latin typeface="Lucida Console" panose="020B0609040504020204" pitchFamily="49" charset="0"/>
              </a:rPr>
              <a:t>);</a:t>
            </a:r>
          </a:p>
        </p:txBody>
      </p:sp>
      <p:sp>
        <p:nvSpPr>
          <p:cNvPr id="6" name="テキスト ボックス 5">
            <a:extLst>
              <a:ext uri="{FF2B5EF4-FFF2-40B4-BE49-F238E27FC236}">
                <a16:creationId xmlns:a16="http://schemas.microsoft.com/office/drawing/2014/main" id="{8F1A3EEA-5B50-6A46-D6B4-1429392B3647}"/>
              </a:ext>
            </a:extLst>
          </p:cNvPr>
          <p:cNvSpPr txBox="1"/>
          <p:nvPr/>
        </p:nvSpPr>
        <p:spPr>
          <a:xfrm>
            <a:off x="489209" y="1268760"/>
            <a:ext cx="7395159" cy="1323439"/>
          </a:xfrm>
          <a:prstGeom prst="rect">
            <a:avLst/>
          </a:prstGeom>
          <a:noFill/>
        </p:spPr>
        <p:txBody>
          <a:bodyPr wrap="square" rtlCol="0">
            <a:spAutoFit/>
          </a:bodyPr>
          <a:lstStyle/>
          <a:p>
            <a:pPr marL="285750" indent="-285750" algn="l">
              <a:buFont typeface="Arial" panose="020B0604020202020204" pitchFamily="34" charset="0"/>
              <a:buChar char="•"/>
            </a:pPr>
            <a:r>
              <a:rPr lang="ja-JP" altLang="en-US" sz="2000" b="0" i="0" u="none" strike="noStrike" baseline="0" dirty="0">
                <a:latin typeface="+mn-ea"/>
                <a:ea typeface="+mn-ea"/>
              </a:rPr>
              <a:t>関数もメモリーに格納される</a:t>
            </a:r>
            <a:endParaRPr lang="en-US" altLang="ja-JP" sz="2000" b="0" i="0" u="none" strike="noStrike" baseline="0" dirty="0">
              <a:latin typeface="+mn-ea"/>
              <a:ea typeface="+mn-ea"/>
            </a:endParaRPr>
          </a:p>
          <a:p>
            <a:pPr marL="285750" indent="-285750" algn="l">
              <a:buFont typeface="Arial" panose="020B0604020202020204" pitchFamily="34" charset="0"/>
              <a:buChar char="•"/>
            </a:pPr>
            <a:r>
              <a:rPr lang="ja-JP" altLang="en-US" sz="2000" b="1" dirty="0">
                <a:latin typeface="+mn-ea"/>
                <a:ea typeface="+mn-ea"/>
              </a:rPr>
              <a:t>関数にもアドレスがある</a:t>
            </a:r>
            <a:endParaRPr lang="en-US" altLang="ja-JP" sz="2000" dirty="0">
              <a:latin typeface="+mn-ea"/>
              <a:ea typeface="+mn-ea"/>
            </a:endParaRPr>
          </a:p>
          <a:p>
            <a:pPr marL="285750" indent="-285750" algn="l">
              <a:buFont typeface="Arial" panose="020B0604020202020204" pitchFamily="34" charset="0"/>
              <a:buChar char="•"/>
            </a:pPr>
            <a:r>
              <a:rPr lang="ja-JP" altLang="en-US" sz="2000" b="0" i="0" u="none" strike="noStrike" baseline="0" dirty="0">
                <a:latin typeface="+mn-ea"/>
                <a:ea typeface="+mn-ea"/>
              </a:rPr>
              <a:t>関数のアドレスは、関数名を書くだけで参照できる</a:t>
            </a:r>
            <a:br>
              <a:rPr lang="en-US" altLang="ja-JP" sz="2000" b="0" i="0" u="none" strike="noStrike" baseline="0" dirty="0">
                <a:latin typeface="+mn-ea"/>
                <a:ea typeface="+mn-ea"/>
              </a:rPr>
            </a:br>
            <a:r>
              <a:rPr lang="ja-JP" altLang="en-US" sz="2000" b="0" i="0" u="none" strike="noStrike" baseline="0" dirty="0">
                <a:latin typeface="+mn-ea"/>
                <a:ea typeface="+mn-ea"/>
              </a:rPr>
              <a:t> （アドレス演算子「</a:t>
            </a:r>
            <a:r>
              <a:rPr lang="en-US" altLang="ja-JP" sz="2000" b="0" i="0" u="none" strike="noStrike" baseline="0" dirty="0">
                <a:latin typeface="+mn-ea"/>
                <a:ea typeface="+mn-ea"/>
              </a:rPr>
              <a:t>&amp;</a:t>
            </a:r>
            <a:r>
              <a:rPr lang="ja-JP" altLang="en-US" sz="2000" b="0" i="0" u="none" strike="noStrike" baseline="0" dirty="0">
                <a:latin typeface="+mn-ea"/>
                <a:ea typeface="+mn-ea"/>
              </a:rPr>
              <a:t>」をつける必要は無い）</a:t>
            </a:r>
            <a:endParaRPr lang="en-US" altLang="ja-JP" sz="2000" b="0" i="0" u="none" strike="noStrike" baseline="0" dirty="0">
              <a:latin typeface="+mn-ea"/>
              <a:ea typeface="+mn-ea"/>
            </a:endParaRPr>
          </a:p>
        </p:txBody>
      </p:sp>
      <p:sp>
        <p:nvSpPr>
          <p:cNvPr id="7" name="テキスト ボックス 6">
            <a:extLst>
              <a:ext uri="{FF2B5EF4-FFF2-40B4-BE49-F238E27FC236}">
                <a16:creationId xmlns:a16="http://schemas.microsoft.com/office/drawing/2014/main" id="{A4CA2B97-7BF5-AB78-13E1-CB93A9C84CE8}"/>
              </a:ext>
            </a:extLst>
          </p:cNvPr>
          <p:cNvSpPr txBox="1"/>
          <p:nvPr/>
        </p:nvSpPr>
        <p:spPr>
          <a:xfrm>
            <a:off x="487472" y="3865692"/>
            <a:ext cx="8567782" cy="400110"/>
          </a:xfrm>
          <a:prstGeom prst="rect">
            <a:avLst/>
          </a:prstGeom>
          <a:noFill/>
        </p:spPr>
        <p:txBody>
          <a:bodyPr wrap="square" rtlCol="0">
            <a:spAutoFit/>
          </a:bodyPr>
          <a:lstStyle/>
          <a:p>
            <a:pPr marL="285750" indent="-285750" algn="l">
              <a:buFont typeface="Arial" panose="020B0604020202020204" pitchFamily="34" charset="0"/>
              <a:buChar char="•"/>
            </a:pPr>
            <a:r>
              <a:rPr lang="ja-JP" altLang="en-US" sz="2000" b="0" i="0" u="none" strike="noStrike" baseline="0" dirty="0">
                <a:latin typeface="+mn-ea"/>
                <a:ea typeface="+mn-ea"/>
              </a:rPr>
              <a:t>関数のアドレスを格納するための変数は、次のように宣言する</a:t>
            </a:r>
            <a:r>
              <a:rPr lang="ja-JP" altLang="en-US" sz="2000" dirty="0">
                <a:latin typeface="+mn-ea"/>
                <a:ea typeface="+mn-ea"/>
              </a:rPr>
              <a:t>。</a:t>
            </a:r>
            <a:endParaRPr lang="en-US" altLang="ja-JP" sz="2000" b="0" i="0" u="none" strike="noStrike" baseline="0" dirty="0">
              <a:latin typeface="+mn-ea"/>
              <a:ea typeface="+mn-ea"/>
            </a:endParaRPr>
          </a:p>
        </p:txBody>
      </p:sp>
      <p:sp>
        <p:nvSpPr>
          <p:cNvPr id="8" name="正方形/長方形 7">
            <a:extLst>
              <a:ext uri="{FF2B5EF4-FFF2-40B4-BE49-F238E27FC236}">
                <a16:creationId xmlns:a16="http://schemas.microsoft.com/office/drawing/2014/main" id="{4984CEDB-8854-F05E-8D62-490312F5F3AC}"/>
              </a:ext>
            </a:extLst>
          </p:cNvPr>
          <p:cNvSpPr>
            <a:spLocks noChangeArrowheads="1"/>
          </p:cNvSpPr>
          <p:nvPr/>
        </p:nvSpPr>
        <p:spPr bwMode="auto">
          <a:xfrm>
            <a:off x="504629" y="4653136"/>
            <a:ext cx="6947691" cy="400110"/>
          </a:xfrm>
          <a:prstGeom prst="rect">
            <a:avLst/>
          </a:prstGeom>
          <a:solidFill>
            <a:srgbClr val="EAF6FD"/>
          </a:solidFill>
          <a:ln w="9525">
            <a:noFill/>
            <a:miter lim="800000"/>
            <a:headEnd/>
            <a:tailEnd/>
          </a:ln>
        </p:spPr>
        <p:txBody>
          <a:bodyPr wrap="square">
            <a:spAutoFit/>
          </a:bodyPr>
          <a:lstStyle/>
          <a:p>
            <a:r>
              <a:rPr lang="ja-JP" altLang="en-US" sz="2000" dirty="0">
                <a:latin typeface="Lucida Console" panose="020B0609040504020204" pitchFamily="49" charset="0"/>
              </a:rPr>
              <a:t>関数の戻り値の型 </a:t>
            </a:r>
            <a:r>
              <a:rPr lang="en-US" altLang="ja-JP" sz="2000" dirty="0">
                <a:latin typeface="Lucida Console" panose="020B0609040504020204" pitchFamily="49" charset="0"/>
              </a:rPr>
              <a:t>(*</a:t>
            </a:r>
            <a:r>
              <a:rPr lang="ja-JP" altLang="en-US" sz="2000" dirty="0">
                <a:latin typeface="Lucida Console" panose="020B0609040504020204" pitchFamily="49" charset="0"/>
              </a:rPr>
              <a:t>変数名</a:t>
            </a:r>
            <a:r>
              <a:rPr lang="en-US" altLang="ja-JP" sz="2000" dirty="0">
                <a:latin typeface="Lucida Console" panose="020B0609040504020204" pitchFamily="49" charset="0"/>
              </a:rPr>
              <a:t>) (</a:t>
            </a:r>
            <a:r>
              <a:rPr lang="ja-JP" altLang="en-US" sz="2000" dirty="0">
                <a:latin typeface="Lucida Console" panose="020B0609040504020204" pitchFamily="49" charset="0"/>
              </a:rPr>
              <a:t>関数の引数の型</a:t>
            </a:r>
            <a:r>
              <a:rPr lang="en-US" altLang="ja-JP" sz="2000" dirty="0">
                <a:latin typeface="Lucida Console" panose="020B0609040504020204" pitchFamily="49" charset="0"/>
              </a:rPr>
              <a:t>);</a:t>
            </a:r>
          </a:p>
        </p:txBody>
      </p:sp>
      <p:sp>
        <p:nvSpPr>
          <p:cNvPr id="9" name="正方形/長方形 8">
            <a:extLst>
              <a:ext uri="{FF2B5EF4-FFF2-40B4-BE49-F238E27FC236}">
                <a16:creationId xmlns:a16="http://schemas.microsoft.com/office/drawing/2014/main" id="{D38F870D-B833-4D35-BFE0-C17AA63A2145}"/>
              </a:ext>
            </a:extLst>
          </p:cNvPr>
          <p:cNvSpPr>
            <a:spLocks noChangeArrowheads="1"/>
          </p:cNvSpPr>
          <p:nvPr/>
        </p:nvSpPr>
        <p:spPr bwMode="auto">
          <a:xfrm>
            <a:off x="512873" y="5700634"/>
            <a:ext cx="5698975"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void</a:t>
            </a:r>
            <a:r>
              <a:rPr lang="ja-JP" altLang="en-US" dirty="0">
                <a:latin typeface="Lucida Console" panose="020B0609040504020204" pitchFamily="49" charset="0"/>
              </a:rPr>
              <a:t> </a:t>
            </a:r>
            <a:r>
              <a:rPr lang="en-US" altLang="ja-JP" dirty="0">
                <a:latin typeface="Lucida Console" panose="020B0609040504020204" pitchFamily="49" charset="0"/>
              </a:rPr>
              <a:t>(</a:t>
            </a:r>
            <a:r>
              <a:rPr lang="en-US" altLang="ja-JP" dirty="0">
                <a:solidFill>
                  <a:srgbClr val="C00000"/>
                </a:solidFill>
                <a:latin typeface="Lucida Console" panose="020B0609040504020204" pitchFamily="49" charset="0"/>
              </a:rPr>
              <a:t>*pF</a:t>
            </a:r>
            <a:r>
              <a:rPr lang="en-US" altLang="ja-JP" dirty="0">
                <a:latin typeface="Lucida Console" panose="020B0609040504020204" pitchFamily="49" charset="0"/>
              </a:rPr>
              <a:t>) (int);</a:t>
            </a:r>
          </a:p>
        </p:txBody>
      </p:sp>
      <p:sp>
        <p:nvSpPr>
          <p:cNvPr id="10" name="テキスト ボックス 9">
            <a:extLst>
              <a:ext uri="{FF2B5EF4-FFF2-40B4-BE49-F238E27FC236}">
                <a16:creationId xmlns:a16="http://schemas.microsoft.com/office/drawing/2014/main" id="{EEA6AEC3-BC3C-023A-F6EC-3C69655DF4B1}"/>
              </a:ext>
            </a:extLst>
          </p:cNvPr>
          <p:cNvSpPr txBox="1"/>
          <p:nvPr/>
        </p:nvSpPr>
        <p:spPr>
          <a:xfrm>
            <a:off x="504629" y="5339630"/>
            <a:ext cx="8081058" cy="338554"/>
          </a:xfrm>
          <a:prstGeom prst="rect">
            <a:avLst/>
          </a:prstGeom>
          <a:noFill/>
        </p:spPr>
        <p:txBody>
          <a:bodyPr wrap="none" rtlCol="0">
            <a:spAutoFit/>
          </a:bodyPr>
          <a:lstStyle/>
          <a:p>
            <a:r>
              <a:rPr lang="ja-JP" altLang="en-US" sz="1600" dirty="0">
                <a:latin typeface="+mn-ea"/>
                <a:ea typeface="+mn-ea"/>
              </a:rPr>
              <a:t>例 「戻り値なし」「引数が</a:t>
            </a:r>
            <a:r>
              <a:rPr lang="en-US" altLang="ja-JP" sz="1600" dirty="0">
                <a:latin typeface="+mn-ea"/>
                <a:ea typeface="+mn-ea"/>
              </a:rPr>
              <a:t>int</a:t>
            </a:r>
            <a:r>
              <a:rPr lang="ja-JP" altLang="en-US" sz="1600" dirty="0">
                <a:latin typeface="+mn-ea"/>
                <a:ea typeface="+mn-ea"/>
              </a:rPr>
              <a:t>型の値」である関数のアドレスを格納するための変数</a:t>
            </a:r>
            <a:endParaRPr kumimoji="1" lang="ja-JP" altLang="en-US" sz="1600" dirty="0">
              <a:latin typeface="+mn-ea"/>
              <a:ea typeface="+mn-ea"/>
            </a:endParaRPr>
          </a:p>
        </p:txBody>
      </p:sp>
      <p:sp>
        <p:nvSpPr>
          <p:cNvPr id="11" name="テキスト ボックス 10">
            <a:extLst>
              <a:ext uri="{FF2B5EF4-FFF2-40B4-BE49-F238E27FC236}">
                <a16:creationId xmlns:a16="http://schemas.microsoft.com/office/drawing/2014/main" id="{007C712B-BD9D-1EA5-6944-2AFA2AB108AC}"/>
              </a:ext>
            </a:extLst>
          </p:cNvPr>
          <p:cNvSpPr txBox="1"/>
          <p:nvPr/>
        </p:nvSpPr>
        <p:spPr>
          <a:xfrm>
            <a:off x="1187624" y="6273300"/>
            <a:ext cx="936104" cy="338554"/>
          </a:xfrm>
          <a:prstGeom prst="rect">
            <a:avLst/>
          </a:prstGeom>
          <a:solidFill>
            <a:schemeClr val="bg1"/>
          </a:solidFill>
          <a:ln>
            <a:solidFill>
              <a:schemeClr val="tx2"/>
            </a:solidFill>
          </a:ln>
        </p:spPr>
        <p:txBody>
          <a:bodyPr wrap="square" rtlCol="0">
            <a:spAutoFit/>
          </a:bodyPr>
          <a:lstStyle/>
          <a:p>
            <a:r>
              <a:rPr lang="ja-JP" altLang="en-US" sz="1600" dirty="0">
                <a:latin typeface="+mn-ea"/>
                <a:ea typeface="+mn-ea"/>
              </a:rPr>
              <a:t>変数名</a:t>
            </a:r>
            <a:endParaRPr kumimoji="1" lang="ja-JP" altLang="en-US" sz="1600" dirty="0">
              <a:latin typeface="+mn-ea"/>
              <a:ea typeface="+mn-ea"/>
            </a:endParaRPr>
          </a:p>
        </p:txBody>
      </p:sp>
      <p:cxnSp>
        <p:nvCxnSpPr>
          <p:cNvPr id="12" name="直線矢印コネクタ 11">
            <a:extLst>
              <a:ext uri="{FF2B5EF4-FFF2-40B4-BE49-F238E27FC236}">
                <a16:creationId xmlns:a16="http://schemas.microsoft.com/office/drawing/2014/main" id="{55FB1A1F-C6BD-C93A-7082-F3C9001D13CE}"/>
              </a:ext>
            </a:extLst>
          </p:cNvPr>
          <p:cNvCxnSpPr>
            <a:cxnSpLocks/>
          </p:cNvCxnSpPr>
          <p:nvPr/>
        </p:nvCxnSpPr>
        <p:spPr>
          <a:xfrm flipV="1">
            <a:off x="1619672" y="6069966"/>
            <a:ext cx="0" cy="2033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7241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A2FD8A-B644-7C2E-0DD5-6426D86954E9}"/>
              </a:ext>
            </a:extLst>
          </p:cNvPr>
          <p:cNvSpPr>
            <a:spLocks noGrp="1"/>
          </p:cNvSpPr>
          <p:nvPr>
            <p:ph type="title"/>
          </p:nvPr>
        </p:nvSpPr>
        <p:spPr/>
        <p:txBody>
          <a:bodyPr/>
          <a:lstStyle/>
          <a:p>
            <a:r>
              <a:rPr kumimoji="1" lang="ja-JP" altLang="en-US" dirty="0"/>
              <a:t>関数ポインタを使用する例</a:t>
            </a:r>
          </a:p>
        </p:txBody>
      </p:sp>
      <p:sp>
        <p:nvSpPr>
          <p:cNvPr id="5" name="正方形/長方形 4">
            <a:extLst>
              <a:ext uri="{FF2B5EF4-FFF2-40B4-BE49-F238E27FC236}">
                <a16:creationId xmlns:a16="http://schemas.microsoft.com/office/drawing/2014/main" id="{E207031E-EF1A-7A4C-3E63-C30BACAB6DA6}"/>
              </a:ext>
            </a:extLst>
          </p:cNvPr>
          <p:cNvSpPr>
            <a:spLocks noChangeArrowheads="1"/>
          </p:cNvSpPr>
          <p:nvPr/>
        </p:nvSpPr>
        <p:spPr bwMode="auto">
          <a:xfrm>
            <a:off x="457200" y="1628800"/>
            <a:ext cx="8363272" cy="3416320"/>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#include &lt;</a:t>
            </a:r>
            <a:r>
              <a:rPr lang="en-US" altLang="ja-JP" dirty="0" err="1">
                <a:latin typeface="Lucida Console" panose="020B0609040504020204" pitchFamily="49" charset="0"/>
              </a:rPr>
              <a:t>stdio.h</a:t>
            </a:r>
            <a:r>
              <a:rPr lang="en-US" altLang="ja-JP" dirty="0">
                <a:latin typeface="Lucida Console" panose="020B0609040504020204" pitchFamily="49" charset="0"/>
              </a:rPr>
              <a:t>&gt;</a:t>
            </a:r>
          </a:p>
          <a:p>
            <a:endParaRPr lang="en-US" altLang="ja-JP" dirty="0">
              <a:latin typeface="Lucida Console" panose="020B0609040504020204" pitchFamily="49" charset="0"/>
            </a:endParaRPr>
          </a:p>
          <a:p>
            <a:r>
              <a:rPr lang="en-US" altLang="ja-JP" dirty="0">
                <a:latin typeface="Lucida Console" panose="020B0609040504020204" pitchFamily="49" charset="0"/>
              </a:rPr>
              <a:t>void </a:t>
            </a:r>
            <a:r>
              <a:rPr lang="en-US" altLang="ja-JP" dirty="0" err="1">
                <a:latin typeface="Lucida Console" panose="020B0609040504020204" pitchFamily="49" charset="0"/>
              </a:rPr>
              <a:t>func</a:t>
            </a:r>
            <a:r>
              <a:rPr lang="en-US" altLang="ja-JP" dirty="0">
                <a:latin typeface="Lucida Console" panose="020B0609040504020204" pitchFamily="49" charset="0"/>
              </a:rPr>
              <a:t>(int a)</a:t>
            </a:r>
          </a:p>
          <a:p>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en-US" altLang="ja-JP" dirty="0" err="1">
                <a:latin typeface="Lucida Console" panose="020B0609040504020204" pitchFamily="49" charset="0"/>
              </a:rPr>
              <a:t>func</a:t>
            </a:r>
            <a:r>
              <a:rPr lang="ja-JP" altLang="en-US" dirty="0">
                <a:latin typeface="Lucida Console" panose="020B0609040504020204" pitchFamily="49" charset="0"/>
              </a:rPr>
              <a:t>関数が呼び出されました。引数の値は</a:t>
            </a:r>
            <a:r>
              <a:rPr lang="en-US" altLang="ja-JP" dirty="0">
                <a:latin typeface="Lucida Console" panose="020B0609040504020204" pitchFamily="49" charset="0"/>
              </a:rPr>
              <a:t>%d\n", a);</a:t>
            </a:r>
          </a:p>
          <a:p>
            <a:r>
              <a:rPr lang="en-US" altLang="ja-JP" dirty="0">
                <a:latin typeface="Lucida Console" panose="020B0609040504020204" pitchFamily="49" charset="0"/>
              </a:rPr>
              <a:t>}</a:t>
            </a:r>
          </a:p>
          <a:p>
            <a:endParaRPr lang="en-US" altLang="ja-JP" dirty="0">
              <a:latin typeface="Lucida Console" panose="020B0609040504020204" pitchFamily="49" charset="0"/>
            </a:endParaRPr>
          </a:p>
          <a:p>
            <a:r>
              <a:rPr lang="en-US" altLang="ja-JP" dirty="0">
                <a:latin typeface="Lucida Console" panose="020B0609040504020204" pitchFamily="49" charset="0"/>
              </a:rPr>
              <a:t>int main(void)</a:t>
            </a:r>
          </a:p>
          <a:p>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a:solidFill>
                  <a:srgbClr val="C00000"/>
                </a:solidFill>
                <a:latin typeface="Lucida Console" panose="020B0609040504020204" pitchFamily="49" charset="0"/>
              </a:rPr>
              <a:t>void (*pF)(int) = </a:t>
            </a:r>
            <a:r>
              <a:rPr lang="en-US" altLang="ja-JP" dirty="0" err="1">
                <a:solidFill>
                  <a:srgbClr val="C00000"/>
                </a:solidFill>
                <a:latin typeface="Lucida Console" panose="020B0609040504020204" pitchFamily="49" charset="0"/>
              </a:rPr>
              <a:t>func</a:t>
            </a:r>
            <a:r>
              <a:rPr lang="en-US" altLang="ja-JP" dirty="0">
                <a:solidFill>
                  <a:srgbClr val="C00000"/>
                </a:solidFill>
                <a:latin typeface="Lucida Console" panose="020B0609040504020204" pitchFamily="49" charset="0"/>
              </a:rPr>
              <a:t>;</a:t>
            </a:r>
          </a:p>
          <a:p>
            <a:r>
              <a:rPr lang="ja-JP" altLang="en-US" dirty="0">
                <a:solidFill>
                  <a:srgbClr val="C00000"/>
                </a:solidFill>
                <a:latin typeface="Lucida Console" panose="020B0609040504020204" pitchFamily="49" charset="0"/>
              </a:rPr>
              <a:t>    </a:t>
            </a:r>
            <a:r>
              <a:rPr lang="en-US" altLang="ja-JP" dirty="0">
                <a:solidFill>
                  <a:srgbClr val="C00000"/>
                </a:solidFill>
                <a:latin typeface="Lucida Console" panose="020B0609040504020204" pitchFamily="49" charset="0"/>
              </a:rPr>
              <a:t>(*pF)(10);</a:t>
            </a:r>
          </a:p>
          <a:p>
            <a:r>
              <a:rPr lang="en-US" altLang="ja-JP" dirty="0">
                <a:latin typeface="Lucida Console" panose="020B0609040504020204" pitchFamily="49" charset="0"/>
              </a:rPr>
              <a:t>}</a:t>
            </a:r>
          </a:p>
        </p:txBody>
      </p:sp>
      <p:cxnSp>
        <p:nvCxnSpPr>
          <p:cNvPr id="6" name="直線矢印コネクタ 5">
            <a:extLst>
              <a:ext uri="{FF2B5EF4-FFF2-40B4-BE49-F238E27FC236}">
                <a16:creationId xmlns:a16="http://schemas.microsoft.com/office/drawing/2014/main" id="{433CEFB9-C493-3A1E-6E5E-0CB414AC699A}"/>
              </a:ext>
            </a:extLst>
          </p:cNvPr>
          <p:cNvCxnSpPr>
            <a:cxnSpLocks/>
          </p:cNvCxnSpPr>
          <p:nvPr/>
        </p:nvCxnSpPr>
        <p:spPr>
          <a:xfrm>
            <a:off x="598202" y="5074538"/>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C1F743E-2900-772B-9371-57CD283050F1}"/>
              </a:ext>
            </a:extLst>
          </p:cNvPr>
          <p:cNvSpPr txBox="1"/>
          <p:nvPr/>
        </p:nvSpPr>
        <p:spPr>
          <a:xfrm>
            <a:off x="598203" y="5070125"/>
            <a:ext cx="1237494" cy="261610"/>
          </a:xfrm>
          <a:prstGeom prst="rect">
            <a:avLst/>
          </a:prstGeom>
          <a:noFill/>
        </p:spPr>
        <p:txBody>
          <a:bodyPr wrap="square" rtlCol="0">
            <a:spAutoFit/>
          </a:bodyPr>
          <a:lstStyle/>
          <a:p>
            <a:r>
              <a:rPr lang="ja-JP" altLang="en-US" sz="1100" dirty="0"/>
              <a:t>実行結果</a:t>
            </a:r>
            <a:endParaRPr kumimoji="1" lang="ja-JP" altLang="en-US" sz="1100" dirty="0"/>
          </a:p>
        </p:txBody>
      </p:sp>
      <p:sp>
        <p:nvSpPr>
          <p:cNvPr id="8" name="テキスト ボックス 7">
            <a:extLst>
              <a:ext uri="{FF2B5EF4-FFF2-40B4-BE49-F238E27FC236}">
                <a16:creationId xmlns:a16="http://schemas.microsoft.com/office/drawing/2014/main" id="{1BDA727F-9AC3-D9AB-A6A6-861B7B8D3A89}"/>
              </a:ext>
            </a:extLst>
          </p:cNvPr>
          <p:cNvSpPr txBox="1"/>
          <p:nvPr/>
        </p:nvSpPr>
        <p:spPr>
          <a:xfrm>
            <a:off x="457200" y="5428437"/>
            <a:ext cx="3898776" cy="307777"/>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400" dirty="0" err="1">
                <a:ea typeface="+mn-ea"/>
              </a:rPr>
              <a:t>func</a:t>
            </a:r>
            <a:r>
              <a:rPr lang="ja-JP" altLang="en-US" sz="1400" dirty="0">
                <a:ea typeface="+mn-ea"/>
              </a:rPr>
              <a:t>関数が呼び出されました。引数の値は</a:t>
            </a:r>
            <a:r>
              <a:rPr lang="en-US" altLang="ja-JP" sz="1400" dirty="0">
                <a:ea typeface="+mn-ea"/>
              </a:rPr>
              <a:t>10</a:t>
            </a:r>
          </a:p>
        </p:txBody>
      </p:sp>
      <p:sp>
        <p:nvSpPr>
          <p:cNvPr id="9" name="正方形/長方形 8">
            <a:extLst>
              <a:ext uri="{FF2B5EF4-FFF2-40B4-BE49-F238E27FC236}">
                <a16:creationId xmlns:a16="http://schemas.microsoft.com/office/drawing/2014/main" id="{486BCF82-7A00-1E36-A65C-F683CE8B798F}"/>
              </a:ext>
            </a:extLst>
          </p:cNvPr>
          <p:cNvSpPr>
            <a:spLocks noChangeArrowheads="1"/>
          </p:cNvSpPr>
          <p:nvPr/>
        </p:nvSpPr>
        <p:spPr bwMode="auto">
          <a:xfrm>
            <a:off x="4504711" y="5841405"/>
            <a:ext cx="1810544"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(*pF)(10);</a:t>
            </a:r>
          </a:p>
        </p:txBody>
      </p:sp>
      <p:sp>
        <p:nvSpPr>
          <p:cNvPr id="10" name="正方形/長方形 9">
            <a:extLst>
              <a:ext uri="{FF2B5EF4-FFF2-40B4-BE49-F238E27FC236}">
                <a16:creationId xmlns:a16="http://schemas.microsoft.com/office/drawing/2014/main" id="{212865AF-76C4-E8B8-AC26-C5575F28A832}"/>
              </a:ext>
            </a:extLst>
          </p:cNvPr>
          <p:cNvSpPr>
            <a:spLocks noChangeArrowheads="1"/>
          </p:cNvSpPr>
          <p:nvPr/>
        </p:nvSpPr>
        <p:spPr bwMode="auto">
          <a:xfrm>
            <a:off x="4489648" y="5292519"/>
            <a:ext cx="1810544" cy="400110"/>
          </a:xfrm>
          <a:prstGeom prst="rect">
            <a:avLst/>
          </a:prstGeom>
          <a:solidFill>
            <a:srgbClr val="EAF6FD"/>
          </a:solidFill>
          <a:ln w="9525">
            <a:noFill/>
            <a:miter lim="800000"/>
            <a:headEnd/>
            <a:tailEnd/>
          </a:ln>
        </p:spPr>
        <p:txBody>
          <a:bodyPr wrap="square">
            <a:spAutoFit/>
          </a:bodyPr>
          <a:lstStyle/>
          <a:p>
            <a:r>
              <a:rPr lang="en-US" altLang="ja-JP" sz="2000" dirty="0" err="1">
                <a:latin typeface="Lucida Console" panose="020B0609040504020204" pitchFamily="49" charset="0"/>
              </a:rPr>
              <a:t>func</a:t>
            </a:r>
            <a:r>
              <a:rPr lang="en-US" altLang="ja-JP" sz="2000" dirty="0">
                <a:latin typeface="Lucida Console" panose="020B0609040504020204" pitchFamily="49" charset="0"/>
              </a:rPr>
              <a:t>(10);</a:t>
            </a:r>
          </a:p>
        </p:txBody>
      </p:sp>
      <p:sp>
        <p:nvSpPr>
          <p:cNvPr id="11" name="右中かっこ 10">
            <a:extLst>
              <a:ext uri="{FF2B5EF4-FFF2-40B4-BE49-F238E27FC236}">
                <a16:creationId xmlns:a16="http://schemas.microsoft.com/office/drawing/2014/main" id="{79B66D7C-2E3F-59F8-FE7C-C68796E42709}"/>
              </a:ext>
            </a:extLst>
          </p:cNvPr>
          <p:cNvSpPr/>
          <p:nvPr/>
        </p:nvSpPr>
        <p:spPr>
          <a:xfrm>
            <a:off x="6484664" y="5355487"/>
            <a:ext cx="216024" cy="87058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7B303E1-CE8B-D5AD-4060-A8A4AF090B45}"/>
              </a:ext>
            </a:extLst>
          </p:cNvPr>
          <p:cNvSpPr txBox="1"/>
          <p:nvPr/>
        </p:nvSpPr>
        <p:spPr>
          <a:xfrm>
            <a:off x="6695558" y="5621502"/>
            <a:ext cx="2448442" cy="338554"/>
          </a:xfrm>
          <a:prstGeom prst="rect">
            <a:avLst/>
          </a:prstGeom>
          <a:noFill/>
          <a:ln>
            <a:solidFill>
              <a:schemeClr val="tx2"/>
            </a:solidFill>
          </a:ln>
        </p:spPr>
        <p:txBody>
          <a:bodyPr wrap="square" rtlCol="0">
            <a:spAutoFit/>
          </a:bodyPr>
          <a:lstStyle/>
          <a:p>
            <a:pPr algn="l"/>
            <a:r>
              <a:rPr lang="ja-JP" altLang="en-US" sz="1600" b="0" i="0" u="none" strike="noStrike" baseline="0" dirty="0">
                <a:latin typeface="+mn-ea"/>
                <a:ea typeface="+mn-ea"/>
              </a:rPr>
              <a:t>どちらの表記も同じ意味</a:t>
            </a:r>
            <a:endParaRPr lang="en-US" altLang="ja-JP" sz="1600" b="0" i="0" u="none" strike="noStrike" baseline="0" dirty="0">
              <a:latin typeface="+mn-ea"/>
              <a:ea typeface="+mn-ea"/>
            </a:endParaRPr>
          </a:p>
        </p:txBody>
      </p:sp>
    </p:spTree>
    <p:extLst>
      <p:ext uri="{BB962C8B-B14F-4D97-AF65-F5344CB8AC3E}">
        <p14:creationId xmlns:p14="http://schemas.microsoft.com/office/powerpoint/2010/main" val="29138861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4C6680-54E1-4F2F-C20A-1A4DFC1F68EF}"/>
              </a:ext>
            </a:extLst>
          </p:cNvPr>
          <p:cNvSpPr>
            <a:spLocks noGrp="1"/>
          </p:cNvSpPr>
          <p:nvPr>
            <p:ph type="title"/>
          </p:nvPr>
        </p:nvSpPr>
        <p:spPr/>
        <p:txBody>
          <a:bodyPr>
            <a:normAutofit fontScale="90000"/>
          </a:bodyPr>
          <a:lstStyle/>
          <a:p>
            <a:r>
              <a:rPr lang="ja-JP" altLang="en-US" dirty="0"/>
              <a:t>関数のアドレスと関数ポインタのイメージ</a:t>
            </a:r>
            <a:endParaRPr kumimoji="1" lang="ja-JP" altLang="en-US" dirty="0"/>
          </a:p>
        </p:txBody>
      </p:sp>
      <p:pic>
        <p:nvPicPr>
          <p:cNvPr id="6" name="図 5">
            <a:extLst>
              <a:ext uri="{FF2B5EF4-FFF2-40B4-BE49-F238E27FC236}">
                <a16:creationId xmlns:a16="http://schemas.microsoft.com/office/drawing/2014/main" id="{A0E9E2F7-0E8F-B396-FC3F-62C8173DBF00}"/>
              </a:ext>
            </a:extLst>
          </p:cNvPr>
          <p:cNvPicPr>
            <a:picLocks noChangeAspect="1"/>
          </p:cNvPicPr>
          <p:nvPr/>
        </p:nvPicPr>
        <p:blipFill>
          <a:blip r:embed="rId2"/>
          <a:stretch>
            <a:fillRect/>
          </a:stretch>
        </p:blipFill>
        <p:spPr>
          <a:xfrm>
            <a:off x="228600" y="2128474"/>
            <a:ext cx="8686800" cy="2601052"/>
          </a:xfrm>
          <a:prstGeom prst="rect">
            <a:avLst/>
          </a:prstGeom>
        </p:spPr>
      </p:pic>
    </p:spTree>
    <p:extLst>
      <p:ext uri="{BB962C8B-B14F-4D97-AF65-F5344CB8AC3E}">
        <p14:creationId xmlns:p14="http://schemas.microsoft.com/office/powerpoint/2010/main" val="5715213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5DBF1D-5188-0B2F-CDCA-BEF52369D94E}"/>
              </a:ext>
            </a:extLst>
          </p:cNvPr>
          <p:cNvSpPr>
            <a:spLocks noGrp="1"/>
          </p:cNvSpPr>
          <p:nvPr>
            <p:ph type="title"/>
          </p:nvPr>
        </p:nvSpPr>
        <p:spPr/>
        <p:txBody>
          <a:bodyPr/>
          <a:lstStyle/>
          <a:p>
            <a:r>
              <a:rPr kumimoji="1" lang="ja-JP" altLang="en-US" dirty="0"/>
              <a:t>関数ポインタの配列</a:t>
            </a:r>
          </a:p>
        </p:txBody>
      </p:sp>
      <p:sp>
        <p:nvSpPr>
          <p:cNvPr id="5" name="正方形/長方形 4">
            <a:extLst>
              <a:ext uri="{FF2B5EF4-FFF2-40B4-BE49-F238E27FC236}">
                <a16:creationId xmlns:a16="http://schemas.microsoft.com/office/drawing/2014/main" id="{C9EB6509-DE0B-C7B5-F6BA-74AFB6A6784F}"/>
              </a:ext>
            </a:extLst>
          </p:cNvPr>
          <p:cNvSpPr>
            <a:spLocks noChangeArrowheads="1"/>
          </p:cNvSpPr>
          <p:nvPr/>
        </p:nvSpPr>
        <p:spPr bwMode="auto">
          <a:xfrm>
            <a:off x="457200" y="2177105"/>
            <a:ext cx="6947691" cy="400110"/>
          </a:xfrm>
          <a:prstGeom prst="rect">
            <a:avLst/>
          </a:prstGeom>
          <a:solidFill>
            <a:srgbClr val="EAF6FD"/>
          </a:solidFill>
          <a:ln w="9525">
            <a:noFill/>
            <a:miter lim="800000"/>
            <a:headEnd/>
            <a:tailEnd/>
          </a:ln>
        </p:spPr>
        <p:txBody>
          <a:bodyPr wrap="square">
            <a:spAutoFit/>
          </a:bodyPr>
          <a:lstStyle/>
          <a:p>
            <a:r>
              <a:rPr lang="ja-JP" altLang="en-US" sz="2000" dirty="0">
                <a:latin typeface="Lucida Console" panose="020B0609040504020204" pitchFamily="49" charset="0"/>
              </a:rPr>
              <a:t>関数の戻り値の型 </a:t>
            </a:r>
            <a:r>
              <a:rPr lang="en-US" altLang="ja-JP" sz="2000" dirty="0">
                <a:latin typeface="Lucida Console" panose="020B0609040504020204" pitchFamily="49" charset="0"/>
              </a:rPr>
              <a:t>(*</a:t>
            </a:r>
            <a:r>
              <a:rPr lang="ja-JP" altLang="en-US" sz="2000" dirty="0">
                <a:latin typeface="Lucida Console" panose="020B0609040504020204" pitchFamily="49" charset="0"/>
              </a:rPr>
              <a:t>配列名</a:t>
            </a:r>
            <a:r>
              <a:rPr lang="en-US" altLang="ja-JP" sz="2000" dirty="0">
                <a:latin typeface="Lucida Console" panose="020B0609040504020204" pitchFamily="49" charset="0"/>
              </a:rPr>
              <a:t>[]) (</a:t>
            </a:r>
            <a:r>
              <a:rPr lang="ja-JP" altLang="en-US" sz="2000" dirty="0">
                <a:latin typeface="Lucida Console" panose="020B0609040504020204" pitchFamily="49" charset="0"/>
              </a:rPr>
              <a:t>関数の引数の型</a:t>
            </a:r>
            <a:r>
              <a:rPr lang="en-US" altLang="ja-JP" sz="2000" dirty="0">
                <a:latin typeface="Lucida Console" panose="020B0609040504020204" pitchFamily="49" charset="0"/>
              </a:rPr>
              <a:t>);</a:t>
            </a:r>
          </a:p>
        </p:txBody>
      </p:sp>
      <p:sp>
        <p:nvSpPr>
          <p:cNvPr id="6" name="正方形/長方形 5">
            <a:extLst>
              <a:ext uri="{FF2B5EF4-FFF2-40B4-BE49-F238E27FC236}">
                <a16:creationId xmlns:a16="http://schemas.microsoft.com/office/drawing/2014/main" id="{FBDE8F70-615D-BFAB-7AC3-AD03E6CD12F6}"/>
              </a:ext>
            </a:extLst>
          </p:cNvPr>
          <p:cNvSpPr>
            <a:spLocks noChangeArrowheads="1"/>
          </p:cNvSpPr>
          <p:nvPr/>
        </p:nvSpPr>
        <p:spPr bwMode="auto">
          <a:xfrm>
            <a:off x="481042" y="3546313"/>
            <a:ext cx="5698975"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void</a:t>
            </a:r>
            <a:r>
              <a:rPr lang="ja-JP" altLang="en-US" dirty="0">
                <a:latin typeface="Lucida Console" panose="020B0609040504020204" pitchFamily="49" charset="0"/>
              </a:rPr>
              <a:t> </a:t>
            </a:r>
            <a:r>
              <a:rPr lang="en-US" altLang="ja-JP" dirty="0">
                <a:latin typeface="Lucida Console" panose="020B0609040504020204" pitchFamily="49" charset="0"/>
              </a:rPr>
              <a:t>(</a:t>
            </a:r>
            <a:r>
              <a:rPr lang="en-US" altLang="ja-JP" dirty="0">
                <a:solidFill>
                  <a:srgbClr val="C00000"/>
                </a:solidFill>
                <a:latin typeface="Lucida Console" panose="020B0609040504020204" pitchFamily="49" charset="0"/>
              </a:rPr>
              <a:t>*</a:t>
            </a:r>
            <a:r>
              <a:rPr lang="en-US" altLang="ja-JP" dirty="0" err="1">
                <a:solidFill>
                  <a:srgbClr val="C00000"/>
                </a:solidFill>
                <a:latin typeface="Lucida Console" panose="020B0609040504020204" pitchFamily="49" charset="0"/>
              </a:rPr>
              <a:t>pFs</a:t>
            </a:r>
            <a:r>
              <a:rPr lang="en-US" altLang="ja-JP" dirty="0">
                <a:solidFill>
                  <a:srgbClr val="C00000"/>
                </a:solidFill>
                <a:latin typeface="Lucida Console" panose="020B0609040504020204" pitchFamily="49" charset="0"/>
              </a:rPr>
              <a:t>[]</a:t>
            </a:r>
            <a:r>
              <a:rPr lang="en-US" altLang="ja-JP" dirty="0">
                <a:latin typeface="Lucida Console" panose="020B0609040504020204" pitchFamily="49" charset="0"/>
              </a:rPr>
              <a:t>) ();</a:t>
            </a:r>
          </a:p>
        </p:txBody>
      </p:sp>
      <p:sp>
        <p:nvSpPr>
          <p:cNvPr id="7" name="テキスト ボックス 6">
            <a:extLst>
              <a:ext uri="{FF2B5EF4-FFF2-40B4-BE49-F238E27FC236}">
                <a16:creationId xmlns:a16="http://schemas.microsoft.com/office/drawing/2014/main" id="{ED8C134C-1203-C92C-B800-9F957F0FFEA2}"/>
              </a:ext>
            </a:extLst>
          </p:cNvPr>
          <p:cNvSpPr txBox="1"/>
          <p:nvPr/>
        </p:nvSpPr>
        <p:spPr>
          <a:xfrm>
            <a:off x="472798" y="3185309"/>
            <a:ext cx="7220246" cy="338554"/>
          </a:xfrm>
          <a:prstGeom prst="rect">
            <a:avLst/>
          </a:prstGeom>
          <a:noFill/>
        </p:spPr>
        <p:txBody>
          <a:bodyPr wrap="none" rtlCol="0">
            <a:spAutoFit/>
          </a:bodyPr>
          <a:lstStyle/>
          <a:p>
            <a:r>
              <a:rPr lang="ja-JP" altLang="en-US" sz="1600" dirty="0">
                <a:latin typeface="+mn-ea"/>
                <a:ea typeface="+mn-ea"/>
              </a:rPr>
              <a:t>例 「戻り値なし」「引数なし」である関数のアドレスを格納する配列の宣言</a:t>
            </a:r>
            <a:endParaRPr kumimoji="1" lang="ja-JP" altLang="en-US" sz="1600" dirty="0">
              <a:latin typeface="+mn-ea"/>
              <a:ea typeface="+mn-ea"/>
            </a:endParaRPr>
          </a:p>
        </p:txBody>
      </p:sp>
      <p:sp>
        <p:nvSpPr>
          <p:cNvPr id="8" name="テキスト ボックス 7">
            <a:extLst>
              <a:ext uri="{FF2B5EF4-FFF2-40B4-BE49-F238E27FC236}">
                <a16:creationId xmlns:a16="http://schemas.microsoft.com/office/drawing/2014/main" id="{E549094A-CDCF-5372-1CDE-B49F706ECC1A}"/>
              </a:ext>
            </a:extLst>
          </p:cNvPr>
          <p:cNvSpPr txBox="1"/>
          <p:nvPr/>
        </p:nvSpPr>
        <p:spPr>
          <a:xfrm>
            <a:off x="1155793" y="4118979"/>
            <a:ext cx="936104" cy="338554"/>
          </a:xfrm>
          <a:prstGeom prst="rect">
            <a:avLst/>
          </a:prstGeom>
          <a:solidFill>
            <a:schemeClr val="bg1"/>
          </a:solidFill>
          <a:ln>
            <a:solidFill>
              <a:schemeClr val="tx2"/>
            </a:solidFill>
          </a:ln>
        </p:spPr>
        <p:txBody>
          <a:bodyPr wrap="square" rtlCol="0">
            <a:spAutoFit/>
          </a:bodyPr>
          <a:lstStyle/>
          <a:p>
            <a:r>
              <a:rPr kumimoji="1" lang="ja-JP" altLang="en-US" sz="1600" dirty="0">
                <a:latin typeface="+mn-ea"/>
                <a:ea typeface="+mn-ea"/>
              </a:rPr>
              <a:t>配列名</a:t>
            </a:r>
          </a:p>
        </p:txBody>
      </p:sp>
      <p:cxnSp>
        <p:nvCxnSpPr>
          <p:cNvPr id="9" name="直線矢印コネクタ 8">
            <a:extLst>
              <a:ext uri="{FF2B5EF4-FFF2-40B4-BE49-F238E27FC236}">
                <a16:creationId xmlns:a16="http://schemas.microsoft.com/office/drawing/2014/main" id="{B317841C-1595-640B-F700-EDB1BD44258D}"/>
              </a:ext>
            </a:extLst>
          </p:cNvPr>
          <p:cNvCxnSpPr>
            <a:cxnSpLocks/>
          </p:cNvCxnSpPr>
          <p:nvPr/>
        </p:nvCxnSpPr>
        <p:spPr>
          <a:xfrm flipV="1">
            <a:off x="1587841" y="3915645"/>
            <a:ext cx="0" cy="2033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DBBBA9B4-0B5B-6B72-AD97-1AC338BAF6A1}"/>
              </a:ext>
            </a:extLst>
          </p:cNvPr>
          <p:cNvSpPr txBox="1"/>
          <p:nvPr/>
        </p:nvSpPr>
        <p:spPr>
          <a:xfrm>
            <a:off x="430661" y="1569011"/>
            <a:ext cx="8567782" cy="400110"/>
          </a:xfrm>
          <a:prstGeom prst="rect">
            <a:avLst/>
          </a:prstGeom>
          <a:noFill/>
        </p:spPr>
        <p:txBody>
          <a:bodyPr wrap="square" rtlCol="0">
            <a:spAutoFit/>
          </a:bodyPr>
          <a:lstStyle/>
          <a:p>
            <a:pPr marL="285750" indent="-285750" algn="l">
              <a:buFont typeface="Arial" panose="020B0604020202020204" pitchFamily="34" charset="0"/>
              <a:buChar char="•"/>
            </a:pPr>
            <a:r>
              <a:rPr lang="ja-JP" altLang="en-US" sz="2000" b="0" i="0" u="none" strike="noStrike" baseline="0" dirty="0">
                <a:latin typeface="+mn-ea"/>
                <a:ea typeface="+mn-ea"/>
              </a:rPr>
              <a:t>関数のアドレスを格納する配列の宣言</a:t>
            </a:r>
            <a:endParaRPr lang="en-US" altLang="ja-JP" sz="2000" b="0" i="0" u="none" strike="noStrike" baseline="0" dirty="0">
              <a:latin typeface="+mn-ea"/>
              <a:ea typeface="+mn-ea"/>
            </a:endParaRPr>
          </a:p>
        </p:txBody>
      </p:sp>
    </p:spTree>
    <p:extLst>
      <p:ext uri="{BB962C8B-B14F-4D97-AF65-F5344CB8AC3E}">
        <p14:creationId xmlns:p14="http://schemas.microsoft.com/office/powerpoint/2010/main" val="42593839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25F45A-6B4F-1867-EB84-8F6DEAD8ED6F}"/>
              </a:ext>
            </a:extLst>
          </p:cNvPr>
          <p:cNvSpPr>
            <a:spLocks noGrp="1"/>
          </p:cNvSpPr>
          <p:nvPr>
            <p:ph type="title"/>
          </p:nvPr>
        </p:nvSpPr>
        <p:spPr/>
        <p:txBody>
          <a:bodyPr/>
          <a:lstStyle/>
          <a:p>
            <a:r>
              <a:rPr kumimoji="1" lang="ja-JP" altLang="en-US" dirty="0"/>
              <a:t>関数ポインタの配列</a:t>
            </a:r>
            <a:r>
              <a:rPr lang="ja-JP" altLang="en-US" dirty="0"/>
              <a:t>の例</a:t>
            </a:r>
            <a:endParaRPr kumimoji="1" lang="ja-JP" altLang="en-US" dirty="0"/>
          </a:p>
        </p:txBody>
      </p:sp>
      <p:sp>
        <p:nvSpPr>
          <p:cNvPr id="5" name="正方形/長方形 4">
            <a:extLst>
              <a:ext uri="{FF2B5EF4-FFF2-40B4-BE49-F238E27FC236}">
                <a16:creationId xmlns:a16="http://schemas.microsoft.com/office/drawing/2014/main" id="{D1894D50-8857-6785-7D12-5C4CED70C043}"/>
              </a:ext>
            </a:extLst>
          </p:cNvPr>
          <p:cNvSpPr>
            <a:spLocks noChangeArrowheads="1"/>
          </p:cNvSpPr>
          <p:nvPr/>
        </p:nvSpPr>
        <p:spPr bwMode="auto">
          <a:xfrm>
            <a:off x="354825" y="1262543"/>
            <a:ext cx="8229600" cy="3785652"/>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rPr>
              <a:t>#include &lt;</a:t>
            </a:r>
            <a:r>
              <a:rPr lang="en-US" altLang="ja-JP" sz="1600" dirty="0" err="1">
                <a:latin typeface="Lucida Console" panose="020B0609040504020204" pitchFamily="49" charset="0"/>
              </a:rPr>
              <a:t>stdio.h</a:t>
            </a:r>
            <a:r>
              <a:rPr lang="en-US" altLang="ja-JP" sz="1600" dirty="0">
                <a:latin typeface="Lucida Console" panose="020B0609040504020204" pitchFamily="49" charset="0"/>
              </a:rPr>
              <a:t>&gt;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a:t>
            </a:r>
            <a:r>
              <a:rPr lang="en-US" altLang="ja-JP" sz="1600" dirty="0" err="1">
                <a:latin typeface="Lucida Console" panose="020B0609040504020204" pitchFamily="49" charset="0"/>
              </a:rPr>
              <a:t>func_dog</a:t>
            </a:r>
            <a:r>
              <a:rPr lang="en-US" altLang="ja-JP" sz="1600" dirty="0">
                <a:latin typeface="Lucida Console" panose="020B0609040504020204" pitchFamily="49" charset="0"/>
              </a:rPr>
              <a:t>()</a:t>
            </a:r>
            <a:r>
              <a:rPr lang="ja-JP" altLang="en-US" sz="1600" dirty="0">
                <a:latin typeface="Lucida Console" panose="020B0609040504020204" pitchFamily="49" charset="0"/>
              </a:rPr>
              <a:t> </a:t>
            </a:r>
            <a:r>
              <a:rPr lang="en-US" altLang="ja-JP" sz="1600" dirty="0">
                <a:latin typeface="Lucida Console" panose="020B0609040504020204" pitchFamily="49" charset="0"/>
              </a:rPr>
              <a:t>{</a:t>
            </a:r>
            <a:r>
              <a:rPr lang="ja-JP" altLang="en-US"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a:t>
            </a:r>
            <a:r>
              <a:rPr lang="ja-JP" altLang="en-US" sz="1600" dirty="0">
                <a:latin typeface="Lucida Console" panose="020B0609040504020204" pitchFamily="49" charset="0"/>
              </a:rPr>
              <a:t>わんわん</a:t>
            </a:r>
            <a:r>
              <a:rPr lang="en-US" altLang="ja-JP" sz="1600" dirty="0">
                <a:latin typeface="Lucida Console" panose="020B0609040504020204" pitchFamily="49" charset="0"/>
              </a:rPr>
              <a:t>\n");</a:t>
            </a:r>
            <a:r>
              <a:rPr lang="ja-JP" altLang="en-US" sz="1600" dirty="0">
                <a:latin typeface="Lucida Console" panose="020B0609040504020204" pitchFamily="49" charset="0"/>
              </a:rPr>
              <a:t> </a:t>
            </a:r>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a:t>
            </a:r>
            <a:r>
              <a:rPr lang="en-US" altLang="ja-JP" sz="1600" dirty="0" err="1">
                <a:latin typeface="Lucida Console" panose="020B0609040504020204" pitchFamily="49" charset="0"/>
              </a:rPr>
              <a:t>func_cat</a:t>
            </a:r>
            <a:r>
              <a:rPr lang="en-US" altLang="ja-JP" sz="1600" dirty="0">
                <a:latin typeface="Lucida Console" panose="020B0609040504020204" pitchFamily="49" charset="0"/>
              </a:rPr>
              <a:t>()</a:t>
            </a:r>
            <a:r>
              <a:rPr lang="ja-JP" altLang="en-US" sz="1600" dirty="0">
                <a:latin typeface="Lucida Console" panose="020B0609040504020204" pitchFamily="49" charset="0"/>
              </a:rPr>
              <a:t> </a:t>
            </a:r>
            <a:r>
              <a:rPr lang="en-US" altLang="ja-JP" sz="1600" dirty="0">
                <a:latin typeface="Lucida Console" panose="020B0609040504020204" pitchFamily="49" charset="0"/>
              </a:rPr>
              <a:t>{</a:t>
            </a:r>
            <a:r>
              <a:rPr lang="ja-JP" altLang="en-US"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a:t>
            </a:r>
            <a:r>
              <a:rPr lang="ja-JP" altLang="en-US" sz="1600" dirty="0">
                <a:latin typeface="Lucida Console" panose="020B0609040504020204" pitchFamily="49" charset="0"/>
              </a:rPr>
              <a:t>にゃー</a:t>
            </a:r>
            <a:r>
              <a:rPr lang="en-US" altLang="ja-JP" sz="1600" dirty="0">
                <a:latin typeface="Lucida Console" panose="020B0609040504020204" pitchFamily="49" charset="0"/>
              </a:rPr>
              <a:t>\n");</a:t>
            </a:r>
            <a:r>
              <a:rPr lang="ja-JP" altLang="en-US" sz="1600" dirty="0">
                <a:latin typeface="Lucida Console" panose="020B0609040504020204" pitchFamily="49" charset="0"/>
              </a:rPr>
              <a:t> </a:t>
            </a:r>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void </a:t>
            </a:r>
            <a:r>
              <a:rPr lang="en-US" altLang="ja-JP" sz="1600" dirty="0" err="1">
                <a:latin typeface="Lucida Console" panose="020B0609040504020204" pitchFamily="49" charset="0"/>
              </a:rPr>
              <a:t>func_pig</a:t>
            </a:r>
            <a:r>
              <a:rPr lang="en-US" altLang="ja-JP" sz="1600" dirty="0">
                <a:latin typeface="Lucida Console" panose="020B0609040504020204" pitchFamily="49" charset="0"/>
              </a:rPr>
              <a:t>()</a:t>
            </a:r>
            <a:r>
              <a:rPr lang="ja-JP" altLang="en-US" sz="1600" dirty="0">
                <a:latin typeface="Lucida Console" panose="020B0609040504020204" pitchFamily="49" charset="0"/>
              </a:rPr>
              <a:t> </a:t>
            </a:r>
            <a:r>
              <a:rPr lang="en-US" altLang="ja-JP" sz="1600" dirty="0">
                <a:latin typeface="Lucida Console" panose="020B0609040504020204" pitchFamily="49" charset="0"/>
              </a:rPr>
              <a:t>{</a:t>
            </a:r>
            <a:r>
              <a:rPr lang="ja-JP" altLang="en-US" sz="1600" dirty="0">
                <a:latin typeface="Lucida Console" panose="020B0609040504020204" pitchFamily="49" charset="0"/>
              </a:rPr>
              <a:t> </a:t>
            </a:r>
            <a:r>
              <a:rPr lang="en-US" altLang="ja-JP" sz="1600" dirty="0" err="1">
                <a:latin typeface="Lucida Console" panose="020B0609040504020204" pitchFamily="49" charset="0"/>
              </a:rPr>
              <a:t>printf</a:t>
            </a:r>
            <a:r>
              <a:rPr lang="en-US" altLang="ja-JP" sz="1600" dirty="0">
                <a:latin typeface="Lucida Console" panose="020B0609040504020204" pitchFamily="49" charset="0"/>
              </a:rPr>
              <a:t>("</a:t>
            </a:r>
            <a:r>
              <a:rPr lang="ja-JP" altLang="en-US" sz="1600" dirty="0">
                <a:latin typeface="Lucida Console" panose="020B0609040504020204" pitchFamily="49" charset="0"/>
              </a:rPr>
              <a:t>ブーブー</a:t>
            </a:r>
            <a:r>
              <a:rPr lang="en-US" altLang="ja-JP" sz="1600" dirty="0">
                <a:latin typeface="Lucida Console" panose="020B0609040504020204" pitchFamily="49" charset="0"/>
              </a:rPr>
              <a:t>\n");</a:t>
            </a:r>
            <a:r>
              <a:rPr lang="ja-JP" altLang="en-US" sz="1600" dirty="0">
                <a:latin typeface="Lucida Console" panose="020B0609040504020204" pitchFamily="49" charset="0"/>
              </a:rPr>
              <a:t> </a:t>
            </a:r>
            <a:r>
              <a:rPr lang="en-US" altLang="ja-JP" sz="1600" dirty="0">
                <a:latin typeface="Lucida Console" panose="020B0609040504020204" pitchFamily="49" charset="0"/>
              </a:rPr>
              <a:t>}</a:t>
            </a:r>
          </a:p>
          <a:p>
            <a:endParaRPr lang="en-US" altLang="ja-JP" sz="1600" dirty="0">
              <a:latin typeface="Lucida Console" panose="020B0609040504020204" pitchFamily="49" charset="0"/>
            </a:endParaRPr>
          </a:p>
          <a:p>
            <a:r>
              <a:rPr lang="en-US" altLang="ja-JP" sz="1600" dirty="0">
                <a:latin typeface="Lucida Console" panose="020B0609040504020204" pitchFamily="49" charset="0"/>
              </a:rPr>
              <a:t>int main(void)</a:t>
            </a:r>
          </a:p>
          <a:p>
            <a:r>
              <a:rPr lang="en-US" altLang="ja-JP" sz="1600" dirty="0">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a:solidFill>
                  <a:srgbClr val="C00000"/>
                </a:solidFill>
                <a:latin typeface="Lucida Console" panose="020B0609040504020204" pitchFamily="49" charset="0"/>
              </a:rPr>
              <a:t>void (*</a:t>
            </a:r>
            <a:r>
              <a:rPr lang="en-US" altLang="ja-JP" sz="1600" dirty="0" err="1">
                <a:solidFill>
                  <a:srgbClr val="C00000"/>
                </a:solidFill>
                <a:latin typeface="Lucida Console" panose="020B0609040504020204" pitchFamily="49" charset="0"/>
              </a:rPr>
              <a:t>pFs</a:t>
            </a:r>
            <a:r>
              <a:rPr lang="en-US" altLang="ja-JP" sz="1600" dirty="0">
                <a:solidFill>
                  <a:srgbClr val="C00000"/>
                </a:solidFill>
                <a:latin typeface="Lucida Console" panose="020B0609040504020204" pitchFamily="49" charset="0"/>
              </a:rPr>
              <a:t>[])() = { </a:t>
            </a:r>
            <a:r>
              <a:rPr lang="en-US" altLang="ja-JP" sz="1600" dirty="0" err="1">
                <a:solidFill>
                  <a:srgbClr val="C00000"/>
                </a:solidFill>
                <a:latin typeface="Lucida Console" panose="020B0609040504020204" pitchFamily="49" charset="0"/>
              </a:rPr>
              <a:t>func_dog</a:t>
            </a:r>
            <a:r>
              <a:rPr lang="en-US" altLang="ja-JP" sz="1600" dirty="0">
                <a:solidFill>
                  <a:srgbClr val="C00000"/>
                </a:solidFill>
                <a:latin typeface="Lucida Console" panose="020B0609040504020204" pitchFamily="49" charset="0"/>
              </a:rPr>
              <a:t>, </a:t>
            </a:r>
            <a:r>
              <a:rPr lang="en-US" altLang="ja-JP" sz="1600" dirty="0" err="1">
                <a:solidFill>
                  <a:srgbClr val="C00000"/>
                </a:solidFill>
                <a:latin typeface="Lucida Console" panose="020B0609040504020204" pitchFamily="49" charset="0"/>
              </a:rPr>
              <a:t>func_cat</a:t>
            </a:r>
            <a:r>
              <a:rPr lang="en-US" altLang="ja-JP" sz="1600" dirty="0">
                <a:solidFill>
                  <a:srgbClr val="C00000"/>
                </a:solidFill>
                <a:latin typeface="Lucida Console" panose="020B0609040504020204" pitchFamily="49" charset="0"/>
              </a:rPr>
              <a:t>, </a:t>
            </a:r>
            <a:r>
              <a:rPr lang="en-US" altLang="ja-JP" sz="1600" dirty="0" err="1">
                <a:solidFill>
                  <a:srgbClr val="C00000"/>
                </a:solidFill>
                <a:latin typeface="Lucida Console" panose="020B0609040504020204" pitchFamily="49" charset="0"/>
              </a:rPr>
              <a:t>func_pig</a:t>
            </a:r>
            <a:r>
              <a:rPr lang="en-US" altLang="ja-JP" sz="1600" dirty="0">
                <a:solidFill>
                  <a:srgbClr val="C00000"/>
                </a:solidFill>
                <a:latin typeface="Lucida Console" panose="020B0609040504020204" pitchFamily="49" charset="0"/>
              </a:rPr>
              <a:t> };</a:t>
            </a:r>
          </a:p>
          <a:p>
            <a:r>
              <a:rPr lang="ja-JP" altLang="en-US" sz="1600" dirty="0">
                <a:latin typeface="Lucida Console" panose="020B0609040504020204" pitchFamily="49" charset="0"/>
              </a:rPr>
              <a:t>    </a:t>
            </a:r>
            <a:r>
              <a:rPr lang="en-US" altLang="ja-JP" sz="1600" dirty="0">
                <a:latin typeface="Lucida Console" panose="020B0609040504020204" pitchFamily="49" charset="0"/>
              </a:rPr>
              <a:t>for (int </a:t>
            </a:r>
            <a:r>
              <a:rPr lang="en-US" altLang="ja-JP" sz="1600" dirty="0" err="1">
                <a:latin typeface="Lucida Console" panose="020B0609040504020204" pitchFamily="49" charset="0"/>
              </a:rPr>
              <a:t>i</a:t>
            </a:r>
            <a:r>
              <a:rPr lang="en-US" altLang="ja-JP" sz="1600" dirty="0">
                <a:latin typeface="Lucida Console" panose="020B0609040504020204" pitchFamily="49" charset="0"/>
              </a:rPr>
              <a:t> = 0; </a:t>
            </a:r>
            <a:r>
              <a:rPr lang="en-US" altLang="ja-JP" sz="1600" dirty="0" err="1">
                <a:latin typeface="Lucida Console" panose="020B0609040504020204" pitchFamily="49" charset="0"/>
              </a:rPr>
              <a:t>i</a:t>
            </a:r>
            <a:r>
              <a:rPr lang="en-US" altLang="ja-JP" sz="1600" dirty="0">
                <a:latin typeface="Lucida Console" panose="020B0609040504020204" pitchFamily="49" charset="0"/>
              </a:rPr>
              <a:t> &lt; 3; </a:t>
            </a:r>
            <a:r>
              <a:rPr lang="en-US" altLang="ja-JP" sz="1600" dirty="0" err="1">
                <a:latin typeface="Lucida Console" panose="020B0609040504020204" pitchFamily="49" charset="0"/>
              </a:rPr>
              <a:t>i</a:t>
            </a:r>
            <a:r>
              <a:rPr lang="en-US" altLang="ja-JP" sz="1600" dirty="0">
                <a:latin typeface="Lucida Console" panose="020B0609040504020204" pitchFamily="49" charset="0"/>
              </a:rPr>
              <a:t>++) {</a:t>
            </a:r>
          </a:p>
          <a:p>
            <a:r>
              <a:rPr lang="ja-JP" altLang="en-US" sz="1600" dirty="0">
                <a:latin typeface="Lucida Console" panose="020B0609040504020204" pitchFamily="49" charset="0"/>
              </a:rPr>
              <a:t>        </a:t>
            </a:r>
            <a:r>
              <a:rPr lang="en-US" altLang="ja-JP" sz="1600" dirty="0">
                <a:solidFill>
                  <a:srgbClr val="C00000"/>
                </a:solidFill>
                <a:latin typeface="Lucida Console" panose="020B0609040504020204" pitchFamily="49" charset="0"/>
              </a:rPr>
              <a:t>(*</a:t>
            </a:r>
            <a:r>
              <a:rPr lang="en-US" altLang="ja-JP" sz="1600" dirty="0" err="1">
                <a:solidFill>
                  <a:srgbClr val="C00000"/>
                </a:solidFill>
                <a:latin typeface="Lucida Console" panose="020B0609040504020204" pitchFamily="49" charset="0"/>
              </a:rPr>
              <a:t>pFs</a:t>
            </a:r>
            <a:r>
              <a:rPr lang="en-US" altLang="ja-JP" sz="1600" dirty="0">
                <a:solidFill>
                  <a:srgbClr val="C00000"/>
                </a:solidFill>
                <a:latin typeface="Lucida Console" panose="020B0609040504020204" pitchFamily="49" charset="0"/>
              </a:rPr>
              <a:t>[</a:t>
            </a:r>
            <a:r>
              <a:rPr lang="en-US" altLang="ja-JP" sz="1600" dirty="0" err="1">
                <a:solidFill>
                  <a:srgbClr val="C00000"/>
                </a:solidFill>
                <a:latin typeface="Lucida Console" panose="020B0609040504020204" pitchFamily="49" charset="0"/>
              </a:rPr>
              <a:t>i</a:t>
            </a:r>
            <a:r>
              <a:rPr lang="en-US" altLang="ja-JP" sz="1600" dirty="0">
                <a:solidFill>
                  <a:srgbClr val="C00000"/>
                </a:solidFill>
                <a:latin typeface="Lucida Console" panose="020B0609040504020204" pitchFamily="49" charset="0"/>
              </a:rPr>
              <a:t>])();</a:t>
            </a:r>
          </a:p>
          <a:p>
            <a:r>
              <a:rPr lang="ja-JP" altLang="en-US" sz="1600" dirty="0">
                <a:latin typeface="Lucida Console" panose="020B0609040504020204" pitchFamily="49" charset="0"/>
              </a:rPr>
              <a:t>    </a:t>
            </a:r>
            <a:r>
              <a:rPr lang="en-US" altLang="ja-JP" sz="1600" dirty="0">
                <a:latin typeface="Lucida Console" panose="020B0609040504020204" pitchFamily="49" charset="0"/>
              </a:rPr>
              <a:t>}</a:t>
            </a:r>
          </a:p>
          <a:p>
            <a:r>
              <a:rPr lang="en-US" altLang="ja-JP" sz="1600" dirty="0">
                <a:latin typeface="Lucida Console" panose="020B0609040504020204" pitchFamily="49" charset="0"/>
              </a:rPr>
              <a:t>}</a:t>
            </a:r>
          </a:p>
        </p:txBody>
      </p:sp>
      <p:cxnSp>
        <p:nvCxnSpPr>
          <p:cNvPr id="6" name="直線矢印コネクタ 5">
            <a:extLst>
              <a:ext uri="{FF2B5EF4-FFF2-40B4-BE49-F238E27FC236}">
                <a16:creationId xmlns:a16="http://schemas.microsoft.com/office/drawing/2014/main" id="{967D7FAC-14CC-ACE0-E8B4-25B453F6A8F9}"/>
              </a:ext>
            </a:extLst>
          </p:cNvPr>
          <p:cNvCxnSpPr>
            <a:cxnSpLocks/>
          </p:cNvCxnSpPr>
          <p:nvPr/>
        </p:nvCxnSpPr>
        <p:spPr>
          <a:xfrm>
            <a:off x="495827" y="5222746"/>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19732A2-805A-97AA-E377-C1F89832F7C7}"/>
              </a:ext>
            </a:extLst>
          </p:cNvPr>
          <p:cNvSpPr txBox="1"/>
          <p:nvPr/>
        </p:nvSpPr>
        <p:spPr>
          <a:xfrm>
            <a:off x="495828" y="5218333"/>
            <a:ext cx="1237494" cy="261610"/>
          </a:xfrm>
          <a:prstGeom prst="rect">
            <a:avLst/>
          </a:prstGeom>
          <a:noFill/>
        </p:spPr>
        <p:txBody>
          <a:bodyPr wrap="square" rtlCol="0">
            <a:spAutoFit/>
          </a:bodyPr>
          <a:lstStyle/>
          <a:p>
            <a:r>
              <a:rPr lang="ja-JP" altLang="en-US" sz="1100" dirty="0"/>
              <a:t>実行結果</a:t>
            </a:r>
            <a:endParaRPr kumimoji="1" lang="ja-JP" altLang="en-US" sz="1100" dirty="0"/>
          </a:p>
        </p:txBody>
      </p:sp>
      <p:sp>
        <p:nvSpPr>
          <p:cNvPr id="8" name="テキスト ボックス 7">
            <a:extLst>
              <a:ext uri="{FF2B5EF4-FFF2-40B4-BE49-F238E27FC236}">
                <a16:creationId xmlns:a16="http://schemas.microsoft.com/office/drawing/2014/main" id="{2A10D3FF-2C57-516F-BCFF-88EEA580EF88}"/>
              </a:ext>
            </a:extLst>
          </p:cNvPr>
          <p:cNvSpPr txBox="1"/>
          <p:nvPr/>
        </p:nvSpPr>
        <p:spPr>
          <a:xfrm>
            <a:off x="354825" y="5576645"/>
            <a:ext cx="1466442" cy="830997"/>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ja-JP" altLang="en-US" sz="1600" dirty="0">
                <a:ea typeface="+mn-ea"/>
              </a:rPr>
              <a:t>わんわん</a:t>
            </a:r>
          </a:p>
          <a:p>
            <a:pPr algn="l"/>
            <a:r>
              <a:rPr lang="ja-JP" altLang="en-US" sz="1600" dirty="0">
                <a:ea typeface="+mn-ea"/>
              </a:rPr>
              <a:t>にゃー</a:t>
            </a:r>
          </a:p>
          <a:p>
            <a:pPr algn="l"/>
            <a:r>
              <a:rPr lang="ja-JP" altLang="en-US" sz="1600" dirty="0">
                <a:ea typeface="+mn-ea"/>
              </a:rPr>
              <a:t>ブーブー</a:t>
            </a:r>
            <a:endParaRPr lang="en-US" altLang="ja-JP" sz="1600" dirty="0">
              <a:ea typeface="+mn-ea"/>
            </a:endParaRPr>
          </a:p>
        </p:txBody>
      </p:sp>
    </p:spTree>
    <p:extLst>
      <p:ext uri="{BB962C8B-B14F-4D97-AF65-F5344CB8AC3E}">
        <p14:creationId xmlns:p14="http://schemas.microsoft.com/office/powerpoint/2010/main" val="42416719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8F14A1-7013-DCF5-98FC-D05287632E14}"/>
              </a:ext>
            </a:extLst>
          </p:cNvPr>
          <p:cNvSpPr>
            <a:spLocks noGrp="1"/>
          </p:cNvSpPr>
          <p:nvPr>
            <p:ph type="title"/>
          </p:nvPr>
        </p:nvSpPr>
        <p:spPr/>
        <p:txBody>
          <a:bodyPr/>
          <a:lstStyle/>
          <a:p>
            <a:r>
              <a:rPr lang="ja-JP" altLang="en-US" dirty="0"/>
              <a:t>高階</a:t>
            </a:r>
            <a:r>
              <a:rPr kumimoji="1" lang="ja-JP" altLang="en-US" dirty="0"/>
              <a:t>関数</a:t>
            </a:r>
          </a:p>
        </p:txBody>
      </p:sp>
      <p:sp>
        <p:nvSpPr>
          <p:cNvPr id="3" name="コンテンツ プレースホルダー 2">
            <a:extLst>
              <a:ext uri="{FF2B5EF4-FFF2-40B4-BE49-F238E27FC236}">
                <a16:creationId xmlns:a16="http://schemas.microsoft.com/office/drawing/2014/main" id="{12F5ECCF-B2D3-E9BD-54DF-617941A0C94B}"/>
              </a:ext>
            </a:extLst>
          </p:cNvPr>
          <p:cNvSpPr>
            <a:spLocks noGrp="1"/>
          </p:cNvSpPr>
          <p:nvPr>
            <p:ph idx="1"/>
          </p:nvPr>
        </p:nvSpPr>
        <p:spPr>
          <a:xfrm>
            <a:off x="457200" y="1214422"/>
            <a:ext cx="8229600" cy="1062450"/>
          </a:xfrm>
        </p:spPr>
        <p:txBody>
          <a:bodyPr/>
          <a:lstStyle/>
          <a:p>
            <a:r>
              <a:rPr kumimoji="1" lang="ja-JP" altLang="en-US" sz="2000" dirty="0"/>
              <a:t>関数のアドレスを引数として受け取る関数を</a:t>
            </a:r>
            <a:r>
              <a:rPr lang="ja-JP" altLang="en-US" sz="2000" b="1" dirty="0">
                <a:solidFill>
                  <a:srgbClr val="C00000"/>
                </a:solidFill>
              </a:rPr>
              <a:t>高階</a:t>
            </a:r>
            <a:r>
              <a:rPr kumimoji="1" lang="ja-JP" altLang="en-US" sz="2000" b="1" dirty="0">
                <a:solidFill>
                  <a:srgbClr val="C00000"/>
                </a:solidFill>
              </a:rPr>
              <a:t>関数</a:t>
            </a:r>
            <a:r>
              <a:rPr kumimoji="1" lang="ja-JP" altLang="en-US" sz="2000" dirty="0"/>
              <a:t>という</a:t>
            </a:r>
          </a:p>
        </p:txBody>
      </p:sp>
      <p:sp>
        <p:nvSpPr>
          <p:cNvPr id="6" name="正方形/長方形 5">
            <a:extLst>
              <a:ext uri="{FF2B5EF4-FFF2-40B4-BE49-F238E27FC236}">
                <a16:creationId xmlns:a16="http://schemas.microsoft.com/office/drawing/2014/main" id="{0F74683B-8A96-FE3E-28DB-B80C2EEF805D}"/>
              </a:ext>
            </a:extLst>
          </p:cNvPr>
          <p:cNvSpPr>
            <a:spLocks noChangeArrowheads="1"/>
          </p:cNvSpPr>
          <p:nvPr/>
        </p:nvSpPr>
        <p:spPr bwMode="auto">
          <a:xfrm>
            <a:off x="457200" y="2494208"/>
            <a:ext cx="4762872" cy="1323439"/>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void </a:t>
            </a:r>
            <a:r>
              <a:rPr lang="en-US" altLang="ja-JP" sz="2000" dirty="0" err="1">
                <a:latin typeface="Lucida Console" panose="020B0609040504020204" pitchFamily="49" charset="0"/>
              </a:rPr>
              <a:t>func</a:t>
            </a:r>
            <a:r>
              <a:rPr lang="en-US" altLang="ja-JP" sz="2000" dirty="0">
                <a:latin typeface="Lucida Console" panose="020B0609040504020204" pitchFamily="49" charset="0"/>
              </a:rPr>
              <a:t>(</a:t>
            </a:r>
            <a:r>
              <a:rPr lang="en-US" altLang="ja-JP" sz="2000" dirty="0">
                <a:solidFill>
                  <a:srgbClr val="C00000"/>
                </a:solidFill>
                <a:latin typeface="Lucida Console" panose="020B0609040504020204" pitchFamily="49" charset="0"/>
              </a:rPr>
              <a:t>void (*pF)(int)</a:t>
            </a:r>
            <a:r>
              <a:rPr lang="en-US" altLang="ja-JP" sz="2000" dirty="0">
                <a:latin typeface="Lucida Console" panose="020B0609040504020204" pitchFamily="49" charset="0"/>
              </a:rPr>
              <a:t>)</a:t>
            </a:r>
          </a:p>
          <a:p>
            <a:r>
              <a:rPr lang="en-US" altLang="ja-JP" sz="2000" dirty="0">
                <a:latin typeface="Lucida Console" panose="020B0609040504020204" pitchFamily="49" charset="0"/>
              </a:rPr>
              <a:t>{</a:t>
            </a:r>
          </a:p>
          <a:p>
            <a:r>
              <a:rPr lang="ja-JP" altLang="en-US" sz="2000" dirty="0">
                <a:latin typeface="Lucida Console" panose="020B0609040504020204" pitchFamily="49" charset="0"/>
              </a:rPr>
              <a:t>    </a:t>
            </a:r>
            <a:r>
              <a:rPr lang="en-US" altLang="ja-JP" sz="2000" dirty="0">
                <a:solidFill>
                  <a:srgbClr val="C00000"/>
                </a:solidFill>
                <a:latin typeface="Lucida Console" panose="020B0609040504020204" pitchFamily="49" charset="0"/>
              </a:rPr>
              <a:t>(*pF)(10);</a:t>
            </a:r>
          </a:p>
          <a:p>
            <a:r>
              <a:rPr lang="en-US" altLang="ja-JP" sz="2000" dirty="0">
                <a:latin typeface="Lucida Console" panose="020B0609040504020204" pitchFamily="49" charset="0"/>
              </a:rPr>
              <a:t>}</a:t>
            </a:r>
          </a:p>
        </p:txBody>
      </p:sp>
      <p:sp>
        <p:nvSpPr>
          <p:cNvPr id="7" name="テキスト ボックス 6">
            <a:extLst>
              <a:ext uri="{FF2B5EF4-FFF2-40B4-BE49-F238E27FC236}">
                <a16:creationId xmlns:a16="http://schemas.microsoft.com/office/drawing/2014/main" id="{6D9CA037-425C-2E97-6FFB-E86208B648D8}"/>
              </a:ext>
            </a:extLst>
          </p:cNvPr>
          <p:cNvSpPr txBox="1"/>
          <p:nvPr/>
        </p:nvSpPr>
        <p:spPr>
          <a:xfrm>
            <a:off x="457200" y="2069404"/>
            <a:ext cx="2098576" cy="400110"/>
          </a:xfrm>
          <a:prstGeom prst="rect">
            <a:avLst/>
          </a:prstGeom>
          <a:noFill/>
        </p:spPr>
        <p:txBody>
          <a:bodyPr wrap="square" rtlCol="0">
            <a:spAutoFit/>
          </a:bodyPr>
          <a:lstStyle/>
          <a:p>
            <a:pPr algn="l"/>
            <a:r>
              <a:rPr lang="ja-JP" altLang="en-US" sz="2000" b="0" i="0" u="none" strike="noStrike" baseline="0" dirty="0">
                <a:latin typeface="+mn-ea"/>
                <a:ea typeface="+mn-ea"/>
              </a:rPr>
              <a:t>高階関数の例</a:t>
            </a:r>
            <a:endParaRPr lang="en-US" altLang="ja-JP" sz="2000" b="0" i="0" u="none" strike="noStrike" baseline="0" dirty="0">
              <a:latin typeface="+mn-ea"/>
              <a:ea typeface="+mn-ea"/>
            </a:endParaRPr>
          </a:p>
        </p:txBody>
      </p:sp>
      <p:sp>
        <p:nvSpPr>
          <p:cNvPr id="8" name="テキスト ボックス 7">
            <a:extLst>
              <a:ext uri="{FF2B5EF4-FFF2-40B4-BE49-F238E27FC236}">
                <a16:creationId xmlns:a16="http://schemas.microsoft.com/office/drawing/2014/main" id="{9274936A-C2D8-DB8B-4408-149466BC7A10}"/>
              </a:ext>
            </a:extLst>
          </p:cNvPr>
          <p:cNvSpPr txBox="1"/>
          <p:nvPr/>
        </p:nvSpPr>
        <p:spPr>
          <a:xfrm>
            <a:off x="3635896" y="3422219"/>
            <a:ext cx="4176464" cy="584775"/>
          </a:xfrm>
          <a:prstGeom prst="rect">
            <a:avLst/>
          </a:prstGeom>
          <a:solidFill>
            <a:schemeClr val="bg1"/>
          </a:solidFill>
          <a:ln>
            <a:solidFill>
              <a:schemeClr val="tx2"/>
            </a:solidFill>
          </a:ln>
        </p:spPr>
        <p:txBody>
          <a:bodyPr wrap="square" rtlCol="0">
            <a:spAutoFit/>
          </a:bodyPr>
          <a:lstStyle/>
          <a:p>
            <a:r>
              <a:rPr lang="ja-JP" altLang="en-US" sz="1600" dirty="0">
                <a:latin typeface="+mn-ea"/>
                <a:ea typeface="+mn-ea"/>
              </a:rPr>
              <a:t>「戻り値無し」「引数が</a:t>
            </a:r>
            <a:r>
              <a:rPr lang="en-US" altLang="ja-JP" sz="1600" dirty="0">
                <a:latin typeface="+mn-ea"/>
                <a:ea typeface="+mn-ea"/>
              </a:rPr>
              <a:t>int</a:t>
            </a:r>
            <a:r>
              <a:rPr lang="ja-JP" altLang="en-US" sz="1600" dirty="0">
                <a:latin typeface="+mn-ea"/>
                <a:ea typeface="+mn-ea"/>
              </a:rPr>
              <a:t>型の値」の関数のアドレスを変数</a:t>
            </a:r>
            <a:r>
              <a:rPr lang="en-US" altLang="ja-JP" sz="1600" dirty="0">
                <a:latin typeface="Lucida Console" panose="020B0609040504020204" pitchFamily="49" charset="0"/>
                <a:ea typeface="+mn-ea"/>
              </a:rPr>
              <a:t>pF</a:t>
            </a:r>
            <a:r>
              <a:rPr lang="ja-JP" altLang="en-US" sz="1600" dirty="0">
                <a:latin typeface="+mn-ea"/>
                <a:ea typeface="+mn-ea"/>
              </a:rPr>
              <a:t>で受け取る</a:t>
            </a:r>
            <a:endParaRPr kumimoji="1" lang="ja-JP" altLang="en-US" sz="1600" dirty="0">
              <a:latin typeface="+mn-ea"/>
              <a:ea typeface="+mn-ea"/>
            </a:endParaRPr>
          </a:p>
        </p:txBody>
      </p:sp>
      <p:cxnSp>
        <p:nvCxnSpPr>
          <p:cNvPr id="9" name="直線矢印コネクタ 8">
            <a:extLst>
              <a:ext uri="{FF2B5EF4-FFF2-40B4-BE49-F238E27FC236}">
                <a16:creationId xmlns:a16="http://schemas.microsoft.com/office/drawing/2014/main" id="{ADBC6EA1-F2A8-DF4F-9084-6E0F2E8E650F}"/>
              </a:ext>
            </a:extLst>
          </p:cNvPr>
          <p:cNvCxnSpPr>
            <a:cxnSpLocks/>
          </p:cNvCxnSpPr>
          <p:nvPr/>
        </p:nvCxnSpPr>
        <p:spPr>
          <a:xfrm flipH="1" flipV="1">
            <a:off x="3635896" y="2937693"/>
            <a:ext cx="144016" cy="4364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DEC6330-9B5E-90AC-0611-836199FF5A23}"/>
              </a:ext>
            </a:extLst>
          </p:cNvPr>
          <p:cNvSpPr txBox="1"/>
          <p:nvPr/>
        </p:nvSpPr>
        <p:spPr>
          <a:xfrm>
            <a:off x="899592" y="4302171"/>
            <a:ext cx="6984773" cy="338554"/>
          </a:xfrm>
          <a:prstGeom prst="rect">
            <a:avLst/>
          </a:prstGeom>
          <a:solidFill>
            <a:schemeClr val="bg1"/>
          </a:solidFill>
          <a:ln>
            <a:solidFill>
              <a:schemeClr val="tx2"/>
            </a:solidFill>
          </a:ln>
        </p:spPr>
        <p:txBody>
          <a:bodyPr wrap="square" rtlCol="0">
            <a:spAutoFit/>
          </a:bodyPr>
          <a:lstStyle/>
          <a:p>
            <a:r>
              <a:rPr lang="en-US" altLang="ja-JP" sz="1600" dirty="0">
                <a:latin typeface="Lucida Console" panose="020B0609040504020204" pitchFamily="49" charset="0"/>
                <a:ea typeface="+mn-ea"/>
              </a:rPr>
              <a:t>pF</a:t>
            </a:r>
            <a:r>
              <a:rPr lang="ja-JP" altLang="en-US" sz="1600" dirty="0">
                <a:latin typeface="+mn-ea"/>
                <a:ea typeface="+mn-ea"/>
              </a:rPr>
              <a:t>が指す</a:t>
            </a:r>
            <a:r>
              <a:rPr lang="en-US" altLang="ja-JP" sz="1600" dirty="0">
                <a:latin typeface="+mn-ea"/>
                <a:ea typeface="+mn-ea"/>
              </a:rPr>
              <a:t>『</a:t>
            </a:r>
            <a:r>
              <a:rPr lang="ja-JP" altLang="en-US" sz="1600" dirty="0">
                <a:latin typeface="+mn-ea"/>
                <a:ea typeface="+mn-ea"/>
              </a:rPr>
              <a:t>「戻り値無し」「引数が</a:t>
            </a:r>
            <a:r>
              <a:rPr lang="en-US" altLang="ja-JP" sz="1600" dirty="0">
                <a:latin typeface="+mn-ea"/>
                <a:ea typeface="+mn-ea"/>
              </a:rPr>
              <a:t>int</a:t>
            </a:r>
            <a:r>
              <a:rPr lang="ja-JP" altLang="en-US" sz="1600" dirty="0">
                <a:latin typeface="+mn-ea"/>
                <a:ea typeface="+mn-ea"/>
              </a:rPr>
              <a:t>型の値」の関数</a:t>
            </a:r>
            <a:r>
              <a:rPr lang="en-US" altLang="ja-JP" sz="1600" dirty="0">
                <a:latin typeface="+mn-ea"/>
                <a:ea typeface="+mn-ea"/>
              </a:rPr>
              <a:t>』</a:t>
            </a:r>
            <a:r>
              <a:rPr lang="ja-JP" altLang="en-US" sz="1600" dirty="0">
                <a:latin typeface="+mn-ea"/>
                <a:ea typeface="+mn-ea"/>
              </a:rPr>
              <a:t>に、値</a:t>
            </a:r>
            <a:r>
              <a:rPr lang="en-US" altLang="ja-JP" sz="1600" dirty="0">
                <a:latin typeface="+mn-ea"/>
                <a:ea typeface="+mn-ea"/>
              </a:rPr>
              <a:t>10</a:t>
            </a:r>
            <a:r>
              <a:rPr lang="ja-JP" altLang="en-US" sz="1600" dirty="0">
                <a:latin typeface="+mn-ea"/>
                <a:ea typeface="+mn-ea"/>
              </a:rPr>
              <a:t>を渡す</a:t>
            </a:r>
            <a:endParaRPr kumimoji="1" lang="ja-JP" altLang="en-US" sz="1600" dirty="0">
              <a:latin typeface="+mn-ea"/>
              <a:ea typeface="+mn-ea"/>
            </a:endParaRPr>
          </a:p>
        </p:txBody>
      </p:sp>
      <p:cxnSp>
        <p:nvCxnSpPr>
          <p:cNvPr id="13" name="直線矢印コネクタ 12">
            <a:extLst>
              <a:ext uri="{FF2B5EF4-FFF2-40B4-BE49-F238E27FC236}">
                <a16:creationId xmlns:a16="http://schemas.microsoft.com/office/drawing/2014/main" id="{BBB82DAC-6A4A-C975-F0F4-8FCFF3474DA4}"/>
              </a:ext>
            </a:extLst>
          </p:cNvPr>
          <p:cNvCxnSpPr>
            <a:cxnSpLocks/>
          </p:cNvCxnSpPr>
          <p:nvPr/>
        </p:nvCxnSpPr>
        <p:spPr>
          <a:xfrm flipV="1">
            <a:off x="1902532" y="3496372"/>
            <a:ext cx="0" cy="6527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33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dirty="0"/>
              <a:t>C</a:t>
            </a:r>
            <a:r>
              <a:rPr lang="ja-JP" altLang="en-US" dirty="0"/>
              <a:t>言語のプログラムコード</a:t>
            </a:r>
          </a:p>
        </p:txBody>
      </p:sp>
      <p:sp>
        <p:nvSpPr>
          <p:cNvPr id="7173" name="コンテンツ プレースホルダ 2"/>
          <p:cNvSpPr txBox="1">
            <a:spLocks/>
          </p:cNvSpPr>
          <p:nvPr/>
        </p:nvSpPr>
        <p:spPr bwMode="auto">
          <a:xfrm>
            <a:off x="428625" y="4390206"/>
            <a:ext cx="8229600" cy="119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457200" indent="-457200" eaLnBrk="1" hangingPunct="1">
              <a:spcBef>
                <a:spcPct val="20000"/>
              </a:spcBef>
              <a:buFont typeface="Arial" panose="020B0604020202020204" pitchFamily="34" charset="0"/>
              <a:buChar char="•"/>
            </a:pPr>
            <a:r>
              <a:rPr lang="ja-JP" altLang="en-US" sz="2800" dirty="0">
                <a:latin typeface="+mn-ea"/>
                <a:ea typeface="+mn-ea"/>
              </a:rPr>
              <a:t>半角英数と記号で記述する</a:t>
            </a:r>
            <a:endParaRPr lang="en-US" altLang="ja-JP" sz="2800" dirty="0">
              <a:latin typeface="+mn-ea"/>
              <a:ea typeface="+mn-ea"/>
            </a:endParaRPr>
          </a:p>
          <a:p>
            <a:pPr marL="457200" indent="-457200" eaLnBrk="1" hangingPunct="1">
              <a:spcBef>
                <a:spcPct val="20000"/>
              </a:spcBef>
              <a:buFont typeface="Arial" panose="020B0604020202020204" pitchFamily="34" charset="0"/>
              <a:buChar char="•"/>
            </a:pPr>
            <a:r>
              <a:rPr lang="ja-JP" altLang="en-US" sz="2800" dirty="0">
                <a:latin typeface="+mn-ea"/>
                <a:ea typeface="+mn-ea"/>
              </a:rPr>
              <a:t>人が読んで理解できるテキスト形式</a:t>
            </a:r>
          </a:p>
        </p:txBody>
      </p:sp>
      <p:sp>
        <p:nvSpPr>
          <p:cNvPr id="10" name="テキスト ボックス 9">
            <a:extLst>
              <a:ext uri="{FF2B5EF4-FFF2-40B4-BE49-F238E27FC236}">
                <a16:creationId xmlns:a16="http://schemas.microsoft.com/office/drawing/2014/main" id="{B4563CFE-C4D4-0555-F202-E557E1BF1BB8}"/>
              </a:ext>
            </a:extLst>
          </p:cNvPr>
          <p:cNvSpPr txBox="1"/>
          <p:nvPr/>
        </p:nvSpPr>
        <p:spPr>
          <a:xfrm>
            <a:off x="539552" y="1192067"/>
            <a:ext cx="4752528" cy="369332"/>
          </a:xfrm>
          <a:prstGeom prst="rect">
            <a:avLst/>
          </a:prstGeom>
          <a:noFill/>
        </p:spPr>
        <p:txBody>
          <a:bodyPr wrap="square">
            <a:spAutoFit/>
          </a:bodyPr>
          <a:lstStyle/>
          <a:p>
            <a:r>
              <a:rPr lang="ja-JP" altLang="en-US" dirty="0">
                <a:latin typeface="+mn-ea"/>
                <a:ea typeface="+mn-ea"/>
              </a:rPr>
              <a:t>C言語の最も基本的なプログラムコードの形</a:t>
            </a:r>
          </a:p>
        </p:txBody>
      </p:sp>
      <p:pic>
        <p:nvPicPr>
          <p:cNvPr id="8" name="図 7">
            <a:extLst>
              <a:ext uri="{FF2B5EF4-FFF2-40B4-BE49-F238E27FC236}">
                <a16:creationId xmlns:a16="http://schemas.microsoft.com/office/drawing/2014/main" id="{BEB0110C-2526-0B10-8FB4-CE02D17E4346}"/>
              </a:ext>
            </a:extLst>
          </p:cNvPr>
          <p:cNvPicPr>
            <a:picLocks noChangeAspect="1"/>
          </p:cNvPicPr>
          <p:nvPr/>
        </p:nvPicPr>
        <p:blipFill>
          <a:blip r:embed="rId3"/>
          <a:stretch>
            <a:fillRect/>
          </a:stretch>
        </p:blipFill>
        <p:spPr>
          <a:xfrm>
            <a:off x="657564" y="1753358"/>
            <a:ext cx="2640757" cy="1975258"/>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dirty="0"/>
              <a:t>第</a:t>
            </a:r>
            <a:r>
              <a:rPr lang="en-US" altLang="ja-JP" dirty="0"/>
              <a:t>6</a:t>
            </a:r>
            <a:r>
              <a:rPr lang="ja-JP" altLang="en-US" dirty="0"/>
              <a:t>章  文字列の扱いと構造体</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395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431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20504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65A0CC-3835-754A-2AFB-D79F276AC038}"/>
              </a:ext>
            </a:extLst>
          </p:cNvPr>
          <p:cNvSpPr>
            <a:spLocks noGrp="1"/>
          </p:cNvSpPr>
          <p:nvPr>
            <p:ph type="ctrTitle"/>
          </p:nvPr>
        </p:nvSpPr>
        <p:spPr/>
        <p:txBody>
          <a:bodyPr/>
          <a:lstStyle/>
          <a:p>
            <a:r>
              <a:rPr lang="ja-JP" altLang="en-US" dirty="0"/>
              <a:t>文字列と配列</a:t>
            </a:r>
            <a:endParaRPr kumimoji="1" lang="ja-JP" altLang="en-US" dirty="0"/>
          </a:p>
        </p:txBody>
      </p:sp>
      <p:sp>
        <p:nvSpPr>
          <p:cNvPr id="3" name="字幕 2">
            <a:extLst>
              <a:ext uri="{FF2B5EF4-FFF2-40B4-BE49-F238E27FC236}">
                <a16:creationId xmlns:a16="http://schemas.microsoft.com/office/drawing/2014/main" id="{C90829FA-1DD7-35C9-5A8F-6972C8D88DBE}"/>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1118120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C0529-6548-B346-4681-E18C6EE040E2}"/>
              </a:ext>
            </a:extLst>
          </p:cNvPr>
          <p:cNvSpPr>
            <a:spLocks noGrp="1"/>
          </p:cNvSpPr>
          <p:nvPr>
            <p:ph type="title"/>
          </p:nvPr>
        </p:nvSpPr>
        <p:spPr/>
        <p:txBody>
          <a:bodyPr/>
          <a:lstStyle/>
          <a:p>
            <a:r>
              <a:rPr kumimoji="1" lang="ja-JP" altLang="en-US" dirty="0"/>
              <a:t>配列への文字列の格納</a:t>
            </a:r>
          </a:p>
        </p:txBody>
      </p:sp>
      <p:sp>
        <p:nvSpPr>
          <p:cNvPr id="3" name="コンテンツ プレースホルダー 2">
            <a:extLst>
              <a:ext uri="{FF2B5EF4-FFF2-40B4-BE49-F238E27FC236}">
                <a16:creationId xmlns:a16="http://schemas.microsoft.com/office/drawing/2014/main" id="{7F46645E-0C52-7FB3-9961-7F62094C3AE3}"/>
              </a:ext>
            </a:extLst>
          </p:cNvPr>
          <p:cNvSpPr>
            <a:spLocks noGrp="1"/>
          </p:cNvSpPr>
          <p:nvPr>
            <p:ph idx="1"/>
          </p:nvPr>
        </p:nvSpPr>
        <p:spPr>
          <a:xfrm>
            <a:off x="457200" y="1214422"/>
            <a:ext cx="8229600" cy="725470"/>
          </a:xfrm>
        </p:spPr>
        <p:txBody>
          <a:bodyPr/>
          <a:lstStyle/>
          <a:p>
            <a:r>
              <a:rPr kumimoji="1" lang="ja-JP" altLang="en-US" sz="2000" dirty="0"/>
              <a:t>文字列は</a:t>
            </a:r>
            <a:r>
              <a:rPr lang="en-US" altLang="ja-JP" sz="2000" dirty="0"/>
              <a:t>char</a:t>
            </a:r>
            <a:r>
              <a:rPr lang="ja-JP" altLang="en-US" sz="2000" dirty="0"/>
              <a:t>型の配列に</a:t>
            </a:r>
            <a:r>
              <a:rPr lang="en-US" altLang="ja-JP" sz="2000" dirty="0"/>
              <a:t>1</a:t>
            </a:r>
            <a:r>
              <a:rPr lang="ja-JP" altLang="en-US" sz="2000" dirty="0"/>
              <a:t>文字ずつ格納する</a:t>
            </a:r>
            <a:endParaRPr lang="en-US" altLang="ja-JP" sz="2000" dirty="0"/>
          </a:p>
          <a:p>
            <a:r>
              <a:rPr kumimoji="1" lang="ja-JP" altLang="en-US" sz="2000" dirty="0"/>
              <a:t>文字列の末尾には、</a:t>
            </a:r>
            <a:r>
              <a:rPr kumimoji="1" lang="en-US" altLang="ja-JP" sz="2000" b="1" dirty="0">
                <a:solidFill>
                  <a:srgbClr val="C00000"/>
                </a:solidFill>
              </a:rPr>
              <a:t>NULL</a:t>
            </a:r>
            <a:r>
              <a:rPr kumimoji="1" lang="ja-JP" altLang="en-US" sz="2000" b="1" dirty="0">
                <a:solidFill>
                  <a:srgbClr val="C00000"/>
                </a:solidFill>
              </a:rPr>
              <a:t>文字（</a:t>
            </a:r>
            <a:r>
              <a:rPr kumimoji="1" lang="en-US" altLang="ja-JP" sz="2000" b="1" dirty="0">
                <a:solidFill>
                  <a:srgbClr val="C00000"/>
                </a:solidFill>
              </a:rPr>
              <a:t>'\0'</a:t>
            </a:r>
            <a:r>
              <a:rPr kumimoji="1" lang="ja-JP" altLang="en-US" sz="2000" b="1" dirty="0">
                <a:solidFill>
                  <a:srgbClr val="C00000"/>
                </a:solidFill>
              </a:rPr>
              <a:t>）</a:t>
            </a:r>
            <a:r>
              <a:rPr kumimoji="1" lang="ja-JP" altLang="en-US" sz="2000" dirty="0"/>
              <a:t>を格納する決まりがある</a:t>
            </a:r>
          </a:p>
        </p:txBody>
      </p:sp>
      <p:pic>
        <p:nvPicPr>
          <p:cNvPr id="7" name="図 6">
            <a:extLst>
              <a:ext uri="{FF2B5EF4-FFF2-40B4-BE49-F238E27FC236}">
                <a16:creationId xmlns:a16="http://schemas.microsoft.com/office/drawing/2014/main" id="{D26CEF94-A2F7-E95B-5068-841F7EAA382B}"/>
              </a:ext>
            </a:extLst>
          </p:cNvPr>
          <p:cNvPicPr>
            <a:picLocks noChangeAspect="1"/>
          </p:cNvPicPr>
          <p:nvPr/>
        </p:nvPicPr>
        <p:blipFill>
          <a:blip r:embed="rId2"/>
          <a:stretch>
            <a:fillRect/>
          </a:stretch>
        </p:blipFill>
        <p:spPr>
          <a:xfrm>
            <a:off x="445623" y="2647257"/>
            <a:ext cx="2638218" cy="2143145"/>
          </a:xfrm>
          <a:prstGeom prst="rect">
            <a:avLst/>
          </a:prstGeom>
        </p:spPr>
      </p:pic>
      <p:sp>
        <p:nvSpPr>
          <p:cNvPr id="8" name="コンテンツ プレースホルダー 2">
            <a:extLst>
              <a:ext uri="{FF2B5EF4-FFF2-40B4-BE49-F238E27FC236}">
                <a16:creationId xmlns:a16="http://schemas.microsoft.com/office/drawing/2014/main" id="{2820CA45-2DBD-8EC4-9EC3-FC2C7E2BA50B}"/>
              </a:ext>
            </a:extLst>
          </p:cNvPr>
          <p:cNvSpPr txBox="1">
            <a:spLocks/>
          </p:cNvSpPr>
          <p:nvPr/>
        </p:nvSpPr>
        <p:spPr bwMode="auto">
          <a:xfrm>
            <a:off x="457200" y="5210641"/>
            <a:ext cx="8229600" cy="72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000" dirty="0"/>
              <a:t>3</a:t>
            </a:r>
            <a:r>
              <a:rPr lang="ja-JP" altLang="en-US" sz="2000" dirty="0"/>
              <a:t>文字の</a:t>
            </a:r>
            <a:r>
              <a:rPr lang="en-US" altLang="ja-JP" sz="2000" dirty="0"/>
              <a:t>"dog"</a:t>
            </a:r>
            <a:r>
              <a:rPr lang="ja-JP" altLang="en-US" sz="2000" dirty="0"/>
              <a:t>を格納するには、末尾に</a:t>
            </a:r>
            <a:r>
              <a:rPr lang="en-US" altLang="ja-JP" sz="2000" dirty="0"/>
              <a:t>NULL</a:t>
            </a:r>
            <a:r>
              <a:rPr lang="ja-JP" altLang="en-US" sz="2000" dirty="0"/>
              <a:t>文字を入れることを考慮して、</a:t>
            </a:r>
            <a:r>
              <a:rPr lang="en-US" altLang="ja-JP" sz="2000" dirty="0"/>
              <a:t>4</a:t>
            </a:r>
            <a:r>
              <a:rPr lang="ja-JP" altLang="en-US" sz="2000" dirty="0"/>
              <a:t>以上の要素を持つ</a:t>
            </a:r>
            <a:r>
              <a:rPr lang="en-US" altLang="ja-JP" sz="2000" dirty="0"/>
              <a:t>char</a:t>
            </a:r>
            <a:r>
              <a:rPr lang="ja-JP" altLang="en-US" sz="2000" dirty="0"/>
              <a:t>型の配列を準備する</a:t>
            </a:r>
          </a:p>
        </p:txBody>
      </p:sp>
      <p:sp>
        <p:nvSpPr>
          <p:cNvPr id="9" name="テキスト ボックス 8">
            <a:extLst>
              <a:ext uri="{FF2B5EF4-FFF2-40B4-BE49-F238E27FC236}">
                <a16:creationId xmlns:a16="http://schemas.microsoft.com/office/drawing/2014/main" id="{0AD1DF8D-9C41-241B-2FF9-0F8238617823}"/>
              </a:ext>
            </a:extLst>
          </p:cNvPr>
          <p:cNvSpPr txBox="1"/>
          <p:nvPr/>
        </p:nvSpPr>
        <p:spPr>
          <a:xfrm>
            <a:off x="611560" y="6356350"/>
            <a:ext cx="5581977" cy="338554"/>
          </a:xfrm>
          <a:prstGeom prst="rect">
            <a:avLst/>
          </a:prstGeom>
          <a:noFill/>
        </p:spPr>
        <p:txBody>
          <a:bodyPr wrap="none" rtlCol="0">
            <a:spAutoFit/>
          </a:bodyPr>
          <a:lstStyle/>
          <a:p>
            <a:r>
              <a:rPr kumimoji="1" lang="en-US" altLang="ja-JP" sz="1600" dirty="0">
                <a:latin typeface="+mn-ea"/>
                <a:ea typeface="+mn-ea"/>
              </a:rPr>
              <a:t>※</a:t>
            </a:r>
            <a:r>
              <a:rPr kumimoji="1" lang="ja-JP" altLang="en-US" sz="1600" dirty="0">
                <a:latin typeface="+mn-ea"/>
                <a:ea typeface="+mn-ea"/>
              </a:rPr>
              <a:t> 扱う文字は</a:t>
            </a:r>
            <a:r>
              <a:rPr kumimoji="1" lang="en-US" altLang="ja-JP" sz="1600" dirty="0">
                <a:latin typeface="+mn-ea"/>
                <a:ea typeface="+mn-ea"/>
              </a:rPr>
              <a:t>char</a:t>
            </a:r>
            <a:r>
              <a:rPr kumimoji="1" lang="ja-JP" altLang="en-US" sz="1600" dirty="0">
                <a:latin typeface="+mn-ea"/>
                <a:ea typeface="+mn-ea"/>
              </a:rPr>
              <a:t>型で表現可能な半角英数記号に限定する</a:t>
            </a:r>
          </a:p>
        </p:txBody>
      </p:sp>
      <p:pic>
        <p:nvPicPr>
          <p:cNvPr id="11" name="図 10">
            <a:extLst>
              <a:ext uri="{FF2B5EF4-FFF2-40B4-BE49-F238E27FC236}">
                <a16:creationId xmlns:a16="http://schemas.microsoft.com/office/drawing/2014/main" id="{6826D39C-DCF4-1516-49C5-747C5D072EC9}"/>
              </a:ext>
            </a:extLst>
          </p:cNvPr>
          <p:cNvPicPr>
            <a:picLocks noChangeAspect="1"/>
          </p:cNvPicPr>
          <p:nvPr/>
        </p:nvPicPr>
        <p:blipFill>
          <a:blip r:embed="rId3"/>
          <a:stretch>
            <a:fillRect/>
          </a:stretch>
        </p:blipFill>
        <p:spPr>
          <a:xfrm>
            <a:off x="3109311" y="2647257"/>
            <a:ext cx="5843214" cy="2005879"/>
          </a:xfrm>
          <a:prstGeom prst="rect">
            <a:avLst/>
          </a:prstGeom>
        </p:spPr>
      </p:pic>
    </p:spTree>
    <p:extLst>
      <p:ext uri="{BB962C8B-B14F-4D97-AF65-F5344CB8AC3E}">
        <p14:creationId xmlns:p14="http://schemas.microsoft.com/office/powerpoint/2010/main" val="19246537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7BA2D-8613-2BAA-9700-9FA302971B0B}"/>
              </a:ext>
            </a:extLst>
          </p:cNvPr>
          <p:cNvSpPr>
            <a:spLocks noGrp="1"/>
          </p:cNvSpPr>
          <p:nvPr>
            <p:ph type="title"/>
          </p:nvPr>
        </p:nvSpPr>
        <p:spPr/>
        <p:txBody>
          <a:bodyPr>
            <a:normAutofit fontScale="90000"/>
          </a:bodyPr>
          <a:lstStyle/>
          <a:p>
            <a:r>
              <a:rPr kumimoji="1" lang="en-US" altLang="ja-JP" dirty="0"/>
              <a:t>char</a:t>
            </a:r>
            <a:r>
              <a:rPr kumimoji="1" lang="ja-JP" altLang="en-US" dirty="0"/>
              <a:t>型の配列に格納された文字列の出力</a:t>
            </a:r>
          </a:p>
        </p:txBody>
      </p:sp>
      <p:sp>
        <p:nvSpPr>
          <p:cNvPr id="3" name="コンテンツ プレースホルダー 2">
            <a:extLst>
              <a:ext uri="{FF2B5EF4-FFF2-40B4-BE49-F238E27FC236}">
                <a16:creationId xmlns:a16="http://schemas.microsoft.com/office/drawing/2014/main" id="{9C40403E-A217-677F-5467-5B1683860B1B}"/>
              </a:ext>
            </a:extLst>
          </p:cNvPr>
          <p:cNvSpPr>
            <a:spLocks noGrp="1"/>
          </p:cNvSpPr>
          <p:nvPr>
            <p:ph idx="1"/>
          </p:nvPr>
        </p:nvSpPr>
        <p:spPr/>
        <p:txBody>
          <a:bodyPr/>
          <a:lstStyle/>
          <a:p>
            <a:r>
              <a:rPr kumimoji="1" lang="en-US" altLang="ja-JP" sz="2800" dirty="0" err="1">
                <a:latin typeface="Lucida Console" panose="020B0609040504020204" pitchFamily="49" charset="0"/>
              </a:rPr>
              <a:t>printf</a:t>
            </a:r>
            <a:r>
              <a:rPr kumimoji="1" lang="ja-JP" altLang="en-US" sz="2800" dirty="0"/>
              <a:t>関数で</a:t>
            </a:r>
            <a:r>
              <a:rPr kumimoji="1" lang="en-US" altLang="ja-JP" sz="2800" dirty="0"/>
              <a:t>char</a:t>
            </a:r>
            <a:r>
              <a:rPr kumimoji="1" lang="ja-JP" altLang="en-US" sz="2800" dirty="0"/>
              <a:t>型の配列に格納された文字列を出力するには、変換指定に</a:t>
            </a:r>
            <a:r>
              <a:rPr kumimoji="1" lang="en-US" altLang="ja-JP" sz="2800" dirty="0">
                <a:solidFill>
                  <a:srgbClr val="C00000"/>
                </a:solidFill>
                <a:latin typeface="Lucida Console" panose="020B0609040504020204" pitchFamily="49" charset="0"/>
              </a:rPr>
              <a:t>%s</a:t>
            </a:r>
            <a:r>
              <a:rPr kumimoji="1" lang="ja-JP" altLang="en-US" sz="2800" dirty="0"/>
              <a:t>を使用する</a:t>
            </a:r>
          </a:p>
        </p:txBody>
      </p:sp>
      <p:sp>
        <p:nvSpPr>
          <p:cNvPr id="5" name="正方形/長方形 4">
            <a:extLst>
              <a:ext uri="{FF2B5EF4-FFF2-40B4-BE49-F238E27FC236}">
                <a16:creationId xmlns:a16="http://schemas.microsoft.com/office/drawing/2014/main" id="{D4080588-6BC3-F644-1216-CABC8552B833}"/>
              </a:ext>
            </a:extLst>
          </p:cNvPr>
          <p:cNvSpPr>
            <a:spLocks noChangeArrowheads="1"/>
          </p:cNvSpPr>
          <p:nvPr/>
        </p:nvSpPr>
        <p:spPr bwMode="auto">
          <a:xfrm>
            <a:off x="683568" y="2487593"/>
            <a:ext cx="4505207" cy="2031325"/>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str[4];</a:t>
            </a:r>
          </a:p>
          <a:p>
            <a:r>
              <a:rPr lang="en-US" altLang="ja-JP" dirty="0">
                <a:latin typeface="Lucida Console" panose="020B0609040504020204" pitchFamily="49" charset="0"/>
              </a:rPr>
              <a:t>str[0] = 'd';</a:t>
            </a:r>
          </a:p>
          <a:p>
            <a:r>
              <a:rPr lang="en-US" altLang="ja-JP" dirty="0">
                <a:latin typeface="Lucida Console" panose="020B0609040504020204" pitchFamily="49" charset="0"/>
              </a:rPr>
              <a:t>str[1] = 'o';</a:t>
            </a:r>
          </a:p>
          <a:p>
            <a:r>
              <a:rPr lang="en-US" altLang="ja-JP" dirty="0">
                <a:latin typeface="Lucida Console" panose="020B0609040504020204" pitchFamily="49" charset="0"/>
              </a:rPr>
              <a:t>str[2] = 'g';</a:t>
            </a:r>
          </a:p>
          <a:p>
            <a:r>
              <a:rPr lang="en-US" altLang="ja-JP" dirty="0">
                <a:latin typeface="Lucida Console" panose="020B0609040504020204" pitchFamily="49" charset="0"/>
              </a:rPr>
              <a:t>str[3] = '¥0';</a:t>
            </a:r>
          </a:p>
          <a:p>
            <a:endParaRPr lang="en-US" altLang="ja-JP" dirty="0">
              <a:latin typeface="Lucida Console" panose="020B0609040504020204" pitchFamily="49" charset="0"/>
            </a:endParaRPr>
          </a:p>
          <a:p>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ja-JP" altLang="en-US" dirty="0">
                <a:latin typeface="Lucida Console" panose="020B0609040504020204" pitchFamily="49" charset="0"/>
              </a:rPr>
              <a:t>犬は英語で </a:t>
            </a:r>
            <a:r>
              <a:rPr lang="en-US" altLang="ja-JP" dirty="0">
                <a:solidFill>
                  <a:srgbClr val="C00000"/>
                </a:solidFill>
                <a:latin typeface="Lucida Console" panose="020B0609040504020204" pitchFamily="49" charset="0"/>
              </a:rPr>
              <a:t>%</a:t>
            </a:r>
            <a:r>
              <a:rPr lang="en-US" altLang="ja-JP" dirty="0" err="1">
                <a:solidFill>
                  <a:srgbClr val="C00000"/>
                </a:solidFill>
                <a:latin typeface="Lucida Console" panose="020B0609040504020204" pitchFamily="49" charset="0"/>
              </a:rPr>
              <a:t>s</a:t>
            </a:r>
            <a:r>
              <a:rPr lang="en-US" altLang="ja-JP" dirty="0" err="1">
                <a:latin typeface="Lucida Console" panose="020B0609040504020204" pitchFamily="49" charset="0"/>
              </a:rPr>
              <a:t>¥n</a:t>
            </a:r>
            <a:r>
              <a:rPr lang="en-US" altLang="ja-JP" dirty="0">
                <a:latin typeface="Lucida Console" panose="020B0609040504020204" pitchFamily="49" charset="0"/>
              </a:rPr>
              <a:t>", </a:t>
            </a:r>
            <a:r>
              <a:rPr lang="en-US" altLang="ja-JP" dirty="0">
                <a:solidFill>
                  <a:srgbClr val="C00000"/>
                </a:solidFill>
                <a:latin typeface="Lucida Console" panose="020B0609040504020204" pitchFamily="49" charset="0"/>
              </a:rPr>
              <a:t>str</a:t>
            </a:r>
            <a:r>
              <a:rPr lang="en-US" altLang="ja-JP" dirty="0">
                <a:latin typeface="Lucida Console" panose="020B0609040504020204" pitchFamily="49" charset="0"/>
              </a:rPr>
              <a:t>);</a:t>
            </a:r>
          </a:p>
        </p:txBody>
      </p:sp>
      <p:cxnSp>
        <p:nvCxnSpPr>
          <p:cNvPr id="6" name="直線矢印コネクタ 5">
            <a:extLst>
              <a:ext uri="{FF2B5EF4-FFF2-40B4-BE49-F238E27FC236}">
                <a16:creationId xmlns:a16="http://schemas.microsoft.com/office/drawing/2014/main" id="{959E7232-C285-906F-FDE9-313E393D693E}"/>
              </a:ext>
            </a:extLst>
          </p:cNvPr>
          <p:cNvCxnSpPr>
            <a:cxnSpLocks/>
          </p:cNvCxnSpPr>
          <p:nvPr/>
        </p:nvCxnSpPr>
        <p:spPr>
          <a:xfrm>
            <a:off x="824570" y="4673879"/>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2BF2854-0491-8C9E-13D8-5FCE81118382}"/>
              </a:ext>
            </a:extLst>
          </p:cNvPr>
          <p:cNvSpPr txBox="1"/>
          <p:nvPr/>
        </p:nvSpPr>
        <p:spPr>
          <a:xfrm>
            <a:off x="824571" y="4669466"/>
            <a:ext cx="1237494" cy="261610"/>
          </a:xfrm>
          <a:prstGeom prst="rect">
            <a:avLst/>
          </a:prstGeom>
          <a:noFill/>
        </p:spPr>
        <p:txBody>
          <a:bodyPr wrap="square" rtlCol="0">
            <a:spAutoFit/>
          </a:bodyPr>
          <a:lstStyle/>
          <a:p>
            <a:r>
              <a:rPr lang="ja-JP" altLang="en-US" sz="1100" dirty="0"/>
              <a:t>実行結果</a:t>
            </a:r>
            <a:endParaRPr kumimoji="1" lang="ja-JP" altLang="en-US" sz="1100" dirty="0"/>
          </a:p>
        </p:txBody>
      </p:sp>
      <p:sp>
        <p:nvSpPr>
          <p:cNvPr id="8" name="テキスト ボックス 7">
            <a:extLst>
              <a:ext uri="{FF2B5EF4-FFF2-40B4-BE49-F238E27FC236}">
                <a16:creationId xmlns:a16="http://schemas.microsoft.com/office/drawing/2014/main" id="{0381B06B-47D7-20A8-16EA-4775076A1B0D}"/>
              </a:ext>
            </a:extLst>
          </p:cNvPr>
          <p:cNvSpPr txBox="1"/>
          <p:nvPr/>
        </p:nvSpPr>
        <p:spPr>
          <a:xfrm>
            <a:off x="683568" y="5027778"/>
            <a:ext cx="2592288" cy="369332"/>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ja-JP" altLang="en-US" sz="1800" dirty="0">
                <a:ea typeface="+mn-ea"/>
              </a:rPr>
              <a:t>犬は英語で </a:t>
            </a:r>
            <a:r>
              <a:rPr lang="en-US" altLang="ja-JP" sz="1800" dirty="0">
                <a:ea typeface="+mn-ea"/>
              </a:rPr>
              <a:t>dog</a:t>
            </a:r>
          </a:p>
        </p:txBody>
      </p:sp>
    </p:spTree>
    <p:extLst>
      <p:ext uri="{BB962C8B-B14F-4D97-AF65-F5344CB8AC3E}">
        <p14:creationId xmlns:p14="http://schemas.microsoft.com/office/powerpoint/2010/main" val="39906737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674C6F-B75B-C295-7514-83B8789E4745}"/>
              </a:ext>
            </a:extLst>
          </p:cNvPr>
          <p:cNvSpPr>
            <a:spLocks noGrp="1"/>
          </p:cNvSpPr>
          <p:nvPr>
            <p:ph type="title"/>
          </p:nvPr>
        </p:nvSpPr>
        <p:spPr/>
        <p:txBody>
          <a:bodyPr/>
          <a:lstStyle/>
          <a:p>
            <a:r>
              <a:rPr kumimoji="1" lang="en-US" altLang="ja-JP" dirty="0"/>
              <a:t>char</a:t>
            </a:r>
            <a:r>
              <a:rPr kumimoji="1" lang="ja-JP" altLang="en-US" dirty="0"/>
              <a:t>型の配列の初期化</a:t>
            </a:r>
          </a:p>
        </p:txBody>
      </p:sp>
      <p:sp>
        <p:nvSpPr>
          <p:cNvPr id="3" name="コンテンツ プレースホルダー 2">
            <a:extLst>
              <a:ext uri="{FF2B5EF4-FFF2-40B4-BE49-F238E27FC236}">
                <a16:creationId xmlns:a16="http://schemas.microsoft.com/office/drawing/2014/main" id="{F58135DB-F663-5A54-F321-A4A95C2B452C}"/>
              </a:ext>
            </a:extLst>
          </p:cNvPr>
          <p:cNvSpPr>
            <a:spLocks noGrp="1"/>
          </p:cNvSpPr>
          <p:nvPr>
            <p:ph idx="1"/>
          </p:nvPr>
        </p:nvSpPr>
        <p:spPr>
          <a:xfrm>
            <a:off x="457200" y="1214422"/>
            <a:ext cx="8229600" cy="486386"/>
          </a:xfrm>
        </p:spPr>
        <p:txBody>
          <a:bodyPr/>
          <a:lstStyle/>
          <a:p>
            <a:pPr marL="0" indent="0">
              <a:buNone/>
            </a:pPr>
            <a:r>
              <a:rPr kumimoji="1" lang="en-US" altLang="ja-JP" sz="2000" dirty="0"/>
              <a:t>char</a:t>
            </a:r>
            <a:r>
              <a:rPr kumimoji="1" lang="ja-JP" altLang="en-US" sz="2000" dirty="0"/>
              <a:t>型の配列に文字列を格納するには、複数の方法がある</a:t>
            </a:r>
          </a:p>
        </p:txBody>
      </p:sp>
      <p:sp>
        <p:nvSpPr>
          <p:cNvPr id="5" name="正方形/長方形 4">
            <a:extLst>
              <a:ext uri="{FF2B5EF4-FFF2-40B4-BE49-F238E27FC236}">
                <a16:creationId xmlns:a16="http://schemas.microsoft.com/office/drawing/2014/main" id="{0C82AE2A-3293-7B7B-C5E3-BC8B8F1DC2F9}"/>
              </a:ext>
            </a:extLst>
          </p:cNvPr>
          <p:cNvSpPr>
            <a:spLocks noChangeArrowheads="1"/>
          </p:cNvSpPr>
          <p:nvPr/>
        </p:nvSpPr>
        <p:spPr bwMode="auto">
          <a:xfrm>
            <a:off x="539552" y="5244147"/>
            <a:ext cx="4505207" cy="646331"/>
          </a:xfrm>
          <a:prstGeom prst="rect">
            <a:avLst/>
          </a:prstGeom>
          <a:solidFill>
            <a:schemeClr val="accent2">
              <a:lumMod val="20000"/>
              <a:lumOff val="80000"/>
            </a:schemeClr>
          </a:solidFill>
          <a:ln w="9525">
            <a:noFill/>
            <a:miter lim="800000"/>
            <a:headEnd/>
            <a:tailEnd/>
          </a:ln>
        </p:spPr>
        <p:txBody>
          <a:bodyPr wrap="square">
            <a:spAutoFit/>
          </a:bodyPr>
          <a:lstStyle/>
          <a:p>
            <a:r>
              <a:rPr lang="en-US" altLang="ja-JP" dirty="0">
                <a:latin typeface="Lucida Console" panose="020B0609040504020204" pitchFamily="49" charset="0"/>
              </a:rPr>
              <a:t>char str[4];</a:t>
            </a:r>
          </a:p>
          <a:p>
            <a:r>
              <a:rPr lang="en-US" altLang="ja-JP" dirty="0">
                <a:latin typeface="Lucida Console" panose="020B0609040504020204" pitchFamily="49" charset="0"/>
              </a:rPr>
              <a:t>str = "dog";</a:t>
            </a:r>
          </a:p>
        </p:txBody>
      </p:sp>
      <p:sp>
        <p:nvSpPr>
          <p:cNvPr id="6" name="正方形/長方形 5">
            <a:extLst>
              <a:ext uri="{FF2B5EF4-FFF2-40B4-BE49-F238E27FC236}">
                <a16:creationId xmlns:a16="http://schemas.microsoft.com/office/drawing/2014/main" id="{3BE5EDC0-1672-BEE1-6518-2718CE87DEF9}"/>
              </a:ext>
            </a:extLst>
          </p:cNvPr>
          <p:cNvSpPr>
            <a:spLocks noChangeArrowheads="1"/>
          </p:cNvSpPr>
          <p:nvPr/>
        </p:nvSpPr>
        <p:spPr bwMode="auto">
          <a:xfrm>
            <a:off x="646584" y="1938709"/>
            <a:ext cx="5256584"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str[4] = {'d', 'o', 'g', '¥0'};</a:t>
            </a:r>
          </a:p>
        </p:txBody>
      </p:sp>
      <p:sp>
        <p:nvSpPr>
          <p:cNvPr id="7" name="正方形/長方形 6">
            <a:extLst>
              <a:ext uri="{FF2B5EF4-FFF2-40B4-BE49-F238E27FC236}">
                <a16:creationId xmlns:a16="http://schemas.microsoft.com/office/drawing/2014/main" id="{67C5D254-5B4F-7415-87A9-8EE8E5D3B675}"/>
              </a:ext>
            </a:extLst>
          </p:cNvPr>
          <p:cNvSpPr>
            <a:spLocks noChangeArrowheads="1"/>
          </p:cNvSpPr>
          <p:nvPr/>
        </p:nvSpPr>
        <p:spPr bwMode="auto">
          <a:xfrm>
            <a:off x="637704" y="2668081"/>
            <a:ext cx="5256584"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str[4] = "dog";</a:t>
            </a:r>
          </a:p>
        </p:txBody>
      </p:sp>
      <p:sp>
        <p:nvSpPr>
          <p:cNvPr id="8" name="正方形/長方形 7">
            <a:extLst>
              <a:ext uri="{FF2B5EF4-FFF2-40B4-BE49-F238E27FC236}">
                <a16:creationId xmlns:a16="http://schemas.microsoft.com/office/drawing/2014/main" id="{F1A91C7F-DEDE-D633-48BB-EDBBAEAD6AE6}"/>
              </a:ext>
            </a:extLst>
          </p:cNvPr>
          <p:cNvSpPr>
            <a:spLocks noChangeArrowheads="1"/>
          </p:cNvSpPr>
          <p:nvPr/>
        </p:nvSpPr>
        <p:spPr bwMode="auto">
          <a:xfrm>
            <a:off x="637704" y="3389924"/>
            <a:ext cx="5256584" cy="369332"/>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str[] = "dog";</a:t>
            </a:r>
          </a:p>
        </p:txBody>
      </p:sp>
      <p:sp>
        <p:nvSpPr>
          <p:cNvPr id="9" name="右中かっこ 8">
            <a:extLst>
              <a:ext uri="{FF2B5EF4-FFF2-40B4-BE49-F238E27FC236}">
                <a16:creationId xmlns:a16="http://schemas.microsoft.com/office/drawing/2014/main" id="{35365468-4666-ACB1-A00F-A41B9E2BBFD8}"/>
              </a:ext>
            </a:extLst>
          </p:cNvPr>
          <p:cNvSpPr/>
          <p:nvPr/>
        </p:nvSpPr>
        <p:spPr>
          <a:xfrm>
            <a:off x="6084168" y="1924072"/>
            <a:ext cx="179040" cy="183518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71D03F7-EA91-A086-3725-C3054222CDF9}"/>
              </a:ext>
            </a:extLst>
          </p:cNvPr>
          <p:cNvSpPr txBox="1"/>
          <p:nvPr/>
        </p:nvSpPr>
        <p:spPr>
          <a:xfrm>
            <a:off x="6444208" y="2659490"/>
            <a:ext cx="1979240" cy="400110"/>
          </a:xfrm>
          <a:prstGeom prst="rect">
            <a:avLst/>
          </a:prstGeom>
          <a:noFill/>
          <a:ln>
            <a:solidFill>
              <a:schemeClr val="tx2"/>
            </a:solidFill>
          </a:ln>
        </p:spPr>
        <p:txBody>
          <a:bodyPr wrap="square" rtlCol="0">
            <a:spAutoFit/>
          </a:bodyPr>
          <a:lstStyle/>
          <a:p>
            <a:pPr algn="l"/>
            <a:r>
              <a:rPr lang="ja-JP" altLang="en-US" sz="2000" b="0" i="0" u="none" strike="noStrike" baseline="0" dirty="0">
                <a:latin typeface="+mn-ea"/>
                <a:ea typeface="+mn-ea"/>
              </a:rPr>
              <a:t>ど</a:t>
            </a:r>
            <a:r>
              <a:rPr lang="ja-JP" altLang="en-US" sz="2000" dirty="0">
                <a:latin typeface="+mn-ea"/>
                <a:ea typeface="+mn-ea"/>
              </a:rPr>
              <a:t>れでも同じ</a:t>
            </a:r>
            <a:endParaRPr lang="en-US" altLang="ja-JP" sz="2000" b="0" i="0" u="none" strike="noStrike" baseline="0" dirty="0">
              <a:latin typeface="+mn-ea"/>
              <a:ea typeface="+mn-ea"/>
            </a:endParaRPr>
          </a:p>
        </p:txBody>
      </p:sp>
      <p:sp>
        <p:nvSpPr>
          <p:cNvPr id="11" name="コンテンツ プレースホルダー 2">
            <a:extLst>
              <a:ext uri="{FF2B5EF4-FFF2-40B4-BE49-F238E27FC236}">
                <a16:creationId xmlns:a16="http://schemas.microsoft.com/office/drawing/2014/main" id="{AF49ABF9-9145-0578-B454-930E4D39F831}"/>
              </a:ext>
            </a:extLst>
          </p:cNvPr>
          <p:cNvSpPr txBox="1">
            <a:spLocks/>
          </p:cNvSpPr>
          <p:nvPr/>
        </p:nvSpPr>
        <p:spPr bwMode="auto">
          <a:xfrm>
            <a:off x="457200" y="4204874"/>
            <a:ext cx="8229600" cy="48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a:t>注意：このような書き方ができるのは、</a:t>
            </a:r>
            <a:r>
              <a:rPr lang="en-US" altLang="ja-JP" sz="2000" dirty="0"/>
              <a:t>char</a:t>
            </a:r>
            <a:r>
              <a:rPr lang="ja-JP" altLang="en-US" sz="2000" dirty="0"/>
              <a:t>型の配列の宣言と同時に代入を行う</a:t>
            </a:r>
            <a:r>
              <a:rPr lang="ja-JP" altLang="en-US" sz="2000" b="1" dirty="0">
                <a:solidFill>
                  <a:srgbClr val="C00000"/>
                </a:solidFill>
              </a:rPr>
              <a:t>初期化時だけ</a:t>
            </a:r>
          </a:p>
        </p:txBody>
      </p:sp>
      <p:sp>
        <p:nvSpPr>
          <p:cNvPr id="13" name="テキスト ボックス 12">
            <a:extLst>
              <a:ext uri="{FF2B5EF4-FFF2-40B4-BE49-F238E27FC236}">
                <a16:creationId xmlns:a16="http://schemas.microsoft.com/office/drawing/2014/main" id="{B6701928-0F92-7B96-588A-C54BCB87D4E0}"/>
              </a:ext>
            </a:extLst>
          </p:cNvPr>
          <p:cNvSpPr txBox="1"/>
          <p:nvPr/>
        </p:nvSpPr>
        <p:spPr>
          <a:xfrm>
            <a:off x="2792155" y="5536938"/>
            <a:ext cx="2252604" cy="369332"/>
          </a:xfrm>
          <a:prstGeom prst="rect">
            <a:avLst/>
          </a:prstGeom>
          <a:noFill/>
        </p:spPr>
        <p:txBody>
          <a:bodyPr wrap="square">
            <a:spAutoFit/>
          </a:bodyPr>
          <a:lstStyle/>
          <a:p>
            <a:r>
              <a:rPr lang="ja-JP" altLang="en-US" b="1" dirty="0">
                <a:solidFill>
                  <a:srgbClr val="C00000"/>
                </a:solidFill>
              </a:rPr>
              <a:t>←  コンパイルエラー</a:t>
            </a:r>
            <a:endParaRPr lang="ja-JP" altLang="en-US" dirty="0"/>
          </a:p>
        </p:txBody>
      </p:sp>
      <p:sp>
        <p:nvSpPr>
          <p:cNvPr id="12" name="テキスト ボックス 11">
            <a:extLst>
              <a:ext uri="{FF2B5EF4-FFF2-40B4-BE49-F238E27FC236}">
                <a16:creationId xmlns:a16="http://schemas.microsoft.com/office/drawing/2014/main" id="{EEAACC9A-1C85-74BE-5928-E2C7A925D9CB}"/>
              </a:ext>
            </a:extLst>
          </p:cNvPr>
          <p:cNvSpPr txBox="1">
            <a:spLocks noChangeArrowheads="1"/>
          </p:cNvSpPr>
          <p:nvPr/>
        </p:nvSpPr>
        <p:spPr bwMode="auto">
          <a:xfrm>
            <a:off x="5724128" y="615235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2360949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800646-18EC-6EF6-8E05-9BA0A77D026F}"/>
              </a:ext>
            </a:extLst>
          </p:cNvPr>
          <p:cNvSpPr>
            <a:spLocks noGrp="1"/>
          </p:cNvSpPr>
          <p:nvPr>
            <p:ph type="title"/>
          </p:nvPr>
        </p:nvSpPr>
        <p:spPr/>
        <p:txBody>
          <a:bodyPr/>
          <a:lstStyle/>
          <a:p>
            <a:r>
              <a:rPr kumimoji="1" lang="ja-JP" altLang="en-US" dirty="0"/>
              <a:t>標準入力から文字列を受け取る</a:t>
            </a:r>
          </a:p>
        </p:txBody>
      </p:sp>
      <p:sp>
        <p:nvSpPr>
          <p:cNvPr id="5" name="正方形/長方形 4">
            <a:extLst>
              <a:ext uri="{FF2B5EF4-FFF2-40B4-BE49-F238E27FC236}">
                <a16:creationId xmlns:a16="http://schemas.microsoft.com/office/drawing/2014/main" id="{8EDCA541-9D5E-01DE-3085-86BDF7515CCC}"/>
              </a:ext>
            </a:extLst>
          </p:cNvPr>
          <p:cNvSpPr>
            <a:spLocks noChangeArrowheads="1"/>
          </p:cNvSpPr>
          <p:nvPr/>
        </p:nvSpPr>
        <p:spPr bwMode="auto">
          <a:xfrm>
            <a:off x="484375" y="1224470"/>
            <a:ext cx="6120680" cy="2585323"/>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#include &lt;</a:t>
            </a:r>
            <a:r>
              <a:rPr lang="en-US" altLang="ja-JP" dirty="0" err="1">
                <a:latin typeface="Lucida Console" panose="020B0609040504020204" pitchFamily="49" charset="0"/>
              </a:rPr>
              <a:t>stdio.h</a:t>
            </a:r>
            <a:r>
              <a:rPr lang="en-US" altLang="ja-JP" dirty="0">
                <a:latin typeface="Lucida Console" panose="020B0609040504020204" pitchFamily="49" charset="0"/>
              </a:rPr>
              <a:t>&gt;</a:t>
            </a:r>
          </a:p>
          <a:p>
            <a:endParaRPr lang="en-US" altLang="ja-JP" dirty="0">
              <a:latin typeface="Lucida Console" panose="020B0609040504020204" pitchFamily="49" charset="0"/>
            </a:endParaRPr>
          </a:p>
          <a:p>
            <a:r>
              <a:rPr lang="en-US" altLang="ja-JP" dirty="0">
                <a:latin typeface="Lucida Console" panose="020B0609040504020204" pitchFamily="49" charset="0"/>
              </a:rPr>
              <a:t>int main(void)</a:t>
            </a:r>
          </a:p>
          <a:p>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a:latin typeface="Lucida Console" panose="020B0609040504020204" pitchFamily="49" charset="0"/>
              </a:rPr>
              <a:t>char str[32];</a:t>
            </a:r>
          </a:p>
          <a:p>
            <a:r>
              <a:rPr lang="ja-JP" altLang="en-US" dirty="0">
                <a:latin typeface="Lucida Console" panose="020B0609040504020204" pitchFamily="49" charset="0"/>
              </a:rPr>
              <a:t>    </a:t>
            </a:r>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ja-JP" altLang="en-US" dirty="0">
                <a:latin typeface="Lucida Console" panose="020B0609040504020204" pitchFamily="49" charset="0"/>
              </a:rPr>
              <a:t>名前を入力してください</a:t>
            </a:r>
            <a:r>
              <a:rPr lang="en-US" altLang="ja-JP" dirty="0">
                <a:latin typeface="Lucida Console" panose="020B0609040504020204" pitchFamily="49" charset="0"/>
              </a:rPr>
              <a:t>\n");</a:t>
            </a:r>
          </a:p>
          <a:p>
            <a:r>
              <a:rPr lang="ja-JP" altLang="en-US" dirty="0">
                <a:latin typeface="Lucida Console" panose="020B0609040504020204" pitchFamily="49" charset="0"/>
              </a:rPr>
              <a:t>    </a:t>
            </a:r>
            <a:r>
              <a:rPr lang="en-US" altLang="ja-JP" dirty="0" err="1">
                <a:solidFill>
                  <a:srgbClr val="C00000"/>
                </a:solidFill>
                <a:latin typeface="Lucida Console" panose="020B0609040504020204" pitchFamily="49" charset="0"/>
              </a:rPr>
              <a:t>scanf_s</a:t>
            </a:r>
            <a:r>
              <a:rPr lang="en-US" altLang="ja-JP" dirty="0">
                <a:solidFill>
                  <a:srgbClr val="C00000"/>
                </a:solidFill>
                <a:latin typeface="Lucida Console" panose="020B0609040504020204" pitchFamily="49" charset="0"/>
              </a:rPr>
              <a:t>("%s", str, 32);</a:t>
            </a:r>
          </a:p>
          <a:p>
            <a:r>
              <a:rPr lang="ja-JP" altLang="en-US" dirty="0">
                <a:latin typeface="Lucida Console" panose="020B0609040504020204" pitchFamily="49" charset="0"/>
              </a:rPr>
              <a:t>    </a:t>
            </a:r>
            <a:r>
              <a:rPr lang="en-US" altLang="ja-JP" dirty="0" err="1">
                <a:latin typeface="Lucida Console" panose="020B0609040504020204" pitchFamily="49" charset="0"/>
              </a:rPr>
              <a:t>printf</a:t>
            </a:r>
            <a:r>
              <a:rPr lang="en-US" altLang="ja-JP" dirty="0">
                <a:latin typeface="Lucida Console" panose="020B0609040504020204" pitchFamily="49" charset="0"/>
              </a:rPr>
              <a:t>("%s</a:t>
            </a:r>
            <a:r>
              <a:rPr lang="ja-JP" altLang="en-US" dirty="0">
                <a:latin typeface="Lucida Console" panose="020B0609040504020204" pitchFamily="49" charset="0"/>
              </a:rPr>
              <a:t>さん、こんにちは</a:t>
            </a:r>
            <a:r>
              <a:rPr lang="en-US" altLang="ja-JP" dirty="0">
                <a:latin typeface="Lucida Console" panose="020B0609040504020204" pitchFamily="49" charset="0"/>
              </a:rPr>
              <a:t>\n", str);</a:t>
            </a:r>
          </a:p>
          <a:p>
            <a:r>
              <a:rPr lang="en-US" altLang="ja-JP" dirty="0">
                <a:latin typeface="Lucida Console" panose="020B0609040504020204" pitchFamily="49" charset="0"/>
              </a:rPr>
              <a:t>}</a:t>
            </a:r>
          </a:p>
        </p:txBody>
      </p:sp>
      <p:cxnSp>
        <p:nvCxnSpPr>
          <p:cNvPr id="6" name="直線矢印コネクタ 5">
            <a:extLst>
              <a:ext uri="{FF2B5EF4-FFF2-40B4-BE49-F238E27FC236}">
                <a16:creationId xmlns:a16="http://schemas.microsoft.com/office/drawing/2014/main" id="{8C9589EA-60D1-D8ED-2155-F6BBC9387357}"/>
              </a:ext>
            </a:extLst>
          </p:cNvPr>
          <p:cNvCxnSpPr>
            <a:cxnSpLocks/>
          </p:cNvCxnSpPr>
          <p:nvPr/>
        </p:nvCxnSpPr>
        <p:spPr>
          <a:xfrm>
            <a:off x="625377" y="4028911"/>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BE24540-FDDF-216B-78ED-7535A8DC80C6}"/>
              </a:ext>
            </a:extLst>
          </p:cNvPr>
          <p:cNvSpPr txBox="1"/>
          <p:nvPr/>
        </p:nvSpPr>
        <p:spPr>
          <a:xfrm>
            <a:off x="625378" y="4024498"/>
            <a:ext cx="1237494" cy="261610"/>
          </a:xfrm>
          <a:prstGeom prst="rect">
            <a:avLst/>
          </a:prstGeom>
          <a:noFill/>
        </p:spPr>
        <p:txBody>
          <a:bodyPr wrap="square" rtlCol="0">
            <a:spAutoFit/>
          </a:bodyPr>
          <a:lstStyle/>
          <a:p>
            <a:r>
              <a:rPr lang="ja-JP" altLang="en-US" sz="1100" dirty="0"/>
              <a:t>実行結果</a:t>
            </a:r>
            <a:endParaRPr kumimoji="1" lang="ja-JP" altLang="en-US" sz="1100" dirty="0"/>
          </a:p>
        </p:txBody>
      </p:sp>
      <p:sp>
        <p:nvSpPr>
          <p:cNvPr id="8" name="テキスト ボックス 7">
            <a:extLst>
              <a:ext uri="{FF2B5EF4-FFF2-40B4-BE49-F238E27FC236}">
                <a16:creationId xmlns:a16="http://schemas.microsoft.com/office/drawing/2014/main" id="{1122A19A-74CC-0F67-DEFE-F57E7C5FA738}"/>
              </a:ext>
            </a:extLst>
          </p:cNvPr>
          <p:cNvSpPr txBox="1"/>
          <p:nvPr/>
        </p:nvSpPr>
        <p:spPr>
          <a:xfrm>
            <a:off x="484374" y="4382810"/>
            <a:ext cx="3151521" cy="92333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ja-JP" altLang="en-US" sz="1800" dirty="0">
                <a:latin typeface="ＭＳ ゴシック" panose="020B0609070205080204" pitchFamily="49" charset="-128"/>
                <a:ea typeface="ＭＳ ゴシック" panose="020B0609070205080204" pitchFamily="49" charset="-128"/>
              </a:rPr>
              <a:t>名前を入力してください</a:t>
            </a:r>
            <a:endParaRPr lang="en-US" altLang="ja-JP" sz="1800" dirty="0">
              <a:latin typeface="ＭＳ ゴシック" panose="020B0609070205080204" pitchFamily="49" charset="-128"/>
              <a:ea typeface="ＭＳ ゴシック" panose="020B0609070205080204" pitchFamily="49" charset="-128"/>
            </a:endParaRPr>
          </a:p>
          <a:p>
            <a:pPr algn="l"/>
            <a:r>
              <a:rPr lang="en-US" altLang="ja-JP" sz="1800" dirty="0" err="1">
                <a:solidFill>
                  <a:srgbClr val="0070C0"/>
                </a:solidFill>
                <a:latin typeface="ＭＳ ゴシック" panose="020B0609070205080204" pitchFamily="49" charset="-128"/>
                <a:ea typeface="ＭＳ ゴシック" panose="020B0609070205080204" pitchFamily="49" charset="-128"/>
              </a:rPr>
              <a:t>jun</a:t>
            </a:r>
            <a:endParaRPr lang="en-US" altLang="ja-JP" sz="1800" dirty="0">
              <a:solidFill>
                <a:srgbClr val="0070C0"/>
              </a:solidFill>
              <a:latin typeface="ＭＳ ゴシック" panose="020B0609070205080204" pitchFamily="49" charset="-128"/>
              <a:ea typeface="ＭＳ ゴシック" panose="020B0609070205080204" pitchFamily="49" charset="-128"/>
            </a:endParaRPr>
          </a:p>
          <a:p>
            <a:pPr algn="l"/>
            <a:r>
              <a:rPr lang="en-US" altLang="ja-JP" sz="1800" dirty="0" err="1">
                <a:latin typeface="ＭＳ ゴシック" panose="020B0609070205080204" pitchFamily="49" charset="-128"/>
                <a:ea typeface="ＭＳ ゴシック" panose="020B0609070205080204" pitchFamily="49" charset="-128"/>
              </a:rPr>
              <a:t>jun</a:t>
            </a:r>
            <a:r>
              <a:rPr lang="ja-JP" altLang="en-US" sz="1800" dirty="0">
                <a:latin typeface="ＭＳ ゴシック" panose="020B0609070205080204" pitchFamily="49" charset="-128"/>
                <a:ea typeface="ＭＳ ゴシック" panose="020B0609070205080204" pitchFamily="49" charset="-128"/>
              </a:rPr>
              <a:t>さん、こんにちは</a:t>
            </a:r>
            <a:endParaRPr lang="en-US" altLang="ja-JP" sz="1800" dirty="0">
              <a:latin typeface="ＭＳ ゴシック" panose="020B0609070205080204" pitchFamily="49" charset="-128"/>
              <a:ea typeface="ＭＳ ゴシック" panose="020B0609070205080204" pitchFamily="49" charset="-128"/>
            </a:endParaRPr>
          </a:p>
        </p:txBody>
      </p:sp>
      <p:sp>
        <p:nvSpPr>
          <p:cNvPr id="9" name="コンテンツ プレースホルダー 2">
            <a:extLst>
              <a:ext uri="{FF2B5EF4-FFF2-40B4-BE49-F238E27FC236}">
                <a16:creationId xmlns:a16="http://schemas.microsoft.com/office/drawing/2014/main" id="{A37D5E4E-E16F-E39D-CC0C-B04B2E43EB82}"/>
              </a:ext>
            </a:extLst>
          </p:cNvPr>
          <p:cNvSpPr>
            <a:spLocks noGrp="1"/>
          </p:cNvSpPr>
          <p:nvPr>
            <p:ph idx="1"/>
          </p:nvPr>
        </p:nvSpPr>
        <p:spPr>
          <a:xfrm>
            <a:off x="3995936" y="4235136"/>
            <a:ext cx="4968552" cy="1398394"/>
          </a:xfrm>
        </p:spPr>
        <p:txBody>
          <a:bodyPr/>
          <a:lstStyle/>
          <a:p>
            <a:r>
              <a:rPr lang="ja-JP" altLang="en-US" sz="1800" dirty="0"/>
              <a:t>入力される文字列を格納する</a:t>
            </a:r>
            <a:r>
              <a:rPr kumimoji="1" lang="en-US" altLang="ja-JP" sz="1800" dirty="0"/>
              <a:t>char</a:t>
            </a:r>
            <a:r>
              <a:rPr kumimoji="1" lang="ja-JP" altLang="en-US" sz="1800" dirty="0"/>
              <a:t>型の配列は、十分な要素数を持つようにする</a:t>
            </a:r>
            <a:endParaRPr kumimoji="1" lang="en-US" altLang="ja-JP" sz="1800" dirty="0"/>
          </a:p>
          <a:p>
            <a:r>
              <a:rPr lang="en-US" altLang="ja-JP" sz="1800" dirty="0" err="1">
                <a:latin typeface="Lucida Console" panose="020B0609040504020204" pitchFamily="49" charset="0"/>
              </a:rPr>
              <a:t>scanf_s</a:t>
            </a:r>
            <a:r>
              <a:rPr lang="ja-JP" altLang="en-US" sz="1800" dirty="0"/>
              <a:t>関数を使って文字列の入力を受け取る</a:t>
            </a:r>
            <a:endParaRPr kumimoji="1" lang="ja-JP" altLang="en-US" sz="1800" dirty="0"/>
          </a:p>
        </p:txBody>
      </p:sp>
      <p:sp>
        <p:nvSpPr>
          <p:cNvPr id="10" name="テキスト ボックス 9">
            <a:extLst>
              <a:ext uri="{FF2B5EF4-FFF2-40B4-BE49-F238E27FC236}">
                <a16:creationId xmlns:a16="http://schemas.microsoft.com/office/drawing/2014/main" id="{70C0C6B3-91FC-BFBC-C985-E64C05EAC168}"/>
              </a:ext>
            </a:extLst>
          </p:cNvPr>
          <p:cNvSpPr txBox="1"/>
          <p:nvPr/>
        </p:nvSpPr>
        <p:spPr>
          <a:xfrm>
            <a:off x="323528" y="6356350"/>
            <a:ext cx="7898316" cy="307777"/>
          </a:xfrm>
          <a:prstGeom prst="rect">
            <a:avLst/>
          </a:prstGeom>
          <a:noFill/>
        </p:spPr>
        <p:txBody>
          <a:bodyPr wrap="none" rtlCol="0">
            <a:spAutoFit/>
          </a:bodyPr>
          <a:lstStyle/>
          <a:p>
            <a:r>
              <a:rPr kumimoji="1" lang="en-US" altLang="ja-JP" sz="1400" dirty="0">
                <a:latin typeface="+mn-ea"/>
                <a:ea typeface="+mn-ea"/>
              </a:rPr>
              <a:t>※</a:t>
            </a:r>
            <a:r>
              <a:rPr kumimoji="1" lang="ja-JP" altLang="en-US" sz="1400" dirty="0">
                <a:latin typeface="+mn-ea"/>
                <a:ea typeface="+mn-ea"/>
              </a:rPr>
              <a:t> </a:t>
            </a:r>
            <a:r>
              <a:rPr kumimoji="1" lang="en-US" altLang="ja-JP" sz="1400" dirty="0">
                <a:latin typeface="+mn-ea"/>
                <a:ea typeface="+mn-ea"/>
              </a:rPr>
              <a:t>Visual Studio </a:t>
            </a:r>
            <a:r>
              <a:rPr kumimoji="1" lang="ja-JP" altLang="en-US" sz="1400" dirty="0">
                <a:latin typeface="+mn-ea"/>
                <a:ea typeface="+mn-ea"/>
              </a:rPr>
              <a:t>以外では </a:t>
            </a:r>
            <a:r>
              <a:rPr kumimoji="1" lang="en-US" altLang="ja-JP" sz="1400" dirty="0" err="1">
                <a:latin typeface="+mn-ea"/>
                <a:ea typeface="+mn-ea"/>
              </a:rPr>
              <a:t>scanf_s</a:t>
            </a:r>
            <a:r>
              <a:rPr kumimoji="1" lang="ja-JP" altLang="en-US" sz="1400" dirty="0">
                <a:latin typeface="+mn-ea"/>
                <a:ea typeface="+mn-ea"/>
              </a:rPr>
              <a:t>関数が使えないことがある。その場合は</a:t>
            </a:r>
            <a:r>
              <a:rPr kumimoji="1" lang="en-US" altLang="ja-JP" sz="1400" dirty="0" err="1">
                <a:latin typeface="+mn-ea"/>
                <a:ea typeface="+mn-ea"/>
              </a:rPr>
              <a:t>scanf</a:t>
            </a:r>
            <a:r>
              <a:rPr kumimoji="1" lang="ja-JP" altLang="en-US" sz="1400" dirty="0">
                <a:latin typeface="+mn-ea"/>
                <a:ea typeface="+mn-ea"/>
              </a:rPr>
              <a:t>関数を使用する</a:t>
            </a:r>
          </a:p>
        </p:txBody>
      </p:sp>
      <p:sp>
        <p:nvSpPr>
          <p:cNvPr id="3" name="テキスト ボックス 2">
            <a:extLst>
              <a:ext uri="{FF2B5EF4-FFF2-40B4-BE49-F238E27FC236}">
                <a16:creationId xmlns:a16="http://schemas.microsoft.com/office/drawing/2014/main" id="{A70CE046-4E47-08FC-D3D9-67206208A049}"/>
              </a:ext>
            </a:extLst>
          </p:cNvPr>
          <p:cNvSpPr txBox="1">
            <a:spLocks noChangeArrowheads="1"/>
          </p:cNvSpPr>
          <p:nvPr/>
        </p:nvSpPr>
        <p:spPr bwMode="auto">
          <a:xfrm>
            <a:off x="5908046" y="5656652"/>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4321715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3A930F-1857-68C8-DC75-46978168CB3C}"/>
              </a:ext>
            </a:extLst>
          </p:cNvPr>
          <p:cNvSpPr>
            <a:spLocks noGrp="1"/>
          </p:cNvSpPr>
          <p:nvPr>
            <p:ph type="ctrTitle"/>
          </p:nvPr>
        </p:nvSpPr>
        <p:spPr/>
        <p:txBody>
          <a:bodyPr/>
          <a:lstStyle/>
          <a:p>
            <a:r>
              <a:rPr kumimoji="1" lang="ja-JP" altLang="en-US" dirty="0"/>
              <a:t>文字列の操作</a:t>
            </a:r>
          </a:p>
        </p:txBody>
      </p:sp>
      <p:sp>
        <p:nvSpPr>
          <p:cNvPr id="3" name="字幕 2">
            <a:extLst>
              <a:ext uri="{FF2B5EF4-FFF2-40B4-BE49-F238E27FC236}">
                <a16:creationId xmlns:a16="http://schemas.microsoft.com/office/drawing/2014/main" id="{E201D8DF-AA66-8891-EB0A-44CA1F04CF3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072853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4E47D-944F-F210-D09D-CE35C552CD61}"/>
              </a:ext>
            </a:extLst>
          </p:cNvPr>
          <p:cNvSpPr>
            <a:spLocks noGrp="1"/>
          </p:cNvSpPr>
          <p:nvPr>
            <p:ph type="title"/>
          </p:nvPr>
        </p:nvSpPr>
        <p:spPr/>
        <p:txBody>
          <a:bodyPr/>
          <a:lstStyle/>
          <a:p>
            <a:r>
              <a:rPr kumimoji="1" lang="ja-JP" altLang="en-US" dirty="0"/>
              <a:t>文字列へのポインタ</a:t>
            </a:r>
          </a:p>
        </p:txBody>
      </p:sp>
      <p:sp>
        <p:nvSpPr>
          <p:cNvPr id="5" name="正方形/長方形 4">
            <a:extLst>
              <a:ext uri="{FF2B5EF4-FFF2-40B4-BE49-F238E27FC236}">
                <a16:creationId xmlns:a16="http://schemas.microsoft.com/office/drawing/2014/main" id="{234C645A-6D29-144F-684A-8A8C8764FA4C}"/>
              </a:ext>
            </a:extLst>
          </p:cNvPr>
          <p:cNvSpPr>
            <a:spLocks noChangeArrowheads="1"/>
          </p:cNvSpPr>
          <p:nvPr/>
        </p:nvSpPr>
        <p:spPr bwMode="auto">
          <a:xfrm>
            <a:off x="899592" y="2801957"/>
            <a:ext cx="6120680" cy="3416320"/>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#include &lt;</a:t>
            </a:r>
            <a:r>
              <a:rPr lang="en-US" altLang="ja-JP" dirty="0" err="1">
                <a:latin typeface="Lucida Console" panose="020B0609040504020204" pitchFamily="49" charset="0"/>
              </a:rPr>
              <a:t>stdio.h</a:t>
            </a:r>
            <a:r>
              <a:rPr lang="en-US" altLang="ja-JP" dirty="0">
                <a:latin typeface="Lucida Console" panose="020B0609040504020204" pitchFamily="49" charset="0"/>
              </a:rPr>
              <a:t>&gt;</a:t>
            </a:r>
          </a:p>
          <a:p>
            <a:endParaRPr lang="en-US" altLang="ja-JP" dirty="0">
              <a:latin typeface="Lucida Console" panose="020B0609040504020204" pitchFamily="49" charset="0"/>
            </a:endParaRPr>
          </a:p>
          <a:p>
            <a:r>
              <a:rPr lang="en-US" altLang="ja-JP" dirty="0">
                <a:latin typeface="Lucida Console" panose="020B0609040504020204" pitchFamily="49" charset="0"/>
              </a:rPr>
              <a:t>void </a:t>
            </a:r>
            <a:r>
              <a:rPr lang="en-US" altLang="ja-JP" dirty="0" err="1">
                <a:latin typeface="Lucida Console" panose="020B0609040504020204" pitchFamily="49" charset="0"/>
              </a:rPr>
              <a:t>func</a:t>
            </a:r>
            <a:r>
              <a:rPr lang="en-US" altLang="ja-JP" dirty="0">
                <a:latin typeface="Lucida Console" panose="020B0609040504020204" pitchFamily="49" charset="0"/>
              </a:rPr>
              <a:t>(</a:t>
            </a:r>
            <a:r>
              <a:rPr lang="en-US" altLang="ja-JP" dirty="0">
                <a:solidFill>
                  <a:srgbClr val="C00000"/>
                </a:solidFill>
                <a:latin typeface="Lucida Console" panose="020B0609040504020204" pitchFamily="49" charset="0"/>
              </a:rPr>
              <a:t>char *s</a:t>
            </a:r>
            <a:r>
              <a:rPr lang="en-US" altLang="ja-JP" dirty="0">
                <a:latin typeface="Lucida Console" panose="020B0609040504020204" pitchFamily="49" charset="0"/>
              </a:rPr>
              <a:t>)</a:t>
            </a:r>
          </a:p>
          <a:p>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ja-JP" altLang="en-US" dirty="0">
                <a:latin typeface="Lucida Console" panose="020B0609040504020204" pitchFamily="49" charset="0"/>
              </a:rPr>
              <a:t>引数で渡された文字列</a:t>
            </a:r>
            <a:r>
              <a:rPr lang="en-US" altLang="ja-JP" dirty="0">
                <a:latin typeface="Lucida Console" panose="020B0609040504020204" pitchFamily="49" charset="0"/>
              </a:rPr>
              <a:t>: %s\n", s);</a:t>
            </a:r>
          </a:p>
          <a:p>
            <a:r>
              <a:rPr lang="en-US" altLang="ja-JP" dirty="0">
                <a:latin typeface="Lucida Console" panose="020B0609040504020204" pitchFamily="49" charset="0"/>
              </a:rPr>
              <a:t>}</a:t>
            </a:r>
          </a:p>
          <a:p>
            <a:endParaRPr lang="en-US" altLang="ja-JP" dirty="0">
              <a:latin typeface="Lucida Console" panose="020B0609040504020204" pitchFamily="49" charset="0"/>
            </a:endParaRPr>
          </a:p>
          <a:p>
            <a:r>
              <a:rPr lang="en-US" altLang="ja-JP" dirty="0">
                <a:latin typeface="Lucida Console" panose="020B0609040504020204" pitchFamily="49" charset="0"/>
              </a:rPr>
              <a:t>int main(void)</a:t>
            </a:r>
          </a:p>
          <a:p>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a:latin typeface="Lucida Console" panose="020B0609040504020204" pitchFamily="49" charset="0"/>
              </a:rPr>
              <a:t>char str[] = "dog";</a:t>
            </a:r>
          </a:p>
          <a:p>
            <a:r>
              <a:rPr lang="ja-JP" altLang="en-US" dirty="0">
                <a:latin typeface="Lucida Console" panose="020B0609040504020204" pitchFamily="49" charset="0"/>
              </a:rPr>
              <a:t>    </a:t>
            </a:r>
            <a:r>
              <a:rPr lang="en-US" altLang="ja-JP" dirty="0" err="1">
                <a:latin typeface="Lucida Console" panose="020B0609040504020204" pitchFamily="49" charset="0"/>
              </a:rPr>
              <a:t>func</a:t>
            </a:r>
            <a:r>
              <a:rPr lang="en-US" altLang="ja-JP" dirty="0">
                <a:latin typeface="Lucida Console" panose="020B0609040504020204" pitchFamily="49" charset="0"/>
              </a:rPr>
              <a:t>(</a:t>
            </a:r>
            <a:r>
              <a:rPr lang="en-US" altLang="ja-JP" dirty="0">
                <a:solidFill>
                  <a:srgbClr val="C00000"/>
                </a:solidFill>
                <a:latin typeface="Lucida Console" panose="020B0609040504020204" pitchFamily="49" charset="0"/>
              </a:rPr>
              <a:t>str</a:t>
            </a:r>
            <a:r>
              <a:rPr lang="en-US" altLang="ja-JP" dirty="0">
                <a:latin typeface="Lucida Console" panose="020B0609040504020204" pitchFamily="49" charset="0"/>
              </a:rPr>
              <a:t>);</a:t>
            </a:r>
          </a:p>
          <a:p>
            <a:r>
              <a:rPr lang="en-US" altLang="ja-JP" dirty="0">
                <a:latin typeface="Lucida Console" panose="020B0609040504020204" pitchFamily="49" charset="0"/>
              </a:rPr>
              <a:t>}</a:t>
            </a:r>
          </a:p>
        </p:txBody>
      </p:sp>
      <p:sp>
        <p:nvSpPr>
          <p:cNvPr id="6" name="コンテンツ プレースホルダー 2">
            <a:extLst>
              <a:ext uri="{FF2B5EF4-FFF2-40B4-BE49-F238E27FC236}">
                <a16:creationId xmlns:a16="http://schemas.microsoft.com/office/drawing/2014/main" id="{16C5EBF6-FBCF-D120-4617-2033F276EB4E}"/>
              </a:ext>
            </a:extLst>
          </p:cNvPr>
          <p:cNvSpPr>
            <a:spLocks noGrp="1"/>
          </p:cNvSpPr>
          <p:nvPr>
            <p:ph idx="1"/>
          </p:nvPr>
        </p:nvSpPr>
        <p:spPr>
          <a:xfrm>
            <a:off x="457200" y="1268760"/>
            <a:ext cx="8147248" cy="1398394"/>
          </a:xfrm>
        </p:spPr>
        <p:txBody>
          <a:bodyPr/>
          <a:lstStyle/>
          <a:p>
            <a:r>
              <a:rPr lang="ja-JP" altLang="en-US" sz="1800" dirty="0"/>
              <a:t>文字列の扱いは配列の扱いと同じ</a:t>
            </a:r>
            <a:endParaRPr lang="en-US" altLang="ja-JP" sz="1800" dirty="0"/>
          </a:p>
          <a:p>
            <a:r>
              <a:rPr kumimoji="1" lang="ja-JP" altLang="en-US" sz="1800" dirty="0"/>
              <a:t>関数に文字列を渡すときには、先頭の要素のアドレスを渡す</a:t>
            </a:r>
            <a:endParaRPr kumimoji="1" lang="en-US" altLang="ja-JP" sz="1800" dirty="0"/>
          </a:p>
          <a:p>
            <a:pPr marL="0" indent="0">
              <a:buNone/>
            </a:pPr>
            <a:r>
              <a:rPr kumimoji="1" lang="ja-JP" altLang="en-US" sz="1800" dirty="0"/>
              <a:t>（復習）配列名だけを書くと、その配列の先頭の要素のアドレスを表す</a:t>
            </a:r>
          </a:p>
        </p:txBody>
      </p:sp>
    </p:spTree>
    <p:extLst>
      <p:ext uri="{BB962C8B-B14F-4D97-AF65-F5344CB8AC3E}">
        <p14:creationId xmlns:p14="http://schemas.microsoft.com/office/powerpoint/2010/main" val="28391486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250DC-44D9-E3A0-7FC5-1506093086F7}"/>
              </a:ext>
            </a:extLst>
          </p:cNvPr>
          <p:cNvSpPr>
            <a:spLocks noGrp="1"/>
          </p:cNvSpPr>
          <p:nvPr>
            <p:ph type="title"/>
          </p:nvPr>
        </p:nvSpPr>
        <p:spPr/>
        <p:txBody>
          <a:bodyPr/>
          <a:lstStyle/>
          <a:p>
            <a:r>
              <a:rPr kumimoji="1" lang="ja-JP" altLang="en-US" dirty="0"/>
              <a:t>文字列の配列</a:t>
            </a:r>
          </a:p>
        </p:txBody>
      </p:sp>
      <p:sp>
        <p:nvSpPr>
          <p:cNvPr id="5" name="正方形/長方形 4">
            <a:extLst>
              <a:ext uri="{FF2B5EF4-FFF2-40B4-BE49-F238E27FC236}">
                <a16:creationId xmlns:a16="http://schemas.microsoft.com/office/drawing/2014/main" id="{A18ECEB5-3ABD-FB80-9559-0590F963778F}"/>
              </a:ext>
            </a:extLst>
          </p:cNvPr>
          <p:cNvSpPr>
            <a:spLocks noChangeArrowheads="1"/>
          </p:cNvSpPr>
          <p:nvPr/>
        </p:nvSpPr>
        <p:spPr bwMode="auto">
          <a:xfrm>
            <a:off x="457200" y="2204864"/>
            <a:ext cx="7849885" cy="1200329"/>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a:t>
            </a:r>
            <a:r>
              <a:rPr lang="en-US" altLang="ja-JP" dirty="0">
                <a:solidFill>
                  <a:srgbClr val="C00000"/>
                </a:solidFill>
                <a:latin typeface="Lucida Console" panose="020B0609040504020204" pitchFamily="49" charset="0"/>
              </a:rPr>
              <a:t>strs[3][5] </a:t>
            </a:r>
            <a:r>
              <a:rPr lang="en-US" altLang="ja-JP" dirty="0">
                <a:latin typeface="Lucida Console" panose="020B0609040504020204" pitchFamily="49" charset="0"/>
              </a:rPr>
              <a:t>= { "dog", "cat", "bird" };</a:t>
            </a:r>
          </a:p>
          <a:p>
            <a:r>
              <a:rPr lang="en-US" altLang="ja-JP" dirty="0">
                <a:latin typeface="Lucida Console" panose="020B0609040504020204" pitchFamily="49" charset="0"/>
              </a:rPr>
              <a:t>for (int </a:t>
            </a:r>
            <a:r>
              <a:rPr lang="en-US" altLang="ja-JP" dirty="0" err="1">
                <a:latin typeface="Lucida Console" panose="020B0609040504020204" pitchFamily="49" charset="0"/>
              </a:rPr>
              <a:t>i</a:t>
            </a:r>
            <a:r>
              <a:rPr lang="en-US" altLang="ja-JP" dirty="0">
                <a:latin typeface="Lucida Console" panose="020B0609040504020204" pitchFamily="49" charset="0"/>
              </a:rPr>
              <a:t> = 0; </a:t>
            </a:r>
            <a:r>
              <a:rPr lang="en-US" altLang="ja-JP" dirty="0" err="1">
                <a:latin typeface="Lucida Console" panose="020B0609040504020204" pitchFamily="49" charset="0"/>
              </a:rPr>
              <a:t>i</a:t>
            </a:r>
            <a:r>
              <a:rPr lang="en-US" altLang="ja-JP" dirty="0">
                <a:latin typeface="Lucida Console" panose="020B0609040504020204" pitchFamily="49" charset="0"/>
              </a:rPr>
              <a:t> &lt; 3; </a:t>
            </a:r>
            <a:r>
              <a:rPr lang="en-US" altLang="ja-JP" dirty="0" err="1">
                <a:latin typeface="Lucida Console" panose="020B0609040504020204" pitchFamily="49" charset="0"/>
              </a:rPr>
              <a:t>i</a:t>
            </a:r>
            <a:r>
              <a:rPr lang="en-US" altLang="ja-JP" dirty="0">
                <a:latin typeface="Lucida Console" panose="020B0609040504020204" pitchFamily="49" charset="0"/>
              </a:rPr>
              <a:t>++) {</a:t>
            </a:r>
          </a:p>
          <a:p>
            <a:r>
              <a:rPr lang="ja-JP" altLang="en-US" dirty="0">
                <a:latin typeface="Lucida Console" panose="020B0609040504020204" pitchFamily="49" charset="0"/>
              </a:rPr>
              <a:t>    </a:t>
            </a:r>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en-US" altLang="ja-JP" dirty="0" err="1">
                <a:latin typeface="Lucida Console" panose="020B0609040504020204" pitchFamily="49" charset="0"/>
              </a:rPr>
              <a:t>s¥n</a:t>
            </a:r>
            <a:r>
              <a:rPr lang="en-US" altLang="ja-JP" dirty="0">
                <a:latin typeface="Lucida Console" panose="020B0609040504020204" pitchFamily="49" charset="0"/>
              </a:rPr>
              <a:t>", </a:t>
            </a:r>
            <a:r>
              <a:rPr lang="en-US" altLang="ja-JP" dirty="0">
                <a:solidFill>
                  <a:srgbClr val="C00000"/>
                </a:solidFill>
                <a:latin typeface="Lucida Console" panose="020B0609040504020204" pitchFamily="49" charset="0"/>
              </a:rPr>
              <a:t>strs[</a:t>
            </a:r>
            <a:r>
              <a:rPr lang="en-US" altLang="ja-JP" dirty="0" err="1">
                <a:solidFill>
                  <a:srgbClr val="C00000"/>
                </a:solidFill>
                <a:latin typeface="Lucida Console" panose="020B0609040504020204" pitchFamily="49" charset="0"/>
              </a:rPr>
              <a:t>i</a:t>
            </a:r>
            <a:r>
              <a:rPr lang="en-US" altLang="ja-JP" dirty="0">
                <a:solidFill>
                  <a:srgbClr val="C00000"/>
                </a:solidFill>
                <a:latin typeface="Lucida Console" panose="020B0609040504020204" pitchFamily="49" charset="0"/>
              </a:rPr>
              <a:t>]</a:t>
            </a:r>
            <a:r>
              <a:rPr lang="en-US" altLang="ja-JP" dirty="0">
                <a:latin typeface="Lucida Console" panose="020B0609040504020204" pitchFamily="49" charset="0"/>
              </a:rPr>
              <a:t>);</a:t>
            </a:r>
          </a:p>
          <a:p>
            <a:r>
              <a:rPr lang="en-US" altLang="ja-JP" dirty="0">
                <a:latin typeface="Lucida Console" panose="020B0609040504020204" pitchFamily="49" charset="0"/>
              </a:rPr>
              <a:t>}</a:t>
            </a:r>
          </a:p>
        </p:txBody>
      </p:sp>
      <p:sp>
        <p:nvSpPr>
          <p:cNvPr id="6" name="コンテンツ プレースホルダー 2">
            <a:extLst>
              <a:ext uri="{FF2B5EF4-FFF2-40B4-BE49-F238E27FC236}">
                <a16:creationId xmlns:a16="http://schemas.microsoft.com/office/drawing/2014/main" id="{CE3C9358-95EC-1C28-9885-7BC20DA3E2B1}"/>
              </a:ext>
            </a:extLst>
          </p:cNvPr>
          <p:cNvSpPr>
            <a:spLocks noGrp="1"/>
          </p:cNvSpPr>
          <p:nvPr>
            <p:ph idx="1"/>
          </p:nvPr>
        </p:nvSpPr>
        <p:spPr>
          <a:xfrm>
            <a:off x="457200" y="1268760"/>
            <a:ext cx="8147248" cy="648072"/>
          </a:xfrm>
        </p:spPr>
        <p:txBody>
          <a:bodyPr/>
          <a:lstStyle/>
          <a:p>
            <a:pPr marL="0" indent="0">
              <a:buNone/>
            </a:pPr>
            <a:r>
              <a:rPr lang="ja-JP" altLang="en-US" sz="2400" dirty="0"/>
              <a:t>文字列の配列は、</a:t>
            </a:r>
            <a:r>
              <a:rPr lang="ja-JP" altLang="en-US" sz="2400" b="1" dirty="0">
                <a:solidFill>
                  <a:srgbClr val="C00000"/>
                </a:solidFill>
              </a:rPr>
              <a:t>配列の配列</a:t>
            </a:r>
            <a:endParaRPr kumimoji="1" lang="ja-JP" altLang="en-US" sz="2400" b="1" dirty="0">
              <a:solidFill>
                <a:srgbClr val="C00000"/>
              </a:solidFill>
            </a:endParaRPr>
          </a:p>
        </p:txBody>
      </p:sp>
      <p:pic>
        <p:nvPicPr>
          <p:cNvPr id="8" name="図 7">
            <a:extLst>
              <a:ext uri="{FF2B5EF4-FFF2-40B4-BE49-F238E27FC236}">
                <a16:creationId xmlns:a16="http://schemas.microsoft.com/office/drawing/2014/main" id="{D5B77B53-13A1-8FCE-68CA-52AC796F2656}"/>
              </a:ext>
            </a:extLst>
          </p:cNvPr>
          <p:cNvPicPr>
            <a:picLocks noChangeAspect="1"/>
          </p:cNvPicPr>
          <p:nvPr/>
        </p:nvPicPr>
        <p:blipFill>
          <a:blip r:embed="rId2"/>
          <a:stretch>
            <a:fillRect/>
          </a:stretch>
        </p:blipFill>
        <p:spPr>
          <a:xfrm>
            <a:off x="2051720" y="3736350"/>
            <a:ext cx="5777055" cy="3029873"/>
          </a:xfrm>
          <a:prstGeom prst="rect">
            <a:avLst/>
          </a:prstGeom>
        </p:spPr>
      </p:pic>
      <p:cxnSp>
        <p:nvCxnSpPr>
          <p:cNvPr id="9" name="直線矢印コネクタ 8">
            <a:extLst>
              <a:ext uri="{FF2B5EF4-FFF2-40B4-BE49-F238E27FC236}">
                <a16:creationId xmlns:a16="http://schemas.microsoft.com/office/drawing/2014/main" id="{65EBFDE2-44F8-6134-8DC2-937251A8A995}"/>
              </a:ext>
            </a:extLst>
          </p:cNvPr>
          <p:cNvCxnSpPr>
            <a:cxnSpLocks/>
          </p:cNvCxnSpPr>
          <p:nvPr/>
        </p:nvCxnSpPr>
        <p:spPr>
          <a:xfrm>
            <a:off x="598203" y="3507149"/>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3013B626-760C-3854-425A-2D4DA2562241}"/>
              </a:ext>
            </a:extLst>
          </p:cNvPr>
          <p:cNvSpPr txBox="1"/>
          <p:nvPr/>
        </p:nvSpPr>
        <p:spPr>
          <a:xfrm>
            <a:off x="598204" y="3502736"/>
            <a:ext cx="1237494" cy="261610"/>
          </a:xfrm>
          <a:prstGeom prst="rect">
            <a:avLst/>
          </a:prstGeom>
          <a:noFill/>
        </p:spPr>
        <p:txBody>
          <a:bodyPr wrap="square" rtlCol="0">
            <a:spAutoFit/>
          </a:bodyPr>
          <a:lstStyle/>
          <a:p>
            <a:r>
              <a:rPr lang="ja-JP" altLang="en-US" sz="1100" dirty="0"/>
              <a:t>実行結果</a:t>
            </a:r>
            <a:endParaRPr kumimoji="1" lang="ja-JP" altLang="en-US" sz="1100" dirty="0"/>
          </a:p>
        </p:txBody>
      </p:sp>
      <p:sp>
        <p:nvSpPr>
          <p:cNvPr id="11" name="テキスト ボックス 10">
            <a:extLst>
              <a:ext uri="{FF2B5EF4-FFF2-40B4-BE49-F238E27FC236}">
                <a16:creationId xmlns:a16="http://schemas.microsoft.com/office/drawing/2014/main" id="{F1CA3846-BD77-D8AB-43B9-0951AF90CDC2}"/>
              </a:ext>
            </a:extLst>
          </p:cNvPr>
          <p:cNvSpPr txBox="1"/>
          <p:nvPr/>
        </p:nvSpPr>
        <p:spPr>
          <a:xfrm>
            <a:off x="457201" y="3861048"/>
            <a:ext cx="1162472" cy="92333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dirty="0">
                <a:ea typeface="ＭＳ ゴシック" panose="020B0609070205080204" pitchFamily="49" charset="-128"/>
              </a:rPr>
              <a:t>dog</a:t>
            </a:r>
          </a:p>
          <a:p>
            <a:pPr algn="l"/>
            <a:r>
              <a:rPr lang="en-US" altLang="ja-JP" sz="1800" dirty="0">
                <a:ea typeface="ＭＳ ゴシック" panose="020B0609070205080204" pitchFamily="49" charset="-128"/>
              </a:rPr>
              <a:t>cat</a:t>
            </a:r>
          </a:p>
          <a:p>
            <a:pPr algn="l"/>
            <a:r>
              <a:rPr lang="en-US" altLang="ja-JP" sz="1800" dirty="0">
                <a:ea typeface="ＭＳ ゴシック" panose="020B0609070205080204" pitchFamily="49" charset="-128"/>
              </a:rPr>
              <a:t>bird</a:t>
            </a:r>
          </a:p>
        </p:txBody>
      </p:sp>
      <p:sp>
        <p:nvSpPr>
          <p:cNvPr id="3" name="テキスト ボックス 2">
            <a:extLst>
              <a:ext uri="{FF2B5EF4-FFF2-40B4-BE49-F238E27FC236}">
                <a16:creationId xmlns:a16="http://schemas.microsoft.com/office/drawing/2014/main" id="{F066ED51-8576-BF35-6750-FD151A55843B}"/>
              </a:ext>
            </a:extLst>
          </p:cNvPr>
          <p:cNvSpPr txBox="1">
            <a:spLocks noChangeArrowheads="1"/>
          </p:cNvSpPr>
          <p:nvPr/>
        </p:nvSpPr>
        <p:spPr bwMode="auto">
          <a:xfrm>
            <a:off x="5724128" y="3023502"/>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5880964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76644-5006-EC3A-A09C-D9482DB29B32}"/>
              </a:ext>
            </a:extLst>
          </p:cNvPr>
          <p:cNvSpPr>
            <a:spLocks noGrp="1"/>
          </p:cNvSpPr>
          <p:nvPr>
            <p:ph type="title"/>
          </p:nvPr>
        </p:nvSpPr>
        <p:spPr/>
        <p:txBody>
          <a:bodyPr/>
          <a:lstStyle/>
          <a:p>
            <a:r>
              <a:rPr kumimoji="1" lang="en-US" altLang="ja-JP" dirty="0" err="1">
                <a:latin typeface="Lucida Console" panose="020B0609040504020204" pitchFamily="49" charset="0"/>
              </a:rPr>
              <a:t>string.h</a:t>
            </a:r>
            <a:r>
              <a:rPr kumimoji="1" lang="ja-JP" altLang="en-US" dirty="0">
                <a:latin typeface="Lucida Console" panose="020B0609040504020204" pitchFamily="49" charset="0"/>
              </a:rPr>
              <a:t> </a:t>
            </a:r>
            <a:r>
              <a:rPr kumimoji="1" lang="ja-JP" altLang="en-US" dirty="0"/>
              <a:t>のインクルード</a:t>
            </a:r>
          </a:p>
        </p:txBody>
      </p:sp>
      <p:sp>
        <p:nvSpPr>
          <p:cNvPr id="3" name="コンテンツ プレースホルダー 2">
            <a:extLst>
              <a:ext uri="{FF2B5EF4-FFF2-40B4-BE49-F238E27FC236}">
                <a16:creationId xmlns:a16="http://schemas.microsoft.com/office/drawing/2014/main" id="{9C98B882-AD4D-2A35-5708-C5D6F081BB27}"/>
              </a:ext>
            </a:extLst>
          </p:cNvPr>
          <p:cNvSpPr>
            <a:spLocks noGrp="1"/>
          </p:cNvSpPr>
          <p:nvPr>
            <p:ph idx="1"/>
          </p:nvPr>
        </p:nvSpPr>
        <p:spPr>
          <a:xfrm>
            <a:off x="457200" y="1214422"/>
            <a:ext cx="8229600" cy="1156484"/>
          </a:xfrm>
        </p:spPr>
        <p:txBody>
          <a:bodyPr/>
          <a:lstStyle/>
          <a:p>
            <a:pPr marL="0" indent="0">
              <a:buNone/>
            </a:pPr>
            <a:r>
              <a:rPr kumimoji="1" lang="en-US" altLang="ja-JP" sz="2800" dirty="0" err="1"/>
              <a:t>string.h</a:t>
            </a:r>
            <a:r>
              <a:rPr kumimoji="1" lang="en-US" altLang="ja-JP" sz="2800" dirty="0"/>
              <a:t> </a:t>
            </a:r>
            <a:r>
              <a:rPr kumimoji="1" lang="ja-JP" altLang="en-US" sz="2800" dirty="0"/>
              <a:t>をインクルードすることで、文字列操作を行うための様々な関数を使用できるようになる</a:t>
            </a:r>
          </a:p>
        </p:txBody>
      </p:sp>
      <p:sp>
        <p:nvSpPr>
          <p:cNvPr id="5" name="正方形/長方形 4">
            <a:extLst>
              <a:ext uri="{FF2B5EF4-FFF2-40B4-BE49-F238E27FC236}">
                <a16:creationId xmlns:a16="http://schemas.microsoft.com/office/drawing/2014/main" id="{DF5AA841-FC18-95B1-699A-F1C21516704F}"/>
              </a:ext>
            </a:extLst>
          </p:cNvPr>
          <p:cNvSpPr>
            <a:spLocks noChangeArrowheads="1"/>
          </p:cNvSpPr>
          <p:nvPr/>
        </p:nvSpPr>
        <p:spPr bwMode="auto">
          <a:xfrm>
            <a:off x="591344" y="2571071"/>
            <a:ext cx="6120680" cy="830997"/>
          </a:xfrm>
          <a:prstGeom prst="rect">
            <a:avLst/>
          </a:prstGeom>
          <a:solidFill>
            <a:srgbClr val="EAF6FD"/>
          </a:solidFill>
          <a:ln w="9525">
            <a:noFill/>
            <a:miter lim="800000"/>
            <a:headEnd/>
            <a:tailEnd/>
          </a:ln>
        </p:spPr>
        <p:txBody>
          <a:bodyPr wrap="square">
            <a:spAutoFit/>
          </a:bodyPr>
          <a:lstStyle/>
          <a:p>
            <a:r>
              <a:rPr lang="en-US" altLang="ja-JP" sz="2400" dirty="0">
                <a:latin typeface="Lucida Console" panose="020B0609040504020204" pitchFamily="49" charset="0"/>
              </a:rPr>
              <a:t>#include &lt;</a:t>
            </a:r>
            <a:r>
              <a:rPr lang="en-US" altLang="ja-JP" sz="2400" dirty="0" err="1">
                <a:latin typeface="Lucida Console" panose="020B0609040504020204" pitchFamily="49" charset="0"/>
              </a:rPr>
              <a:t>stdio.h</a:t>
            </a:r>
            <a:r>
              <a:rPr lang="en-US" altLang="ja-JP" sz="2400" dirty="0">
                <a:latin typeface="Lucida Console" panose="020B0609040504020204" pitchFamily="49" charset="0"/>
              </a:rPr>
              <a:t>&gt;</a:t>
            </a:r>
          </a:p>
          <a:p>
            <a:r>
              <a:rPr lang="en-US" altLang="ja-JP" sz="2400" dirty="0">
                <a:solidFill>
                  <a:srgbClr val="C00000"/>
                </a:solidFill>
                <a:latin typeface="Lucida Console" panose="020B0609040504020204" pitchFamily="49" charset="0"/>
              </a:rPr>
              <a:t>#include &lt;</a:t>
            </a:r>
            <a:r>
              <a:rPr lang="en-US" altLang="ja-JP" sz="2400" dirty="0" err="1">
                <a:solidFill>
                  <a:srgbClr val="C00000"/>
                </a:solidFill>
                <a:latin typeface="Lucida Console" panose="020B0609040504020204" pitchFamily="49" charset="0"/>
              </a:rPr>
              <a:t>string.h</a:t>
            </a:r>
            <a:r>
              <a:rPr lang="en-US" altLang="ja-JP" sz="2400" dirty="0">
                <a:solidFill>
                  <a:srgbClr val="C00000"/>
                </a:solidFill>
                <a:latin typeface="Lucida Console" panose="020B0609040504020204" pitchFamily="49" charset="0"/>
              </a:rPr>
              <a:t>&gt;</a:t>
            </a:r>
          </a:p>
        </p:txBody>
      </p:sp>
      <p:cxnSp>
        <p:nvCxnSpPr>
          <p:cNvPr id="6" name="直線矢印コネクタ 5">
            <a:extLst>
              <a:ext uri="{FF2B5EF4-FFF2-40B4-BE49-F238E27FC236}">
                <a16:creationId xmlns:a16="http://schemas.microsoft.com/office/drawing/2014/main" id="{5DAF70D2-4719-A114-F635-AD25F37E5403}"/>
              </a:ext>
            </a:extLst>
          </p:cNvPr>
          <p:cNvCxnSpPr>
            <a:cxnSpLocks/>
          </p:cNvCxnSpPr>
          <p:nvPr/>
        </p:nvCxnSpPr>
        <p:spPr>
          <a:xfrm flipH="1" flipV="1">
            <a:off x="3039616" y="3349781"/>
            <a:ext cx="216024" cy="3502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C5189D8-4F76-D2A7-1838-89266B7EB6EA}"/>
              </a:ext>
            </a:extLst>
          </p:cNvPr>
          <p:cNvSpPr txBox="1"/>
          <p:nvPr/>
        </p:nvSpPr>
        <p:spPr>
          <a:xfrm>
            <a:off x="2771800" y="3747299"/>
            <a:ext cx="4818450" cy="307777"/>
          </a:xfrm>
          <a:prstGeom prst="rect">
            <a:avLst/>
          </a:prstGeom>
          <a:noFill/>
        </p:spPr>
        <p:txBody>
          <a:bodyPr wrap="square" rtlCol="0">
            <a:spAutoFit/>
          </a:bodyPr>
          <a:lstStyle/>
          <a:p>
            <a:r>
              <a:rPr lang="ja-JP" altLang="en-US" sz="1400" dirty="0">
                <a:latin typeface="+mn-ea"/>
                <a:ea typeface="+mn-ea"/>
              </a:rPr>
              <a:t>文字列操作を行う関数のプロトタイプ宣言が書かれている</a:t>
            </a:r>
            <a:endParaRPr kumimoji="1" lang="ja-JP" altLang="en-US" sz="1400" dirty="0">
              <a:latin typeface="+mn-ea"/>
              <a:ea typeface="+mn-ea"/>
            </a:endParaRPr>
          </a:p>
        </p:txBody>
      </p:sp>
      <p:sp>
        <p:nvSpPr>
          <p:cNvPr id="10" name="テキスト ボックス 9">
            <a:extLst>
              <a:ext uri="{FF2B5EF4-FFF2-40B4-BE49-F238E27FC236}">
                <a16:creationId xmlns:a16="http://schemas.microsoft.com/office/drawing/2014/main" id="{F0E72AEA-C4C5-516A-36B6-2FCF576C2D9A}"/>
              </a:ext>
            </a:extLst>
          </p:cNvPr>
          <p:cNvSpPr txBox="1"/>
          <p:nvPr/>
        </p:nvSpPr>
        <p:spPr>
          <a:xfrm>
            <a:off x="1242458" y="4229329"/>
            <a:ext cx="6477677" cy="2031325"/>
          </a:xfrm>
          <a:prstGeom prst="rect">
            <a:avLst/>
          </a:prstGeom>
          <a:noFill/>
        </p:spPr>
        <p:txBody>
          <a:bodyPr wrap="square" rtlCol="0">
            <a:spAutoFit/>
          </a:bodyPr>
          <a:lstStyle/>
          <a:p>
            <a:r>
              <a:rPr lang="ja-JP" altLang="en-US" dirty="0">
                <a:latin typeface="+mn-ea"/>
                <a:ea typeface="+mn-ea"/>
              </a:rPr>
              <a:t>例：</a:t>
            </a:r>
            <a:endParaRPr lang="en-US" altLang="ja-JP" dirty="0">
              <a:latin typeface="+mn-ea"/>
              <a:ea typeface="+mn-ea"/>
            </a:endParaRPr>
          </a:p>
          <a:p>
            <a:r>
              <a:rPr lang="ja-JP" altLang="en-US" dirty="0">
                <a:latin typeface="+mn-ea"/>
                <a:ea typeface="+mn-ea"/>
              </a:rPr>
              <a:t>・文字列のコピー </a:t>
            </a:r>
            <a:r>
              <a:rPr lang="en-US" altLang="ja-JP" dirty="0" err="1">
                <a:latin typeface="Lucida Console" panose="020B0609040504020204" pitchFamily="49" charset="0"/>
                <a:ea typeface="+mn-ea"/>
              </a:rPr>
              <a:t>strcpy_s</a:t>
            </a:r>
            <a:r>
              <a:rPr lang="ja-JP" altLang="en-US" dirty="0">
                <a:latin typeface="+mn-ea"/>
                <a:ea typeface="+mn-ea"/>
              </a:rPr>
              <a:t> （または </a:t>
            </a:r>
            <a:r>
              <a:rPr lang="en-US" altLang="ja-JP" dirty="0" err="1">
                <a:latin typeface="Lucida Console" panose="020B0609040504020204" pitchFamily="49" charset="0"/>
                <a:ea typeface="+mn-ea"/>
              </a:rPr>
              <a:t>strcpy</a:t>
            </a:r>
            <a:r>
              <a:rPr lang="ja-JP" altLang="en-US" dirty="0">
                <a:latin typeface="+mn-ea"/>
                <a:ea typeface="+mn-ea"/>
              </a:rPr>
              <a:t>）関数</a:t>
            </a:r>
            <a:endParaRPr lang="en-US" altLang="ja-JP" dirty="0">
              <a:latin typeface="+mn-ea"/>
              <a:ea typeface="+mn-ea"/>
            </a:endParaRPr>
          </a:p>
          <a:p>
            <a:r>
              <a:rPr lang="ja-JP" altLang="en-US" dirty="0">
                <a:latin typeface="+mn-ea"/>
                <a:ea typeface="+mn-ea"/>
              </a:rPr>
              <a:t>・文字列の比較 </a:t>
            </a:r>
            <a:r>
              <a:rPr lang="en-US" altLang="ja-JP" dirty="0" err="1">
                <a:latin typeface="Lucida Console" panose="020B0609040504020204" pitchFamily="49" charset="0"/>
                <a:ea typeface="+mn-ea"/>
              </a:rPr>
              <a:t>strcmp</a:t>
            </a:r>
            <a:r>
              <a:rPr lang="ja-JP" altLang="en-US" dirty="0">
                <a:latin typeface="+mn-ea"/>
                <a:ea typeface="+mn-ea"/>
              </a:rPr>
              <a:t> 関数</a:t>
            </a:r>
            <a:endParaRPr lang="en-US" altLang="ja-JP" dirty="0">
              <a:latin typeface="+mn-ea"/>
              <a:ea typeface="+mn-ea"/>
            </a:endParaRPr>
          </a:p>
          <a:p>
            <a:r>
              <a:rPr kumimoji="1" lang="ja-JP" altLang="en-US" dirty="0">
                <a:latin typeface="+mn-ea"/>
                <a:ea typeface="+mn-ea"/>
              </a:rPr>
              <a:t>・長さの取得 </a:t>
            </a:r>
            <a:r>
              <a:rPr kumimoji="1" lang="en-US" altLang="ja-JP" dirty="0" err="1">
                <a:latin typeface="Lucida Console" panose="020B0609040504020204" pitchFamily="49" charset="0"/>
                <a:ea typeface="+mn-ea"/>
              </a:rPr>
              <a:t>strlen</a:t>
            </a:r>
            <a:r>
              <a:rPr kumimoji="1" lang="ja-JP" altLang="en-US" dirty="0">
                <a:latin typeface="+mn-ea"/>
                <a:ea typeface="+mn-ea"/>
              </a:rPr>
              <a:t>関数</a:t>
            </a:r>
            <a:endParaRPr kumimoji="1" lang="en-US" altLang="ja-JP" dirty="0">
              <a:latin typeface="+mn-ea"/>
              <a:ea typeface="+mn-ea"/>
            </a:endParaRPr>
          </a:p>
          <a:p>
            <a:r>
              <a:rPr lang="ja-JP" altLang="en-US" dirty="0">
                <a:latin typeface="+mn-ea"/>
                <a:ea typeface="+mn-ea"/>
              </a:rPr>
              <a:t>・文字列の連結 </a:t>
            </a:r>
            <a:r>
              <a:rPr lang="en-US" altLang="ja-JP" dirty="0" err="1">
                <a:latin typeface="Lucida Console" panose="020B0609040504020204" pitchFamily="49" charset="0"/>
                <a:ea typeface="+mn-ea"/>
              </a:rPr>
              <a:t>strcat_s</a:t>
            </a:r>
            <a:r>
              <a:rPr lang="ja-JP" altLang="en-US" dirty="0">
                <a:latin typeface="+mn-ea"/>
                <a:ea typeface="+mn-ea"/>
              </a:rPr>
              <a:t> （または </a:t>
            </a:r>
            <a:r>
              <a:rPr lang="en-US" altLang="ja-JP" dirty="0" err="1">
                <a:latin typeface="Lucida Console" panose="020B0609040504020204" pitchFamily="49" charset="0"/>
                <a:ea typeface="+mn-ea"/>
              </a:rPr>
              <a:t>strcat</a:t>
            </a:r>
            <a:r>
              <a:rPr lang="ja-JP" altLang="en-US" dirty="0">
                <a:latin typeface="+mn-ea"/>
                <a:ea typeface="+mn-ea"/>
              </a:rPr>
              <a:t>）関数</a:t>
            </a:r>
            <a:endParaRPr lang="en-US" altLang="ja-JP" dirty="0">
              <a:latin typeface="+mn-ea"/>
              <a:ea typeface="+mn-ea"/>
            </a:endParaRPr>
          </a:p>
          <a:p>
            <a:r>
              <a:rPr kumimoji="1" lang="ja-JP" altLang="en-US" dirty="0">
                <a:latin typeface="+mn-ea"/>
                <a:ea typeface="+mn-ea"/>
              </a:rPr>
              <a:t>・文字列の書き出し </a:t>
            </a:r>
            <a:r>
              <a:rPr kumimoji="1" lang="en-US" altLang="ja-JP" dirty="0" err="1">
                <a:latin typeface="Lucida Console" panose="020B0609040504020204" pitchFamily="49" charset="0"/>
                <a:ea typeface="+mn-ea"/>
              </a:rPr>
              <a:t>sprintf_s</a:t>
            </a:r>
            <a:r>
              <a:rPr lang="ja-JP" altLang="en-US" dirty="0">
                <a:latin typeface="+mn-ea"/>
                <a:ea typeface="+mn-ea"/>
              </a:rPr>
              <a:t> （または </a:t>
            </a:r>
            <a:r>
              <a:rPr lang="en-US" altLang="ja-JP" dirty="0" err="1">
                <a:latin typeface="Lucida Console" panose="020B0609040504020204" pitchFamily="49" charset="0"/>
                <a:ea typeface="+mn-ea"/>
              </a:rPr>
              <a:t>sprintf</a:t>
            </a:r>
            <a:r>
              <a:rPr lang="ja-JP" altLang="en-US" dirty="0">
                <a:latin typeface="+mn-ea"/>
                <a:ea typeface="+mn-ea"/>
              </a:rPr>
              <a:t>）</a:t>
            </a:r>
            <a:r>
              <a:rPr kumimoji="1" lang="ja-JP" altLang="en-US" dirty="0">
                <a:latin typeface="+mn-ea"/>
                <a:ea typeface="+mn-ea"/>
              </a:rPr>
              <a:t>関数</a:t>
            </a:r>
          </a:p>
          <a:p>
            <a:endParaRPr kumimoji="1" lang="ja-JP" altLang="en-US" dirty="0">
              <a:latin typeface="+mn-ea"/>
              <a:ea typeface="+mn-ea"/>
            </a:endParaRPr>
          </a:p>
        </p:txBody>
      </p:sp>
    </p:spTree>
    <p:extLst>
      <p:ext uri="{BB962C8B-B14F-4D97-AF65-F5344CB8AC3E}">
        <p14:creationId xmlns:p14="http://schemas.microsoft.com/office/powerpoint/2010/main" val="90586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dirty="0"/>
              <a:t>C</a:t>
            </a:r>
            <a:r>
              <a:rPr lang="ja-JP" altLang="en-US" dirty="0"/>
              <a:t>言語のプログラムコード</a:t>
            </a:r>
          </a:p>
        </p:txBody>
      </p:sp>
      <p:sp>
        <p:nvSpPr>
          <p:cNvPr id="10" name="テキスト ボックス 9">
            <a:extLst>
              <a:ext uri="{FF2B5EF4-FFF2-40B4-BE49-F238E27FC236}">
                <a16:creationId xmlns:a16="http://schemas.microsoft.com/office/drawing/2014/main" id="{B4563CFE-C4D4-0555-F202-E557E1BF1BB8}"/>
              </a:ext>
            </a:extLst>
          </p:cNvPr>
          <p:cNvSpPr txBox="1"/>
          <p:nvPr/>
        </p:nvSpPr>
        <p:spPr>
          <a:xfrm>
            <a:off x="539552" y="1192067"/>
            <a:ext cx="6840760" cy="369332"/>
          </a:xfrm>
          <a:prstGeom prst="rect">
            <a:avLst/>
          </a:prstGeom>
          <a:noFill/>
        </p:spPr>
        <p:txBody>
          <a:bodyPr wrap="square">
            <a:spAutoFit/>
          </a:bodyPr>
          <a:lstStyle/>
          <a:p>
            <a:r>
              <a:rPr lang="ja-JP" altLang="en-US" dirty="0">
                <a:latin typeface="+mn-ea"/>
                <a:ea typeface="+mn-ea"/>
              </a:rPr>
              <a:t>「こんにちは」という文字列を出力するプログラムコード</a:t>
            </a:r>
          </a:p>
        </p:txBody>
      </p:sp>
      <p:sp>
        <p:nvSpPr>
          <p:cNvPr id="5" name="テキスト ボックス 4">
            <a:extLst>
              <a:ext uri="{FF2B5EF4-FFF2-40B4-BE49-F238E27FC236}">
                <a16:creationId xmlns:a16="http://schemas.microsoft.com/office/drawing/2014/main" id="{DB5D025B-A536-64B8-1353-2D33FF9B48F2}"/>
              </a:ext>
            </a:extLst>
          </p:cNvPr>
          <p:cNvSpPr txBox="1"/>
          <p:nvPr/>
        </p:nvSpPr>
        <p:spPr>
          <a:xfrm>
            <a:off x="395536" y="4221088"/>
            <a:ext cx="7781297" cy="1200329"/>
          </a:xfrm>
          <a:prstGeom prst="rect">
            <a:avLst/>
          </a:prstGeom>
          <a:noFill/>
        </p:spPr>
        <p:txBody>
          <a:bodyPr wrap="none" rtlCol="0">
            <a:spAutoFit/>
          </a:bodyPr>
          <a:lstStyle/>
          <a:p>
            <a:pPr algn="l"/>
            <a:r>
              <a:rPr lang="en-US" altLang="ja-JP" sz="2400" b="0" i="0" u="none" strike="noStrike" baseline="0" dirty="0">
                <a:latin typeface="+mn-ea"/>
                <a:ea typeface="+mn-ea"/>
              </a:rPr>
              <a:t>• </a:t>
            </a:r>
            <a:r>
              <a:rPr lang="ja-JP" altLang="en-US" sz="2400" b="0" i="0" u="none" strike="noStrike" baseline="0" dirty="0">
                <a:latin typeface="+mn-ea"/>
                <a:ea typeface="+mn-ea"/>
              </a:rPr>
              <a:t>命令文の末尾にはセミコロン（</a:t>
            </a:r>
            <a:r>
              <a:rPr lang="en-US" altLang="ja-JP" sz="2400" b="1" i="0" u="none" strike="noStrike" baseline="0" dirty="0">
                <a:latin typeface="+mn-ea"/>
                <a:ea typeface="+mn-ea"/>
              </a:rPr>
              <a:t>;</a:t>
            </a:r>
            <a:r>
              <a:rPr lang="ja-JP" altLang="en-US" sz="2400" b="0" i="0" u="none" strike="noStrike" baseline="0" dirty="0">
                <a:latin typeface="+mn-ea"/>
                <a:ea typeface="+mn-ea"/>
              </a:rPr>
              <a:t>）をつける</a:t>
            </a:r>
          </a:p>
          <a:p>
            <a:pPr algn="l"/>
            <a:r>
              <a:rPr lang="en-US" altLang="ja-JP" sz="2400" b="0" i="0" u="none" strike="noStrike" baseline="0" dirty="0">
                <a:latin typeface="+mn-ea"/>
                <a:ea typeface="+mn-ea"/>
              </a:rPr>
              <a:t>• </a:t>
            </a:r>
            <a:r>
              <a:rPr lang="ja-JP" altLang="en-US" sz="2400" b="0" i="0" u="none" strike="noStrike" baseline="0" dirty="0">
                <a:latin typeface="+mn-ea"/>
                <a:ea typeface="+mn-ea"/>
              </a:rPr>
              <a:t>空白や改行は好きな場所に入れてかまわない</a:t>
            </a:r>
          </a:p>
          <a:p>
            <a:pPr algn="l"/>
            <a:r>
              <a:rPr lang="en-US" altLang="ja-JP" sz="2400" b="0" i="0" u="none" strike="noStrike" baseline="0" dirty="0">
                <a:latin typeface="+mn-ea"/>
                <a:ea typeface="+mn-ea"/>
              </a:rPr>
              <a:t>• </a:t>
            </a:r>
            <a:r>
              <a:rPr lang="ja-JP" altLang="en-US" sz="2400" b="0" i="0" u="none" strike="noStrike" baseline="0" dirty="0">
                <a:latin typeface="+mn-ea"/>
                <a:ea typeface="+mn-ea"/>
              </a:rPr>
              <a:t>プログラムコードの中の大文字と小文字は区別される</a:t>
            </a:r>
            <a:endParaRPr kumimoji="1" lang="ja-JP" altLang="en-US" sz="2400" dirty="0">
              <a:latin typeface="+mn-ea"/>
              <a:ea typeface="+mn-ea"/>
            </a:endParaRPr>
          </a:p>
        </p:txBody>
      </p:sp>
      <p:grpSp>
        <p:nvGrpSpPr>
          <p:cNvPr id="7" name="グループ化 6">
            <a:extLst>
              <a:ext uri="{FF2B5EF4-FFF2-40B4-BE49-F238E27FC236}">
                <a16:creationId xmlns:a16="http://schemas.microsoft.com/office/drawing/2014/main" id="{DCCF7087-11C7-CF90-702C-70E4483E26C0}"/>
              </a:ext>
            </a:extLst>
          </p:cNvPr>
          <p:cNvGrpSpPr/>
          <p:nvPr/>
        </p:nvGrpSpPr>
        <p:grpSpPr>
          <a:xfrm>
            <a:off x="510596" y="1784412"/>
            <a:ext cx="7884368" cy="2088066"/>
            <a:chOff x="510596" y="1784412"/>
            <a:chExt cx="7884368" cy="2088066"/>
          </a:xfrm>
        </p:grpSpPr>
        <p:pic>
          <p:nvPicPr>
            <p:cNvPr id="4" name="図 3">
              <a:extLst>
                <a:ext uri="{FF2B5EF4-FFF2-40B4-BE49-F238E27FC236}">
                  <a16:creationId xmlns:a16="http://schemas.microsoft.com/office/drawing/2014/main" id="{F24CE085-7AD3-8B6D-4BD4-25E4E3F57C1E}"/>
                </a:ext>
              </a:extLst>
            </p:cNvPr>
            <p:cNvPicPr>
              <a:picLocks noChangeAspect="1"/>
            </p:cNvPicPr>
            <p:nvPr/>
          </p:nvPicPr>
          <p:blipFill>
            <a:blip r:embed="rId3"/>
            <a:stretch>
              <a:fillRect/>
            </a:stretch>
          </p:blipFill>
          <p:spPr>
            <a:xfrm>
              <a:off x="510596" y="1784412"/>
              <a:ext cx="7884368" cy="2088066"/>
            </a:xfrm>
            <a:prstGeom prst="rect">
              <a:avLst/>
            </a:prstGeom>
          </p:spPr>
        </p:pic>
        <p:pic>
          <p:nvPicPr>
            <p:cNvPr id="6" name="図 5">
              <a:extLst>
                <a:ext uri="{FF2B5EF4-FFF2-40B4-BE49-F238E27FC236}">
                  <a16:creationId xmlns:a16="http://schemas.microsoft.com/office/drawing/2014/main" id="{E2B690BE-2408-5E75-DF3F-965928C8B7FA}"/>
                </a:ext>
              </a:extLst>
            </p:cNvPr>
            <p:cNvPicPr>
              <a:picLocks noChangeAspect="1"/>
            </p:cNvPicPr>
            <p:nvPr/>
          </p:nvPicPr>
          <p:blipFill rotWithShape="1">
            <a:blip r:embed="rId4"/>
            <a:srcRect r="25409"/>
            <a:stretch/>
          </p:blipFill>
          <p:spPr>
            <a:xfrm>
              <a:off x="6948264" y="1814796"/>
              <a:ext cx="1228569" cy="477554"/>
            </a:xfrm>
            <a:prstGeom prst="rect">
              <a:avLst/>
            </a:prstGeom>
          </p:spPr>
        </p:pic>
      </p:grpSp>
    </p:spTree>
    <p:extLst>
      <p:ext uri="{BB962C8B-B14F-4D97-AF65-F5344CB8AC3E}">
        <p14:creationId xmlns:p14="http://schemas.microsoft.com/office/powerpoint/2010/main" val="34827924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63946B-0532-FBF5-7EE3-CFB6B68BC75C}"/>
              </a:ext>
            </a:extLst>
          </p:cNvPr>
          <p:cNvSpPr>
            <a:spLocks noGrp="1"/>
          </p:cNvSpPr>
          <p:nvPr>
            <p:ph type="title"/>
          </p:nvPr>
        </p:nvSpPr>
        <p:spPr/>
        <p:txBody>
          <a:bodyPr>
            <a:noAutofit/>
          </a:bodyPr>
          <a:lstStyle/>
          <a:p>
            <a:r>
              <a:rPr kumimoji="1" lang="ja-JP" altLang="en-US" sz="2400" dirty="0"/>
              <a:t>ワン・モア・ステップ </a:t>
            </a:r>
            <a:br>
              <a:rPr kumimoji="1" lang="en-US" altLang="ja-JP" sz="2400" dirty="0"/>
            </a:br>
            <a:r>
              <a:rPr kumimoji="1" lang="en-US" altLang="ja-JP" sz="2400" dirty="0"/>
              <a:t>Visual Studio </a:t>
            </a:r>
            <a:r>
              <a:rPr kumimoji="1" lang="ja-JP" altLang="en-US" sz="2400" dirty="0"/>
              <a:t>独自の「</a:t>
            </a:r>
            <a:r>
              <a:rPr kumimoji="1" lang="en-US" altLang="ja-JP" sz="2400" dirty="0">
                <a:latin typeface="Lucida Console" panose="020B0609040504020204" pitchFamily="49" charset="0"/>
              </a:rPr>
              <a:t>_s</a:t>
            </a:r>
            <a:r>
              <a:rPr kumimoji="1" lang="ja-JP" altLang="en-US" sz="2400" dirty="0"/>
              <a:t>」関数</a:t>
            </a:r>
          </a:p>
        </p:txBody>
      </p:sp>
      <p:sp>
        <p:nvSpPr>
          <p:cNvPr id="3" name="コンテンツ プレースホルダー 2">
            <a:extLst>
              <a:ext uri="{FF2B5EF4-FFF2-40B4-BE49-F238E27FC236}">
                <a16:creationId xmlns:a16="http://schemas.microsoft.com/office/drawing/2014/main" id="{32B1F900-C94E-046F-7FF4-F578A803DD90}"/>
              </a:ext>
            </a:extLst>
          </p:cNvPr>
          <p:cNvSpPr>
            <a:spLocks noGrp="1"/>
          </p:cNvSpPr>
          <p:nvPr>
            <p:ph idx="1"/>
          </p:nvPr>
        </p:nvSpPr>
        <p:spPr>
          <a:xfrm>
            <a:off x="457200" y="1214422"/>
            <a:ext cx="8579296" cy="5000660"/>
          </a:xfrm>
        </p:spPr>
        <p:txBody>
          <a:bodyPr/>
          <a:lstStyle/>
          <a:p>
            <a:r>
              <a:rPr kumimoji="1" lang="en-US" altLang="ja-JP" sz="2400" dirty="0" err="1">
                <a:latin typeface="Lucida Console" panose="020B0609040504020204" pitchFamily="49" charset="0"/>
              </a:rPr>
              <a:t>strcpy_s</a:t>
            </a:r>
            <a:r>
              <a:rPr kumimoji="1" lang="ja-JP" altLang="en-US" sz="2400" dirty="0"/>
              <a:t>関数のように末尾に「</a:t>
            </a:r>
            <a:r>
              <a:rPr kumimoji="1" lang="en-US" altLang="ja-JP" sz="2400" dirty="0"/>
              <a:t>_s</a:t>
            </a:r>
            <a:r>
              <a:rPr kumimoji="1" lang="ja-JP" altLang="en-US" sz="2400" dirty="0"/>
              <a:t>」がつく関数は、</a:t>
            </a:r>
            <a:r>
              <a:rPr kumimoji="1" lang="en-US" altLang="ja-JP" sz="2400" dirty="0"/>
              <a:t>Visual Studio</a:t>
            </a:r>
            <a:r>
              <a:rPr kumimoji="1" lang="ja-JP" altLang="en-US" sz="2400" dirty="0"/>
              <a:t>を開発した</a:t>
            </a:r>
            <a:r>
              <a:rPr kumimoji="1" lang="en-US" altLang="ja-JP" sz="2400" dirty="0"/>
              <a:t>Microsoft</a:t>
            </a:r>
            <a:r>
              <a:rPr kumimoji="1" lang="ja-JP" altLang="en-US" sz="2400" dirty="0"/>
              <a:t>社が独自に作った関数</a:t>
            </a:r>
            <a:endParaRPr kumimoji="1" lang="en-US" altLang="ja-JP" sz="2400" dirty="0"/>
          </a:p>
          <a:p>
            <a:r>
              <a:rPr kumimoji="1" lang="ja-JP" altLang="en-US" sz="2400" dirty="0"/>
              <a:t>引数に「文字列を格納する配列の要素数」の指定が追加されることで、オーバーフロー（またはオーバーラン）を未然に防げる</a:t>
            </a:r>
            <a:endParaRPr kumimoji="1" lang="en-US" altLang="ja-JP" sz="2400" dirty="0"/>
          </a:p>
          <a:p>
            <a:endParaRPr kumimoji="1" lang="en-US" altLang="ja-JP" sz="2400" dirty="0"/>
          </a:p>
          <a:p>
            <a:r>
              <a:rPr lang="en-US" altLang="ja-JP" sz="2400" dirty="0"/>
              <a:t>Visual Studio</a:t>
            </a:r>
            <a:r>
              <a:rPr lang="ja-JP" altLang="en-US" sz="2400" dirty="0"/>
              <a:t> では、</a:t>
            </a:r>
            <a:r>
              <a:rPr lang="en-US" altLang="ja-JP" sz="2400" dirty="0"/>
              <a:t>C</a:t>
            </a:r>
            <a:r>
              <a:rPr lang="ja-JP" altLang="en-US" sz="2400" dirty="0"/>
              <a:t>言語標準の </a:t>
            </a:r>
            <a:r>
              <a:rPr lang="en-US" altLang="ja-JP" sz="2400" dirty="0" err="1">
                <a:latin typeface="Lucida Console" panose="020B0609040504020204" pitchFamily="49" charset="0"/>
              </a:rPr>
              <a:t>strcpy</a:t>
            </a:r>
            <a:r>
              <a:rPr lang="ja-JP" altLang="en-US" sz="2400" dirty="0"/>
              <a:t> 関数を使うと、コンパイルエラーになるが</a:t>
            </a:r>
            <a:endParaRPr kumimoji="1" lang="en-US" altLang="ja-JP" sz="2400" dirty="0"/>
          </a:p>
          <a:p>
            <a:endParaRPr kumimoji="1" lang="en-US" altLang="ja-JP" sz="2400" dirty="0"/>
          </a:p>
          <a:p>
            <a:endParaRPr kumimoji="1" lang="en-US" altLang="ja-JP" sz="2400" dirty="0"/>
          </a:p>
          <a:p>
            <a:pPr marL="0" indent="0">
              <a:buNone/>
            </a:pPr>
            <a:r>
              <a:rPr kumimoji="1" lang="ja-JP" altLang="en-US" sz="2400" dirty="0"/>
              <a:t>   という</a:t>
            </a:r>
            <a:r>
              <a:rPr kumimoji="1" lang="en-US" altLang="ja-JP" sz="2400" dirty="0"/>
              <a:t>1</a:t>
            </a:r>
            <a:r>
              <a:rPr kumimoji="1" lang="ja-JP" altLang="en-US" sz="2400" dirty="0"/>
              <a:t>行を追加することで、コンパイルエラーにならないようにできる</a:t>
            </a:r>
          </a:p>
        </p:txBody>
      </p:sp>
      <p:sp>
        <p:nvSpPr>
          <p:cNvPr id="5" name="正方形/長方形 4">
            <a:extLst>
              <a:ext uri="{FF2B5EF4-FFF2-40B4-BE49-F238E27FC236}">
                <a16:creationId xmlns:a16="http://schemas.microsoft.com/office/drawing/2014/main" id="{E1B007FB-46E5-1B01-6F53-999E11A98ADC}"/>
              </a:ext>
            </a:extLst>
          </p:cNvPr>
          <p:cNvSpPr>
            <a:spLocks noChangeArrowheads="1"/>
          </p:cNvSpPr>
          <p:nvPr/>
        </p:nvSpPr>
        <p:spPr bwMode="auto">
          <a:xfrm>
            <a:off x="827584" y="4653136"/>
            <a:ext cx="6120680"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#define _CRT_SECURE_NO_WARNINGS</a:t>
            </a:r>
          </a:p>
        </p:txBody>
      </p:sp>
    </p:spTree>
    <p:extLst>
      <p:ext uri="{BB962C8B-B14F-4D97-AF65-F5344CB8AC3E}">
        <p14:creationId xmlns:p14="http://schemas.microsoft.com/office/powerpoint/2010/main" val="35838538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926657-E55A-A1E5-C999-46596F794440}"/>
              </a:ext>
            </a:extLst>
          </p:cNvPr>
          <p:cNvSpPr>
            <a:spLocks noGrp="1"/>
          </p:cNvSpPr>
          <p:nvPr>
            <p:ph type="title"/>
          </p:nvPr>
        </p:nvSpPr>
        <p:spPr/>
        <p:txBody>
          <a:bodyPr/>
          <a:lstStyle/>
          <a:p>
            <a:r>
              <a:rPr kumimoji="1" lang="ja-JP" altLang="en-US" dirty="0"/>
              <a:t>文字列操作のための関数の使用例</a:t>
            </a:r>
          </a:p>
        </p:txBody>
      </p:sp>
      <p:sp>
        <p:nvSpPr>
          <p:cNvPr id="5" name="正方形/長方形 4">
            <a:extLst>
              <a:ext uri="{FF2B5EF4-FFF2-40B4-BE49-F238E27FC236}">
                <a16:creationId xmlns:a16="http://schemas.microsoft.com/office/drawing/2014/main" id="{EF3ECC7B-9402-BF14-6722-F947EDFDE605}"/>
              </a:ext>
            </a:extLst>
          </p:cNvPr>
          <p:cNvSpPr>
            <a:spLocks noChangeArrowheads="1"/>
          </p:cNvSpPr>
          <p:nvPr/>
        </p:nvSpPr>
        <p:spPr bwMode="auto">
          <a:xfrm>
            <a:off x="457199" y="1509806"/>
            <a:ext cx="7849885" cy="923330"/>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str[4];</a:t>
            </a:r>
          </a:p>
          <a:p>
            <a:r>
              <a:rPr lang="en-US" altLang="ja-JP" dirty="0" err="1">
                <a:latin typeface="Lucida Console" panose="020B0609040504020204" pitchFamily="49" charset="0"/>
              </a:rPr>
              <a:t>strcpy_s</a:t>
            </a:r>
            <a:r>
              <a:rPr lang="en-US" altLang="ja-JP" dirty="0">
                <a:latin typeface="Lucida Console" panose="020B0609040504020204" pitchFamily="49" charset="0"/>
              </a:rPr>
              <a:t>(str, 4, "dog");</a:t>
            </a:r>
          </a:p>
          <a:p>
            <a:r>
              <a:rPr lang="en-US" altLang="ja-JP" dirty="0" err="1">
                <a:latin typeface="Lucida Console" panose="020B0609040504020204" pitchFamily="49" charset="0"/>
              </a:rPr>
              <a:t>printf</a:t>
            </a:r>
            <a:r>
              <a:rPr lang="en-US" altLang="ja-JP" dirty="0">
                <a:latin typeface="Lucida Console" panose="020B0609040504020204" pitchFamily="49" charset="0"/>
              </a:rPr>
              <a:t>("%s", str);       </a:t>
            </a:r>
            <a:r>
              <a:rPr lang="en-US" altLang="ja-JP" dirty="0">
                <a:solidFill>
                  <a:schemeClr val="accent3">
                    <a:lumMod val="75000"/>
                  </a:schemeClr>
                </a:solidFill>
                <a:latin typeface="Lucida Console" panose="020B0609040504020204" pitchFamily="49" charset="0"/>
              </a:rPr>
              <a:t>// dog</a:t>
            </a:r>
          </a:p>
        </p:txBody>
      </p:sp>
      <p:sp>
        <p:nvSpPr>
          <p:cNvPr id="6" name="正方形/長方形 5">
            <a:extLst>
              <a:ext uri="{FF2B5EF4-FFF2-40B4-BE49-F238E27FC236}">
                <a16:creationId xmlns:a16="http://schemas.microsoft.com/office/drawing/2014/main" id="{67A63B1A-8294-3985-A23F-4D4AD589D169}"/>
              </a:ext>
            </a:extLst>
          </p:cNvPr>
          <p:cNvSpPr>
            <a:spLocks noChangeArrowheads="1"/>
          </p:cNvSpPr>
          <p:nvPr/>
        </p:nvSpPr>
        <p:spPr bwMode="auto">
          <a:xfrm>
            <a:off x="457200" y="2958043"/>
            <a:ext cx="7849885" cy="1200329"/>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str1[] = "Hello";</a:t>
            </a:r>
          </a:p>
          <a:p>
            <a:r>
              <a:rPr lang="en-US" altLang="ja-JP" dirty="0">
                <a:latin typeface="Lucida Console" panose="020B0609040504020204" pitchFamily="49" charset="0"/>
              </a:rPr>
              <a:t>char str2[16];</a:t>
            </a:r>
          </a:p>
          <a:p>
            <a:r>
              <a:rPr lang="en-US" altLang="ja-JP" dirty="0" err="1">
                <a:latin typeface="Lucida Console" panose="020B0609040504020204" pitchFamily="49" charset="0"/>
              </a:rPr>
              <a:t>strcpy_s</a:t>
            </a:r>
            <a:r>
              <a:rPr lang="en-US" altLang="ja-JP" dirty="0">
                <a:latin typeface="Lucida Console" panose="020B0609040504020204" pitchFamily="49" charset="0"/>
              </a:rPr>
              <a:t>(str2, 16, str1);</a:t>
            </a:r>
          </a:p>
          <a:p>
            <a:r>
              <a:rPr lang="en-US" altLang="ja-JP" dirty="0" err="1">
                <a:latin typeface="Lucida Console" panose="020B0609040504020204" pitchFamily="49" charset="0"/>
              </a:rPr>
              <a:t>printf</a:t>
            </a:r>
            <a:r>
              <a:rPr lang="en-US" altLang="ja-JP" dirty="0">
                <a:latin typeface="Lucida Console" panose="020B0609040504020204" pitchFamily="49" charset="0"/>
              </a:rPr>
              <a:t>("%s", str2);      </a:t>
            </a:r>
            <a:r>
              <a:rPr lang="en-US" altLang="ja-JP" dirty="0">
                <a:solidFill>
                  <a:schemeClr val="accent3">
                    <a:lumMod val="75000"/>
                  </a:schemeClr>
                </a:solidFill>
                <a:latin typeface="Lucida Console" panose="020B0609040504020204" pitchFamily="49" charset="0"/>
              </a:rPr>
              <a:t>// Hello</a:t>
            </a:r>
            <a:r>
              <a:rPr lang="en-US" altLang="ja-JP" dirty="0">
                <a:latin typeface="Lucida Console" panose="020B0609040504020204" pitchFamily="49" charset="0"/>
              </a:rPr>
              <a:t> </a:t>
            </a:r>
          </a:p>
        </p:txBody>
      </p:sp>
      <p:sp>
        <p:nvSpPr>
          <p:cNvPr id="7" name="正方形/長方形 6">
            <a:extLst>
              <a:ext uri="{FF2B5EF4-FFF2-40B4-BE49-F238E27FC236}">
                <a16:creationId xmlns:a16="http://schemas.microsoft.com/office/drawing/2014/main" id="{B36BE929-23F6-4F1B-8CDC-2C67C7199C6B}"/>
              </a:ext>
            </a:extLst>
          </p:cNvPr>
          <p:cNvSpPr>
            <a:spLocks noChangeArrowheads="1"/>
          </p:cNvSpPr>
          <p:nvPr/>
        </p:nvSpPr>
        <p:spPr bwMode="auto">
          <a:xfrm>
            <a:off x="457199" y="4854059"/>
            <a:ext cx="7849885" cy="2031325"/>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str1[] = "Hello";</a:t>
            </a:r>
          </a:p>
          <a:p>
            <a:r>
              <a:rPr lang="en-US" altLang="ja-JP" dirty="0">
                <a:latin typeface="Lucida Console" panose="020B0609040504020204" pitchFamily="49" charset="0"/>
              </a:rPr>
              <a:t>char str2[] = "HELLO";</a:t>
            </a:r>
          </a:p>
          <a:p>
            <a:r>
              <a:rPr lang="en-US" altLang="ja-JP" dirty="0">
                <a:latin typeface="Lucida Console" panose="020B0609040504020204" pitchFamily="49" charset="0"/>
              </a:rPr>
              <a:t>if (</a:t>
            </a:r>
            <a:r>
              <a:rPr lang="en-US" altLang="ja-JP" dirty="0" err="1">
                <a:latin typeface="Lucida Console" panose="020B0609040504020204" pitchFamily="49" charset="0"/>
              </a:rPr>
              <a:t>strcmp</a:t>
            </a:r>
            <a:r>
              <a:rPr lang="en-US" altLang="ja-JP" dirty="0">
                <a:latin typeface="Lucida Console" panose="020B0609040504020204" pitchFamily="49" charset="0"/>
              </a:rPr>
              <a:t>(str1, str2) == 0) {</a:t>
            </a:r>
          </a:p>
          <a:p>
            <a:r>
              <a:rPr lang="ja-JP" altLang="en-US" dirty="0">
                <a:latin typeface="Lucida Console" panose="020B0609040504020204" pitchFamily="49" charset="0"/>
              </a:rPr>
              <a:t>    </a:t>
            </a:r>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ja-JP" altLang="en-US" dirty="0">
                <a:latin typeface="Lucida Console" panose="020B0609040504020204" pitchFamily="49" charset="0"/>
              </a:rPr>
              <a:t>同じ</a:t>
            </a:r>
            <a:r>
              <a:rPr lang="en-US" altLang="ja-JP" dirty="0">
                <a:latin typeface="Lucida Console" panose="020B0609040504020204" pitchFamily="49" charset="0"/>
              </a:rPr>
              <a:t>");</a:t>
            </a:r>
          </a:p>
          <a:p>
            <a:r>
              <a:rPr lang="en-US" altLang="ja-JP" dirty="0">
                <a:latin typeface="Lucida Console" panose="020B0609040504020204" pitchFamily="49" charset="0"/>
              </a:rPr>
              <a:t>} else {</a:t>
            </a:r>
          </a:p>
          <a:p>
            <a:r>
              <a:rPr lang="ja-JP" altLang="en-US" dirty="0">
                <a:latin typeface="Lucida Console" panose="020B0609040504020204" pitchFamily="49" charset="0"/>
              </a:rPr>
              <a:t>    </a:t>
            </a:r>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ja-JP" altLang="en-US" dirty="0">
                <a:latin typeface="Lucida Console" panose="020B0609040504020204" pitchFamily="49" charset="0"/>
              </a:rPr>
              <a:t>違う</a:t>
            </a:r>
            <a:r>
              <a:rPr lang="en-US" altLang="ja-JP" dirty="0">
                <a:latin typeface="Lucida Console" panose="020B0609040504020204" pitchFamily="49" charset="0"/>
              </a:rPr>
              <a:t>"); </a:t>
            </a:r>
            <a:r>
              <a:rPr lang="en-US" altLang="ja-JP" dirty="0">
                <a:solidFill>
                  <a:schemeClr val="accent3">
                    <a:lumMod val="75000"/>
                  </a:schemeClr>
                </a:solidFill>
                <a:latin typeface="Lucida Console" panose="020B0609040504020204" pitchFamily="49" charset="0"/>
              </a:rPr>
              <a:t>// </a:t>
            </a:r>
            <a:r>
              <a:rPr lang="ja-JP" altLang="en-US" dirty="0">
                <a:solidFill>
                  <a:schemeClr val="accent3">
                    <a:lumMod val="75000"/>
                  </a:schemeClr>
                </a:solidFill>
                <a:latin typeface="Lucida Console" panose="020B0609040504020204" pitchFamily="49" charset="0"/>
              </a:rPr>
              <a:t>こちらが出力される</a:t>
            </a:r>
            <a:endParaRPr lang="en-US" altLang="ja-JP" dirty="0">
              <a:latin typeface="Lucida Console" panose="020B0609040504020204" pitchFamily="49" charset="0"/>
            </a:endParaRPr>
          </a:p>
          <a:p>
            <a:r>
              <a:rPr lang="en-US" altLang="ja-JP" dirty="0">
                <a:latin typeface="Lucida Console" panose="020B0609040504020204" pitchFamily="49" charset="0"/>
              </a:rPr>
              <a:t>}</a:t>
            </a:r>
          </a:p>
        </p:txBody>
      </p:sp>
      <p:sp>
        <p:nvSpPr>
          <p:cNvPr id="10" name="テキスト ボックス 9">
            <a:extLst>
              <a:ext uri="{FF2B5EF4-FFF2-40B4-BE49-F238E27FC236}">
                <a16:creationId xmlns:a16="http://schemas.microsoft.com/office/drawing/2014/main" id="{FBC61554-A9A9-1BD4-E803-0032244DF55D}"/>
              </a:ext>
            </a:extLst>
          </p:cNvPr>
          <p:cNvSpPr txBox="1"/>
          <p:nvPr/>
        </p:nvSpPr>
        <p:spPr>
          <a:xfrm>
            <a:off x="323528" y="1123724"/>
            <a:ext cx="5343524" cy="369332"/>
          </a:xfrm>
          <a:prstGeom prst="rect">
            <a:avLst/>
          </a:prstGeom>
          <a:noFill/>
        </p:spPr>
        <p:txBody>
          <a:bodyPr wrap="square">
            <a:spAutoFit/>
          </a:bodyPr>
          <a:lstStyle/>
          <a:p>
            <a:r>
              <a:rPr lang="ja-JP" altLang="en-US" dirty="0">
                <a:latin typeface="+mn-ea"/>
                <a:ea typeface="+mn-ea"/>
              </a:rPr>
              <a:t>・</a:t>
            </a:r>
            <a:r>
              <a:rPr lang="en-US" altLang="ja-JP" dirty="0" err="1">
                <a:latin typeface="Lucida Console" panose="020B0609040504020204" pitchFamily="49" charset="0"/>
                <a:ea typeface="+mn-ea"/>
              </a:rPr>
              <a:t>strcpy_s</a:t>
            </a:r>
            <a:r>
              <a:rPr lang="ja-JP" altLang="en-US" dirty="0">
                <a:latin typeface="+mn-ea"/>
                <a:ea typeface="+mn-ea"/>
              </a:rPr>
              <a:t> 関数による文字列の代入</a:t>
            </a:r>
            <a:endParaRPr lang="ja-JP" altLang="en-US" dirty="0"/>
          </a:p>
        </p:txBody>
      </p:sp>
      <p:sp>
        <p:nvSpPr>
          <p:cNvPr id="11" name="テキスト ボックス 10">
            <a:extLst>
              <a:ext uri="{FF2B5EF4-FFF2-40B4-BE49-F238E27FC236}">
                <a16:creationId xmlns:a16="http://schemas.microsoft.com/office/drawing/2014/main" id="{4CDE371B-ACAF-328E-7225-D798FFAE5518}"/>
              </a:ext>
            </a:extLst>
          </p:cNvPr>
          <p:cNvSpPr txBox="1"/>
          <p:nvPr/>
        </p:nvSpPr>
        <p:spPr>
          <a:xfrm>
            <a:off x="323528" y="2564904"/>
            <a:ext cx="5343524" cy="369332"/>
          </a:xfrm>
          <a:prstGeom prst="rect">
            <a:avLst/>
          </a:prstGeom>
          <a:noFill/>
        </p:spPr>
        <p:txBody>
          <a:bodyPr wrap="square">
            <a:spAutoFit/>
          </a:bodyPr>
          <a:lstStyle/>
          <a:p>
            <a:r>
              <a:rPr lang="ja-JP" altLang="en-US" dirty="0">
                <a:latin typeface="+mn-ea"/>
                <a:ea typeface="+mn-ea"/>
              </a:rPr>
              <a:t>・</a:t>
            </a:r>
            <a:r>
              <a:rPr lang="en-US" altLang="ja-JP" dirty="0" err="1">
                <a:latin typeface="Lucida Console" panose="020B0609040504020204" pitchFamily="49" charset="0"/>
                <a:ea typeface="+mn-ea"/>
              </a:rPr>
              <a:t>strcpy_s</a:t>
            </a:r>
            <a:r>
              <a:rPr lang="ja-JP" altLang="en-US" dirty="0">
                <a:latin typeface="+mn-ea"/>
                <a:ea typeface="+mn-ea"/>
              </a:rPr>
              <a:t> 関数による文字列のコピー</a:t>
            </a:r>
            <a:endParaRPr lang="ja-JP" altLang="en-US" dirty="0"/>
          </a:p>
        </p:txBody>
      </p:sp>
      <p:sp>
        <p:nvSpPr>
          <p:cNvPr id="12" name="テキスト ボックス 11">
            <a:extLst>
              <a:ext uri="{FF2B5EF4-FFF2-40B4-BE49-F238E27FC236}">
                <a16:creationId xmlns:a16="http://schemas.microsoft.com/office/drawing/2014/main" id="{982F0860-B60C-1E66-4D1C-8833BC994C9B}"/>
              </a:ext>
            </a:extLst>
          </p:cNvPr>
          <p:cNvSpPr txBox="1"/>
          <p:nvPr/>
        </p:nvSpPr>
        <p:spPr>
          <a:xfrm>
            <a:off x="333535" y="4499828"/>
            <a:ext cx="5343524" cy="369332"/>
          </a:xfrm>
          <a:prstGeom prst="rect">
            <a:avLst/>
          </a:prstGeom>
          <a:noFill/>
        </p:spPr>
        <p:txBody>
          <a:bodyPr wrap="square">
            <a:spAutoFit/>
          </a:bodyPr>
          <a:lstStyle/>
          <a:p>
            <a:r>
              <a:rPr lang="ja-JP" altLang="en-US" dirty="0">
                <a:latin typeface="+mn-ea"/>
                <a:ea typeface="+mn-ea"/>
              </a:rPr>
              <a:t>・</a:t>
            </a:r>
            <a:r>
              <a:rPr lang="en-US" altLang="ja-JP" dirty="0" err="1">
                <a:latin typeface="Lucida Console" panose="020B0609040504020204" pitchFamily="49" charset="0"/>
                <a:ea typeface="+mn-ea"/>
              </a:rPr>
              <a:t>strcmp</a:t>
            </a:r>
            <a:r>
              <a:rPr lang="ja-JP" altLang="en-US" dirty="0">
                <a:latin typeface="+mn-ea"/>
                <a:ea typeface="+mn-ea"/>
              </a:rPr>
              <a:t> 関数による文字列の比較</a:t>
            </a:r>
            <a:endParaRPr lang="ja-JP" altLang="en-US" dirty="0"/>
          </a:p>
        </p:txBody>
      </p:sp>
    </p:spTree>
    <p:extLst>
      <p:ext uri="{BB962C8B-B14F-4D97-AF65-F5344CB8AC3E}">
        <p14:creationId xmlns:p14="http://schemas.microsoft.com/office/powerpoint/2010/main" val="20476269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926657-E55A-A1E5-C999-46596F794440}"/>
              </a:ext>
            </a:extLst>
          </p:cNvPr>
          <p:cNvSpPr>
            <a:spLocks noGrp="1"/>
          </p:cNvSpPr>
          <p:nvPr>
            <p:ph type="title"/>
          </p:nvPr>
        </p:nvSpPr>
        <p:spPr/>
        <p:txBody>
          <a:bodyPr/>
          <a:lstStyle/>
          <a:p>
            <a:r>
              <a:rPr kumimoji="1" lang="ja-JP" altLang="en-US" dirty="0"/>
              <a:t>文字列操作のための関数の使用例</a:t>
            </a:r>
          </a:p>
        </p:txBody>
      </p:sp>
      <p:sp>
        <p:nvSpPr>
          <p:cNvPr id="5" name="正方形/長方形 4">
            <a:extLst>
              <a:ext uri="{FF2B5EF4-FFF2-40B4-BE49-F238E27FC236}">
                <a16:creationId xmlns:a16="http://schemas.microsoft.com/office/drawing/2014/main" id="{EF3ECC7B-9402-BF14-6722-F947EDFDE605}"/>
              </a:ext>
            </a:extLst>
          </p:cNvPr>
          <p:cNvSpPr>
            <a:spLocks noChangeArrowheads="1"/>
          </p:cNvSpPr>
          <p:nvPr/>
        </p:nvSpPr>
        <p:spPr bwMode="auto">
          <a:xfrm>
            <a:off x="457199" y="1509806"/>
            <a:ext cx="7849885" cy="923330"/>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str[32] = "Hello";</a:t>
            </a:r>
          </a:p>
          <a:p>
            <a:r>
              <a:rPr lang="en-US" altLang="ja-JP" dirty="0">
                <a:latin typeface="Lucida Console" panose="020B0609040504020204" pitchFamily="49" charset="0"/>
              </a:rPr>
              <a:t>int </a:t>
            </a:r>
            <a:r>
              <a:rPr lang="en-US" altLang="ja-JP" dirty="0" err="1">
                <a:latin typeface="Lucida Console" panose="020B0609040504020204" pitchFamily="49" charset="0"/>
              </a:rPr>
              <a:t>len</a:t>
            </a:r>
            <a:r>
              <a:rPr lang="en-US" altLang="ja-JP" dirty="0">
                <a:latin typeface="Lucida Console" panose="020B0609040504020204" pitchFamily="49" charset="0"/>
              </a:rPr>
              <a:t> = </a:t>
            </a:r>
            <a:r>
              <a:rPr lang="en-US" altLang="ja-JP" dirty="0" err="1">
                <a:latin typeface="Lucida Console" panose="020B0609040504020204" pitchFamily="49" charset="0"/>
              </a:rPr>
              <a:t>strlen</a:t>
            </a:r>
            <a:r>
              <a:rPr lang="en-US" altLang="ja-JP" dirty="0">
                <a:latin typeface="Lucida Console" panose="020B0609040504020204" pitchFamily="49" charset="0"/>
              </a:rPr>
              <a:t>(str);</a:t>
            </a:r>
          </a:p>
          <a:p>
            <a:r>
              <a:rPr lang="en-US" altLang="ja-JP" dirty="0" err="1">
                <a:latin typeface="Lucida Console" panose="020B0609040504020204" pitchFamily="49" charset="0"/>
              </a:rPr>
              <a:t>printf</a:t>
            </a:r>
            <a:r>
              <a:rPr lang="en-US" altLang="ja-JP" dirty="0">
                <a:latin typeface="Lucida Console" panose="020B0609040504020204" pitchFamily="49" charset="0"/>
              </a:rPr>
              <a:t>("%d", </a:t>
            </a:r>
            <a:r>
              <a:rPr lang="en-US" altLang="ja-JP" dirty="0" err="1">
                <a:latin typeface="Lucida Console" panose="020B0609040504020204" pitchFamily="49" charset="0"/>
              </a:rPr>
              <a:t>len</a:t>
            </a:r>
            <a:r>
              <a:rPr lang="en-US" altLang="ja-JP" dirty="0">
                <a:latin typeface="Lucida Console" panose="020B0609040504020204" pitchFamily="49" charset="0"/>
              </a:rPr>
              <a:t>);</a:t>
            </a:r>
            <a:r>
              <a:rPr lang="ja-JP" altLang="en-US" dirty="0">
                <a:latin typeface="Lucida Console" panose="020B0609040504020204" pitchFamily="49" charset="0"/>
              </a:rPr>
              <a:t> </a:t>
            </a:r>
            <a:r>
              <a:rPr lang="en-US" altLang="ja-JP" dirty="0">
                <a:solidFill>
                  <a:schemeClr val="accent3">
                    <a:lumMod val="75000"/>
                  </a:schemeClr>
                </a:solidFill>
                <a:latin typeface="Lucida Console" panose="020B0609040504020204" pitchFamily="49" charset="0"/>
              </a:rPr>
              <a:t>// 5</a:t>
            </a:r>
            <a:endParaRPr lang="en-US" altLang="ja-JP" dirty="0">
              <a:latin typeface="Lucida Console" panose="020B0609040504020204" pitchFamily="49" charset="0"/>
            </a:endParaRPr>
          </a:p>
        </p:txBody>
      </p:sp>
      <p:sp>
        <p:nvSpPr>
          <p:cNvPr id="6" name="正方形/長方形 5">
            <a:extLst>
              <a:ext uri="{FF2B5EF4-FFF2-40B4-BE49-F238E27FC236}">
                <a16:creationId xmlns:a16="http://schemas.microsoft.com/office/drawing/2014/main" id="{67A63B1A-8294-3985-A23F-4D4AD589D169}"/>
              </a:ext>
            </a:extLst>
          </p:cNvPr>
          <p:cNvSpPr>
            <a:spLocks noChangeArrowheads="1"/>
          </p:cNvSpPr>
          <p:nvPr/>
        </p:nvSpPr>
        <p:spPr bwMode="auto">
          <a:xfrm>
            <a:off x="457199" y="3225750"/>
            <a:ext cx="7849885" cy="923330"/>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str[32] = "Hello";</a:t>
            </a:r>
          </a:p>
          <a:p>
            <a:r>
              <a:rPr lang="en-US" altLang="ja-JP" dirty="0" err="1">
                <a:latin typeface="Lucida Console" panose="020B0609040504020204" pitchFamily="49" charset="0"/>
              </a:rPr>
              <a:t>strcat_s</a:t>
            </a:r>
            <a:r>
              <a:rPr lang="en-US" altLang="ja-JP" dirty="0">
                <a:latin typeface="Lucida Console" panose="020B0609040504020204" pitchFamily="49" charset="0"/>
              </a:rPr>
              <a:t>(str, 32, " world!");</a:t>
            </a:r>
          </a:p>
          <a:p>
            <a:r>
              <a:rPr lang="en-US" altLang="ja-JP" dirty="0" err="1">
                <a:latin typeface="Lucida Console" panose="020B0609040504020204" pitchFamily="49" charset="0"/>
              </a:rPr>
              <a:t>printf</a:t>
            </a:r>
            <a:r>
              <a:rPr lang="en-US" altLang="ja-JP" dirty="0">
                <a:latin typeface="Lucida Console" panose="020B0609040504020204" pitchFamily="49" charset="0"/>
              </a:rPr>
              <a:t>("%s", str); </a:t>
            </a:r>
            <a:r>
              <a:rPr lang="en-US" altLang="ja-JP" dirty="0">
                <a:solidFill>
                  <a:schemeClr val="accent3">
                    <a:lumMod val="75000"/>
                  </a:schemeClr>
                </a:solidFill>
                <a:latin typeface="Lucida Console" panose="020B0609040504020204" pitchFamily="49" charset="0"/>
              </a:rPr>
              <a:t>// Hello world!</a:t>
            </a:r>
            <a:endParaRPr lang="en-US" altLang="ja-JP" dirty="0">
              <a:latin typeface="Lucida Console" panose="020B0609040504020204" pitchFamily="49" charset="0"/>
            </a:endParaRPr>
          </a:p>
        </p:txBody>
      </p:sp>
      <p:sp>
        <p:nvSpPr>
          <p:cNvPr id="7" name="正方形/長方形 6">
            <a:extLst>
              <a:ext uri="{FF2B5EF4-FFF2-40B4-BE49-F238E27FC236}">
                <a16:creationId xmlns:a16="http://schemas.microsoft.com/office/drawing/2014/main" id="{B36BE929-23F6-4F1B-8CDC-2C67C7199C6B}"/>
              </a:ext>
            </a:extLst>
          </p:cNvPr>
          <p:cNvSpPr>
            <a:spLocks noChangeArrowheads="1"/>
          </p:cNvSpPr>
          <p:nvPr/>
        </p:nvSpPr>
        <p:spPr bwMode="auto">
          <a:xfrm>
            <a:off x="457199" y="4975093"/>
            <a:ext cx="7849885" cy="1200329"/>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char str[32];</a:t>
            </a:r>
          </a:p>
          <a:p>
            <a:r>
              <a:rPr lang="en-US" altLang="ja-JP" dirty="0">
                <a:latin typeface="Lucida Console" panose="020B0609040504020204" pitchFamily="49" charset="0"/>
              </a:rPr>
              <a:t>char name[] = "Taro";</a:t>
            </a:r>
          </a:p>
          <a:p>
            <a:r>
              <a:rPr lang="en-US" altLang="ja-JP" dirty="0" err="1">
                <a:latin typeface="Lucida Console" panose="020B0609040504020204" pitchFamily="49" charset="0"/>
              </a:rPr>
              <a:t>sprintf_s</a:t>
            </a:r>
            <a:r>
              <a:rPr lang="en-US" altLang="ja-JP" dirty="0">
                <a:latin typeface="Lucida Console" panose="020B0609040504020204" pitchFamily="49" charset="0"/>
              </a:rPr>
              <a:t>(str, 32, "Hello %s!", name);</a:t>
            </a:r>
          </a:p>
          <a:p>
            <a:r>
              <a:rPr lang="en-US" altLang="ja-JP" dirty="0" err="1">
                <a:latin typeface="Lucida Console" panose="020B0609040504020204" pitchFamily="49" charset="0"/>
              </a:rPr>
              <a:t>printf</a:t>
            </a:r>
            <a:r>
              <a:rPr lang="en-US" altLang="ja-JP" dirty="0">
                <a:latin typeface="Lucida Console" panose="020B0609040504020204" pitchFamily="49" charset="0"/>
              </a:rPr>
              <a:t>("%s", str); </a:t>
            </a:r>
            <a:r>
              <a:rPr lang="en-US" altLang="ja-JP" dirty="0">
                <a:solidFill>
                  <a:schemeClr val="accent3">
                    <a:lumMod val="75000"/>
                  </a:schemeClr>
                </a:solidFill>
                <a:latin typeface="Lucida Console" panose="020B0609040504020204" pitchFamily="49" charset="0"/>
              </a:rPr>
              <a:t>// Hello Taro!</a:t>
            </a:r>
            <a:endParaRPr lang="en-US" altLang="ja-JP" dirty="0">
              <a:latin typeface="Lucida Console" panose="020B0609040504020204" pitchFamily="49" charset="0"/>
            </a:endParaRPr>
          </a:p>
        </p:txBody>
      </p:sp>
      <p:sp>
        <p:nvSpPr>
          <p:cNvPr id="10" name="テキスト ボックス 9">
            <a:extLst>
              <a:ext uri="{FF2B5EF4-FFF2-40B4-BE49-F238E27FC236}">
                <a16:creationId xmlns:a16="http://schemas.microsoft.com/office/drawing/2014/main" id="{FBC61554-A9A9-1BD4-E803-0032244DF55D}"/>
              </a:ext>
            </a:extLst>
          </p:cNvPr>
          <p:cNvSpPr txBox="1"/>
          <p:nvPr/>
        </p:nvSpPr>
        <p:spPr>
          <a:xfrm>
            <a:off x="323528" y="1123724"/>
            <a:ext cx="5343524" cy="369332"/>
          </a:xfrm>
          <a:prstGeom prst="rect">
            <a:avLst/>
          </a:prstGeom>
          <a:noFill/>
        </p:spPr>
        <p:txBody>
          <a:bodyPr wrap="square">
            <a:spAutoFit/>
          </a:bodyPr>
          <a:lstStyle/>
          <a:p>
            <a:r>
              <a:rPr lang="ja-JP" altLang="en-US" dirty="0">
                <a:latin typeface="+mn-ea"/>
                <a:ea typeface="+mn-ea"/>
              </a:rPr>
              <a:t>・</a:t>
            </a:r>
            <a:r>
              <a:rPr lang="en-US" altLang="ja-JP" dirty="0" err="1">
                <a:latin typeface="Lucida Console" panose="020B0609040504020204" pitchFamily="49" charset="0"/>
                <a:ea typeface="+mn-ea"/>
              </a:rPr>
              <a:t>strlen</a:t>
            </a:r>
            <a:r>
              <a:rPr lang="ja-JP" altLang="en-US" dirty="0">
                <a:latin typeface="+mn-ea"/>
                <a:ea typeface="+mn-ea"/>
              </a:rPr>
              <a:t> 関数による文字数の取得</a:t>
            </a:r>
            <a:endParaRPr lang="ja-JP" altLang="en-US" dirty="0"/>
          </a:p>
        </p:txBody>
      </p:sp>
      <p:sp>
        <p:nvSpPr>
          <p:cNvPr id="11" name="テキスト ボックス 10">
            <a:extLst>
              <a:ext uri="{FF2B5EF4-FFF2-40B4-BE49-F238E27FC236}">
                <a16:creationId xmlns:a16="http://schemas.microsoft.com/office/drawing/2014/main" id="{4CDE371B-ACAF-328E-7225-D798FFAE5518}"/>
              </a:ext>
            </a:extLst>
          </p:cNvPr>
          <p:cNvSpPr txBox="1"/>
          <p:nvPr/>
        </p:nvSpPr>
        <p:spPr>
          <a:xfrm>
            <a:off x="311559" y="2863053"/>
            <a:ext cx="5343524" cy="369332"/>
          </a:xfrm>
          <a:prstGeom prst="rect">
            <a:avLst/>
          </a:prstGeom>
          <a:noFill/>
        </p:spPr>
        <p:txBody>
          <a:bodyPr wrap="square">
            <a:spAutoFit/>
          </a:bodyPr>
          <a:lstStyle/>
          <a:p>
            <a:r>
              <a:rPr lang="ja-JP" altLang="en-US" dirty="0">
                <a:latin typeface="+mn-ea"/>
                <a:ea typeface="+mn-ea"/>
              </a:rPr>
              <a:t>・</a:t>
            </a:r>
            <a:r>
              <a:rPr lang="en-US" altLang="ja-JP" dirty="0" err="1">
                <a:latin typeface="Lucida Console" panose="020B0609040504020204" pitchFamily="49" charset="0"/>
                <a:ea typeface="+mn-ea"/>
              </a:rPr>
              <a:t>strcat_s</a:t>
            </a:r>
            <a:r>
              <a:rPr lang="ja-JP" altLang="en-US" dirty="0">
                <a:latin typeface="+mn-ea"/>
                <a:ea typeface="+mn-ea"/>
              </a:rPr>
              <a:t> 関数による文字列の連結</a:t>
            </a:r>
            <a:endParaRPr lang="ja-JP" altLang="en-US" dirty="0"/>
          </a:p>
        </p:txBody>
      </p:sp>
      <p:sp>
        <p:nvSpPr>
          <p:cNvPr id="12" name="テキスト ボックス 11">
            <a:extLst>
              <a:ext uri="{FF2B5EF4-FFF2-40B4-BE49-F238E27FC236}">
                <a16:creationId xmlns:a16="http://schemas.microsoft.com/office/drawing/2014/main" id="{982F0860-B60C-1E66-4D1C-8833BC994C9B}"/>
              </a:ext>
            </a:extLst>
          </p:cNvPr>
          <p:cNvSpPr txBox="1"/>
          <p:nvPr/>
        </p:nvSpPr>
        <p:spPr>
          <a:xfrm>
            <a:off x="333535" y="4581128"/>
            <a:ext cx="5343524" cy="369332"/>
          </a:xfrm>
          <a:prstGeom prst="rect">
            <a:avLst/>
          </a:prstGeom>
          <a:noFill/>
        </p:spPr>
        <p:txBody>
          <a:bodyPr wrap="square">
            <a:spAutoFit/>
          </a:bodyPr>
          <a:lstStyle/>
          <a:p>
            <a:r>
              <a:rPr lang="ja-JP" altLang="en-US" dirty="0">
                <a:latin typeface="+mn-ea"/>
                <a:ea typeface="+mn-ea"/>
              </a:rPr>
              <a:t>・</a:t>
            </a:r>
            <a:r>
              <a:rPr lang="en-US" altLang="ja-JP" dirty="0" err="1">
                <a:latin typeface="Lucida Console" panose="020B0609040504020204" pitchFamily="49" charset="0"/>
                <a:ea typeface="+mn-ea"/>
              </a:rPr>
              <a:t>sprintf_s</a:t>
            </a:r>
            <a:r>
              <a:rPr lang="ja-JP" altLang="en-US" dirty="0">
                <a:latin typeface="+mn-ea"/>
                <a:ea typeface="+mn-ea"/>
              </a:rPr>
              <a:t>関数による文字列への出力</a:t>
            </a:r>
            <a:endParaRPr lang="ja-JP" altLang="en-US" dirty="0"/>
          </a:p>
        </p:txBody>
      </p:sp>
    </p:spTree>
    <p:extLst>
      <p:ext uri="{BB962C8B-B14F-4D97-AF65-F5344CB8AC3E}">
        <p14:creationId xmlns:p14="http://schemas.microsoft.com/office/powerpoint/2010/main" val="13768206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B7D15-FAAE-2BC7-D677-CA55C88BE0D2}"/>
              </a:ext>
            </a:extLst>
          </p:cNvPr>
          <p:cNvSpPr>
            <a:spLocks noGrp="1"/>
          </p:cNvSpPr>
          <p:nvPr>
            <p:ph type="ctrTitle"/>
          </p:nvPr>
        </p:nvSpPr>
        <p:spPr/>
        <p:txBody>
          <a:bodyPr/>
          <a:lstStyle/>
          <a:p>
            <a:r>
              <a:rPr lang="ja-JP" altLang="en-US" dirty="0"/>
              <a:t>構造体</a:t>
            </a:r>
            <a:endParaRPr kumimoji="1" lang="ja-JP" altLang="en-US" dirty="0"/>
          </a:p>
        </p:txBody>
      </p:sp>
      <p:sp>
        <p:nvSpPr>
          <p:cNvPr id="3" name="字幕 2">
            <a:extLst>
              <a:ext uri="{FF2B5EF4-FFF2-40B4-BE49-F238E27FC236}">
                <a16:creationId xmlns:a16="http://schemas.microsoft.com/office/drawing/2014/main" id="{53F8843A-9D04-84F0-D23B-E5D837E77AD7}"/>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7251488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724650-2F24-9CEF-D86F-A65227A7A0F8}"/>
              </a:ext>
            </a:extLst>
          </p:cNvPr>
          <p:cNvSpPr>
            <a:spLocks noGrp="1"/>
          </p:cNvSpPr>
          <p:nvPr>
            <p:ph type="title"/>
          </p:nvPr>
        </p:nvSpPr>
        <p:spPr/>
        <p:txBody>
          <a:bodyPr/>
          <a:lstStyle/>
          <a:p>
            <a:r>
              <a:rPr kumimoji="1" lang="ja-JP" altLang="en-US" dirty="0"/>
              <a:t>一緒に管理したい情報</a:t>
            </a:r>
          </a:p>
        </p:txBody>
      </p:sp>
      <p:sp>
        <p:nvSpPr>
          <p:cNvPr id="3" name="コンテンツ プレースホルダー 2">
            <a:extLst>
              <a:ext uri="{FF2B5EF4-FFF2-40B4-BE49-F238E27FC236}">
                <a16:creationId xmlns:a16="http://schemas.microsoft.com/office/drawing/2014/main" id="{4FA37323-DEFF-95D1-2769-A23B5433AF83}"/>
              </a:ext>
            </a:extLst>
          </p:cNvPr>
          <p:cNvSpPr>
            <a:spLocks noGrp="1"/>
          </p:cNvSpPr>
          <p:nvPr>
            <p:ph idx="1"/>
          </p:nvPr>
        </p:nvSpPr>
        <p:spPr>
          <a:xfrm>
            <a:off x="457200" y="1214422"/>
            <a:ext cx="8229600" cy="1710522"/>
          </a:xfrm>
        </p:spPr>
        <p:txBody>
          <a:bodyPr/>
          <a:lstStyle/>
          <a:p>
            <a:r>
              <a:rPr kumimoji="1" lang="ja-JP" altLang="en-US" sz="2400" dirty="0"/>
              <a:t>自分で新しい型を定義できる </a:t>
            </a:r>
            <a:r>
              <a:rPr kumimoji="1" lang="ja-JP" altLang="en-US" sz="2400" b="1" dirty="0">
                <a:solidFill>
                  <a:srgbClr val="C00000"/>
                </a:solidFill>
              </a:rPr>
              <a:t>← 構造体</a:t>
            </a:r>
            <a:endParaRPr kumimoji="1" lang="en-US" altLang="ja-JP" sz="2400" b="1" dirty="0">
              <a:solidFill>
                <a:srgbClr val="C00000"/>
              </a:solidFill>
            </a:endParaRPr>
          </a:p>
          <a:p>
            <a:r>
              <a:rPr lang="ja-JP" altLang="en-US" sz="2400" dirty="0"/>
              <a:t>構造体には「整数」と「文字列」といった複数の値をもたせることができる</a:t>
            </a:r>
            <a:endParaRPr lang="en-US" altLang="ja-JP" sz="2400" dirty="0"/>
          </a:p>
          <a:p>
            <a:r>
              <a:rPr kumimoji="1" lang="ja-JP" altLang="en-US" sz="2400" dirty="0"/>
              <a:t>構造体の名前には </a:t>
            </a:r>
            <a:r>
              <a:rPr kumimoji="1" lang="en-US" altLang="ja-JP" sz="2400" dirty="0">
                <a:latin typeface="Lucida Console" panose="020B0609040504020204" pitchFamily="49" charset="0"/>
              </a:rPr>
              <a:t>struct</a:t>
            </a:r>
            <a:r>
              <a:rPr kumimoji="1" lang="en-US" altLang="ja-JP" sz="2400" dirty="0"/>
              <a:t> </a:t>
            </a:r>
            <a:r>
              <a:rPr kumimoji="1" lang="ja-JP" altLang="en-US" sz="2400" dirty="0"/>
              <a:t>というキーワードをつける</a:t>
            </a:r>
          </a:p>
        </p:txBody>
      </p:sp>
      <p:sp>
        <p:nvSpPr>
          <p:cNvPr id="5" name="正方形/長方形 4">
            <a:extLst>
              <a:ext uri="{FF2B5EF4-FFF2-40B4-BE49-F238E27FC236}">
                <a16:creationId xmlns:a16="http://schemas.microsoft.com/office/drawing/2014/main" id="{8C003831-4D08-F4DB-67B4-1B3480ACCFD9}"/>
              </a:ext>
            </a:extLst>
          </p:cNvPr>
          <p:cNvSpPr>
            <a:spLocks noChangeArrowheads="1"/>
          </p:cNvSpPr>
          <p:nvPr/>
        </p:nvSpPr>
        <p:spPr bwMode="auto">
          <a:xfrm>
            <a:off x="755576" y="4149565"/>
            <a:ext cx="3132855" cy="1631216"/>
          </a:xfrm>
          <a:prstGeom prst="rect">
            <a:avLst/>
          </a:prstGeom>
          <a:solidFill>
            <a:srgbClr val="EAF6FD"/>
          </a:solidFill>
          <a:ln w="9525">
            <a:noFill/>
            <a:miter lim="800000"/>
            <a:headEnd/>
            <a:tailEnd/>
          </a:ln>
        </p:spPr>
        <p:txBody>
          <a:bodyPr wrap="square">
            <a:spAutoFit/>
          </a:bodyPr>
          <a:lstStyle/>
          <a:p>
            <a:r>
              <a:rPr lang="en-US" altLang="ja-JP" sz="2000" dirty="0">
                <a:solidFill>
                  <a:srgbClr val="C00000"/>
                </a:solidFill>
                <a:latin typeface="Lucida Console" panose="020B0609040504020204" pitchFamily="49" charset="0"/>
              </a:rPr>
              <a:t>struct Person</a:t>
            </a:r>
          </a:p>
          <a:p>
            <a:r>
              <a:rPr lang="en-US" altLang="ja-JP" sz="2000" dirty="0">
                <a:latin typeface="Lucida Console" panose="020B0609040504020204" pitchFamily="49" charset="0"/>
              </a:rPr>
              <a:t>{</a:t>
            </a:r>
          </a:p>
          <a:p>
            <a:r>
              <a:rPr lang="ja-JP" altLang="en-US" sz="2000" dirty="0">
                <a:latin typeface="Lucida Console" panose="020B0609040504020204" pitchFamily="49" charset="0"/>
              </a:rPr>
              <a:t>    </a:t>
            </a:r>
            <a:r>
              <a:rPr lang="en-US" altLang="ja-JP" sz="2000" dirty="0">
                <a:latin typeface="Lucida Console" panose="020B0609040504020204" pitchFamily="49" charset="0"/>
              </a:rPr>
              <a:t>char name[16];</a:t>
            </a:r>
          </a:p>
          <a:p>
            <a:r>
              <a:rPr lang="ja-JP" altLang="en-US" sz="2000" dirty="0">
                <a:latin typeface="Lucida Console" panose="020B0609040504020204" pitchFamily="49" charset="0"/>
              </a:rPr>
              <a:t>    </a:t>
            </a:r>
            <a:r>
              <a:rPr lang="en-US" altLang="ja-JP" sz="2000" dirty="0">
                <a:latin typeface="Lucida Console" panose="020B0609040504020204" pitchFamily="49" charset="0"/>
              </a:rPr>
              <a:t>int age;</a:t>
            </a:r>
          </a:p>
          <a:p>
            <a:r>
              <a:rPr lang="en-US" altLang="ja-JP" sz="2000" dirty="0">
                <a:latin typeface="Lucida Console" panose="020B0609040504020204" pitchFamily="49" charset="0"/>
              </a:rPr>
              <a:t>};</a:t>
            </a:r>
          </a:p>
        </p:txBody>
      </p:sp>
      <p:sp>
        <p:nvSpPr>
          <p:cNvPr id="7" name="テキスト ボックス 6">
            <a:extLst>
              <a:ext uri="{FF2B5EF4-FFF2-40B4-BE49-F238E27FC236}">
                <a16:creationId xmlns:a16="http://schemas.microsoft.com/office/drawing/2014/main" id="{4BBCBED4-7C8C-41A3-054B-18DDFE2DE6B1}"/>
              </a:ext>
            </a:extLst>
          </p:cNvPr>
          <p:cNvSpPr txBox="1"/>
          <p:nvPr/>
        </p:nvSpPr>
        <p:spPr>
          <a:xfrm>
            <a:off x="755576" y="3458006"/>
            <a:ext cx="6408712" cy="646331"/>
          </a:xfrm>
          <a:prstGeom prst="rect">
            <a:avLst/>
          </a:prstGeom>
          <a:noFill/>
        </p:spPr>
        <p:txBody>
          <a:bodyPr wrap="square">
            <a:spAutoFit/>
          </a:bodyPr>
          <a:lstStyle/>
          <a:p>
            <a:r>
              <a:rPr lang="ja-JP" altLang="en-US" dirty="0">
                <a:latin typeface="+mn-ea"/>
                <a:ea typeface="+mn-ea"/>
              </a:rPr>
              <a:t>名前（</a:t>
            </a:r>
            <a:r>
              <a:rPr lang="en-US" altLang="ja-JP" dirty="0">
                <a:latin typeface="Lucida Console" panose="020B0609040504020204" pitchFamily="49" charset="0"/>
                <a:ea typeface="+mn-ea"/>
              </a:rPr>
              <a:t>char</a:t>
            </a:r>
            <a:r>
              <a:rPr lang="ja-JP" altLang="en-US" dirty="0">
                <a:latin typeface="+mn-ea"/>
                <a:ea typeface="+mn-ea"/>
              </a:rPr>
              <a:t>型の配列）と年齢（</a:t>
            </a:r>
            <a:r>
              <a:rPr lang="en-US" altLang="ja-JP" dirty="0">
                <a:latin typeface="Lucida Console" panose="020B0609040504020204" pitchFamily="49" charset="0"/>
                <a:ea typeface="+mn-ea"/>
              </a:rPr>
              <a:t>int</a:t>
            </a:r>
            <a:r>
              <a:rPr lang="ja-JP" altLang="en-US" dirty="0">
                <a:latin typeface="+mn-ea"/>
                <a:ea typeface="+mn-ea"/>
              </a:rPr>
              <a:t>型）の情報を持つ、</a:t>
            </a:r>
            <a:r>
              <a:rPr lang="en-US" altLang="ja-JP" dirty="0">
                <a:latin typeface="Lucida Console" panose="020B0609040504020204" pitchFamily="49" charset="0"/>
              </a:rPr>
              <a:t>struct</a:t>
            </a:r>
            <a:r>
              <a:rPr lang="ja-JP" altLang="en-US" dirty="0">
                <a:latin typeface="Lucida Console" panose="020B0609040504020204" pitchFamily="49" charset="0"/>
              </a:rPr>
              <a:t> </a:t>
            </a:r>
            <a:r>
              <a:rPr lang="en-US" altLang="ja-JP" dirty="0">
                <a:latin typeface="Lucida Console" panose="020B0609040504020204" pitchFamily="49" charset="0"/>
              </a:rPr>
              <a:t>Person </a:t>
            </a:r>
            <a:r>
              <a:rPr lang="ja-JP" altLang="en-US" dirty="0">
                <a:latin typeface="+mn-ea"/>
                <a:ea typeface="+mn-ea"/>
              </a:rPr>
              <a:t>という名前の構造体</a:t>
            </a:r>
            <a:r>
              <a:rPr kumimoji="1" lang="ja-JP" altLang="en-US" sz="1800" dirty="0">
                <a:latin typeface="+mn-ea"/>
                <a:ea typeface="+mn-ea"/>
              </a:rPr>
              <a:t> </a:t>
            </a:r>
            <a:endParaRPr lang="ja-JP" altLang="en-US" dirty="0">
              <a:latin typeface="+mn-ea"/>
              <a:ea typeface="+mn-ea"/>
            </a:endParaRPr>
          </a:p>
        </p:txBody>
      </p:sp>
      <p:sp>
        <p:nvSpPr>
          <p:cNvPr id="8" name="右中かっこ 7">
            <a:extLst>
              <a:ext uri="{FF2B5EF4-FFF2-40B4-BE49-F238E27FC236}">
                <a16:creationId xmlns:a16="http://schemas.microsoft.com/office/drawing/2014/main" id="{D4D7C387-5383-D041-EBCB-94E78000E378}"/>
              </a:ext>
            </a:extLst>
          </p:cNvPr>
          <p:cNvSpPr/>
          <p:nvPr/>
        </p:nvSpPr>
        <p:spPr>
          <a:xfrm>
            <a:off x="3699317" y="4925103"/>
            <a:ext cx="189114" cy="47537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39D5499-7348-4233-828C-61750B339B14}"/>
              </a:ext>
            </a:extLst>
          </p:cNvPr>
          <p:cNvSpPr txBox="1"/>
          <p:nvPr/>
        </p:nvSpPr>
        <p:spPr>
          <a:xfrm>
            <a:off x="4067944" y="4965173"/>
            <a:ext cx="1979240" cy="400110"/>
          </a:xfrm>
          <a:prstGeom prst="rect">
            <a:avLst/>
          </a:prstGeom>
          <a:noFill/>
          <a:ln>
            <a:solidFill>
              <a:schemeClr val="tx2"/>
            </a:solidFill>
          </a:ln>
        </p:spPr>
        <p:txBody>
          <a:bodyPr wrap="square" rtlCol="0">
            <a:spAutoFit/>
          </a:bodyPr>
          <a:lstStyle/>
          <a:p>
            <a:pPr algn="l"/>
            <a:r>
              <a:rPr lang="ja-JP" altLang="en-US" sz="2000" b="0" i="0" u="none" strike="noStrike" baseline="0" dirty="0">
                <a:latin typeface="+mn-ea"/>
                <a:ea typeface="+mn-ea"/>
              </a:rPr>
              <a:t>構造体の</a:t>
            </a:r>
            <a:r>
              <a:rPr lang="ja-JP" altLang="en-US" sz="2000" b="1" i="0" u="none" strike="noStrike" baseline="0" dirty="0">
                <a:solidFill>
                  <a:srgbClr val="C00000"/>
                </a:solidFill>
                <a:latin typeface="+mn-ea"/>
                <a:ea typeface="+mn-ea"/>
              </a:rPr>
              <a:t>メンバ</a:t>
            </a:r>
            <a:endParaRPr lang="en-US" altLang="ja-JP" sz="2000" b="1" i="0" u="none" strike="noStrike" baseline="0" dirty="0">
              <a:solidFill>
                <a:srgbClr val="C00000"/>
              </a:solidFill>
              <a:latin typeface="+mn-ea"/>
              <a:ea typeface="+mn-ea"/>
            </a:endParaRPr>
          </a:p>
        </p:txBody>
      </p:sp>
    </p:spTree>
    <p:extLst>
      <p:ext uri="{BB962C8B-B14F-4D97-AF65-F5344CB8AC3E}">
        <p14:creationId xmlns:p14="http://schemas.microsoft.com/office/powerpoint/2010/main" val="5120394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F4A08-6091-6E4C-10E0-DD47901011D7}"/>
              </a:ext>
            </a:extLst>
          </p:cNvPr>
          <p:cNvSpPr>
            <a:spLocks noGrp="1"/>
          </p:cNvSpPr>
          <p:nvPr>
            <p:ph type="title"/>
          </p:nvPr>
        </p:nvSpPr>
        <p:spPr/>
        <p:txBody>
          <a:bodyPr/>
          <a:lstStyle/>
          <a:p>
            <a:r>
              <a:rPr kumimoji="1" lang="ja-JP" altLang="en-US" dirty="0"/>
              <a:t>構造体</a:t>
            </a:r>
          </a:p>
        </p:txBody>
      </p:sp>
      <p:sp>
        <p:nvSpPr>
          <p:cNvPr id="5" name="正方形/長方形 4">
            <a:extLst>
              <a:ext uri="{FF2B5EF4-FFF2-40B4-BE49-F238E27FC236}">
                <a16:creationId xmlns:a16="http://schemas.microsoft.com/office/drawing/2014/main" id="{B028404B-CB9C-4144-C48D-706E497DB748}"/>
              </a:ext>
            </a:extLst>
          </p:cNvPr>
          <p:cNvSpPr>
            <a:spLocks noChangeArrowheads="1"/>
          </p:cNvSpPr>
          <p:nvPr/>
        </p:nvSpPr>
        <p:spPr bwMode="auto">
          <a:xfrm>
            <a:off x="323528" y="1196752"/>
            <a:ext cx="3132855" cy="1631216"/>
          </a:xfrm>
          <a:prstGeom prst="rect">
            <a:avLst/>
          </a:prstGeom>
          <a:solidFill>
            <a:srgbClr val="EAF6FD"/>
          </a:solidFill>
          <a:ln w="9525">
            <a:noFill/>
            <a:miter lim="800000"/>
            <a:headEnd/>
            <a:tailEnd/>
          </a:ln>
        </p:spPr>
        <p:txBody>
          <a:bodyPr wrap="square">
            <a:spAutoFit/>
          </a:bodyPr>
          <a:lstStyle/>
          <a:p>
            <a:r>
              <a:rPr lang="en-US" altLang="ja-JP" sz="2000" dirty="0">
                <a:solidFill>
                  <a:srgbClr val="C00000"/>
                </a:solidFill>
                <a:latin typeface="Lucida Console" panose="020B0609040504020204" pitchFamily="49" charset="0"/>
              </a:rPr>
              <a:t>struct Person</a:t>
            </a:r>
          </a:p>
          <a:p>
            <a:r>
              <a:rPr lang="en-US" altLang="ja-JP" sz="2000" dirty="0">
                <a:latin typeface="Lucida Console" panose="020B0609040504020204" pitchFamily="49" charset="0"/>
              </a:rPr>
              <a:t>{</a:t>
            </a:r>
          </a:p>
          <a:p>
            <a:r>
              <a:rPr lang="ja-JP" altLang="en-US" sz="2000" dirty="0">
                <a:latin typeface="Lucida Console" panose="020B0609040504020204" pitchFamily="49" charset="0"/>
              </a:rPr>
              <a:t>    </a:t>
            </a:r>
            <a:r>
              <a:rPr lang="en-US" altLang="ja-JP" sz="2000" dirty="0">
                <a:latin typeface="Lucida Console" panose="020B0609040504020204" pitchFamily="49" charset="0"/>
              </a:rPr>
              <a:t>char name[16];</a:t>
            </a:r>
          </a:p>
          <a:p>
            <a:r>
              <a:rPr lang="ja-JP" altLang="en-US" sz="2000" dirty="0">
                <a:latin typeface="Lucida Console" panose="020B0609040504020204" pitchFamily="49" charset="0"/>
              </a:rPr>
              <a:t>    </a:t>
            </a:r>
            <a:r>
              <a:rPr lang="en-US" altLang="ja-JP" sz="2000" dirty="0">
                <a:latin typeface="Lucida Console" panose="020B0609040504020204" pitchFamily="49" charset="0"/>
              </a:rPr>
              <a:t>int age;</a:t>
            </a:r>
          </a:p>
          <a:p>
            <a:r>
              <a:rPr lang="en-US" altLang="ja-JP" sz="2000" dirty="0">
                <a:latin typeface="Lucida Console" panose="020B0609040504020204" pitchFamily="49" charset="0"/>
              </a:rPr>
              <a:t>};</a:t>
            </a:r>
          </a:p>
        </p:txBody>
      </p:sp>
      <p:sp>
        <p:nvSpPr>
          <p:cNvPr id="8" name="コンテンツ プレースホルダー 2">
            <a:extLst>
              <a:ext uri="{FF2B5EF4-FFF2-40B4-BE49-F238E27FC236}">
                <a16:creationId xmlns:a16="http://schemas.microsoft.com/office/drawing/2014/main" id="{906C0ED0-AACE-8351-23DE-2AB6A4F224FD}"/>
              </a:ext>
            </a:extLst>
          </p:cNvPr>
          <p:cNvSpPr txBox="1">
            <a:spLocks/>
          </p:cNvSpPr>
          <p:nvPr/>
        </p:nvSpPr>
        <p:spPr bwMode="auto">
          <a:xfrm>
            <a:off x="322919" y="3233883"/>
            <a:ext cx="8229600" cy="44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dirty="0"/>
              <a:t>構造体 </a:t>
            </a:r>
            <a:r>
              <a:rPr lang="en-US" altLang="ja-JP" sz="2000" dirty="0">
                <a:latin typeface="Lucida Console" panose="020B0609040504020204" pitchFamily="49" charset="0"/>
              </a:rPr>
              <a:t>struct Person </a:t>
            </a:r>
            <a:r>
              <a:rPr lang="ja-JP" altLang="en-US" sz="2000" dirty="0"/>
              <a:t>型の変数の宣言と初期化</a:t>
            </a:r>
          </a:p>
        </p:txBody>
      </p:sp>
      <p:sp>
        <p:nvSpPr>
          <p:cNvPr id="9" name="正方形/長方形 8">
            <a:extLst>
              <a:ext uri="{FF2B5EF4-FFF2-40B4-BE49-F238E27FC236}">
                <a16:creationId xmlns:a16="http://schemas.microsoft.com/office/drawing/2014/main" id="{B4D72CD8-1BD6-E209-32A7-39D3277269DA}"/>
              </a:ext>
            </a:extLst>
          </p:cNvPr>
          <p:cNvSpPr>
            <a:spLocks noChangeArrowheads="1"/>
          </p:cNvSpPr>
          <p:nvPr/>
        </p:nvSpPr>
        <p:spPr bwMode="auto">
          <a:xfrm>
            <a:off x="322919" y="3715105"/>
            <a:ext cx="7417433" cy="400110"/>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rPr>
              <a:t>struct Person a</a:t>
            </a:r>
            <a:r>
              <a:rPr lang="ja-JP" altLang="en-US" sz="2000" dirty="0">
                <a:latin typeface="Lucida Console" panose="020B0609040504020204" pitchFamily="49" charset="0"/>
              </a:rPr>
              <a:t> </a:t>
            </a:r>
            <a:r>
              <a:rPr lang="en-US" altLang="ja-JP" sz="2000" dirty="0">
                <a:latin typeface="Lucida Console" panose="020B0609040504020204" pitchFamily="49" charset="0"/>
              </a:rPr>
              <a:t>= { "SUZUKI TARO", 17 };</a:t>
            </a:r>
          </a:p>
        </p:txBody>
      </p:sp>
      <p:sp>
        <p:nvSpPr>
          <p:cNvPr id="11" name="コンテンツ プレースホルダー 2">
            <a:extLst>
              <a:ext uri="{FF2B5EF4-FFF2-40B4-BE49-F238E27FC236}">
                <a16:creationId xmlns:a16="http://schemas.microsoft.com/office/drawing/2014/main" id="{6A9AF541-6442-3767-50C1-C6164EC8CBC6}"/>
              </a:ext>
            </a:extLst>
          </p:cNvPr>
          <p:cNvSpPr txBox="1">
            <a:spLocks/>
          </p:cNvSpPr>
          <p:nvPr/>
        </p:nvSpPr>
        <p:spPr bwMode="auto">
          <a:xfrm>
            <a:off x="334278" y="4548226"/>
            <a:ext cx="8229600" cy="44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dirty="0"/>
              <a:t>メンバ変数の参照</a:t>
            </a:r>
          </a:p>
        </p:txBody>
      </p:sp>
      <p:sp>
        <p:nvSpPr>
          <p:cNvPr id="12" name="正方形/長方形 11">
            <a:extLst>
              <a:ext uri="{FF2B5EF4-FFF2-40B4-BE49-F238E27FC236}">
                <a16:creationId xmlns:a16="http://schemas.microsoft.com/office/drawing/2014/main" id="{E555817A-7AB7-80F3-4A42-D67B7FD7077C}"/>
              </a:ext>
            </a:extLst>
          </p:cNvPr>
          <p:cNvSpPr>
            <a:spLocks noChangeArrowheads="1"/>
          </p:cNvSpPr>
          <p:nvPr/>
        </p:nvSpPr>
        <p:spPr bwMode="auto">
          <a:xfrm>
            <a:off x="334278" y="5029448"/>
            <a:ext cx="7417433" cy="707886"/>
          </a:xfrm>
          <a:prstGeom prst="rect">
            <a:avLst/>
          </a:prstGeom>
          <a:solidFill>
            <a:srgbClr val="EAF6FD"/>
          </a:solidFill>
          <a:ln w="9525">
            <a:noFill/>
            <a:miter lim="800000"/>
            <a:headEnd/>
            <a:tailEnd/>
          </a:ln>
        </p:spPr>
        <p:txBody>
          <a:bodyPr wrap="square">
            <a:spAutoFit/>
          </a:bodyPr>
          <a:lstStyle/>
          <a:p>
            <a:r>
              <a:rPr lang="en-US" altLang="ja-JP" sz="2000" dirty="0" err="1">
                <a:latin typeface="Lucida Console" panose="020B0609040504020204" pitchFamily="49" charset="0"/>
              </a:rPr>
              <a:t>printf</a:t>
            </a:r>
            <a:r>
              <a:rPr lang="en-US" altLang="ja-JP" sz="2000" dirty="0">
                <a:latin typeface="Lucida Console" panose="020B0609040504020204" pitchFamily="49" charset="0"/>
              </a:rPr>
              <a:t>("%s\n", </a:t>
            </a:r>
            <a:r>
              <a:rPr lang="en-US" altLang="ja-JP" sz="2000" dirty="0">
                <a:solidFill>
                  <a:srgbClr val="C00000"/>
                </a:solidFill>
                <a:latin typeface="Lucida Console" panose="020B0609040504020204" pitchFamily="49" charset="0"/>
              </a:rPr>
              <a:t>a.name</a:t>
            </a:r>
            <a:r>
              <a:rPr lang="en-US" altLang="ja-JP" sz="2000" dirty="0">
                <a:latin typeface="Lucida Console" panose="020B0609040504020204" pitchFamily="49" charset="0"/>
              </a:rPr>
              <a:t>);</a:t>
            </a:r>
          </a:p>
          <a:p>
            <a:r>
              <a:rPr lang="en-US" altLang="ja-JP" sz="2000" dirty="0" err="1">
                <a:latin typeface="Lucida Console" panose="020B0609040504020204" pitchFamily="49" charset="0"/>
              </a:rPr>
              <a:t>printf</a:t>
            </a:r>
            <a:r>
              <a:rPr lang="en-US" altLang="ja-JP" sz="2000" dirty="0">
                <a:latin typeface="Lucida Console" panose="020B0609040504020204" pitchFamily="49" charset="0"/>
              </a:rPr>
              <a:t>("%d\n", </a:t>
            </a:r>
            <a:r>
              <a:rPr lang="en-US" altLang="ja-JP" sz="2000" dirty="0" err="1">
                <a:solidFill>
                  <a:srgbClr val="C00000"/>
                </a:solidFill>
                <a:latin typeface="Lucida Console" panose="020B0609040504020204" pitchFamily="49" charset="0"/>
              </a:rPr>
              <a:t>a.age</a:t>
            </a:r>
            <a:r>
              <a:rPr lang="en-US" altLang="ja-JP" sz="2000" dirty="0">
                <a:latin typeface="Lucida Console" panose="020B0609040504020204" pitchFamily="49" charset="0"/>
              </a:rPr>
              <a:t>);</a:t>
            </a:r>
          </a:p>
        </p:txBody>
      </p:sp>
      <p:sp>
        <p:nvSpPr>
          <p:cNvPr id="13" name="コンテンツ プレースホルダー 2">
            <a:extLst>
              <a:ext uri="{FF2B5EF4-FFF2-40B4-BE49-F238E27FC236}">
                <a16:creationId xmlns:a16="http://schemas.microsoft.com/office/drawing/2014/main" id="{AE1C7246-6482-A102-93B0-8539E37D6E5C}"/>
              </a:ext>
            </a:extLst>
          </p:cNvPr>
          <p:cNvSpPr txBox="1">
            <a:spLocks/>
          </p:cNvSpPr>
          <p:nvPr/>
        </p:nvSpPr>
        <p:spPr bwMode="auto">
          <a:xfrm>
            <a:off x="322919" y="5911801"/>
            <a:ext cx="8229600" cy="44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ＭＳ ゴシック" panose="020B0609070205080204" pitchFamily="49" charset="-128"/>
                <a:ea typeface="ＭＳ ゴシック" panose="020B0609070205080204" pitchFamily="49" charset="-128"/>
              </a:rPr>
              <a:t>構造体の変数名</a:t>
            </a:r>
            <a:r>
              <a:rPr lang="en-US" altLang="ja-JP" sz="1800" dirty="0">
                <a:latin typeface="Lucida Console" panose="020B0609040504020204" pitchFamily="49" charset="0"/>
                <a:ea typeface="ＭＳ ゴシック" panose="020B0609070205080204" pitchFamily="49" charset="-128"/>
              </a:rPr>
              <a:t>.</a:t>
            </a:r>
            <a:r>
              <a:rPr lang="ja-JP" altLang="en-US" sz="1800" dirty="0">
                <a:latin typeface="ＭＳ ゴシック" panose="020B0609070205080204" pitchFamily="49" charset="-128"/>
                <a:ea typeface="ＭＳ ゴシック" panose="020B0609070205080204" pitchFamily="49" charset="-128"/>
              </a:rPr>
              <a:t>メンバ変数名   </a:t>
            </a:r>
            <a:r>
              <a:rPr lang="ja-JP" altLang="en-US" sz="1800" dirty="0">
                <a:latin typeface="+mn-ea"/>
              </a:rPr>
              <a:t>という表記でメンバ変数を参照できる</a:t>
            </a:r>
          </a:p>
        </p:txBody>
      </p:sp>
    </p:spTree>
    <p:extLst>
      <p:ext uri="{BB962C8B-B14F-4D97-AF65-F5344CB8AC3E}">
        <p14:creationId xmlns:p14="http://schemas.microsoft.com/office/powerpoint/2010/main" val="37695627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02EB6D-7455-812A-7446-8AF9C033DF5E}"/>
              </a:ext>
            </a:extLst>
          </p:cNvPr>
          <p:cNvSpPr>
            <a:spLocks noGrp="1"/>
          </p:cNvSpPr>
          <p:nvPr>
            <p:ph type="title"/>
          </p:nvPr>
        </p:nvSpPr>
        <p:spPr/>
        <p:txBody>
          <a:bodyPr/>
          <a:lstStyle/>
          <a:p>
            <a:r>
              <a:rPr kumimoji="1" lang="ja-JP" altLang="en-US" dirty="0"/>
              <a:t>構造体の使用例</a:t>
            </a:r>
          </a:p>
        </p:txBody>
      </p:sp>
      <p:sp>
        <p:nvSpPr>
          <p:cNvPr id="5" name="正方形/長方形 4">
            <a:extLst>
              <a:ext uri="{FF2B5EF4-FFF2-40B4-BE49-F238E27FC236}">
                <a16:creationId xmlns:a16="http://schemas.microsoft.com/office/drawing/2014/main" id="{B07FF77F-9A77-DE57-8056-2C5391602790}"/>
              </a:ext>
            </a:extLst>
          </p:cNvPr>
          <p:cNvSpPr>
            <a:spLocks noChangeArrowheads="1"/>
          </p:cNvSpPr>
          <p:nvPr/>
        </p:nvSpPr>
        <p:spPr bwMode="auto">
          <a:xfrm>
            <a:off x="323528" y="1166842"/>
            <a:ext cx="7596844" cy="4524315"/>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rPr>
              <a:t>#include &lt;</a:t>
            </a:r>
            <a:r>
              <a:rPr lang="en-US" altLang="ja-JP" dirty="0" err="1">
                <a:latin typeface="Lucida Console" panose="020B0609040504020204" pitchFamily="49" charset="0"/>
              </a:rPr>
              <a:t>stdio.h</a:t>
            </a:r>
            <a:r>
              <a:rPr lang="en-US" altLang="ja-JP" dirty="0">
                <a:latin typeface="Lucida Console" panose="020B0609040504020204" pitchFamily="49" charset="0"/>
              </a:rPr>
              <a:t>&gt;</a:t>
            </a:r>
          </a:p>
          <a:p>
            <a:endParaRPr lang="en-US" altLang="ja-JP" dirty="0">
              <a:latin typeface="Lucida Console" panose="020B0609040504020204" pitchFamily="49" charset="0"/>
            </a:endParaRPr>
          </a:p>
          <a:p>
            <a:r>
              <a:rPr lang="en-US" altLang="ja-JP" dirty="0">
                <a:solidFill>
                  <a:srgbClr val="C00000"/>
                </a:solidFill>
                <a:latin typeface="Lucida Console" panose="020B0609040504020204" pitchFamily="49" charset="0"/>
              </a:rPr>
              <a:t>struct Person</a:t>
            </a:r>
          </a:p>
          <a:p>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a:latin typeface="Lucida Console" panose="020B0609040504020204" pitchFamily="49" charset="0"/>
              </a:rPr>
              <a:t>char name[16];</a:t>
            </a:r>
          </a:p>
          <a:p>
            <a:r>
              <a:rPr lang="ja-JP" altLang="en-US" dirty="0">
                <a:latin typeface="Lucida Console" panose="020B0609040504020204" pitchFamily="49" charset="0"/>
              </a:rPr>
              <a:t>    </a:t>
            </a:r>
            <a:r>
              <a:rPr lang="en-US" altLang="ja-JP" dirty="0">
                <a:latin typeface="Lucida Console" panose="020B0609040504020204" pitchFamily="49" charset="0"/>
              </a:rPr>
              <a:t>int age;</a:t>
            </a:r>
          </a:p>
          <a:p>
            <a:r>
              <a:rPr lang="en-US" altLang="ja-JP" dirty="0">
                <a:latin typeface="Lucida Console" panose="020B0609040504020204" pitchFamily="49" charset="0"/>
              </a:rPr>
              <a:t>};</a:t>
            </a:r>
          </a:p>
          <a:p>
            <a:endParaRPr lang="en-US" altLang="ja-JP" dirty="0">
              <a:latin typeface="Lucida Console" panose="020B0609040504020204" pitchFamily="49" charset="0"/>
            </a:endParaRPr>
          </a:p>
          <a:p>
            <a:r>
              <a:rPr lang="en-US" altLang="ja-JP" dirty="0">
                <a:latin typeface="Lucida Console" panose="020B0609040504020204" pitchFamily="49" charset="0"/>
              </a:rPr>
              <a:t>int main(void)</a:t>
            </a:r>
          </a:p>
          <a:p>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a:latin typeface="Lucida Console" panose="020B0609040504020204" pitchFamily="49" charset="0"/>
              </a:rPr>
              <a:t>struct Person a = { "SUZUKI TARO", 17 };</a:t>
            </a:r>
          </a:p>
          <a:p>
            <a:r>
              <a:rPr lang="ja-JP" altLang="en-US" dirty="0">
                <a:latin typeface="Lucida Console" panose="020B0609040504020204" pitchFamily="49" charset="0"/>
              </a:rPr>
              <a:t>    </a:t>
            </a:r>
            <a:r>
              <a:rPr lang="en-US" altLang="ja-JP" dirty="0">
                <a:latin typeface="Lucida Console" panose="020B0609040504020204" pitchFamily="49" charset="0"/>
              </a:rPr>
              <a:t>struct Person b = { "SATO HANAKO", 19 };</a:t>
            </a:r>
          </a:p>
          <a:p>
            <a:endParaRPr lang="en-US" altLang="ja-JP" dirty="0">
              <a:latin typeface="Lucida Console" panose="020B0609040504020204" pitchFamily="49" charset="0"/>
            </a:endParaRPr>
          </a:p>
          <a:p>
            <a:r>
              <a:rPr lang="ja-JP" altLang="en-US" dirty="0">
                <a:latin typeface="Lucida Console" panose="020B0609040504020204" pitchFamily="49" charset="0"/>
              </a:rPr>
              <a:t>    </a:t>
            </a:r>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ja-JP" altLang="en-US" dirty="0">
                <a:latin typeface="Lucida Console" panose="020B0609040504020204" pitchFamily="49" charset="0"/>
              </a:rPr>
              <a:t>名前</a:t>
            </a:r>
            <a:r>
              <a:rPr lang="en-US" altLang="ja-JP" dirty="0">
                <a:latin typeface="Lucida Console" panose="020B0609040504020204" pitchFamily="49" charset="0"/>
              </a:rPr>
              <a:t>:%s, </a:t>
            </a:r>
            <a:r>
              <a:rPr lang="ja-JP" altLang="en-US" dirty="0">
                <a:latin typeface="Lucida Console" panose="020B0609040504020204" pitchFamily="49" charset="0"/>
              </a:rPr>
              <a:t>年齢</a:t>
            </a:r>
            <a:r>
              <a:rPr lang="en-US" altLang="ja-JP" dirty="0">
                <a:latin typeface="Lucida Console" panose="020B0609040504020204" pitchFamily="49" charset="0"/>
              </a:rPr>
              <a:t>:%d\n", </a:t>
            </a:r>
            <a:r>
              <a:rPr lang="en-US" altLang="ja-JP" dirty="0">
                <a:solidFill>
                  <a:srgbClr val="C00000"/>
                </a:solidFill>
                <a:latin typeface="Lucida Console" panose="020B0609040504020204" pitchFamily="49" charset="0"/>
              </a:rPr>
              <a:t>a.name, </a:t>
            </a:r>
            <a:r>
              <a:rPr lang="en-US" altLang="ja-JP" dirty="0" err="1">
                <a:solidFill>
                  <a:srgbClr val="C00000"/>
                </a:solidFill>
                <a:latin typeface="Lucida Console" panose="020B0609040504020204" pitchFamily="49" charset="0"/>
              </a:rPr>
              <a:t>a.age</a:t>
            </a:r>
            <a:r>
              <a:rPr lang="en-US" altLang="ja-JP" dirty="0">
                <a:latin typeface="Lucida Console" panose="020B0609040504020204" pitchFamily="49" charset="0"/>
              </a:rPr>
              <a:t>);</a:t>
            </a:r>
          </a:p>
          <a:p>
            <a:r>
              <a:rPr lang="ja-JP" altLang="en-US" dirty="0">
                <a:latin typeface="Lucida Console" panose="020B0609040504020204" pitchFamily="49" charset="0"/>
              </a:rPr>
              <a:t>    </a:t>
            </a:r>
            <a:r>
              <a:rPr lang="en-US" altLang="ja-JP" dirty="0" err="1">
                <a:latin typeface="Lucida Console" panose="020B0609040504020204" pitchFamily="49" charset="0"/>
              </a:rPr>
              <a:t>printf</a:t>
            </a:r>
            <a:r>
              <a:rPr lang="en-US" altLang="ja-JP" dirty="0">
                <a:latin typeface="Lucida Console" panose="020B0609040504020204" pitchFamily="49" charset="0"/>
              </a:rPr>
              <a:t>("</a:t>
            </a:r>
            <a:r>
              <a:rPr lang="ja-JP" altLang="en-US" dirty="0">
                <a:latin typeface="Lucida Console" panose="020B0609040504020204" pitchFamily="49" charset="0"/>
              </a:rPr>
              <a:t>名前</a:t>
            </a:r>
            <a:r>
              <a:rPr lang="en-US" altLang="ja-JP" dirty="0">
                <a:latin typeface="Lucida Console" panose="020B0609040504020204" pitchFamily="49" charset="0"/>
              </a:rPr>
              <a:t>:%s, </a:t>
            </a:r>
            <a:r>
              <a:rPr lang="ja-JP" altLang="en-US" dirty="0">
                <a:latin typeface="Lucida Console" panose="020B0609040504020204" pitchFamily="49" charset="0"/>
              </a:rPr>
              <a:t>年齢</a:t>
            </a:r>
            <a:r>
              <a:rPr lang="en-US" altLang="ja-JP" dirty="0">
                <a:latin typeface="Lucida Console" panose="020B0609040504020204" pitchFamily="49" charset="0"/>
              </a:rPr>
              <a:t>:%d\n", </a:t>
            </a:r>
            <a:r>
              <a:rPr lang="en-US" altLang="ja-JP" dirty="0">
                <a:solidFill>
                  <a:srgbClr val="C00000"/>
                </a:solidFill>
                <a:latin typeface="Lucida Console" panose="020B0609040504020204" pitchFamily="49" charset="0"/>
              </a:rPr>
              <a:t>b.name, </a:t>
            </a:r>
            <a:r>
              <a:rPr lang="en-US" altLang="ja-JP" dirty="0" err="1">
                <a:solidFill>
                  <a:srgbClr val="C00000"/>
                </a:solidFill>
                <a:latin typeface="Lucida Console" panose="020B0609040504020204" pitchFamily="49" charset="0"/>
              </a:rPr>
              <a:t>b.age</a:t>
            </a:r>
            <a:r>
              <a:rPr lang="en-US" altLang="ja-JP" dirty="0">
                <a:latin typeface="Lucida Console" panose="020B0609040504020204" pitchFamily="49" charset="0"/>
              </a:rPr>
              <a:t>);</a:t>
            </a:r>
          </a:p>
          <a:p>
            <a:r>
              <a:rPr lang="en-US" altLang="ja-JP" dirty="0">
                <a:latin typeface="Lucida Console" panose="020B0609040504020204" pitchFamily="49" charset="0"/>
              </a:rPr>
              <a:t>}</a:t>
            </a:r>
          </a:p>
        </p:txBody>
      </p:sp>
      <p:cxnSp>
        <p:nvCxnSpPr>
          <p:cNvPr id="6" name="直線矢印コネクタ 5">
            <a:extLst>
              <a:ext uri="{FF2B5EF4-FFF2-40B4-BE49-F238E27FC236}">
                <a16:creationId xmlns:a16="http://schemas.microsoft.com/office/drawing/2014/main" id="{A4079C1D-92F8-DDF2-3897-16C77BA27E76}"/>
              </a:ext>
            </a:extLst>
          </p:cNvPr>
          <p:cNvCxnSpPr>
            <a:cxnSpLocks/>
          </p:cNvCxnSpPr>
          <p:nvPr/>
        </p:nvCxnSpPr>
        <p:spPr>
          <a:xfrm>
            <a:off x="432684" y="5767798"/>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D25CEC2-F0A6-8121-0798-B6453B15CBD8}"/>
              </a:ext>
            </a:extLst>
          </p:cNvPr>
          <p:cNvSpPr txBox="1"/>
          <p:nvPr/>
        </p:nvSpPr>
        <p:spPr>
          <a:xfrm>
            <a:off x="432685" y="5763385"/>
            <a:ext cx="1237494" cy="261610"/>
          </a:xfrm>
          <a:prstGeom prst="rect">
            <a:avLst/>
          </a:prstGeom>
          <a:noFill/>
        </p:spPr>
        <p:txBody>
          <a:bodyPr wrap="square" rtlCol="0">
            <a:spAutoFit/>
          </a:bodyPr>
          <a:lstStyle/>
          <a:p>
            <a:r>
              <a:rPr lang="ja-JP" altLang="en-US" sz="1100" dirty="0"/>
              <a:t>実行結果</a:t>
            </a:r>
            <a:endParaRPr kumimoji="1" lang="ja-JP" altLang="en-US" sz="1100" dirty="0"/>
          </a:p>
        </p:txBody>
      </p:sp>
      <p:sp>
        <p:nvSpPr>
          <p:cNvPr id="8" name="テキスト ボックス 7">
            <a:extLst>
              <a:ext uri="{FF2B5EF4-FFF2-40B4-BE49-F238E27FC236}">
                <a16:creationId xmlns:a16="http://schemas.microsoft.com/office/drawing/2014/main" id="{BBDA687F-DBD8-F362-89E9-D683ACED1BFB}"/>
              </a:ext>
            </a:extLst>
          </p:cNvPr>
          <p:cNvSpPr txBox="1"/>
          <p:nvPr/>
        </p:nvSpPr>
        <p:spPr>
          <a:xfrm>
            <a:off x="291682" y="6121697"/>
            <a:ext cx="4208310" cy="646331"/>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ja-JP" altLang="en-US" sz="1800" dirty="0">
                <a:ea typeface="ＭＳ ゴシック" panose="020B0609070205080204" pitchFamily="49" charset="-128"/>
              </a:rPr>
              <a:t>名前</a:t>
            </a:r>
            <a:r>
              <a:rPr lang="en-US" altLang="ja-JP" sz="1800" dirty="0">
                <a:ea typeface="ＭＳ ゴシック" panose="020B0609070205080204" pitchFamily="49" charset="-128"/>
              </a:rPr>
              <a:t>:SUZUKI TARO, </a:t>
            </a:r>
            <a:r>
              <a:rPr lang="ja-JP" altLang="en-US" sz="1800" dirty="0">
                <a:ea typeface="ＭＳ ゴシック" panose="020B0609070205080204" pitchFamily="49" charset="-128"/>
              </a:rPr>
              <a:t>年齢</a:t>
            </a:r>
            <a:r>
              <a:rPr lang="en-US" altLang="ja-JP" sz="1800" dirty="0">
                <a:ea typeface="ＭＳ ゴシック" panose="020B0609070205080204" pitchFamily="49" charset="-128"/>
              </a:rPr>
              <a:t>:17</a:t>
            </a:r>
          </a:p>
          <a:p>
            <a:pPr algn="l"/>
            <a:r>
              <a:rPr lang="ja-JP" altLang="en-US" sz="1800" dirty="0">
                <a:ea typeface="ＭＳ ゴシック" panose="020B0609070205080204" pitchFamily="49" charset="-128"/>
              </a:rPr>
              <a:t>名前</a:t>
            </a:r>
            <a:r>
              <a:rPr lang="en-US" altLang="ja-JP" sz="1800" dirty="0">
                <a:ea typeface="ＭＳ ゴシック" panose="020B0609070205080204" pitchFamily="49" charset="-128"/>
              </a:rPr>
              <a:t>:SATO HANAKO, </a:t>
            </a:r>
            <a:r>
              <a:rPr lang="ja-JP" altLang="en-US" sz="1800" dirty="0">
                <a:ea typeface="ＭＳ ゴシック" panose="020B0609070205080204" pitchFamily="49" charset="-128"/>
              </a:rPr>
              <a:t>年齢</a:t>
            </a:r>
            <a:r>
              <a:rPr lang="en-US" altLang="ja-JP" sz="1800" dirty="0">
                <a:ea typeface="ＭＳ ゴシック" panose="020B0609070205080204" pitchFamily="49" charset="-128"/>
              </a:rPr>
              <a:t>:19</a:t>
            </a:r>
          </a:p>
        </p:txBody>
      </p:sp>
      <p:sp>
        <p:nvSpPr>
          <p:cNvPr id="3" name="テキスト ボックス 2">
            <a:extLst>
              <a:ext uri="{FF2B5EF4-FFF2-40B4-BE49-F238E27FC236}">
                <a16:creationId xmlns:a16="http://schemas.microsoft.com/office/drawing/2014/main" id="{36DD155C-F6D1-3C0A-1DE2-4E9EA71FE19B}"/>
              </a:ext>
            </a:extLst>
          </p:cNvPr>
          <p:cNvSpPr txBox="1">
            <a:spLocks noChangeArrowheads="1"/>
          </p:cNvSpPr>
          <p:nvPr/>
        </p:nvSpPr>
        <p:spPr bwMode="auto">
          <a:xfrm>
            <a:off x="5724128" y="615235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4669903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02EB6D-7455-812A-7446-8AF9C033DF5E}"/>
              </a:ext>
            </a:extLst>
          </p:cNvPr>
          <p:cNvSpPr>
            <a:spLocks noGrp="1"/>
          </p:cNvSpPr>
          <p:nvPr>
            <p:ph type="title"/>
          </p:nvPr>
        </p:nvSpPr>
        <p:spPr/>
        <p:txBody>
          <a:bodyPr/>
          <a:lstStyle/>
          <a:p>
            <a:r>
              <a:rPr kumimoji="1" lang="en-US" altLang="ja-JP" dirty="0">
                <a:latin typeface="Lucida Console" panose="020B0609040504020204" pitchFamily="49" charset="0"/>
              </a:rPr>
              <a:t>typedef</a:t>
            </a:r>
            <a:r>
              <a:rPr kumimoji="1" lang="ja-JP" altLang="en-US" dirty="0">
                <a:latin typeface="Lucida Console" panose="020B0609040504020204" pitchFamily="49" charset="0"/>
              </a:rPr>
              <a:t> </a:t>
            </a:r>
            <a:r>
              <a:rPr kumimoji="1" lang="ja-JP" altLang="en-US" dirty="0"/>
              <a:t>で型に別名をつける</a:t>
            </a:r>
          </a:p>
        </p:txBody>
      </p:sp>
      <p:sp>
        <p:nvSpPr>
          <p:cNvPr id="8" name="テキスト ボックス 7">
            <a:extLst>
              <a:ext uri="{FF2B5EF4-FFF2-40B4-BE49-F238E27FC236}">
                <a16:creationId xmlns:a16="http://schemas.microsoft.com/office/drawing/2014/main" id="{BBDA687F-DBD8-F362-89E9-D683ACED1BFB}"/>
              </a:ext>
            </a:extLst>
          </p:cNvPr>
          <p:cNvSpPr txBox="1"/>
          <p:nvPr/>
        </p:nvSpPr>
        <p:spPr>
          <a:xfrm>
            <a:off x="611560" y="2438386"/>
            <a:ext cx="4208310"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typedef </a:t>
            </a:r>
            <a:r>
              <a:rPr lang="ja-JP" altLang="en-US" sz="2000" dirty="0">
                <a:ea typeface="ＭＳ ゴシック" panose="020B0609070205080204" pitchFamily="49" charset="-128"/>
              </a:rPr>
              <a:t>型名 別の呼び名</a:t>
            </a:r>
            <a:r>
              <a:rPr lang="en-US" altLang="ja-JP" sz="2000" dirty="0">
                <a:ea typeface="ＭＳ ゴシック" panose="020B0609070205080204" pitchFamily="49" charset="-128"/>
              </a:rPr>
              <a:t>;</a:t>
            </a:r>
          </a:p>
        </p:txBody>
      </p:sp>
      <p:sp>
        <p:nvSpPr>
          <p:cNvPr id="9" name="テキスト ボックス 8">
            <a:extLst>
              <a:ext uri="{FF2B5EF4-FFF2-40B4-BE49-F238E27FC236}">
                <a16:creationId xmlns:a16="http://schemas.microsoft.com/office/drawing/2014/main" id="{F21EFDC4-F47A-2FB0-7681-6838DB0CDE8D}"/>
              </a:ext>
            </a:extLst>
          </p:cNvPr>
          <p:cNvSpPr txBox="1"/>
          <p:nvPr/>
        </p:nvSpPr>
        <p:spPr>
          <a:xfrm>
            <a:off x="323528" y="1123724"/>
            <a:ext cx="8229600" cy="707886"/>
          </a:xfrm>
          <a:prstGeom prst="rect">
            <a:avLst/>
          </a:prstGeom>
          <a:noFill/>
        </p:spPr>
        <p:txBody>
          <a:bodyPr wrap="square">
            <a:spAutoFit/>
          </a:bodyPr>
          <a:lstStyle/>
          <a:p>
            <a:r>
              <a:rPr lang="ja-JP" altLang="en-US" sz="2000" dirty="0">
                <a:latin typeface="+mn-ea"/>
                <a:ea typeface="+mn-ea"/>
              </a:rPr>
              <a:t>・ </a:t>
            </a:r>
            <a:r>
              <a:rPr lang="en-US" altLang="ja-JP" sz="2000" dirty="0">
                <a:latin typeface="Lucida Console" panose="020B0609040504020204" pitchFamily="49" charset="0"/>
                <a:ea typeface="+mn-ea"/>
              </a:rPr>
              <a:t>typedef</a:t>
            </a:r>
            <a:r>
              <a:rPr lang="ja-JP" altLang="en-US" sz="2000" dirty="0">
                <a:latin typeface="Lucida Console" panose="020B0609040504020204" pitchFamily="49" charset="0"/>
                <a:ea typeface="+mn-ea"/>
              </a:rPr>
              <a:t> </a:t>
            </a:r>
            <a:r>
              <a:rPr lang="ja-JP" altLang="en-US" sz="2000" dirty="0">
                <a:latin typeface="+mn-ea"/>
                <a:ea typeface="+mn-ea"/>
              </a:rPr>
              <a:t>宣言によって、長い名前の型名を短くしたり、覚えやすい名前にできる</a:t>
            </a:r>
            <a:endParaRPr lang="ja-JP" altLang="en-US" sz="2000" dirty="0"/>
          </a:p>
        </p:txBody>
      </p:sp>
      <p:sp>
        <p:nvSpPr>
          <p:cNvPr id="10" name="テキスト ボックス 9">
            <a:extLst>
              <a:ext uri="{FF2B5EF4-FFF2-40B4-BE49-F238E27FC236}">
                <a16:creationId xmlns:a16="http://schemas.microsoft.com/office/drawing/2014/main" id="{D00B0D14-E9BA-EF48-EF57-60CD66815A2F}"/>
              </a:ext>
            </a:extLst>
          </p:cNvPr>
          <p:cNvSpPr txBox="1"/>
          <p:nvPr/>
        </p:nvSpPr>
        <p:spPr>
          <a:xfrm>
            <a:off x="611560" y="2042665"/>
            <a:ext cx="1853952" cy="369332"/>
          </a:xfrm>
          <a:prstGeom prst="rect">
            <a:avLst/>
          </a:prstGeom>
          <a:noFill/>
        </p:spPr>
        <p:txBody>
          <a:bodyPr wrap="square">
            <a:spAutoFit/>
          </a:bodyPr>
          <a:lstStyle/>
          <a:p>
            <a:r>
              <a:rPr lang="en-US" altLang="ja-JP" sz="1800" dirty="0">
                <a:latin typeface="Lucida Console" panose="020B0609040504020204" pitchFamily="49" charset="0"/>
                <a:ea typeface="+mn-ea"/>
              </a:rPr>
              <a:t>typedef</a:t>
            </a:r>
            <a:r>
              <a:rPr lang="ja-JP" altLang="en-US" sz="1800" dirty="0">
                <a:latin typeface="Lucida Console" panose="020B0609040504020204" pitchFamily="49" charset="0"/>
                <a:ea typeface="+mn-ea"/>
              </a:rPr>
              <a:t> </a:t>
            </a:r>
            <a:r>
              <a:rPr lang="ja-JP" altLang="en-US" sz="1800" dirty="0">
                <a:latin typeface="+mn-ea"/>
                <a:ea typeface="+mn-ea"/>
              </a:rPr>
              <a:t>宣言</a:t>
            </a:r>
            <a:endParaRPr lang="ja-JP" altLang="en-US" dirty="0"/>
          </a:p>
        </p:txBody>
      </p:sp>
      <p:sp>
        <p:nvSpPr>
          <p:cNvPr id="11" name="テキスト ボックス 10">
            <a:extLst>
              <a:ext uri="{FF2B5EF4-FFF2-40B4-BE49-F238E27FC236}">
                <a16:creationId xmlns:a16="http://schemas.microsoft.com/office/drawing/2014/main" id="{AA18F52E-CDAA-58C8-B60B-1C589F366931}"/>
              </a:ext>
            </a:extLst>
          </p:cNvPr>
          <p:cNvSpPr txBox="1"/>
          <p:nvPr/>
        </p:nvSpPr>
        <p:spPr>
          <a:xfrm>
            <a:off x="611560" y="3487526"/>
            <a:ext cx="6408712" cy="2862322"/>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#include &lt;</a:t>
            </a:r>
            <a:r>
              <a:rPr lang="en-US" altLang="ja-JP" sz="2000" dirty="0" err="1">
                <a:ea typeface="ＭＳ ゴシック" panose="020B0609070205080204" pitchFamily="49" charset="-128"/>
              </a:rPr>
              <a:t>stdio.h</a:t>
            </a:r>
            <a:r>
              <a:rPr lang="en-US" altLang="ja-JP" sz="2000" dirty="0">
                <a:ea typeface="ＭＳ ゴシック" panose="020B0609070205080204" pitchFamily="49" charset="-128"/>
              </a:rPr>
              <a:t>&gt;</a:t>
            </a:r>
          </a:p>
          <a:p>
            <a:pPr algn="l"/>
            <a:endParaRPr lang="en-US" altLang="ja-JP" sz="2000" dirty="0">
              <a:ea typeface="ＭＳ ゴシック" panose="020B0609070205080204" pitchFamily="49" charset="-128"/>
            </a:endParaRPr>
          </a:p>
          <a:p>
            <a:pPr algn="l"/>
            <a:r>
              <a:rPr lang="en-US" altLang="ja-JP" sz="2000" dirty="0">
                <a:solidFill>
                  <a:srgbClr val="C00000"/>
                </a:solidFill>
                <a:ea typeface="ＭＳ ゴシック" panose="020B0609070205080204" pitchFamily="49" charset="-128"/>
              </a:rPr>
              <a:t>typedef int </a:t>
            </a:r>
            <a:r>
              <a:rPr lang="en-US" altLang="ja-JP" sz="2000" dirty="0" err="1">
                <a:solidFill>
                  <a:srgbClr val="C00000"/>
                </a:solidFill>
                <a:ea typeface="ＭＳ ゴシック" panose="020B0609070205080204" pitchFamily="49" charset="-128"/>
              </a:rPr>
              <a:t>seisuu</a:t>
            </a:r>
            <a:r>
              <a:rPr lang="en-US" altLang="ja-JP" sz="2000" dirty="0">
                <a:solidFill>
                  <a:srgbClr val="C00000"/>
                </a:solidFill>
                <a:ea typeface="ＭＳ ゴシック" panose="020B0609070205080204" pitchFamily="49" charset="-128"/>
              </a:rPr>
              <a:t>;</a:t>
            </a:r>
          </a:p>
          <a:p>
            <a:pPr algn="l"/>
            <a:endParaRPr lang="en-US" altLang="ja-JP" sz="2000" dirty="0">
              <a:ea typeface="ＭＳ ゴシック" panose="020B0609070205080204" pitchFamily="49" charset="-128"/>
            </a:endParaRPr>
          </a:p>
          <a:p>
            <a:pPr algn="l"/>
            <a:r>
              <a:rPr lang="en-US" altLang="ja-JP" sz="2000" dirty="0">
                <a:ea typeface="ＭＳ ゴシック" panose="020B0609070205080204" pitchFamily="49" charset="-128"/>
              </a:rPr>
              <a:t>int main(void)</a:t>
            </a:r>
          </a:p>
          <a:p>
            <a:pPr algn="l"/>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	</a:t>
            </a:r>
            <a:r>
              <a:rPr lang="en-US" altLang="ja-JP" sz="2000" dirty="0" err="1">
                <a:solidFill>
                  <a:srgbClr val="C00000"/>
                </a:solidFill>
                <a:ea typeface="ＭＳ ゴシック" panose="020B0609070205080204" pitchFamily="49" charset="-128"/>
              </a:rPr>
              <a:t>seisuu</a:t>
            </a:r>
            <a:r>
              <a:rPr lang="en-US" altLang="ja-JP" sz="2000" dirty="0">
                <a:ea typeface="ＭＳ ゴシック" panose="020B0609070205080204" pitchFamily="49" charset="-128"/>
              </a:rPr>
              <a:t> </a:t>
            </a:r>
            <a:r>
              <a:rPr lang="en-US" altLang="ja-JP" sz="2000" dirty="0" err="1">
                <a:ea typeface="ＭＳ ゴシック" panose="020B0609070205080204" pitchFamily="49" charset="-128"/>
              </a:rPr>
              <a:t>i</a:t>
            </a:r>
            <a:r>
              <a:rPr lang="en-US" altLang="ja-JP" sz="2000" dirty="0">
                <a:ea typeface="ＭＳ ゴシック" panose="020B0609070205080204" pitchFamily="49" charset="-128"/>
              </a:rPr>
              <a:t> = 10;</a:t>
            </a:r>
          </a:p>
          <a:p>
            <a:pPr algn="l"/>
            <a:r>
              <a:rPr lang="en-US" altLang="ja-JP" sz="2000" dirty="0">
                <a:ea typeface="ＭＳ ゴシック" panose="020B0609070205080204" pitchFamily="49" charset="-128"/>
              </a:rPr>
              <a:t>	</a:t>
            </a:r>
            <a:r>
              <a:rPr lang="en-US" altLang="ja-JP" sz="2000" dirty="0" err="1">
                <a:ea typeface="ＭＳ ゴシック" panose="020B0609070205080204" pitchFamily="49" charset="-128"/>
              </a:rPr>
              <a:t>printf</a:t>
            </a:r>
            <a:r>
              <a:rPr lang="en-US" altLang="ja-JP" sz="2000" dirty="0">
                <a:ea typeface="ＭＳ ゴシック" panose="020B0609070205080204" pitchFamily="49" charset="-128"/>
              </a:rPr>
              <a:t>("</a:t>
            </a:r>
            <a:r>
              <a:rPr lang="en-US" altLang="ja-JP" sz="2000" dirty="0" err="1">
                <a:ea typeface="ＭＳ ゴシック" panose="020B0609070205080204" pitchFamily="49" charset="-128"/>
              </a:rPr>
              <a:t>i</a:t>
            </a:r>
            <a:r>
              <a:rPr lang="ja-JP" altLang="en-US" sz="2000" dirty="0">
                <a:ea typeface="ＭＳ ゴシック" panose="020B0609070205080204" pitchFamily="49" charset="-128"/>
              </a:rPr>
              <a:t>は</a:t>
            </a:r>
            <a:r>
              <a:rPr lang="en-US" altLang="ja-JP" sz="2000" dirty="0">
                <a:ea typeface="ＭＳ ゴシック" panose="020B0609070205080204" pitchFamily="49" charset="-128"/>
              </a:rPr>
              <a:t>%d\n", </a:t>
            </a:r>
            <a:r>
              <a:rPr lang="en-US" altLang="ja-JP" sz="2000" dirty="0" err="1">
                <a:ea typeface="ＭＳ ゴシック" panose="020B0609070205080204" pitchFamily="49" charset="-128"/>
              </a:rPr>
              <a:t>i</a:t>
            </a:r>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a:t>
            </a:r>
          </a:p>
        </p:txBody>
      </p:sp>
      <p:sp>
        <p:nvSpPr>
          <p:cNvPr id="12" name="テキスト ボックス 11">
            <a:extLst>
              <a:ext uri="{FF2B5EF4-FFF2-40B4-BE49-F238E27FC236}">
                <a16:creationId xmlns:a16="http://schemas.microsoft.com/office/drawing/2014/main" id="{14413C6C-368B-D549-1E1C-00FEC8EF1835}"/>
              </a:ext>
            </a:extLst>
          </p:cNvPr>
          <p:cNvSpPr txBox="1"/>
          <p:nvPr/>
        </p:nvSpPr>
        <p:spPr>
          <a:xfrm>
            <a:off x="496752" y="3077812"/>
            <a:ext cx="5155368" cy="369332"/>
          </a:xfrm>
          <a:prstGeom prst="rect">
            <a:avLst/>
          </a:prstGeom>
          <a:noFill/>
        </p:spPr>
        <p:txBody>
          <a:bodyPr wrap="square">
            <a:spAutoFit/>
          </a:bodyPr>
          <a:lstStyle/>
          <a:p>
            <a:r>
              <a:rPr lang="ja-JP" altLang="en-US" dirty="0">
                <a:latin typeface="Lucida Console" panose="020B0609040504020204" pitchFamily="49" charset="0"/>
                <a:ea typeface="+mn-ea"/>
              </a:rPr>
              <a:t>例：</a:t>
            </a:r>
            <a:r>
              <a:rPr lang="en-US" altLang="ja-JP" dirty="0">
                <a:latin typeface="Lucida Console" panose="020B0609040504020204" pitchFamily="49" charset="0"/>
                <a:ea typeface="+mn-ea"/>
              </a:rPr>
              <a:t>int </a:t>
            </a:r>
            <a:r>
              <a:rPr lang="ja-JP" altLang="en-US" dirty="0">
                <a:latin typeface="Lucida Console" panose="020B0609040504020204" pitchFamily="49" charset="0"/>
                <a:ea typeface="+mn-ea"/>
              </a:rPr>
              <a:t>を </a:t>
            </a:r>
            <a:r>
              <a:rPr lang="en-US" altLang="ja-JP" dirty="0" err="1">
                <a:latin typeface="Lucida Console" panose="020B0609040504020204" pitchFamily="49" charset="0"/>
                <a:ea typeface="+mn-ea"/>
              </a:rPr>
              <a:t>seisuu</a:t>
            </a:r>
            <a:r>
              <a:rPr lang="en-US" altLang="ja-JP" dirty="0">
                <a:latin typeface="Lucida Console" panose="020B0609040504020204" pitchFamily="49" charset="0"/>
                <a:ea typeface="+mn-ea"/>
              </a:rPr>
              <a:t> </a:t>
            </a:r>
            <a:r>
              <a:rPr lang="ja-JP" altLang="en-US" dirty="0">
                <a:latin typeface="Lucida Console" panose="020B0609040504020204" pitchFamily="49" charset="0"/>
                <a:ea typeface="+mn-ea"/>
              </a:rPr>
              <a:t>と表記できるようにする</a:t>
            </a:r>
            <a:endParaRPr lang="ja-JP" altLang="en-US" dirty="0"/>
          </a:p>
        </p:txBody>
      </p:sp>
    </p:spTree>
    <p:extLst>
      <p:ext uri="{BB962C8B-B14F-4D97-AF65-F5344CB8AC3E}">
        <p14:creationId xmlns:p14="http://schemas.microsoft.com/office/powerpoint/2010/main" val="80351736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D9752-03AB-D36F-DCE4-F6C8AA809D2B}"/>
              </a:ext>
            </a:extLst>
          </p:cNvPr>
          <p:cNvSpPr>
            <a:spLocks noGrp="1"/>
          </p:cNvSpPr>
          <p:nvPr>
            <p:ph type="title"/>
          </p:nvPr>
        </p:nvSpPr>
        <p:spPr/>
        <p:txBody>
          <a:bodyPr>
            <a:normAutofit/>
          </a:bodyPr>
          <a:lstStyle/>
          <a:p>
            <a:r>
              <a:rPr lang="ja-JP" altLang="en-US" dirty="0">
                <a:latin typeface="Lucida Console" panose="020B0609040504020204" pitchFamily="49" charset="0"/>
              </a:rPr>
              <a:t>構造体の定義と</a:t>
            </a:r>
            <a:r>
              <a:rPr kumimoji="1" lang="en-US" altLang="ja-JP" dirty="0">
                <a:latin typeface="Lucida Console" panose="020B0609040504020204" pitchFamily="49" charset="0"/>
              </a:rPr>
              <a:t>typedef</a:t>
            </a:r>
            <a:r>
              <a:rPr kumimoji="1" lang="ja-JP" altLang="en-US" dirty="0">
                <a:latin typeface="Lucida Console" panose="020B0609040504020204" pitchFamily="49" charset="0"/>
              </a:rPr>
              <a:t>宣言</a:t>
            </a:r>
            <a:endParaRPr kumimoji="1" lang="ja-JP" altLang="en-US" dirty="0"/>
          </a:p>
        </p:txBody>
      </p:sp>
      <p:sp>
        <p:nvSpPr>
          <p:cNvPr id="3" name="コンテンツ プレースホルダー 2">
            <a:extLst>
              <a:ext uri="{FF2B5EF4-FFF2-40B4-BE49-F238E27FC236}">
                <a16:creationId xmlns:a16="http://schemas.microsoft.com/office/drawing/2014/main" id="{7349A698-54F5-2BE1-01E4-BE3B714D22D1}"/>
              </a:ext>
            </a:extLst>
          </p:cNvPr>
          <p:cNvSpPr>
            <a:spLocks noGrp="1"/>
          </p:cNvSpPr>
          <p:nvPr>
            <p:ph idx="1"/>
          </p:nvPr>
        </p:nvSpPr>
        <p:spPr>
          <a:xfrm>
            <a:off x="457200" y="1214422"/>
            <a:ext cx="8229600" cy="558394"/>
          </a:xfrm>
        </p:spPr>
        <p:txBody>
          <a:bodyPr/>
          <a:lstStyle/>
          <a:p>
            <a:pPr marL="0" indent="0">
              <a:buNone/>
            </a:pPr>
            <a:r>
              <a:rPr kumimoji="1" lang="ja-JP" altLang="en-US" sz="2400" dirty="0"/>
              <a:t>構造体の定義と</a:t>
            </a:r>
            <a:r>
              <a:rPr kumimoji="1" lang="en-US" altLang="ja-JP" sz="2400" dirty="0"/>
              <a:t>typedef</a:t>
            </a:r>
            <a:r>
              <a:rPr kumimoji="1" lang="ja-JP" altLang="en-US" sz="2400" dirty="0"/>
              <a:t>宣言を同時に行うことができる</a:t>
            </a:r>
          </a:p>
        </p:txBody>
      </p:sp>
      <p:sp>
        <p:nvSpPr>
          <p:cNvPr id="5" name="テキスト ボックス 4">
            <a:extLst>
              <a:ext uri="{FF2B5EF4-FFF2-40B4-BE49-F238E27FC236}">
                <a16:creationId xmlns:a16="http://schemas.microsoft.com/office/drawing/2014/main" id="{B7D00086-638A-D609-0278-0C36B8C7048E}"/>
              </a:ext>
            </a:extLst>
          </p:cNvPr>
          <p:cNvSpPr txBox="1"/>
          <p:nvPr/>
        </p:nvSpPr>
        <p:spPr>
          <a:xfrm>
            <a:off x="474441" y="1988840"/>
            <a:ext cx="6408712" cy="1692771"/>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solidFill>
                  <a:srgbClr val="C00000"/>
                </a:solidFill>
                <a:ea typeface="ＭＳ ゴシック" panose="020B0609070205080204" pitchFamily="49" charset="-128"/>
              </a:rPr>
              <a:t>typedef</a:t>
            </a:r>
            <a:r>
              <a:rPr lang="en-US" altLang="ja-JP" sz="2000" dirty="0">
                <a:ea typeface="ＭＳ ゴシック" panose="020B0609070205080204" pitchFamily="49" charset="-128"/>
              </a:rPr>
              <a:t> struct Person</a:t>
            </a:r>
          </a:p>
          <a:p>
            <a:pPr algn="l"/>
            <a:r>
              <a:rPr lang="en-US" altLang="ja-JP" sz="2000" dirty="0">
                <a:ea typeface="ＭＳ ゴシック" panose="020B0609070205080204" pitchFamily="49" charset="-128"/>
              </a:rPr>
              <a:t>{</a:t>
            </a:r>
          </a:p>
          <a:p>
            <a:pPr algn="l"/>
            <a:r>
              <a:rPr lang="ja-JP" altLang="en-US" sz="2000" dirty="0">
                <a:ea typeface="ＭＳ ゴシック" panose="020B0609070205080204" pitchFamily="49" charset="-128"/>
              </a:rPr>
              <a:t>    </a:t>
            </a:r>
            <a:r>
              <a:rPr lang="en-US" altLang="ja-JP" sz="2000" dirty="0">
                <a:ea typeface="ＭＳ ゴシック" panose="020B0609070205080204" pitchFamily="49" charset="-128"/>
              </a:rPr>
              <a:t>char name[16];</a:t>
            </a:r>
          </a:p>
          <a:p>
            <a:pPr algn="l"/>
            <a:r>
              <a:rPr lang="ja-JP" altLang="en-US" sz="2000" dirty="0">
                <a:ea typeface="ＭＳ ゴシック" panose="020B0609070205080204" pitchFamily="49" charset="-128"/>
              </a:rPr>
              <a:t>    </a:t>
            </a:r>
            <a:r>
              <a:rPr lang="en-US" altLang="ja-JP" sz="2000" dirty="0">
                <a:ea typeface="ＭＳ ゴシック" panose="020B0609070205080204" pitchFamily="49" charset="-128"/>
              </a:rPr>
              <a:t>int age;</a:t>
            </a:r>
          </a:p>
          <a:p>
            <a:pPr algn="l"/>
            <a:r>
              <a:rPr lang="en-US" altLang="ja-JP" sz="2000" dirty="0">
                <a:ea typeface="ＭＳ ゴシック" panose="020B0609070205080204" pitchFamily="49" charset="-128"/>
              </a:rPr>
              <a:t>} </a:t>
            </a:r>
            <a:r>
              <a:rPr lang="en-US" altLang="ja-JP" sz="2000" dirty="0">
                <a:solidFill>
                  <a:srgbClr val="C00000"/>
                </a:solidFill>
                <a:ea typeface="ＭＳ ゴシック" panose="020B0609070205080204" pitchFamily="49" charset="-128"/>
              </a:rPr>
              <a:t>Person;</a:t>
            </a:r>
          </a:p>
        </p:txBody>
      </p:sp>
      <p:sp>
        <p:nvSpPr>
          <p:cNvPr id="6" name="テキスト ボックス 5">
            <a:extLst>
              <a:ext uri="{FF2B5EF4-FFF2-40B4-BE49-F238E27FC236}">
                <a16:creationId xmlns:a16="http://schemas.microsoft.com/office/drawing/2014/main" id="{EDDC9503-E1DD-59F8-61F8-2D55DD65EC55}"/>
              </a:ext>
            </a:extLst>
          </p:cNvPr>
          <p:cNvSpPr txBox="1"/>
          <p:nvPr/>
        </p:nvSpPr>
        <p:spPr>
          <a:xfrm>
            <a:off x="2483768" y="3263448"/>
            <a:ext cx="3384376" cy="400110"/>
          </a:xfrm>
          <a:prstGeom prst="rect">
            <a:avLst/>
          </a:prstGeom>
          <a:solidFill>
            <a:schemeClr val="bg1"/>
          </a:solidFill>
          <a:ln>
            <a:solidFill>
              <a:schemeClr val="tx2"/>
            </a:solidFill>
          </a:ln>
        </p:spPr>
        <p:txBody>
          <a:bodyPr wrap="square" rtlCol="0">
            <a:spAutoFit/>
          </a:bodyPr>
          <a:lstStyle/>
          <a:p>
            <a:pPr algn="l"/>
            <a:r>
              <a:rPr lang="en-US" altLang="ja-JP" sz="2000" b="0" i="0" u="none" strike="noStrike" baseline="0" dirty="0">
                <a:latin typeface="Lucida Console" panose="020B0609040504020204" pitchFamily="49" charset="0"/>
                <a:ea typeface="+mn-ea"/>
              </a:rPr>
              <a:t>struct Person</a:t>
            </a:r>
            <a:r>
              <a:rPr lang="en-US" altLang="ja-JP" sz="2000" b="0" i="0" u="none" strike="noStrike" baseline="0" dirty="0">
                <a:latin typeface="+mn-ea"/>
                <a:ea typeface="+mn-ea"/>
              </a:rPr>
              <a:t> </a:t>
            </a:r>
            <a:r>
              <a:rPr lang="ja-JP" altLang="en-US" sz="2000" b="0" i="0" u="none" strike="noStrike" baseline="0" dirty="0">
                <a:latin typeface="+mn-ea"/>
                <a:ea typeface="+mn-ea"/>
              </a:rPr>
              <a:t>の別名</a:t>
            </a:r>
            <a:endParaRPr lang="en-US" altLang="ja-JP" sz="2000" b="1" i="0" u="none" strike="noStrike" baseline="0" dirty="0">
              <a:solidFill>
                <a:srgbClr val="C00000"/>
              </a:solidFill>
              <a:latin typeface="+mn-ea"/>
              <a:ea typeface="+mn-ea"/>
            </a:endParaRPr>
          </a:p>
        </p:txBody>
      </p:sp>
      <p:cxnSp>
        <p:nvCxnSpPr>
          <p:cNvPr id="7" name="直線矢印コネクタ 6">
            <a:extLst>
              <a:ext uri="{FF2B5EF4-FFF2-40B4-BE49-F238E27FC236}">
                <a16:creationId xmlns:a16="http://schemas.microsoft.com/office/drawing/2014/main" id="{74C6607A-B71A-EFE2-91CA-4180328B837D}"/>
              </a:ext>
            </a:extLst>
          </p:cNvPr>
          <p:cNvCxnSpPr>
            <a:cxnSpLocks/>
          </p:cNvCxnSpPr>
          <p:nvPr/>
        </p:nvCxnSpPr>
        <p:spPr>
          <a:xfrm flipH="1">
            <a:off x="2051720" y="3426710"/>
            <a:ext cx="3600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コンテンツ プレースホルダー 2">
            <a:extLst>
              <a:ext uri="{FF2B5EF4-FFF2-40B4-BE49-F238E27FC236}">
                <a16:creationId xmlns:a16="http://schemas.microsoft.com/office/drawing/2014/main" id="{7C8AB198-588A-036F-9E72-00490B2181A5}"/>
              </a:ext>
            </a:extLst>
          </p:cNvPr>
          <p:cNvSpPr txBox="1">
            <a:spLocks/>
          </p:cNvSpPr>
          <p:nvPr/>
        </p:nvSpPr>
        <p:spPr bwMode="auto">
          <a:xfrm>
            <a:off x="474441" y="4406093"/>
            <a:ext cx="8229600" cy="55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dirty="0">
                <a:latin typeface="Lucida Console" panose="020B0609040504020204" pitchFamily="49" charset="0"/>
              </a:rPr>
              <a:t>struct Person</a:t>
            </a:r>
            <a:r>
              <a:rPr lang="en-US" altLang="ja-JP" sz="2400" dirty="0"/>
              <a:t> </a:t>
            </a:r>
            <a:r>
              <a:rPr lang="ja-JP" altLang="en-US" sz="2400" dirty="0"/>
              <a:t>型の変数の宣言を次のように表記できる</a:t>
            </a:r>
          </a:p>
        </p:txBody>
      </p:sp>
      <p:sp>
        <p:nvSpPr>
          <p:cNvPr id="10" name="テキスト ボックス 9">
            <a:extLst>
              <a:ext uri="{FF2B5EF4-FFF2-40B4-BE49-F238E27FC236}">
                <a16:creationId xmlns:a16="http://schemas.microsoft.com/office/drawing/2014/main" id="{A34AEF72-7AF9-3F5E-07C9-9BEB1A8D7D9F}"/>
              </a:ext>
            </a:extLst>
          </p:cNvPr>
          <p:cNvSpPr txBox="1"/>
          <p:nvPr/>
        </p:nvSpPr>
        <p:spPr>
          <a:xfrm>
            <a:off x="457200" y="5085185"/>
            <a:ext cx="6408712"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solidFill>
                  <a:srgbClr val="C00000"/>
                </a:solidFill>
                <a:ea typeface="ＭＳ ゴシック" panose="020B0609070205080204" pitchFamily="49" charset="-128"/>
              </a:rPr>
              <a:t>Person </a:t>
            </a:r>
            <a:r>
              <a:rPr lang="en-US" altLang="ja-JP" sz="2000" dirty="0">
                <a:ea typeface="ＭＳ ゴシック" panose="020B0609070205080204" pitchFamily="49" charset="-128"/>
              </a:rPr>
              <a:t>a = { "SUZUKI TARO", 17 };</a:t>
            </a:r>
          </a:p>
        </p:txBody>
      </p:sp>
      <p:sp>
        <p:nvSpPr>
          <p:cNvPr id="8" name="テキスト ボックス 7">
            <a:extLst>
              <a:ext uri="{FF2B5EF4-FFF2-40B4-BE49-F238E27FC236}">
                <a16:creationId xmlns:a16="http://schemas.microsoft.com/office/drawing/2014/main" id="{362628E5-2B40-C7DA-FA1D-CE6F669D2C01}"/>
              </a:ext>
            </a:extLst>
          </p:cNvPr>
          <p:cNvSpPr txBox="1">
            <a:spLocks noChangeArrowheads="1"/>
          </p:cNvSpPr>
          <p:nvPr/>
        </p:nvSpPr>
        <p:spPr bwMode="auto">
          <a:xfrm>
            <a:off x="5724128" y="615235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41343634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67FC7-9EEB-7D0D-9BC6-B948C29C61A0}"/>
              </a:ext>
            </a:extLst>
          </p:cNvPr>
          <p:cNvSpPr>
            <a:spLocks noGrp="1"/>
          </p:cNvSpPr>
          <p:nvPr>
            <p:ph type="ctrTitle"/>
          </p:nvPr>
        </p:nvSpPr>
        <p:spPr/>
        <p:txBody>
          <a:bodyPr/>
          <a:lstStyle/>
          <a:p>
            <a:r>
              <a:rPr kumimoji="1" lang="ja-JP" altLang="en-US" dirty="0"/>
              <a:t>構造体の応用</a:t>
            </a:r>
          </a:p>
        </p:txBody>
      </p:sp>
      <p:sp>
        <p:nvSpPr>
          <p:cNvPr id="3" name="字幕 2">
            <a:extLst>
              <a:ext uri="{FF2B5EF4-FFF2-40B4-BE49-F238E27FC236}">
                <a16:creationId xmlns:a16="http://schemas.microsoft.com/office/drawing/2014/main" id="{A1509466-8CD9-E1AD-7B2C-F39341A04CE7}"/>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81724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normAutofit/>
          </a:bodyPr>
          <a:lstStyle/>
          <a:p>
            <a:pPr eaLnBrk="1" hangingPunct="1"/>
            <a:r>
              <a:rPr lang="ja-JP" altLang="en-US" dirty="0"/>
              <a:t>ブロックとインデント</a:t>
            </a:r>
          </a:p>
        </p:txBody>
      </p:sp>
      <p:sp>
        <p:nvSpPr>
          <p:cNvPr id="5" name="テキスト ボックス 4">
            <a:extLst>
              <a:ext uri="{FF2B5EF4-FFF2-40B4-BE49-F238E27FC236}">
                <a16:creationId xmlns:a16="http://schemas.microsoft.com/office/drawing/2014/main" id="{DB5D025B-A536-64B8-1353-2D33FF9B48F2}"/>
              </a:ext>
            </a:extLst>
          </p:cNvPr>
          <p:cNvSpPr txBox="1"/>
          <p:nvPr/>
        </p:nvSpPr>
        <p:spPr>
          <a:xfrm>
            <a:off x="347095" y="4449852"/>
            <a:ext cx="8449809" cy="1938992"/>
          </a:xfrm>
          <a:prstGeom prst="rect">
            <a:avLst/>
          </a:prstGeom>
          <a:noFill/>
        </p:spPr>
        <p:txBody>
          <a:bodyPr wrap="square" rtlCol="0">
            <a:spAutoFit/>
          </a:bodyPr>
          <a:lstStyle/>
          <a:p>
            <a:pPr algn="l"/>
            <a:r>
              <a:rPr lang="ja-JP" altLang="en-US" sz="2000" b="1" dirty="0">
                <a:latin typeface="+mn-ea"/>
                <a:ea typeface="+mn-ea"/>
              </a:rPr>
              <a:t>ブロック：</a:t>
            </a:r>
            <a:r>
              <a:rPr lang="ja-JP" altLang="en-US" sz="2000" dirty="0">
                <a:latin typeface="+mn-ea"/>
                <a:ea typeface="+mn-ea"/>
              </a:rPr>
              <a:t> </a:t>
            </a:r>
            <a:r>
              <a:rPr lang="en-US" altLang="ja-JP" sz="2000" b="0" i="0" u="none" strike="noStrike" baseline="0" dirty="0">
                <a:latin typeface="+mn-ea"/>
                <a:ea typeface="+mn-ea"/>
              </a:rPr>
              <a:t> </a:t>
            </a:r>
            <a:r>
              <a:rPr lang="en-US" altLang="ja-JP" sz="2000" b="0" i="0" u="none" strike="noStrike" baseline="0" dirty="0">
                <a:latin typeface="Lucida Console" panose="020B0609040504020204" pitchFamily="49" charset="0"/>
                <a:ea typeface="+mn-ea"/>
              </a:rPr>
              <a:t>{</a:t>
            </a:r>
            <a:r>
              <a:rPr lang="en-US" altLang="ja-JP" sz="2000" b="0" i="0" u="none" strike="noStrike" baseline="0" dirty="0">
                <a:latin typeface="+mn-ea"/>
                <a:ea typeface="+mn-ea"/>
              </a:rPr>
              <a:t> </a:t>
            </a:r>
            <a:r>
              <a:rPr lang="ja-JP" altLang="en-US" sz="2000" b="0" i="0" u="none" strike="noStrike" baseline="0" dirty="0">
                <a:latin typeface="+mn-ea"/>
                <a:ea typeface="+mn-ea"/>
              </a:rPr>
              <a:t>と </a:t>
            </a:r>
            <a:r>
              <a:rPr lang="en-US" altLang="ja-JP" sz="2000" b="0" i="0" u="none" strike="noStrike" baseline="0" dirty="0">
                <a:latin typeface="Lucida Console" panose="020B0609040504020204" pitchFamily="49" charset="0"/>
                <a:ea typeface="+mn-ea"/>
              </a:rPr>
              <a:t>}</a:t>
            </a:r>
            <a:r>
              <a:rPr lang="en-US" altLang="ja-JP" sz="2000" b="0" i="0" u="none" strike="noStrike" baseline="0" dirty="0">
                <a:latin typeface="+mn-ea"/>
                <a:ea typeface="+mn-ea"/>
              </a:rPr>
              <a:t> </a:t>
            </a:r>
            <a:r>
              <a:rPr lang="ja-JP" altLang="en-US" sz="2000" b="0" i="0" u="none" strike="noStrike" baseline="0" dirty="0">
                <a:latin typeface="+mn-ea"/>
                <a:ea typeface="+mn-ea"/>
              </a:rPr>
              <a:t>で囲まれた範囲</a:t>
            </a:r>
            <a:endParaRPr lang="en-US" altLang="ja-JP" sz="2000" b="0" i="0" u="none" strike="noStrike" baseline="0" dirty="0">
              <a:latin typeface="+mn-ea"/>
              <a:ea typeface="+mn-ea"/>
            </a:endParaRPr>
          </a:p>
          <a:p>
            <a:pPr algn="l"/>
            <a:r>
              <a:rPr kumimoji="1" lang="en-US" altLang="ja-JP" sz="2000" dirty="0">
                <a:latin typeface="+mn-ea"/>
                <a:ea typeface="+mn-ea"/>
              </a:rPr>
              <a:t>	</a:t>
            </a:r>
            <a:r>
              <a:rPr kumimoji="1" lang="ja-JP" altLang="en-US" sz="2000" dirty="0">
                <a:latin typeface="+mn-ea"/>
                <a:ea typeface="+mn-ea"/>
              </a:rPr>
              <a:t> ブロックの中にブロックがあることも（</a:t>
            </a:r>
            <a:r>
              <a:rPr kumimoji="1" lang="ja-JP" altLang="en-US" sz="2000" b="1" dirty="0">
                <a:latin typeface="+mn-ea"/>
                <a:ea typeface="+mn-ea"/>
              </a:rPr>
              <a:t>ブロックのネスト</a:t>
            </a:r>
            <a:r>
              <a:rPr kumimoji="1" lang="ja-JP" altLang="en-US" sz="2000" dirty="0">
                <a:latin typeface="+mn-ea"/>
                <a:ea typeface="+mn-ea"/>
              </a:rPr>
              <a:t>）</a:t>
            </a:r>
            <a:endParaRPr kumimoji="1" lang="en-US" altLang="ja-JP" sz="2000" dirty="0">
              <a:latin typeface="+mn-ea"/>
              <a:ea typeface="+mn-ea"/>
            </a:endParaRPr>
          </a:p>
          <a:p>
            <a:pPr algn="l"/>
            <a:endParaRPr kumimoji="1" lang="en-US" altLang="ja-JP" sz="2000" dirty="0">
              <a:latin typeface="+mn-ea"/>
              <a:ea typeface="+mn-ea"/>
            </a:endParaRPr>
          </a:p>
          <a:p>
            <a:pPr algn="l"/>
            <a:r>
              <a:rPr kumimoji="1" lang="ja-JP" altLang="en-US" sz="2000" b="1" dirty="0">
                <a:latin typeface="+mn-ea"/>
                <a:ea typeface="+mn-ea"/>
              </a:rPr>
              <a:t>インデント： </a:t>
            </a:r>
            <a:r>
              <a:rPr kumimoji="1" lang="ja-JP" altLang="en-US" sz="2000" dirty="0">
                <a:latin typeface="+mn-ea"/>
                <a:ea typeface="+mn-ea"/>
              </a:rPr>
              <a:t>プログラムコードを見やすくするために入れる行頭の空白</a:t>
            </a:r>
            <a:endParaRPr kumimoji="1" lang="en-US" altLang="ja-JP" sz="2000" dirty="0">
              <a:latin typeface="+mn-ea"/>
              <a:ea typeface="+mn-ea"/>
            </a:endParaRPr>
          </a:p>
          <a:p>
            <a:pPr algn="l"/>
            <a:r>
              <a:rPr lang="ja-JP" altLang="en-US" sz="2000" dirty="0">
                <a:latin typeface="+mn-ea"/>
                <a:ea typeface="+mn-ea"/>
              </a:rPr>
              <a:t>              ブロックの階層の深さにあわせてインデントの数を変える</a:t>
            </a:r>
            <a:endParaRPr lang="en-US" altLang="ja-JP" sz="2000" dirty="0">
              <a:latin typeface="+mn-ea"/>
              <a:ea typeface="+mn-ea"/>
            </a:endParaRPr>
          </a:p>
          <a:p>
            <a:pPr algn="l"/>
            <a:r>
              <a:rPr kumimoji="1" lang="ja-JP" altLang="en-US" sz="2000" dirty="0">
                <a:latin typeface="+mn-ea"/>
                <a:ea typeface="+mn-ea"/>
              </a:rPr>
              <a:t>              （最近のエディタ</a:t>
            </a:r>
            <a:r>
              <a:rPr lang="ja-JP" altLang="en-US" sz="2000" dirty="0">
                <a:latin typeface="+mn-ea"/>
                <a:ea typeface="+mn-ea"/>
              </a:rPr>
              <a:t>は</a:t>
            </a:r>
            <a:r>
              <a:rPr kumimoji="1" lang="ja-JP" altLang="en-US" sz="2000" dirty="0">
                <a:latin typeface="+mn-ea"/>
                <a:ea typeface="+mn-ea"/>
              </a:rPr>
              <a:t>自動で調整してくれる）</a:t>
            </a:r>
          </a:p>
        </p:txBody>
      </p:sp>
      <p:pic>
        <p:nvPicPr>
          <p:cNvPr id="6" name="図 5">
            <a:extLst>
              <a:ext uri="{FF2B5EF4-FFF2-40B4-BE49-F238E27FC236}">
                <a16:creationId xmlns:a16="http://schemas.microsoft.com/office/drawing/2014/main" id="{4DBBC2F4-DDCE-98C5-9537-CDDABDC0AB0D}"/>
              </a:ext>
            </a:extLst>
          </p:cNvPr>
          <p:cNvPicPr>
            <a:picLocks noChangeAspect="1"/>
          </p:cNvPicPr>
          <p:nvPr/>
        </p:nvPicPr>
        <p:blipFill>
          <a:blip r:embed="rId3"/>
          <a:stretch>
            <a:fillRect/>
          </a:stretch>
        </p:blipFill>
        <p:spPr>
          <a:xfrm>
            <a:off x="1171382" y="1196752"/>
            <a:ext cx="6640978" cy="3101728"/>
          </a:xfrm>
          <a:prstGeom prst="rect">
            <a:avLst/>
          </a:prstGeom>
        </p:spPr>
      </p:pic>
      <p:sp>
        <p:nvSpPr>
          <p:cNvPr id="2" name="テキスト ボックス 1">
            <a:extLst>
              <a:ext uri="{FF2B5EF4-FFF2-40B4-BE49-F238E27FC236}">
                <a16:creationId xmlns:a16="http://schemas.microsoft.com/office/drawing/2014/main" id="{19BD375E-2332-1192-5849-8467386725A6}"/>
              </a:ext>
            </a:extLst>
          </p:cNvPr>
          <p:cNvSpPr txBox="1"/>
          <p:nvPr/>
        </p:nvSpPr>
        <p:spPr>
          <a:xfrm>
            <a:off x="4576239" y="6391275"/>
            <a:ext cx="3733714" cy="307777"/>
          </a:xfrm>
          <a:prstGeom prst="rect">
            <a:avLst/>
          </a:prstGeom>
          <a:noFill/>
        </p:spPr>
        <p:txBody>
          <a:bodyPr wrap="none" rtlCol="0">
            <a:spAutoFit/>
          </a:bodyPr>
          <a:lstStyle/>
          <a:p>
            <a:r>
              <a:rPr kumimoji="1" lang="en-US" altLang="ja-JP" sz="1400" dirty="0"/>
              <a:t>※</a:t>
            </a:r>
            <a:r>
              <a:rPr kumimoji="1" lang="ja-JP" altLang="en-US" sz="1400" dirty="0"/>
              <a:t> インデントは無くてもプログラムに影響しない</a:t>
            </a:r>
          </a:p>
        </p:txBody>
      </p:sp>
    </p:spTree>
    <p:extLst>
      <p:ext uri="{BB962C8B-B14F-4D97-AF65-F5344CB8AC3E}">
        <p14:creationId xmlns:p14="http://schemas.microsoft.com/office/powerpoint/2010/main" val="30919612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571A87-D19A-F3BE-29DA-F7530F1329E9}"/>
              </a:ext>
            </a:extLst>
          </p:cNvPr>
          <p:cNvSpPr>
            <a:spLocks noGrp="1"/>
          </p:cNvSpPr>
          <p:nvPr>
            <p:ph type="title"/>
          </p:nvPr>
        </p:nvSpPr>
        <p:spPr/>
        <p:txBody>
          <a:bodyPr/>
          <a:lstStyle/>
          <a:p>
            <a:r>
              <a:rPr kumimoji="1" lang="ja-JP" altLang="en-US" dirty="0"/>
              <a:t>構造体と関数</a:t>
            </a:r>
          </a:p>
        </p:txBody>
      </p:sp>
      <p:sp>
        <p:nvSpPr>
          <p:cNvPr id="5" name="テキスト ボックス 4">
            <a:extLst>
              <a:ext uri="{FF2B5EF4-FFF2-40B4-BE49-F238E27FC236}">
                <a16:creationId xmlns:a16="http://schemas.microsoft.com/office/drawing/2014/main" id="{E2C0B325-353E-8460-6CFC-FC718A7099E5}"/>
              </a:ext>
            </a:extLst>
          </p:cNvPr>
          <p:cNvSpPr txBox="1"/>
          <p:nvPr/>
        </p:nvSpPr>
        <p:spPr>
          <a:xfrm>
            <a:off x="457200" y="2276872"/>
            <a:ext cx="7769967" cy="132343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void </a:t>
            </a:r>
            <a:r>
              <a:rPr lang="en-US" altLang="ja-JP" sz="2000" dirty="0" err="1">
                <a:ea typeface="ＭＳ ゴシック" panose="020B0609070205080204" pitchFamily="49" charset="-128"/>
              </a:rPr>
              <a:t>print_info</a:t>
            </a:r>
            <a:r>
              <a:rPr lang="en-US" altLang="ja-JP" sz="2000" dirty="0">
                <a:ea typeface="ＭＳ ゴシック" panose="020B0609070205080204" pitchFamily="49" charset="-128"/>
              </a:rPr>
              <a:t>(</a:t>
            </a:r>
            <a:r>
              <a:rPr lang="en-US" altLang="ja-JP" sz="2000" dirty="0">
                <a:solidFill>
                  <a:srgbClr val="C00000"/>
                </a:solidFill>
                <a:ea typeface="ＭＳ ゴシック" panose="020B0609070205080204" pitchFamily="49" charset="-128"/>
              </a:rPr>
              <a:t>Person p</a:t>
            </a:r>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a:t>
            </a:r>
          </a:p>
          <a:p>
            <a:pPr algn="l"/>
            <a:r>
              <a:rPr lang="ja-JP" altLang="en-US" sz="2000" dirty="0">
                <a:ea typeface="ＭＳ ゴシック" panose="020B0609070205080204" pitchFamily="49" charset="-128"/>
              </a:rPr>
              <a:t>    </a:t>
            </a:r>
            <a:r>
              <a:rPr lang="en-US" altLang="ja-JP" sz="2000" dirty="0" err="1">
                <a:ea typeface="ＭＳ ゴシック" panose="020B0609070205080204" pitchFamily="49" charset="-128"/>
              </a:rPr>
              <a:t>printf</a:t>
            </a:r>
            <a:r>
              <a:rPr lang="en-US" altLang="ja-JP" sz="2000" dirty="0">
                <a:ea typeface="ＭＳ ゴシック" panose="020B0609070205080204" pitchFamily="49" charset="-128"/>
              </a:rPr>
              <a:t>("</a:t>
            </a:r>
            <a:r>
              <a:rPr lang="ja-JP" altLang="en-US" sz="2000" dirty="0">
                <a:ea typeface="ＭＳ ゴシック" panose="020B0609070205080204" pitchFamily="49" charset="-128"/>
              </a:rPr>
              <a:t>名前</a:t>
            </a:r>
            <a:r>
              <a:rPr lang="en-US" altLang="ja-JP" sz="2000" dirty="0">
                <a:ea typeface="ＭＳ ゴシック" panose="020B0609070205080204" pitchFamily="49" charset="-128"/>
              </a:rPr>
              <a:t>:%s, </a:t>
            </a:r>
            <a:r>
              <a:rPr lang="ja-JP" altLang="en-US" sz="2000" dirty="0">
                <a:ea typeface="ＭＳ ゴシック" panose="020B0609070205080204" pitchFamily="49" charset="-128"/>
              </a:rPr>
              <a:t>年齢</a:t>
            </a:r>
            <a:r>
              <a:rPr lang="en-US" altLang="ja-JP" sz="2000" dirty="0">
                <a:ea typeface="ＭＳ ゴシック" panose="020B0609070205080204" pitchFamily="49" charset="-128"/>
              </a:rPr>
              <a:t>:%</a:t>
            </a:r>
            <a:r>
              <a:rPr lang="en-US" altLang="ja-JP" sz="2000" dirty="0" err="1">
                <a:ea typeface="ＭＳ ゴシック" panose="020B0609070205080204" pitchFamily="49" charset="-128"/>
              </a:rPr>
              <a:t>d¥n</a:t>
            </a:r>
            <a:r>
              <a:rPr lang="en-US" altLang="ja-JP" sz="2000" dirty="0">
                <a:ea typeface="ＭＳ ゴシック" panose="020B0609070205080204" pitchFamily="49" charset="-128"/>
              </a:rPr>
              <a:t>", p.name, </a:t>
            </a:r>
            <a:r>
              <a:rPr lang="en-US" altLang="ja-JP" sz="2000" dirty="0" err="1">
                <a:ea typeface="ＭＳ ゴシック" panose="020B0609070205080204" pitchFamily="49" charset="-128"/>
              </a:rPr>
              <a:t>p.age</a:t>
            </a:r>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a:t>
            </a:r>
          </a:p>
        </p:txBody>
      </p:sp>
      <p:sp>
        <p:nvSpPr>
          <p:cNvPr id="6" name="コンテンツ プレースホルダー 2">
            <a:extLst>
              <a:ext uri="{FF2B5EF4-FFF2-40B4-BE49-F238E27FC236}">
                <a16:creationId xmlns:a16="http://schemas.microsoft.com/office/drawing/2014/main" id="{01A6B704-E9FA-9BED-CAFD-EFD325C138FB}"/>
              </a:ext>
            </a:extLst>
          </p:cNvPr>
          <p:cNvSpPr>
            <a:spLocks noGrp="1"/>
          </p:cNvSpPr>
          <p:nvPr>
            <p:ph idx="1"/>
          </p:nvPr>
        </p:nvSpPr>
        <p:spPr>
          <a:xfrm>
            <a:off x="457200" y="1214422"/>
            <a:ext cx="8229600" cy="558394"/>
          </a:xfrm>
        </p:spPr>
        <p:txBody>
          <a:bodyPr/>
          <a:lstStyle/>
          <a:p>
            <a:pPr marL="0" indent="0">
              <a:buNone/>
            </a:pPr>
            <a:r>
              <a:rPr kumimoji="1" lang="ja-JP" altLang="en-US" sz="2400" dirty="0"/>
              <a:t>これまでに学習した他の型と同じように構造体を関数の引数にできる</a:t>
            </a:r>
          </a:p>
        </p:txBody>
      </p:sp>
      <p:sp>
        <p:nvSpPr>
          <p:cNvPr id="7" name="コンテンツ プレースホルダー 2">
            <a:extLst>
              <a:ext uri="{FF2B5EF4-FFF2-40B4-BE49-F238E27FC236}">
                <a16:creationId xmlns:a16="http://schemas.microsoft.com/office/drawing/2014/main" id="{D7F1B385-AB3E-B6E4-EEE8-2A05ED598618}"/>
              </a:ext>
            </a:extLst>
          </p:cNvPr>
          <p:cNvSpPr txBox="1">
            <a:spLocks/>
          </p:cNvSpPr>
          <p:nvPr/>
        </p:nvSpPr>
        <p:spPr bwMode="auto">
          <a:xfrm>
            <a:off x="448883" y="4140739"/>
            <a:ext cx="8229600" cy="55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関数の中でメンバ変数の値を変更したい場合は、ポインタ渡し（アドレスを渡す）にする</a:t>
            </a:r>
          </a:p>
        </p:txBody>
      </p:sp>
      <p:sp>
        <p:nvSpPr>
          <p:cNvPr id="8" name="テキスト ボックス 7">
            <a:extLst>
              <a:ext uri="{FF2B5EF4-FFF2-40B4-BE49-F238E27FC236}">
                <a16:creationId xmlns:a16="http://schemas.microsoft.com/office/drawing/2014/main" id="{0885645C-8D52-4E9E-7A02-FE3FDB0854C1}"/>
              </a:ext>
            </a:extLst>
          </p:cNvPr>
          <p:cNvSpPr txBox="1"/>
          <p:nvPr/>
        </p:nvSpPr>
        <p:spPr>
          <a:xfrm>
            <a:off x="486815" y="5215473"/>
            <a:ext cx="7769967" cy="132343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void birthday(</a:t>
            </a:r>
            <a:r>
              <a:rPr lang="en-US" altLang="ja-JP" sz="2000" dirty="0">
                <a:solidFill>
                  <a:srgbClr val="C00000"/>
                </a:solidFill>
                <a:ea typeface="ＭＳ ゴシック" panose="020B0609070205080204" pitchFamily="49" charset="-128"/>
              </a:rPr>
              <a:t>Person *p</a:t>
            </a:r>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a:t>
            </a:r>
          </a:p>
          <a:p>
            <a:pPr algn="l"/>
            <a:r>
              <a:rPr lang="ja-JP" altLang="en-US" sz="2000" dirty="0">
                <a:ea typeface="ＭＳ ゴシック" panose="020B0609070205080204" pitchFamily="49" charset="-128"/>
              </a:rPr>
              <a:t>    </a:t>
            </a:r>
            <a:r>
              <a:rPr lang="en-US" altLang="ja-JP" sz="2000" dirty="0">
                <a:ea typeface="ＭＳ ゴシック" panose="020B0609070205080204" pitchFamily="49" charset="-128"/>
              </a:rPr>
              <a:t>(*p).age++;</a:t>
            </a:r>
          </a:p>
          <a:p>
            <a:pPr algn="l"/>
            <a:r>
              <a:rPr lang="en-US" altLang="ja-JP" sz="2000" dirty="0">
                <a:ea typeface="ＭＳ ゴシック" panose="020B0609070205080204" pitchFamily="49" charset="-128"/>
              </a:rPr>
              <a:t>}</a:t>
            </a:r>
          </a:p>
        </p:txBody>
      </p:sp>
    </p:spTree>
    <p:extLst>
      <p:ext uri="{BB962C8B-B14F-4D97-AF65-F5344CB8AC3E}">
        <p14:creationId xmlns:p14="http://schemas.microsoft.com/office/powerpoint/2010/main" val="34521855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0365BD-68B8-0D8A-9982-5D417FE44093}"/>
              </a:ext>
            </a:extLst>
          </p:cNvPr>
          <p:cNvSpPr>
            <a:spLocks noGrp="1"/>
          </p:cNvSpPr>
          <p:nvPr>
            <p:ph type="title"/>
          </p:nvPr>
        </p:nvSpPr>
        <p:spPr/>
        <p:txBody>
          <a:bodyPr/>
          <a:lstStyle/>
          <a:p>
            <a:r>
              <a:rPr lang="ja-JP" altLang="en-US" dirty="0"/>
              <a:t>アロー演算子（ </a:t>
            </a:r>
            <a:r>
              <a:rPr lang="en-US" altLang="ja-JP" dirty="0">
                <a:latin typeface="Lucida Console" panose="020B0609040504020204" pitchFamily="49" charset="0"/>
              </a:rPr>
              <a:t>-&gt;</a:t>
            </a:r>
            <a:r>
              <a:rPr lang="ja-JP" altLang="en-US" dirty="0"/>
              <a:t>）</a:t>
            </a:r>
            <a:endParaRPr kumimoji="1" lang="ja-JP" altLang="en-US" dirty="0"/>
          </a:p>
        </p:txBody>
      </p:sp>
      <p:sp>
        <p:nvSpPr>
          <p:cNvPr id="5" name="テキスト ボックス 4">
            <a:extLst>
              <a:ext uri="{FF2B5EF4-FFF2-40B4-BE49-F238E27FC236}">
                <a16:creationId xmlns:a16="http://schemas.microsoft.com/office/drawing/2014/main" id="{0F51C33A-36DD-5BA4-F1EE-2730F7F5A95A}"/>
              </a:ext>
            </a:extLst>
          </p:cNvPr>
          <p:cNvSpPr txBox="1"/>
          <p:nvPr/>
        </p:nvSpPr>
        <p:spPr>
          <a:xfrm>
            <a:off x="457200" y="1484784"/>
            <a:ext cx="7769967" cy="132343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void birthday(</a:t>
            </a:r>
            <a:r>
              <a:rPr lang="en-US" altLang="ja-JP" sz="2000" dirty="0">
                <a:solidFill>
                  <a:srgbClr val="C00000"/>
                </a:solidFill>
                <a:ea typeface="ＭＳ ゴシック" panose="020B0609070205080204" pitchFamily="49" charset="-128"/>
              </a:rPr>
              <a:t>Person *p</a:t>
            </a:r>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a:t>
            </a:r>
          </a:p>
          <a:p>
            <a:pPr algn="l"/>
            <a:r>
              <a:rPr lang="ja-JP" altLang="en-US" sz="2000" dirty="0">
                <a:ea typeface="ＭＳ ゴシック" panose="020B0609070205080204" pitchFamily="49" charset="-128"/>
              </a:rPr>
              <a:t>    </a:t>
            </a:r>
            <a:r>
              <a:rPr lang="en-US" altLang="ja-JP" sz="2000" dirty="0">
                <a:ea typeface="ＭＳ ゴシック" panose="020B0609070205080204" pitchFamily="49" charset="-128"/>
              </a:rPr>
              <a:t>(*p).age++;</a:t>
            </a:r>
          </a:p>
          <a:p>
            <a:pPr algn="l"/>
            <a:r>
              <a:rPr lang="en-US" altLang="ja-JP" sz="2000" dirty="0">
                <a:ea typeface="ＭＳ ゴシック" panose="020B0609070205080204" pitchFamily="49" charset="-128"/>
              </a:rPr>
              <a:t>}</a:t>
            </a:r>
          </a:p>
        </p:txBody>
      </p:sp>
      <p:sp>
        <p:nvSpPr>
          <p:cNvPr id="6" name="テキスト ボックス 5">
            <a:extLst>
              <a:ext uri="{FF2B5EF4-FFF2-40B4-BE49-F238E27FC236}">
                <a16:creationId xmlns:a16="http://schemas.microsoft.com/office/drawing/2014/main" id="{EC411521-9692-E353-A276-F1D6181FE399}"/>
              </a:ext>
            </a:extLst>
          </p:cNvPr>
          <p:cNvSpPr txBox="1"/>
          <p:nvPr/>
        </p:nvSpPr>
        <p:spPr>
          <a:xfrm>
            <a:off x="457199" y="3573016"/>
            <a:ext cx="7769967" cy="132343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void birthday(</a:t>
            </a:r>
            <a:r>
              <a:rPr lang="en-US" altLang="ja-JP" sz="2000" dirty="0">
                <a:solidFill>
                  <a:srgbClr val="C00000"/>
                </a:solidFill>
                <a:ea typeface="ＭＳ ゴシック" panose="020B0609070205080204" pitchFamily="49" charset="-128"/>
              </a:rPr>
              <a:t>Person *p</a:t>
            </a:r>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a:t>
            </a:r>
          </a:p>
          <a:p>
            <a:pPr algn="l"/>
            <a:r>
              <a:rPr lang="ja-JP" altLang="en-US" sz="2000" dirty="0">
                <a:ea typeface="ＭＳ ゴシック" panose="020B0609070205080204" pitchFamily="49" charset="-128"/>
              </a:rPr>
              <a:t>    </a:t>
            </a:r>
            <a:r>
              <a:rPr lang="en-US" altLang="ja-JP" sz="2000" dirty="0">
                <a:solidFill>
                  <a:srgbClr val="C00000"/>
                </a:solidFill>
                <a:ea typeface="ＭＳ ゴシック" panose="020B0609070205080204" pitchFamily="49" charset="-128"/>
              </a:rPr>
              <a:t>p-&gt;</a:t>
            </a:r>
            <a:r>
              <a:rPr lang="en-US" altLang="ja-JP" sz="2000" dirty="0">
                <a:ea typeface="ＭＳ ゴシック" panose="020B0609070205080204" pitchFamily="49" charset="-128"/>
              </a:rPr>
              <a:t>age++;</a:t>
            </a:r>
          </a:p>
          <a:p>
            <a:pPr algn="l"/>
            <a:r>
              <a:rPr lang="en-US" altLang="ja-JP" sz="2000" dirty="0">
                <a:ea typeface="ＭＳ ゴシック" panose="020B0609070205080204" pitchFamily="49" charset="-128"/>
              </a:rPr>
              <a:t>}</a:t>
            </a:r>
          </a:p>
        </p:txBody>
      </p:sp>
      <p:sp>
        <p:nvSpPr>
          <p:cNvPr id="7" name="等号 8">
            <a:extLst>
              <a:ext uri="{FF2B5EF4-FFF2-40B4-BE49-F238E27FC236}">
                <a16:creationId xmlns:a16="http://schemas.microsoft.com/office/drawing/2014/main" id="{FB8C33EF-2C1F-284A-F289-D71966EF0F23}"/>
              </a:ext>
            </a:extLst>
          </p:cNvPr>
          <p:cNvSpPr/>
          <p:nvPr/>
        </p:nvSpPr>
        <p:spPr>
          <a:xfrm rot="5400000">
            <a:off x="2202309" y="2793776"/>
            <a:ext cx="628650" cy="785813"/>
          </a:xfrm>
          <a:prstGeom prst="mathEqual">
            <a:avLst>
              <a:gd name="adj1" fmla="val 17550"/>
              <a:gd name="adj2" fmla="val 20715"/>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8" name="テキスト ボックス 7">
            <a:extLst>
              <a:ext uri="{FF2B5EF4-FFF2-40B4-BE49-F238E27FC236}">
                <a16:creationId xmlns:a16="http://schemas.microsoft.com/office/drawing/2014/main" id="{D9806B23-76A7-53ED-CBE1-553EF8B00F20}"/>
              </a:ext>
            </a:extLst>
          </p:cNvPr>
          <p:cNvSpPr txBox="1"/>
          <p:nvPr/>
        </p:nvSpPr>
        <p:spPr>
          <a:xfrm>
            <a:off x="3563888" y="3028890"/>
            <a:ext cx="3960440" cy="400110"/>
          </a:xfrm>
          <a:prstGeom prst="rect">
            <a:avLst/>
          </a:prstGeom>
          <a:solidFill>
            <a:schemeClr val="bg1"/>
          </a:solidFill>
          <a:ln>
            <a:solidFill>
              <a:schemeClr val="tx2"/>
            </a:solidFill>
          </a:ln>
        </p:spPr>
        <p:txBody>
          <a:bodyPr wrap="square" rtlCol="0">
            <a:spAutoFit/>
          </a:bodyPr>
          <a:lstStyle/>
          <a:p>
            <a:pPr algn="l"/>
            <a:r>
              <a:rPr lang="ja-JP" altLang="en-US" sz="2000" b="0" i="0" u="none" strike="noStrike" baseline="0" dirty="0">
                <a:latin typeface="Lucida Console" panose="020B0609040504020204" pitchFamily="49" charset="0"/>
                <a:ea typeface="+mn-ea"/>
              </a:rPr>
              <a:t>どちらの表記でも動作は同じ</a:t>
            </a:r>
            <a:endParaRPr lang="en-US" altLang="ja-JP" sz="2000" b="1" i="0" u="none" strike="noStrike" baseline="0" dirty="0">
              <a:solidFill>
                <a:srgbClr val="C00000"/>
              </a:solidFill>
              <a:latin typeface="+mn-ea"/>
              <a:ea typeface="+mn-ea"/>
            </a:endParaRPr>
          </a:p>
        </p:txBody>
      </p:sp>
    </p:spTree>
    <p:extLst>
      <p:ext uri="{BB962C8B-B14F-4D97-AF65-F5344CB8AC3E}">
        <p14:creationId xmlns:p14="http://schemas.microsoft.com/office/powerpoint/2010/main" val="358048530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9F3B16-FE88-664B-A718-E1B327AFED7B}"/>
              </a:ext>
            </a:extLst>
          </p:cNvPr>
          <p:cNvSpPr>
            <a:spLocks noGrp="1"/>
          </p:cNvSpPr>
          <p:nvPr>
            <p:ph type="title"/>
          </p:nvPr>
        </p:nvSpPr>
        <p:spPr/>
        <p:txBody>
          <a:bodyPr/>
          <a:lstStyle/>
          <a:p>
            <a:r>
              <a:rPr kumimoji="1" lang="ja-JP" altLang="en-US" dirty="0"/>
              <a:t>値渡しとアドレス渡し</a:t>
            </a:r>
          </a:p>
        </p:txBody>
      </p:sp>
      <p:sp>
        <p:nvSpPr>
          <p:cNvPr id="5" name="テキスト ボックス 4">
            <a:extLst>
              <a:ext uri="{FF2B5EF4-FFF2-40B4-BE49-F238E27FC236}">
                <a16:creationId xmlns:a16="http://schemas.microsoft.com/office/drawing/2014/main" id="{7A3BF6FC-8C86-4060-02D7-5C270C4BF573}"/>
              </a:ext>
            </a:extLst>
          </p:cNvPr>
          <p:cNvSpPr txBox="1"/>
          <p:nvPr/>
        </p:nvSpPr>
        <p:spPr>
          <a:xfrm>
            <a:off x="457201" y="1484784"/>
            <a:ext cx="4402830" cy="132343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void </a:t>
            </a:r>
            <a:r>
              <a:rPr lang="en-US" altLang="ja-JP" sz="2000" dirty="0" err="1">
                <a:ea typeface="ＭＳ ゴシック" panose="020B0609070205080204" pitchFamily="49" charset="-128"/>
              </a:rPr>
              <a:t>func</a:t>
            </a:r>
            <a:r>
              <a:rPr lang="en-US" altLang="ja-JP" sz="2000" dirty="0">
                <a:ea typeface="ＭＳ ゴシック" panose="020B0609070205080204" pitchFamily="49" charset="-128"/>
              </a:rPr>
              <a:t>(</a:t>
            </a:r>
            <a:r>
              <a:rPr lang="en-US" altLang="ja-JP" sz="2000" dirty="0">
                <a:solidFill>
                  <a:srgbClr val="C00000"/>
                </a:solidFill>
                <a:ea typeface="ＭＳ ゴシック" panose="020B0609070205080204" pitchFamily="49" charset="-128"/>
              </a:rPr>
              <a:t>Person p</a:t>
            </a:r>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a:t>
            </a:r>
          </a:p>
          <a:p>
            <a:pPr algn="l"/>
            <a:r>
              <a:rPr lang="ja-JP" altLang="en-US" sz="2000" dirty="0">
                <a:ea typeface="ＭＳ ゴシック" panose="020B0609070205080204" pitchFamily="49" charset="-128"/>
              </a:rPr>
              <a:t>    </a:t>
            </a:r>
            <a:r>
              <a:rPr lang="en-US" altLang="ja-JP" sz="2000" dirty="0" err="1">
                <a:ea typeface="ＭＳ ゴシック" panose="020B0609070205080204" pitchFamily="49" charset="-128"/>
              </a:rPr>
              <a:t>printf</a:t>
            </a:r>
            <a:r>
              <a:rPr lang="en-US" altLang="ja-JP" sz="2000" dirty="0">
                <a:ea typeface="ＭＳ ゴシック" panose="020B0609070205080204" pitchFamily="49" charset="-128"/>
              </a:rPr>
              <a:t>("%d", </a:t>
            </a:r>
            <a:r>
              <a:rPr lang="en-US" altLang="ja-JP" sz="2000" dirty="0" err="1">
                <a:ea typeface="ＭＳ ゴシック" panose="020B0609070205080204" pitchFamily="49" charset="-128"/>
              </a:rPr>
              <a:t>p.age</a:t>
            </a:r>
            <a:r>
              <a:rPr lang="en-US" altLang="ja-JP" sz="2000" dirty="0">
                <a:ea typeface="ＭＳ ゴシック" panose="020B0609070205080204" pitchFamily="49" charset="-128"/>
              </a:rPr>
              <a:t>);</a:t>
            </a:r>
            <a:r>
              <a:rPr lang="ja-JP" altLang="en-US" sz="2000" dirty="0">
                <a:ea typeface="ＭＳ ゴシック" panose="020B0609070205080204" pitchFamily="49" charset="-128"/>
              </a:rPr>
              <a:t> </a:t>
            </a:r>
            <a:endParaRPr lang="en-US" altLang="ja-JP" sz="2000" dirty="0">
              <a:ea typeface="ＭＳ ゴシック" panose="020B0609070205080204" pitchFamily="49" charset="-128"/>
            </a:endParaRPr>
          </a:p>
          <a:p>
            <a:pPr algn="l"/>
            <a:r>
              <a:rPr lang="en-US" altLang="ja-JP" sz="2000" dirty="0">
                <a:ea typeface="ＭＳ ゴシック" panose="020B0609070205080204" pitchFamily="49" charset="-128"/>
              </a:rPr>
              <a:t>}</a:t>
            </a:r>
          </a:p>
        </p:txBody>
      </p:sp>
      <p:sp>
        <p:nvSpPr>
          <p:cNvPr id="6" name="テキスト ボックス 5">
            <a:extLst>
              <a:ext uri="{FF2B5EF4-FFF2-40B4-BE49-F238E27FC236}">
                <a16:creationId xmlns:a16="http://schemas.microsoft.com/office/drawing/2014/main" id="{876ED344-4931-D7D6-4EF2-314F0746C15F}"/>
              </a:ext>
            </a:extLst>
          </p:cNvPr>
          <p:cNvSpPr txBox="1"/>
          <p:nvPr/>
        </p:nvSpPr>
        <p:spPr>
          <a:xfrm>
            <a:off x="457200" y="3861048"/>
            <a:ext cx="4402831" cy="1631216"/>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void </a:t>
            </a:r>
            <a:r>
              <a:rPr lang="en-US" altLang="ja-JP" sz="2000" dirty="0" err="1">
                <a:ea typeface="ＭＳ ゴシック" panose="020B0609070205080204" pitchFamily="49" charset="-128"/>
              </a:rPr>
              <a:t>func</a:t>
            </a:r>
            <a:r>
              <a:rPr lang="en-US" altLang="ja-JP" sz="2000" dirty="0">
                <a:ea typeface="ＭＳ ゴシック" panose="020B0609070205080204" pitchFamily="49" charset="-128"/>
              </a:rPr>
              <a:t>(</a:t>
            </a:r>
            <a:r>
              <a:rPr lang="en-US" altLang="ja-JP" sz="2000" dirty="0">
                <a:solidFill>
                  <a:srgbClr val="C00000"/>
                </a:solidFill>
                <a:ea typeface="ＭＳ ゴシック" panose="020B0609070205080204" pitchFamily="49" charset="-128"/>
              </a:rPr>
              <a:t>Person *p</a:t>
            </a:r>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a:t>
            </a:r>
          </a:p>
          <a:p>
            <a:pPr algn="l"/>
            <a:r>
              <a:rPr lang="ja-JP" altLang="en-US" sz="2000" dirty="0">
                <a:ea typeface="ＭＳ ゴシック" panose="020B0609070205080204" pitchFamily="49" charset="-128"/>
              </a:rPr>
              <a:t>    </a:t>
            </a:r>
            <a:r>
              <a:rPr lang="en-US" altLang="ja-JP" sz="2000" dirty="0" err="1">
                <a:ea typeface="ＭＳ ゴシック" panose="020B0609070205080204" pitchFamily="49" charset="-128"/>
              </a:rPr>
              <a:t>printf</a:t>
            </a:r>
            <a:r>
              <a:rPr lang="en-US" altLang="ja-JP" sz="2000" dirty="0">
                <a:ea typeface="ＭＳ ゴシック" panose="020B0609070205080204" pitchFamily="49" charset="-128"/>
              </a:rPr>
              <a:t>("%d", (*p).age);</a:t>
            </a:r>
            <a:br>
              <a:rPr lang="en-US" altLang="ja-JP" sz="2000" dirty="0">
                <a:ea typeface="ＭＳ ゴシック" panose="020B0609070205080204" pitchFamily="49" charset="-128"/>
              </a:rPr>
            </a:br>
            <a:r>
              <a:rPr lang="ja-JP" altLang="en-US" sz="2000" dirty="0">
                <a:ea typeface="ＭＳ ゴシック" panose="020B0609070205080204" pitchFamily="49" charset="-128"/>
              </a:rPr>
              <a:t>    </a:t>
            </a:r>
            <a:r>
              <a:rPr lang="en-US" altLang="ja-JP" sz="2000" dirty="0">
                <a:ea typeface="ＭＳ ゴシック" panose="020B0609070205080204" pitchFamily="49" charset="-128"/>
              </a:rPr>
              <a:t>(*p).age++;</a:t>
            </a:r>
          </a:p>
          <a:p>
            <a:pPr algn="l"/>
            <a:r>
              <a:rPr lang="en-US" altLang="ja-JP" sz="2000" dirty="0">
                <a:ea typeface="ＭＳ ゴシック" panose="020B0609070205080204" pitchFamily="49" charset="-128"/>
              </a:rPr>
              <a:t>}</a:t>
            </a:r>
          </a:p>
        </p:txBody>
      </p:sp>
      <p:sp>
        <p:nvSpPr>
          <p:cNvPr id="8" name="テキスト ボックス 7">
            <a:extLst>
              <a:ext uri="{FF2B5EF4-FFF2-40B4-BE49-F238E27FC236}">
                <a16:creationId xmlns:a16="http://schemas.microsoft.com/office/drawing/2014/main" id="{AA1A44D4-05AC-67FB-6B54-6F5FCD32662B}"/>
              </a:ext>
            </a:extLst>
          </p:cNvPr>
          <p:cNvSpPr txBox="1"/>
          <p:nvPr/>
        </p:nvSpPr>
        <p:spPr>
          <a:xfrm>
            <a:off x="5158868" y="1407839"/>
            <a:ext cx="3910045" cy="1754326"/>
          </a:xfrm>
          <a:prstGeom prst="rect">
            <a:avLst/>
          </a:prstGeom>
          <a:noFill/>
        </p:spPr>
        <p:txBody>
          <a:bodyPr wrap="none" rtlCol="0">
            <a:spAutoFit/>
          </a:bodyPr>
          <a:lstStyle/>
          <a:p>
            <a:r>
              <a:rPr kumimoji="1" lang="en-US" altLang="ja-JP" dirty="0">
                <a:latin typeface="Lucida Console" panose="020B0609040504020204" pitchFamily="49" charset="0"/>
                <a:ea typeface="+mn-ea"/>
              </a:rPr>
              <a:t>Person</a:t>
            </a:r>
            <a:r>
              <a:rPr kumimoji="1" lang="ja-JP" altLang="en-US" dirty="0">
                <a:latin typeface="Lucida Console" panose="020B0609040504020204" pitchFamily="49" charset="0"/>
                <a:ea typeface="+mn-ea"/>
              </a:rPr>
              <a:t>型</a:t>
            </a:r>
            <a:r>
              <a:rPr kumimoji="1" lang="ja-JP" altLang="en-US" dirty="0">
                <a:latin typeface="+mn-ea"/>
                <a:ea typeface="+mn-ea"/>
              </a:rPr>
              <a:t>の変数の</a:t>
            </a:r>
            <a:r>
              <a:rPr kumimoji="1" lang="ja-JP" altLang="en-US" b="1" dirty="0">
                <a:solidFill>
                  <a:srgbClr val="C00000"/>
                </a:solidFill>
                <a:latin typeface="+mn-ea"/>
                <a:ea typeface="+mn-ea"/>
              </a:rPr>
              <a:t>複製</a:t>
            </a:r>
            <a:r>
              <a:rPr kumimoji="1" lang="ja-JP" altLang="en-US" dirty="0">
                <a:latin typeface="+mn-ea"/>
                <a:ea typeface="+mn-ea"/>
              </a:rPr>
              <a:t>が</a:t>
            </a:r>
            <a:endParaRPr kumimoji="1" lang="en-US" altLang="ja-JP" dirty="0">
              <a:latin typeface="+mn-ea"/>
              <a:ea typeface="+mn-ea"/>
            </a:endParaRPr>
          </a:p>
          <a:p>
            <a:r>
              <a:rPr lang="ja-JP" altLang="en-US" dirty="0">
                <a:latin typeface="+mn-ea"/>
                <a:ea typeface="+mn-ea"/>
              </a:rPr>
              <a:t>変数</a:t>
            </a:r>
            <a:r>
              <a:rPr lang="en-US" altLang="ja-JP" dirty="0">
                <a:latin typeface="Lucida Console" panose="020B0609040504020204" pitchFamily="49" charset="0"/>
                <a:ea typeface="+mn-ea"/>
              </a:rPr>
              <a:t>p</a:t>
            </a:r>
            <a:r>
              <a:rPr lang="ja-JP" altLang="en-US" dirty="0">
                <a:latin typeface="+mn-ea"/>
                <a:ea typeface="+mn-ea"/>
              </a:rPr>
              <a:t>に代入される</a:t>
            </a:r>
            <a:endParaRPr lang="en-US" altLang="ja-JP" dirty="0">
              <a:latin typeface="+mn-ea"/>
              <a:ea typeface="+mn-ea"/>
            </a:endParaRPr>
          </a:p>
          <a:p>
            <a:endParaRPr kumimoji="1" lang="en-US" altLang="ja-JP" dirty="0">
              <a:latin typeface="+mn-ea"/>
              <a:ea typeface="+mn-ea"/>
            </a:endParaRPr>
          </a:p>
          <a:p>
            <a:r>
              <a:rPr lang="ja-JP" altLang="en-US" dirty="0">
                <a:latin typeface="+mn-ea"/>
                <a:ea typeface="+mn-ea"/>
              </a:rPr>
              <a:t>○ </a:t>
            </a:r>
            <a:r>
              <a:rPr kumimoji="1" lang="en-US" altLang="ja-JP" dirty="0">
                <a:latin typeface="Lucida Console" panose="020B0609040504020204" pitchFamily="49" charset="0"/>
                <a:ea typeface="+mn-ea"/>
              </a:rPr>
              <a:t>p</a:t>
            </a:r>
            <a:r>
              <a:rPr kumimoji="1" lang="ja-JP" altLang="en-US" dirty="0">
                <a:latin typeface="+mn-ea"/>
                <a:ea typeface="+mn-ea"/>
              </a:rPr>
              <a:t>のメンバ変数を参照する</a:t>
            </a:r>
            <a:endParaRPr kumimoji="1" lang="en-US" altLang="ja-JP" dirty="0">
              <a:latin typeface="+mn-ea"/>
              <a:ea typeface="+mn-ea"/>
            </a:endParaRPr>
          </a:p>
          <a:p>
            <a:r>
              <a:rPr lang="en-US" altLang="ja-JP" dirty="0">
                <a:latin typeface="+mn-ea"/>
                <a:ea typeface="+mn-ea"/>
              </a:rPr>
              <a:t>×</a:t>
            </a:r>
            <a:r>
              <a:rPr lang="ja-JP" altLang="en-US" dirty="0">
                <a:latin typeface="+mn-ea"/>
                <a:ea typeface="+mn-ea"/>
              </a:rPr>
              <a:t> </a:t>
            </a:r>
            <a:r>
              <a:rPr lang="en-US" altLang="ja-JP" dirty="0">
                <a:latin typeface="Lucida Console" panose="020B0609040504020204" pitchFamily="49" charset="0"/>
                <a:ea typeface="+mn-ea"/>
              </a:rPr>
              <a:t>p</a:t>
            </a:r>
            <a:r>
              <a:rPr lang="ja-JP" altLang="en-US" dirty="0">
                <a:latin typeface="+mn-ea"/>
                <a:ea typeface="+mn-ea"/>
              </a:rPr>
              <a:t>のメンバ変数を変更する</a:t>
            </a:r>
            <a:br>
              <a:rPr lang="en-US" altLang="ja-JP" dirty="0">
                <a:latin typeface="+mn-ea"/>
                <a:ea typeface="+mn-ea"/>
              </a:rPr>
            </a:br>
            <a:r>
              <a:rPr lang="ja-JP" altLang="en-US" dirty="0">
                <a:latin typeface="+mn-ea"/>
                <a:ea typeface="+mn-ea"/>
              </a:rPr>
              <a:t>    （呼び出しもとには影響しない）</a:t>
            </a:r>
            <a:endParaRPr kumimoji="1" lang="ja-JP" altLang="en-US" dirty="0">
              <a:latin typeface="+mn-ea"/>
              <a:ea typeface="+mn-ea"/>
            </a:endParaRPr>
          </a:p>
        </p:txBody>
      </p:sp>
      <p:sp>
        <p:nvSpPr>
          <p:cNvPr id="9" name="テキスト ボックス 8">
            <a:extLst>
              <a:ext uri="{FF2B5EF4-FFF2-40B4-BE49-F238E27FC236}">
                <a16:creationId xmlns:a16="http://schemas.microsoft.com/office/drawing/2014/main" id="{80B5131A-53DF-3B4E-DAF5-3E3618DFAEEA}"/>
              </a:ext>
            </a:extLst>
          </p:cNvPr>
          <p:cNvSpPr txBox="1"/>
          <p:nvPr/>
        </p:nvSpPr>
        <p:spPr>
          <a:xfrm>
            <a:off x="5172052" y="3957992"/>
            <a:ext cx="3712876" cy="2585323"/>
          </a:xfrm>
          <a:prstGeom prst="rect">
            <a:avLst/>
          </a:prstGeom>
          <a:noFill/>
        </p:spPr>
        <p:txBody>
          <a:bodyPr wrap="none" rtlCol="0">
            <a:spAutoFit/>
          </a:bodyPr>
          <a:lstStyle/>
          <a:p>
            <a:r>
              <a:rPr kumimoji="1" lang="en-US" altLang="ja-JP" dirty="0">
                <a:latin typeface="Lucida Console" panose="020B0609040504020204" pitchFamily="49" charset="0"/>
                <a:ea typeface="+mn-ea"/>
              </a:rPr>
              <a:t>Person</a:t>
            </a:r>
            <a:r>
              <a:rPr kumimoji="1" lang="ja-JP" altLang="en-US" dirty="0">
                <a:latin typeface="+mn-ea"/>
                <a:ea typeface="+mn-ea"/>
              </a:rPr>
              <a:t>型の変数の</a:t>
            </a:r>
            <a:r>
              <a:rPr kumimoji="1" lang="ja-JP" altLang="en-US" b="1" dirty="0">
                <a:solidFill>
                  <a:srgbClr val="C00000"/>
                </a:solidFill>
                <a:latin typeface="+mn-ea"/>
                <a:ea typeface="+mn-ea"/>
              </a:rPr>
              <a:t>アドレス</a:t>
            </a:r>
            <a:r>
              <a:rPr kumimoji="1" lang="ja-JP" altLang="en-US" dirty="0">
                <a:latin typeface="+mn-ea"/>
                <a:ea typeface="+mn-ea"/>
              </a:rPr>
              <a:t>が</a:t>
            </a:r>
            <a:endParaRPr kumimoji="1" lang="en-US" altLang="ja-JP" dirty="0">
              <a:latin typeface="+mn-ea"/>
              <a:ea typeface="+mn-ea"/>
            </a:endParaRPr>
          </a:p>
          <a:p>
            <a:r>
              <a:rPr lang="ja-JP" altLang="en-US" dirty="0">
                <a:latin typeface="+mn-ea"/>
                <a:ea typeface="+mn-ea"/>
              </a:rPr>
              <a:t>変数</a:t>
            </a:r>
            <a:r>
              <a:rPr lang="en-US" altLang="ja-JP" dirty="0">
                <a:latin typeface="Lucida Console" panose="020B0609040504020204" pitchFamily="49" charset="0"/>
                <a:ea typeface="+mn-ea"/>
              </a:rPr>
              <a:t>p</a:t>
            </a:r>
            <a:r>
              <a:rPr lang="ja-JP" altLang="en-US" dirty="0">
                <a:latin typeface="+mn-ea"/>
                <a:ea typeface="+mn-ea"/>
              </a:rPr>
              <a:t>に代入される</a:t>
            </a:r>
            <a:endParaRPr lang="en-US" altLang="ja-JP" dirty="0">
              <a:latin typeface="+mn-ea"/>
              <a:ea typeface="+mn-ea"/>
            </a:endParaRPr>
          </a:p>
          <a:p>
            <a:endParaRPr lang="en-US" altLang="ja-JP" dirty="0">
              <a:latin typeface="+mn-ea"/>
              <a:ea typeface="+mn-ea"/>
            </a:endParaRPr>
          </a:p>
          <a:p>
            <a:r>
              <a:rPr kumimoji="1" lang="ja-JP" altLang="en-US" dirty="0">
                <a:latin typeface="+mn-ea"/>
                <a:ea typeface="+mn-ea"/>
              </a:rPr>
              <a:t>○</a:t>
            </a:r>
            <a:r>
              <a:rPr kumimoji="1" lang="en-US" altLang="ja-JP" dirty="0">
                <a:latin typeface="Lucida Console" panose="020B0609040504020204" pitchFamily="49" charset="0"/>
                <a:ea typeface="+mn-ea"/>
              </a:rPr>
              <a:t>p</a:t>
            </a:r>
            <a:r>
              <a:rPr kumimoji="1" lang="ja-JP" altLang="en-US" dirty="0">
                <a:latin typeface="+mn-ea"/>
                <a:ea typeface="+mn-ea"/>
              </a:rPr>
              <a:t>のメンバ変数を参照する</a:t>
            </a:r>
            <a:endParaRPr kumimoji="1" lang="en-US" altLang="ja-JP" dirty="0">
              <a:latin typeface="+mn-ea"/>
              <a:ea typeface="+mn-ea"/>
            </a:endParaRPr>
          </a:p>
          <a:p>
            <a:r>
              <a:rPr lang="ja-JP" altLang="en-US" dirty="0">
                <a:latin typeface="+mn-ea"/>
                <a:ea typeface="+mn-ea"/>
              </a:rPr>
              <a:t>○</a:t>
            </a:r>
            <a:r>
              <a:rPr lang="en-US" altLang="ja-JP" dirty="0">
                <a:latin typeface="Lucida Console" panose="020B0609040504020204" pitchFamily="49" charset="0"/>
                <a:ea typeface="+mn-ea"/>
              </a:rPr>
              <a:t>p</a:t>
            </a:r>
            <a:r>
              <a:rPr lang="ja-JP" altLang="en-US" dirty="0">
                <a:latin typeface="+mn-ea"/>
                <a:ea typeface="+mn-ea"/>
              </a:rPr>
              <a:t>のメンバ変数を変更する</a:t>
            </a:r>
            <a:endParaRPr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 値を参照するだけであっても、</a:t>
            </a:r>
            <a:endParaRPr kumimoji="1" lang="en-US" altLang="ja-JP" dirty="0">
              <a:latin typeface="+mn-ea"/>
              <a:ea typeface="+mn-ea"/>
            </a:endParaRPr>
          </a:p>
          <a:p>
            <a:r>
              <a:rPr kumimoji="1" lang="ja-JP" altLang="en-US" dirty="0">
                <a:latin typeface="+mn-ea"/>
                <a:ea typeface="+mn-ea"/>
              </a:rPr>
              <a:t>複製を行う処理が生じないので、</a:t>
            </a:r>
            <a:endParaRPr kumimoji="1" lang="en-US" altLang="ja-JP" dirty="0">
              <a:latin typeface="+mn-ea"/>
              <a:ea typeface="+mn-ea"/>
            </a:endParaRPr>
          </a:p>
          <a:p>
            <a:r>
              <a:rPr lang="ja-JP" altLang="en-US" dirty="0">
                <a:latin typeface="+mn-ea"/>
                <a:ea typeface="+mn-ea"/>
              </a:rPr>
              <a:t>より効率的</a:t>
            </a:r>
            <a:endParaRPr kumimoji="1" lang="ja-JP" altLang="en-US" dirty="0">
              <a:latin typeface="+mn-ea"/>
              <a:ea typeface="+mn-ea"/>
            </a:endParaRPr>
          </a:p>
        </p:txBody>
      </p:sp>
    </p:spTree>
    <p:extLst>
      <p:ext uri="{BB962C8B-B14F-4D97-AF65-F5344CB8AC3E}">
        <p14:creationId xmlns:p14="http://schemas.microsoft.com/office/powerpoint/2010/main" val="225354299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0365BD-68B8-0D8A-9982-5D417FE44093}"/>
              </a:ext>
            </a:extLst>
          </p:cNvPr>
          <p:cNvSpPr>
            <a:spLocks noGrp="1"/>
          </p:cNvSpPr>
          <p:nvPr>
            <p:ph type="title"/>
          </p:nvPr>
        </p:nvSpPr>
        <p:spPr/>
        <p:txBody>
          <a:bodyPr>
            <a:normAutofit/>
          </a:bodyPr>
          <a:lstStyle/>
          <a:p>
            <a:r>
              <a:rPr lang="en-US" altLang="ja-JP" dirty="0">
                <a:latin typeface="Lucida Console" panose="020B0609040504020204" pitchFamily="49" charset="0"/>
              </a:rPr>
              <a:t>const</a:t>
            </a:r>
            <a:r>
              <a:rPr lang="en-US" altLang="ja-JP" dirty="0"/>
              <a:t> </a:t>
            </a:r>
            <a:r>
              <a:rPr lang="ja-JP" altLang="en-US" dirty="0"/>
              <a:t>修飾子</a:t>
            </a:r>
            <a:endParaRPr kumimoji="1" lang="ja-JP" altLang="en-US" dirty="0"/>
          </a:p>
        </p:txBody>
      </p:sp>
      <p:sp>
        <p:nvSpPr>
          <p:cNvPr id="5" name="テキスト ボックス 4">
            <a:extLst>
              <a:ext uri="{FF2B5EF4-FFF2-40B4-BE49-F238E27FC236}">
                <a16:creationId xmlns:a16="http://schemas.microsoft.com/office/drawing/2014/main" id="{0F51C33A-36DD-5BA4-F1EE-2730F7F5A95A}"/>
              </a:ext>
            </a:extLst>
          </p:cNvPr>
          <p:cNvSpPr txBox="1"/>
          <p:nvPr/>
        </p:nvSpPr>
        <p:spPr>
          <a:xfrm>
            <a:off x="457200" y="2324381"/>
            <a:ext cx="7769967" cy="707886"/>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solidFill>
                  <a:srgbClr val="C00000"/>
                </a:solidFill>
                <a:ea typeface="ＭＳ ゴシック" panose="020B0609070205080204" pitchFamily="49" charset="-128"/>
              </a:rPr>
              <a:t>const</a:t>
            </a:r>
            <a:r>
              <a:rPr lang="en-US" altLang="ja-JP" sz="2000" dirty="0">
                <a:ea typeface="ＭＳ ゴシック" panose="020B0609070205080204" pitchFamily="49" charset="-128"/>
              </a:rPr>
              <a:t> int a = 10;</a:t>
            </a:r>
          </a:p>
          <a:p>
            <a:pPr algn="l"/>
            <a:r>
              <a:rPr lang="en-US" altLang="ja-JP" sz="2000" dirty="0">
                <a:ea typeface="ＭＳ ゴシック" panose="020B0609070205080204" pitchFamily="49" charset="-128"/>
              </a:rPr>
              <a:t>a++;</a:t>
            </a:r>
          </a:p>
        </p:txBody>
      </p:sp>
      <p:sp>
        <p:nvSpPr>
          <p:cNvPr id="6" name="テキスト ボックス 5">
            <a:extLst>
              <a:ext uri="{FF2B5EF4-FFF2-40B4-BE49-F238E27FC236}">
                <a16:creationId xmlns:a16="http://schemas.microsoft.com/office/drawing/2014/main" id="{EC411521-9692-E353-A276-F1D6181FE399}"/>
              </a:ext>
            </a:extLst>
          </p:cNvPr>
          <p:cNvSpPr txBox="1"/>
          <p:nvPr/>
        </p:nvSpPr>
        <p:spPr>
          <a:xfrm>
            <a:off x="492087" y="4149080"/>
            <a:ext cx="7769967" cy="132343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void </a:t>
            </a:r>
            <a:r>
              <a:rPr lang="en-US" altLang="ja-JP" sz="2000" dirty="0" err="1">
                <a:ea typeface="ＭＳ ゴシック" panose="020B0609070205080204" pitchFamily="49" charset="-128"/>
              </a:rPr>
              <a:t>func</a:t>
            </a:r>
            <a:r>
              <a:rPr lang="en-US" altLang="ja-JP" sz="2000" dirty="0">
                <a:ea typeface="ＭＳ ゴシック" panose="020B0609070205080204" pitchFamily="49" charset="-128"/>
              </a:rPr>
              <a:t>(</a:t>
            </a:r>
            <a:r>
              <a:rPr lang="en-US" altLang="ja-JP" sz="2000" dirty="0">
                <a:solidFill>
                  <a:srgbClr val="C00000"/>
                </a:solidFill>
                <a:ea typeface="ＭＳ ゴシック" panose="020B0609070205080204" pitchFamily="49" charset="-128"/>
              </a:rPr>
              <a:t>const </a:t>
            </a:r>
            <a:r>
              <a:rPr lang="en-US" altLang="ja-JP" sz="2000" dirty="0">
                <a:ea typeface="ＭＳ ゴシック" panose="020B0609070205080204" pitchFamily="49" charset="-128"/>
              </a:rPr>
              <a:t>Person *p)</a:t>
            </a:r>
          </a:p>
          <a:p>
            <a:pPr algn="l"/>
            <a:r>
              <a:rPr lang="en-US" altLang="ja-JP" sz="2000" dirty="0">
                <a:ea typeface="ＭＳ ゴシック" panose="020B0609070205080204" pitchFamily="49" charset="-128"/>
              </a:rPr>
              <a:t>{</a:t>
            </a:r>
          </a:p>
          <a:p>
            <a:pPr algn="l"/>
            <a:r>
              <a:rPr lang="ja-JP" altLang="en-US" sz="2000" dirty="0">
                <a:ea typeface="ＭＳ ゴシック" panose="020B0609070205080204" pitchFamily="49" charset="-128"/>
              </a:rPr>
              <a:t>    </a:t>
            </a:r>
            <a:r>
              <a:rPr lang="en-US" altLang="ja-JP" sz="2000" dirty="0">
                <a:solidFill>
                  <a:srgbClr val="C00000"/>
                </a:solidFill>
                <a:ea typeface="ＭＳ ゴシック" panose="020B0609070205080204" pitchFamily="49" charset="-128"/>
              </a:rPr>
              <a:t>p-&gt;</a:t>
            </a:r>
            <a:r>
              <a:rPr lang="en-US" altLang="ja-JP" sz="2000" dirty="0">
                <a:ea typeface="ＭＳ ゴシック" panose="020B0609070205080204" pitchFamily="49" charset="-128"/>
              </a:rPr>
              <a:t>age++;</a:t>
            </a:r>
          </a:p>
          <a:p>
            <a:pPr algn="l"/>
            <a:r>
              <a:rPr lang="en-US" altLang="ja-JP" sz="2000" dirty="0">
                <a:ea typeface="ＭＳ ゴシック" panose="020B0609070205080204" pitchFamily="49" charset="-128"/>
              </a:rPr>
              <a:t>}</a:t>
            </a:r>
          </a:p>
        </p:txBody>
      </p:sp>
      <p:sp>
        <p:nvSpPr>
          <p:cNvPr id="8" name="テキスト ボックス 7">
            <a:extLst>
              <a:ext uri="{FF2B5EF4-FFF2-40B4-BE49-F238E27FC236}">
                <a16:creationId xmlns:a16="http://schemas.microsoft.com/office/drawing/2014/main" id="{D9806B23-76A7-53ED-CBE1-553EF8B00F20}"/>
              </a:ext>
            </a:extLst>
          </p:cNvPr>
          <p:cNvSpPr txBox="1"/>
          <p:nvPr/>
        </p:nvSpPr>
        <p:spPr>
          <a:xfrm>
            <a:off x="3636842" y="2271302"/>
            <a:ext cx="3960440" cy="400110"/>
          </a:xfrm>
          <a:prstGeom prst="rect">
            <a:avLst/>
          </a:prstGeom>
          <a:solidFill>
            <a:schemeClr val="bg1"/>
          </a:solidFill>
          <a:ln>
            <a:solidFill>
              <a:schemeClr val="tx2"/>
            </a:solidFill>
          </a:ln>
        </p:spPr>
        <p:txBody>
          <a:bodyPr wrap="square" rtlCol="0">
            <a:spAutoFit/>
          </a:bodyPr>
          <a:lstStyle/>
          <a:p>
            <a:pPr algn="l"/>
            <a:r>
              <a:rPr lang="ja-JP" altLang="en-US" sz="2000" dirty="0">
                <a:latin typeface="Lucida Console" panose="020B0609040504020204" pitchFamily="49" charset="0"/>
                <a:ea typeface="+mn-ea"/>
              </a:rPr>
              <a:t>変数</a:t>
            </a:r>
            <a:r>
              <a:rPr lang="en-US" altLang="ja-JP" sz="2000" dirty="0">
                <a:latin typeface="Lucida Console" panose="020B0609040504020204" pitchFamily="49" charset="0"/>
                <a:ea typeface="+mn-ea"/>
              </a:rPr>
              <a:t>a</a:t>
            </a:r>
            <a:r>
              <a:rPr lang="ja-JP" altLang="en-US" sz="2000" dirty="0">
                <a:latin typeface="Lucida Console" panose="020B0609040504020204" pitchFamily="49" charset="0"/>
                <a:ea typeface="+mn-ea"/>
              </a:rPr>
              <a:t>の値は変更できない</a:t>
            </a:r>
            <a:endParaRPr lang="en-US" altLang="ja-JP" sz="2000" b="1" i="0" u="none" strike="noStrike" baseline="0" dirty="0">
              <a:solidFill>
                <a:srgbClr val="C00000"/>
              </a:solidFill>
              <a:latin typeface="+mn-ea"/>
              <a:ea typeface="+mn-ea"/>
            </a:endParaRPr>
          </a:p>
        </p:txBody>
      </p:sp>
      <p:sp>
        <p:nvSpPr>
          <p:cNvPr id="9" name="コンテンツ プレースホルダー 2">
            <a:extLst>
              <a:ext uri="{FF2B5EF4-FFF2-40B4-BE49-F238E27FC236}">
                <a16:creationId xmlns:a16="http://schemas.microsoft.com/office/drawing/2014/main" id="{59FABAF9-C1F1-4BF8-2346-C39D93137B49}"/>
              </a:ext>
            </a:extLst>
          </p:cNvPr>
          <p:cNvSpPr>
            <a:spLocks noGrp="1"/>
          </p:cNvSpPr>
          <p:nvPr>
            <p:ph idx="1"/>
          </p:nvPr>
        </p:nvSpPr>
        <p:spPr>
          <a:xfrm>
            <a:off x="457200" y="1214422"/>
            <a:ext cx="8229600" cy="558394"/>
          </a:xfrm>
        </p:spPr>
        <p:txBody>
          <a:bodyPr/>
          <a:lstStyle/>
          <a:p>
            <a:pPr marL="0" indent="0">
              <a:buNone/>
            </a:pPr>
            <a:r>
              <a:rPr kumimoji="1" lang="ja-JP" altLang="en-US" sz="2400" dirty="0"/>
              <a:t>値が変化しない変数であることを明示するため</a:t>
            </a:r>
            <a:r>
              <a:rPr lang="ja-JP" altLang="en-US" sz="2400" dirty="0"/>
              <a:t>に</a:t>
            </a:r>
            <a:r>
              <a:rPr lang="en-US" altLang="ja-JP" sz="2400" dirty="0">
                <a:latin typeface="Lucida Console" panose="020B0609040504020204" pitchFamily="49" charset="0"/>
              </a:rPr>
              <a:t>const</a:t>
            </a:r>
            <a:r>
              <a:rPr kumimoji="1" lang="ja-JP" altLang="en-US" sz="2400" dirty="0"/>
              <a:t>修飾子を使用する</a:t>
            </a:r>
            <a:endParaRPr kumimoji="1" lang="en-US" altLang="ja-JP" sz="2400" dirty="0"/>
          </a:p>
        </p:txBody>
      </p:sp>
      <p:cxnSp>
        <p:nvCxnSpPr>
          <p:cNvPr id="10" name="直線矢印コネクタ 9">
            <a:extLst>
              <a:ext uri="{FF2B5EF4-FFF2-40B4-BE49-F238E27FC236}">
                <a16:creationId xmlns:a16="http://schemas.microsoft.com/office/drawing/2014/main" id="{20B4A70B-A164-F2A2-9F7A-20B88AF3A669}"/>
              </a:ext>
            </a:extLst>
          </p:cNvPr>
          <p:cNvCxnSpPr>
            <a:cxnSpLocks/>
          </p:cNvCxnSpPr>
          <p:nvPr/>
        </p:nvCxnSpPr>
        <p:spPr>
          <a:xfrm flipH="1">
            <a:off x="3276802" y="2492896"/>
            <a:ext cx="3600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F879A539-DBB8-D6F6-2D62-347F2A79651E}"/>
              </a:ext>
            </a:extLst>
          </p:cNvPr>
          <p:cNvSpPr txBox="1"/>
          <p:nvPr/>
        </p:nvSpPr>
        <p:spPr>
          <a:xfrm>
            <a:off x="1605709" y="2901842"/>
            <a:ext cx="2771362" cy="400110"/>
          </a:xfrm>
          <a:prstGeom prst="rect">
            <a:avLst/>
          </a:prstGeom>
          <a:solidFill>
            <a:schemeClr val="bg1"/>
          </a:solidFill>
          <a:ln>
            <a:solidFill>
              <a:schemeClr val="tx2"/>
            </a:solidFill>
          </a:ln>
        </p:spPr>
        <p:txBody>
          <a:bodyPr wrap="square" rtlCol="0">
            <a:spAutoFit/>
          </a:bodyPr>
          <a:lstStyle/>
          <a:p>
            <a:pPr algn="l"/>
            <a:r>
              <a:rPr lang="ja-JP" altLang="en-US" sz="2000" dirty="0">
                <a:latin typeface="Lucida Console" panose="020B0609040504020204" pitchFamily="49" charset="0"/>
                <a:ea typeface="+mn-ea"/>
              </a:rPr>
              <a:t>コンパイルエラー</a:t>
            </a:r>
            <a:endParaRPr lang="en-US" altLang="ja-JP" sz="2000" b="1" i="0" u="none" strike="noStrike" baseline="0" dirty="0">
              <a:solidFill>
                <a:srgbClr val="C00000"/>
              </a:solidFill>
              <a:latin typeface="+mn-ea"/>
              <a:ea typeface="+mn-ea"/>
            </a:endParaRPr>
          </a:p>
        </p:txBody>
      </p:sp>
      <p:cxnSp>
        <p:nvCxnSpPr>
          <p:cNvPr id="12" name="直線矢印コネクタ 11">
            <a:extLst>
              <a:ext uri="{FF2B5EF4-FFF2-40B4-BE49-F238E27FC236}">
                <a16:creationId xmlns:a16="http://schemas.microsoft.com/office/drawing/2014/main" id="{2AC2336F-98B4-02AE-C71A-CA291F7AE1CB}"/>
              </a:ext>
            </a:extLst>
          </p:cNvPr>
          <p:cNvCxnSpPr>
            <a:cxnSpLocks/>
          </p:cNvCxnSpPr>
          <p:nvPr/>
        </p:nvCxnSpPr>
        <p:spPr>
          <a:xfrm flipH="1" flipV="1">
            <a:off x="1255371" y="2867244"/>
            <a:ext cx="324982" cy="2346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6E58824-BBF1-085B-E20C-E0960E8115E2}"/>
              </a:ext>
            </a:extLst>
          </p:cNvPr>
          <p:cNvSpPr txBox="1"/>
          <p:nvPr/>
        </p:nvSpPr>
        <p:spPr>
          <a:xfrm>
            <a:off x="4332177" y="3441212"/>
            <a:ext cx="4247526" cy="400110"/>
          </a:xfrm>
          <a:prstGeom prst="rect">
            <a:avLst/>
          </a:prstGeom>
          <a:solidFill>
            <a:schemeClr val="bg1"/>
          </a:solidFill>
          <a:ln>
            <a:solidFill>
              <a:schemeClr val="tx2"/>
            </a:solidFill>
          </a:ln>
        </p:spPr>
        <p:txBody>
          <a:bodyPr wrap="square" rtlCol="0">
            <a:spAutoFit/>
          </a:bodyPr>
          <a:lstStyle/>
          <a:p>
            <a:pPr algn="l"/>
            <a:r>
              <a:rPr lang="ja-JP" altLang="en-US" sz="2000" dirty="0">
                <a:latin typeface="Lucida Console" panose="020B0609040504020204" pitchFamily="49" charset="0"/>
                <a:ea typeface="+mn-ea"/>
              </a:rPr>
              <a:t>メンバ変数の値を変更できない</a:t>
            </a:r>
            <a:endParaRPr lang="en-US" altLang="ja-JP" sz="2000" b="1" i="0" u="none" strike="noStrike" baseline="0" dirty="0">
              <a:solidFill>
                <a:srgbClr val="C00000"/>
              </a:solidFill>
              <a:latin typeface="+mn-ea"/>
              <a:ea typeface="+mn-ea"/>
            </a:endParaRPr>
          </a:p>
        </p:txBody>
      </p:sp>
      <p:cxnSp>
        <p:nvCxnSpPr>
          <p:cNvPr id="17" name="直線矢印コネクタ 16">
            <a:extLst>
              <a:ext uri="{FF2B5EF4-FFF2-40B4-BE49-F238E27FC236}">
                <a16:creationId xmlns:a16="http://schemas.microsoft.com/office/drawing/2014/main" id="{47B2864D-1B2E-C483-1831-4AC844C670D7}"/>
              </a:ext>
            </a:extLst>
          </p:cNvPr>
          <p:cNvCxnSpPr>
            <a:cxnSpLocks/>
          </p:cNvCxnSpPr>
          <p:nvPr/>
        </p:nvCxnSpPr>
        <p:spPr>
          <a:xfrm flipH="1">
            <a:off x="4463988" y="3835167"/>
            <a:ext cx="216024" cy="2908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47B80BF-45FE-C2AC-1279-37C91AE72529}"/>
              </a:ext>
            </a:extLst>
          </p:cNvPr>
          <p:cNvSpPr txBox="1"/>
          <p:nvPr/>
        </p:nvSpPr>
        <p:spPr>
          <a:xfrm>
            <a:off x="2251161" y="5272464"/>
            <a:ext cx="2771362" cy="400110"/>
          </a:xfrm>
          <a:prstGeom prst="rect">
            <a:avLst/>
          </a:prstGeom>
          <a:solidFill>
            <a:schemeClr val="bg1"/>
          </a:solidFill>
          <a:ln>
            <a:solidFill>
              <a:schemeClr val="tx2"/>
            </a:solidFill>
          </a:ln>
        </p:spPr>
        <p:txBody>
          <a:bodyPr wrap="square" rtlCol="0">
            <a:spAutoFit/>
          </a:bodyPr>
          <a:lstStyle/>
          <a:p>
            <a:pPr algn="l"/>
            <a:r>
              <a:rPr lang="ja-JP" altLang="en-US" sz="2000" dirty="0">
                <a:latin typeface="Lucida Console" panose="020B0609040504020204" pitchFamily="49" charset="0"/>
                <a:ea typeface="+mn-ea"/>
              </a:rPr>
              <a:t>コンパイルエラー</a:t>
            </a:r>
            <a:endParaRPr lang="en-US" altLang="ja-JP" sz="2000" b="1" i="0" u="none" strike="noStrike" baseline="0" dirty="0">
              <a:solidFill>
                <a:srgbClr val="C00000"/>
              </a:solidFill>
              <a:latin typeface="+mn-ea"/>
              <a:ea typeface="+mn-ea"/>
            </a:endParaRPr>
          </a:p>
        </p:txBody>
      </p:sp>
      <p:cxnSp>
        <p:nvCxnSpPr>
          <p:cNvPr id="20" name="直線矢印コネクタ 19">
            <a:extLst>
              <a:ext uri="{FF2B5EF4-FFF2-40B4-BE49-F238E27FC236}">
                <a16:creationId xmlns:a16="http://schemas.microsoft.com/office/drawing/2014/main" id="{FC821504-544C-BE3C-F50D-21D50B6DEF97}"/>
              </a:ext>
            </a:extLst>
          </p:cNvPr>
          <p:cNvCxnSpPr>
            <a:cxnSpLocks/>
          </p:cNvCxnSpPr>
          <p:nvPr/>
        </p:nvCxnSpPr>
        <p:spPr>
          <a:xfrm flipH="1" flipV="1">
            <a:off x="1900823" y="5237866"/>
            <a:ext cx="324982" cy="2346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7A35321-3BB7-784F-F425-26CDEB9ABF84}"/>
              </a:ext>
            </a:extLst>
          </p:cNvPr>
          <p:cNvSpPr txBox="1"/>
          <p:nvPr/>
        </p:nvSpPr>
        <p:spPr>
          <a:xfrm>
            <a:off x="789585" y="6011327"/>
            <a:ext cx="7105195" cy="646331"/>
          </a:xfrm>
          <a:prstGeom prst="rect">
            <a:avLst/>
          </a:prstGeom>
          <a:noFill/>
        </p:spPr>
        <p:txBody>
          <a:bodyPr wrap="square">
            <a:spAutoFit/>
          </a:bodyPr>
          <a:lstStyle/>
          <a:p>
            <a:r>
              <a:rPr kumimoji="1" lang="en-US" altLang="ja-JP" dirty="0">
                <a:latin typeface="+mn-ea"/>
                <a:ea typeface="+mn-ea"/>
              </a:rPr>
              <a:t>※</a:t>
            </a:r>
            <a:r>
              <a:rPr kumimoji="1" lang="ja-JP" altLang="en-US" dirty="0">
                <a:latin typeface="+mn-ea"/>
                <a:ea typeface="+mn-ea"/>
              </a:rPr>
              <a:t> この</a:t>
            </a:r>
            <a:r>
              <a:rPr lang="ja-JP" altLang="en-US" dirty="0">
                <a:latin typeface="+mn-ea"/>
                <a:ea typeface="+mn-ea"/>
              </a:rPr>
              <a:t>関数にアドレスを渡しても、メンバ変数の値が変更されることが無いことを知ることができる</a:t>
            </a:r>
            <a:endParaRPr kumimoji="1" lang="ja-JP" altLang="en-US" dirty="0">
              <a:latin typeface="+mn-ea"/>
              <a:ea typeface="+mn-ea"/>
            </a:endParaRPr>
          </a:p>
        </p:txBody>
      </p:sp>
      <p:sp>
        <p:nvSpPr>
          <p:cNvPr id="3" name="テキスト ボックス 2">
            <a:extLst>
              <a:ext uri="{FF2B5EF4-FFF2-40B4-BE49-F238E27FC236}">
                <a16:creationId xmlns:a16="http://schemas.microsoft.com/office/drawing/2014/main" id="{8979EC4A-52C2-D992-B308-5D6E3DC07D31}"/>
              </a:ext>
            </a:extLst>
          </p:cNvPr>
          <p:cNvSpPr txBox="1">
            <a:spLocks noChangeArrowheads="1"/>
          </p:cNvSpPr>
          <p:nvPr/>
        </p:nvSpPr>
        <p:spPr bwMode="auto">
          <a:xfrm>
            <a:off x="5796136" y="5319194"/>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9780137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1FE949-255F-B142-B363-B2738AE3E13F}"/>
              </a:ext>
            </a:extLst>
          </p:cNvPr>
          <p:cNvSpPr>
            <a:spLocks noGrp="1"/>
          </p:cNvSpPr>
          <p:nvPr>
            <p:ph type="title"/>
          </p:nvPr>
        </p:nvSpPr>
        <p:spPr/>
        <p:txBody>
          <a:bodyPr/>
          <a:lstStyle/>
          <a:p>
            <a:r>
              <a:rPr kumimoji="1" lang="ja-JP" altLang="en-US" dirty="0"/>
              <a:t>構造体と配列</a:t>
            </a:r>
          </a:p>
        </p:txBody>
      </p:sp>
      <p:sp>
        <p:nvSpPr>
          <p:cNvPr id="3" name="コンテンツ プレースホルダー 2">
            <a:extLst>
              <a:ext uri="{FF2B5EF4-FFF2-40B4-BE49-F238E27FC236}">
                <a16:creationId xmlns:a16="http://schemas.microsoft.com/office/drawing/2014/main" id="{CE71A0C5-8FE8-128D-E2E4-F1303866CADE}"/>
              </a:ext>
            </a:extLst>
          </p:cNvPr>
          <p:cNvSpPr>
            <a:spLocks noGrp="1"/>
          </p:cNvSpPr>
          <p:nvPr>
            <p:ph idx="1"/>
          </p:nvPr>
        </p:nvSpPr>
        <p:spPr>
          <a:xfrm>
            <a:off x="457200" y="1214422"/>
            <a:ext cx="8229600" cy="558394"/>
          </a:xfrm>
        </p:spPr>
        <p:txBody>
          <a:bodyPr/>
          <a:lstStyle/>
          <a:p>
            <a:pPr marL="0" indent="0">
              <a:buNone/>
            </a:pPr>
            <a:r>
              <a:rPr kumimoji="1" lang="ja-JP" altLang="en-US" sz="2400" dirty="0"/>
              <a:t>構造体も他の型と同じように配列に格納できる</a:t>
            </a:r>
          </a:p>
        </p:txBody>
      </p:sp>
      <p:sp>
        <p:nvSpPr>
          <p:cNvPr id="5" name="テキスト ボックス 4">
            <a:extLst>
              <a:ext uri="{FF2B5EF4-FFF2-40B4-BE49-F238E27FC236}">
                <a16:creationId xmlns:a16="http://schemas.microsoft.com/office/drawing/2014/main" id="{1F786C6A-FEA6-8AE1-52CC-2AEB119D38F4}"/>
              </a:ext>
            </a:extLst>
          </p:cNvPr>
          <p:cNvSpPr txBox="1"/>
          <p:nvPr/>
        </p:nvSpPr>
        <p:spPr>
          <a:xfrm>
            <a:off x="539552" y="1987130"/>
            <a:ext cx="7769967"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Person p[2];</a:t>
            </a:r>
          </a:p>
        </p:txBody>
      </p:sp>
      <p:sp>
        <p:nvSpPr>
          <p:cNvPr id="6" name="テキスト ボックス 5">
            <a:extLst>
              <a:ext uri="{FF2B5EF4-FFF2-40B4-BE49-F238E27FC236}">
                <a16:creationId xmlns:a16="http://schemas.microsoft.com/office/drawing/2014/main" id="{F4E993AA-4B8B-3EFB-AC76-5957FC0C9CDE}"/>
              </a:ext>
            </a:extLst>
          </p:cNvPr>
          <p:cNvSpPr txBox="1"/>
          <p:nvPr/>
        </p:nvSpPr>
        <p:spPr>
          <a:xfrm>
            <a:off x="459634" y="3357261"/>
            <a:ext cx="7769967" cy="707886"/>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Person p[] = { { "SUZUKI TARO", 17 }, </a:t>
            </a:r>
            <a:br>
              <a:rPr lang="en-US" altLang="ja-JP" sz="2000" dirty="0">
                <a:ea typeface="ＭＳ ゴシック" panose="020B0609070205080204" pitchFamily="49" charset="-128"/>
              </a:rPr>
            </a:br>
            <a:r>
              <a:rPr lang="ja-JP" altLang="en-US" sz="2000" dirty="0">
                <a:ea typeface="ＭＳ ゴシック" panose="020B0609070205080204" pitchFamily="49" charset="-128"/>
              </a:rPr>
              <a:t>               </a:t>
            </a:r>
            <a:r>
              <a:rPr lang="en-US" altLang="ja-JP" sz="2000" dirty="0">
                <a:ea typeface="ＭＳ ゴシック" panose="020B0609070205080204" pitchFamily="49" charset="-128"/>
              </a:rPr>
              <a:t>{ "SATO HANAKO", 19 } };</a:t>
            </a:r>
          </a:p>
        </p:txBody>
      </p:sp>
      <p:sp>
        <p:nvSpPr>
          <p:cNvPr id="7" name="コンテンツ プレースホルダー 2">
            <a:extLst>
              <a:ext uri="{FF2B5EF4-FFF2-40B4-BE49-F238E27FC236}">
                <a16:creationId xmlns:a16="http://schemas.microsoft.com/office/drawing/2014/main" id="{3F7ECCAE-2154-6BB2-E4D9-46A62BEF0628}"/>
              </a:ext>
            </a:extLst>
          </p:cNvPr>
          <p:cNvSpPr txBox="1">
            <a:spLocks/>
          </p:cNvSpPr>
          <p:nvPr/>
        </p:nvSpPr>
        <p:spPr bwMode="auto">
          <a:xfrm>
            <a:off x="457200" y="2780159"/>
            <a:ext cx="8229600" cy="50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次のようにして、宣言と初期化を同時にできる</a:t>
            </a:r>
          </a:p>
        </p:txBody>
      </p:sp>
      <p:sp>
        <p:nvSpPr>
          <p:cNvPr id="8" name="テキスト ボックス 7">
            <a:extLst>
              <a:ext uri="{FF2B5EF4-FFF2-40B4-BE49-F238E27FC236}">
                <a16:creationId xmlns:a16="http://schemas.microsoft.com/office/drawing/2014/main" id="{8A500341-5919-3D5E-1BE8-FC5EA72E9681}"/>
              </a:ext>
            </a:extLst>
          </p:cNvPr>
          <p:cNvSpPr txBox="1"/>
          <p:nvPr/>
        </p:nvSpPr>
        <p:spPr>
          <a:xfrm>
            <a:off x="457200" y="4970550"/>
            <a:ext cx="8507288" cy="1015663"/>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nn-NO" altLang="ja-JP" sz="2000" dirty="0">
                <a:ea typeface="ＭＳ ゴシック" panose="020B0609070205080204" pitchFamily="49" charset="-128"/>
              </a:rPr>
              <a:t>for (int i = 0; i &lt; 2; i++) {</a:t>
            </a:r>
          </a:p>
          <a:p>
            <a:pPr algn="l"/>
            <a:r>
              <a:rPr lang="ja-JP" altLang="en-US" sz="2000" dirty="0">
                <a:ea typeface="ＭＳ ゴシック" panose="020B0609070205080204" pitchFamily="49" charset="-128"/>
              </a:rPr>
              <a:t>    </a:t>
            </a:r>
            <a:r>
              <a:rPr lang="nn-NO" altLang="ja-JP" sz="2000" dirty="0">
                <a:ea typeface="ＭＳ ゴシック" panose="020B0609070205080204" pitchFamily="49" charset="-128"/>
              </a:rPr>
              <a:t>printf("</a:t>
            </a:r>
            <a:r>
              <a:rPr lang="ja-JP" altLang="nn-NO" sz="2000" dirty="0">
                <a:ea typeface="ＭＳ ゴシック" panose="020B0609070205080204" pitchFamily="49" charset="-128"/>
              </a:rPr>
              <a:t>名前</a:t>
            </a:r>
            <a:r>
              <a:rPr lang="nn-NO" altLang="ja-JP" sz="2000" dirty="0">
                <a:ea typeface="ＭＳ ゴシック" panose="020B0609070205080204" pitchFamily="49" charset="-128"/>
              </a:rPr>
              <a:t>:%s, </a:t>
            </a:r>
            <a:r>
              <a:rPr lang="ja-JP" altLang="nn-NO" sz="2000" dirty="0">
                <a:ea typeface="ＭＳ ゴシック" panose="020B0609070205080204" pitchFamily="49" charset="-128"/>
              </a:rPr>
              <a:t>年齢</a:t>
            </a:r>
            <a:r>
              <a:rPr lang="nn-NO" altLang="ja-JP" sz="2000" dirty="0">
                <a:ea typeface="ＭＳ ゴシック" panose="020B0609070205080204" pitchFamily="49" charset="-128"/>
              </a:rPr>
              <a:t>:%d¥n", </a:t>
            </a:r>
            <a:r>
              <a:rPr lang="nn-NO" altLang="ja-JP" sz="2000" dirty="0">
                <a:solidFill>
                  <a:srgbClr val="C00000"/>
                </a:solidFill>
                <a:ea typeface="ＭＳ ゴシック" panose="020B0609070205080204" pitchFamily="49" charset="-128"/>
              </a:rPr>
              <a:t>p[i].name</a:t>
            </a:r>
            <a:r>
              <a:rPr lang="nn-NO" altLang="ja-JP" sz="2000" dirty="0">
                <a:ea typeface="ＭＳ ゴシック" panose="020B0609070205080204" pitchFamily="49" charset="-128"/>
              </a:rPr>
              <a:t>, </a:t>
            </a:r>
            <a:r>
              <a:rPr lang="nn-NO" altLang="ja-JP" sz="2000" dirty="0">
                <a:solidFill>
                  <a:srgbClr val="C00000"/>
                </a:solidFill>
                <a:ea typeface="ＭＳ ゴシック" panose="020B0609070205080204" pitchFamily="49" charset="-128"/>
              </a:rPr>
              <a:t>p[i].age</a:t>
            </a:r>
            <a:r>
              <a:rPr lang="nn-NO" altLang="ja-JP" sz="2000" dirty="0">
                <a:ea typeface="ＭＳ ゴシック" panose="020B0609070205080204" pitchFamily="49" charset="-128"/>
              </a:rPr>
              <a:t>);</a:t>
            </a:r>
          </a:p>
          <a:p>
            <a:pPr algn="l"/>
            <a:r>
              <a:rPr lang="nn-NO" altLang="ja-JP" sz="2000" dirty="0">
                <a:ea typeface="ＭＳ ゴシック" panose="020B0609070205080204" pitchFamily="49" charset="-128"/>
              </a:rPr>
              <a:t>}</a:t>
            </a:r>
            <a:endParaRPr lang="en-US" altLang="ja-JP" sz="2000" dirty="0">
              <a:ea typeface="ＭＳ ゴシック" panose="020B0609070205080204" pitchFamily="49" charset="-128"/>
            </a:endParaRPr>
          </a:p>
        </p:txBody>
      </p:sp>
      <p:sp>
        <p:nvSpPr>
          <p:cNvPr id="9" name="コンテンツ プレースホルダー 2">
            <a:extLst>
              <a:ext uri="{FF2B5EF4-FFF2-40B4-BE49-F238E27FC236}">
                <a16:creationId xmlns:a16="http://schemas.microsoft.com/office/drawing/2014/main" id="{BDDBD9B3-5335-E9D0-4A44-44B7FE78A995}"/>
              </a:ext>
            </a:extLst>
          </p:cNvPr>
          <p:cNvSpPr txBox="1">
            <a:spLocks/>
          </p:cNvSpPr>
          <p:nvPr/>
        </p:nvSpPr>
        <p:spPr bwMode="auto">
          <a:xfrm>
            <a:off x="457200" y="4566334"/>
            <a:ext cx="8229600" cy="33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配列の要素へのアクセス</a:t>
            </a:r>
          </a:p>
        </p:txBody>
      </p:sp>
    </p:spTree>
    <p:extLst>
      <p:ext uri="{BB962C8B-B14F-4D97-AF65-F5344CB8AC3E}">
        <p14:creationId xmlns:p14="http://schemas.microsoft.com/office/powerpoint/2010/main" val="5783044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F77CDA-430F-DE3C-BC85-39891F2946F0}"/>
              </a:ext>
            </a:extLst>
          </p:cNvPr>
          <p:cNvSpPr>
            <a:spLocks noGrp="1"/>
          </p:cNvSpPr>
          <p:nvPr>
            <p:ph type="title"/>
          </p:nvPr>
        </p:nvSpPr>
        <p:spPr/>
        <p:txBody>
          <a:bodyPr/>
          <a:lstStyle/>
          <a:p>
            <a:r>
              <a:rPr kumimoji="1" lang="ja-JP" altLang="en-US" dirty="0"/>
              <a:t>ポインタを含む構造体</a:t>
            </a:r>
          </a:p>
        </p:txBody>
      </p:sp>
      <p:sp>
        <p:nvSpPr>
          <p:cNvPr id="5" name="テキスト ボックス 4">
            <a:extLst>
              <a:ext uri="{FF2B5EF4-FFF2-40B4-BE49-F238E27FC236}">
                <a16:creationId xmlns:a16="http://schemas.microsoft.com/office/drawing/2014/main" id="{4D70141B-5AE1-78F2-AC0D-3C25B798E030}"/>
              </a:ext>
            </a:extLst>
          </p:cNvPr>
          <p:cNvSpPr txBox="1"/>
          <p:nvPr/>
        </p:nvSpPr>
        <p:spPr>
          <a:xfrm>
            <a:off x="440770" y="1277572"/>
            <a:ext cx="8379702" cy="4524315"/>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dirty="0">
                <a:ea typeface="ＭＳ ゴシック" panose="020B0609070205080204" pitchFamily="49" charset="-128"/>
              </a:rPr>
              <a:t>#include &lt;</a:t>
            </a:r>
            <a:r>
              <a:rPr lang="en-US" altLang="ja-JP" sz="1800" dirty="0" err="1">
                <a:ea typeface="ＭＳ ゴシック" panose="020B0609070205080204" pitchFamily="49" charset="-128"/>
              </a:rPr>
              <a:t>stdio.h</a:t>
            </a:r>
            <a:r>
              <a:rPr lang="en-US" altLang="ja-JP" sz="1800" dirty="0">
                <a:ea typeface="ＭＳ ゴシック" panose="020B0609070205080204" pitchFamily="49" charset="-128"/>
              </a:rPr>
              <a:t>&gt;</a:t>
            </a:r>
          </a:p>
          <a:p>
            <a:pPr algn="l"/>
            <a:endParaRPr lang="en-US" altLang="ja-JP" sz="1800" dirty="0">
              <a:ea typeface="ＭＳ ゴシック" panose="020B0609070205080204" pitchFamily="49" charset="-128"/>
            </a:endParaRPr>
          </a:p>
          <a:p>
            <a:pPr algn="l"/>
            <a:r>
              <a:rPr lang="en-US" altLang="ja-JP" sz="1800" dirty="0">
                <a:ea typeface="ＭＳ ゴシック" panose="020B0609070205080204" pitchFamily="49" charset="-128"/>
              </a:rPr>
              <a:t>typedef struct Person</a:t>
            </a:r>
          </a:p>
          <a:p>
            <a:pPr algn="l"/>
            <a:r>
              <a:rPr lang="en-US" altLang="ja-JP" sz="1800" dirty="0">
                <a:ea typeface="ＭＳ ゴシック" panose="020B0609070205080204" pitchFamily="49" charset="-128"/>
              </a:rPr>
              <a:t>{</a:t>
            </a:r>
          </a:p>
          <a:p>
            <a:pPr algn="l"/>
            <a:r>
              <a:rPr lang="ja-JP" altLang="en-US" sz="1800" dirty="0">
                <a:ea typeface="ＭＳ ゴシック" panose="020B0609070205080204" pitchFamily="49" charset="-128"/>
              </a:rPr>
              <a:t>    </a:t>
            </a:r>
            <a:r>
              <a:rPr lang="en-US" altLang="ja-JP" sz="1800" dirty="0">
                <a:ea typeface="ＭＳ ゴシック" panose="020B0609070205080204" pitchFamily="49" charset="-128"/>
              </a:rPr>
              <a:t>char name[16];</a:t>
            </a:r>
          </a:p>
          <a:p>
            <a:pPr algn="l"/>
            <a:r>
              <a:rPr lang="ja-JP" altLang="en-US" sz="1800" dirty="0">
                <a:ea typeface="ＭＳ ゴシック" panose="020B0609070205080204" pitchFamily="49" charset="-128"/>
              </a:rPr>
              <a:t>    </a:t>
            </a:r>
            <a:r>
              <a:rPr lang="en-US" altLang="ja-JP" sz="1800" dirty="0">
                <a:ea typeface="ＭＳ ゴシック" panose="020B0609070205080204" pitchFamily="49" charset="-128"/>
              </a:rPr>
              <a:t>int age;</a:t>
            </a:r>
          </a:p>
          <a:p>
            <a:pPr algn="l"/>
            <a:r>
              <a:rPr lang="ja-JP" altLang="en-US" sz="1800" dirty="0">
                <a:ea typeface="ＭＳ ゴシック" panose="020B0609070205080204" pitchFamily="49" charset="-128"/>
              </a:rPr>
              <a:t>    </a:t>
            </a:r>
            <a:r>
              <a:rPr lang="en-US" altLang="ja-JP" sz="1800" dirty="0">
                <a:solidFill>
                  <a:srgbClr val="C00000"/>
                </a:solidFill>
                <a:ea typeface="ＭＳ ゴシック" panose="020B0609070205080204" pitchFamily="49" charset="-128"/>
              </a:rPr>
              <a:t>struct Person</a:t>
            </a:r>
            <a:r>
              <a:rPr lang="ja-JP" altLang="en-US" sz="1800" dirty="0">
                <a:solidFill>
                  <a:srgbClr val="C00000"/>
                </a:solidFill>
                <a:ea typeface="ＭＳ ゴシック" panose="020B0609070205080204" pitchFamily="49" charset="-128"/>
              </a:rPr>
              <a:t> </a:t>
            </a:r>
            <a:r>
              <a:rPr lang="en-US" altLang="ja-JP" sz="1800" dirty="0">
                <a:solidFill>
                  <a:srgbClr val="C00000"/>
                </a:solidFill>
                <a:ea typeface="ＭＳ ゴシック" panose="020B0609070205080204" pitchFamily="49" charset="-128"/>
              </a:rPr>
              <a:t>*mother;</a:t>
            </a:r>
          </a:p>
          <a:p>
            <a:pPr algn="l"/>
            <a:r>
              <a:rPr lang="en-US" altLang="ja-JP" sz="1800" dirty="0">
                <a:ea typeface="ＭＳ ゴシック" panose="020B0609070205080204" pitchFamily="49" charset="-128"/>
              </a:rPr>
              <a:t>} Person;</a:t>
            </a:r>
          </a:p>
          <a:p>
            <a:pPr algn="l"/>
            <a:endParaRPr lang="en-US" altLang="ja-JP" sz="1800" dirty="0">
              <a:ea typeface="ＭＳ ゴシック" panose="020B0609070205080204" pitchFamily="49" charset="-128"/>
            </a:endParaRPr>
          </a:p>
          <a:p>
            <a:pPr algn="l"/>
            <a:r>
              <a:rPr lang="en-US" altLang="ja-JP" sz="1800" dirty="0">
                <a:ea typeface="ＭＳ ゴシック" panose="020B0609070205080204" pitchFamily="49" charset="-128"/>
              </a:rPr>
              <a:t>int main(void)</a:t>
            </a:r>
          </a:p>
          <a:p>
            <a:pPr algn="l"/>
            <a:r>
              <a:rPr lang="en-US" altLang="ja-JP" sz="1800" dirty="0">
                <a:ea typeface="ＭＳ ゴシック" panose="020B0609070205080204" pitchFamily="49" charset="-128"/>
              </a:rPr>
              <a:t>{</a:t>
            </a:r>
          </a:p>
          <a:p>
            <a:pPr algn="l"/>
            <a:r>
              <a:rPr lang="ja-JP" altLang="en-US" sz="1800" dirty="0">
                <a:ea typeface="ＭＳ ゴシック" panose="020B0609070205080204" pitchFamily="49" charset="-128"/>
              </a:rPr>
              <a:t>    </a:t>
            </a:r>
            <a:r>
              <a:rPr lang="en-US" altLang="ja-JP" sz="1800" dirty="0">
                <a:ea typeface="ＭＳ ゴシック" panose="020B0609070205080204" pitchFamily="49" charset="-128"/>
              </a:rPr>
              <a:t>Person p0 = { "SUZUKI AKIKO", 44, </a:t>
            </a:r>
            <a:r>
              <a:rPr lang="en-US" altLang="ja-JP" sz="1800" dirty="0">
                <a:solidFill>
                  <a:srgbClr val="C00000"/>
                </a:solidFill>
                <a:ea typeface="ＭＳ ゴシック" panose="020B0609070205080204" pitchFamily="49" charset="-128"/>
              </a:rPr>
              <a:t>NULL</a:t>
            </a:r>
            <a:r>
              <a:rPr lang="en-US" altLang="ja-JP" sz="1800" dirty="0">
                <a:ea typeface="ＭＳ ゴシック" panose="020B0609070205080204" pitchFamily="49" charset="-128"/>
              </a:rPr>
              <a:t> };</a:t>
            </a:r>
          </a:p>
          <a:p>
            <a:pPr algn="l"/>
            <a:r>
              <a:rPr lang="ja-JP" altLang="en-US" sz="1800" dirty="0">
                <a:ea typeface="ＭＳ ゴシック" panose="020B0609070205080204" pitchFamily="49" charset="-128"/>
              </a:rPr>
              <a:t>    </a:t>
            </a:r>
            <a:r>
              <a:rPr lang="en-US" altLang="ja-JP" sz="1800" dirty="0">
                <a:ea typeface="ＭＳ ゴシック" panose="020B0609070205080204" pitchFamily="49" charset="-128"/>
              </a:rPr>
              <a:t>Person p1 = { "SUZUKI TARO", 17, </a:t>
            </a:r>
            <a:r>
              <a:rPr lang="en-US" altLang="ja-JP" sz="1800" dirty="0">
                <a:solidFill>
                  <a:srgbClr val="C00000"/>
                </a:solidFill>
                <a:ea typeface="ＭＳ ゴシック" panose="020B0609070205080204" pitchFamily="49" charset="-128"/>
              </a:rPr>
              <a:t>&amp;p0 </a:t>
            </a:r>
            <a:r>
              <a:rPr lang="en-US" altLang="ja-JP" sz="1800" dirty="0">
                <a:ea typeface="ＭＳ ゴシック" panose="020B0609070205080204" pitchFamily="49" charset="-128"/>
              </a:rPr>
              <a:t>};</a:t>
            </a:r>
          </a:p>
          <a:p>
            <a:pPr algn="l"/>
            <a:endParaRPr lang="en-US" altLang="ja-JP" sz="1800" dirty="0">
              <a:ea typeface="ＭＳ ゴシック" panose="020B0609070205080204" pitchFamily="49" charset="-128"/>
            </a:endParaRPr>
          </a:p>
          <a:p>
            <a:pPr algn="l"/>
            <a:r>
              <a:rPr lang="ja-JP" altLang="en-US" sz="1800" dirty="0">
                <a:ea typeface="ＭＳ ゴシック" panose="020B0609070205080204" pitchFamily="49" charset="-128"/>
              </a:rPr>
              <a:t>    </a:t>
            </a:r>
            <a:r>
              <a:rPr lang="en-US" altLang="ja-JP" sz="1800" dirty="0" err="1">
                <a:ea typeface="ＭＳ ゴシック" panose="020B0609070205080204" pitchFamily="49" charset="-128"/>
              </a:rPr>
              <a:t>printf</a:t>
            </a:r>
            <a:r>
              <a:rPr lang="en-US" altLang="ja-JP" sz="1800" dirty="0">
                <a:ea typeface="ＭＳ ゴシック" panose="020B0609070205080204" pitchFamily="49" charset="-128"/>
              </a:rPr>
              <a:t>("%s </a:t>
            </a:r>
            <a:r>
              <a:rPr lang="ja-JP" altLang="en-US" sz="1800" dirty="0">
                <a:ea typeface="ＭＳ ゴシック" panose="020B0609070205080204" pitchFamily="49" charset="-128"/>
              </a:rPr>
              <a:t>の母親は </a:t>
            </a:r>
            <a:r>
              <a:rPr lang="en-US" altLang="ja-JP" sz="1800" dirty="0">
                <a:ea typeface="ＭＳ ゴシック" panose="020B0609070205080204" pitchFamily="49" charset="-128"/>
              </a:rPr>
              <a:t>%s\n", p1.name, </a:t>
            </a:r>
            <a:r>
              <a:rPr lang="en-US" altLang="ja-JP" sz="1800" dirty="0">
                <a:solidFill>
                  <a:srgbClr val="C00000"/>
                </a:solidFill>
                <a:ea typeface="ＭＳ ゴシック" panose="020B0609070205080204" pitchFamily="49" charset="-128"/>
              </a:rPr>
              <a:t>p1.mother-&gt;name</a:t>
            </a:r>
            <a:r>
              <a:rPr lang="en-US" altLang="ja-JP" sz="1800" dirty="0">
                <a:ea typeface="ＭＳ ゴシック" panose="020B0609070205080204" pitchFamily="49" charset="-128"/>
              </a:rPr>
              <a:t>);</a:t>
            </a:r>
          </a:p>
          <a:p>
            <a:pPr algn="l"/>
            <a:r>
              <a:rPr lang="en-US" altLang="ja-JP" sz="1800" dirty="0">
                <a:ea typeface="ＭＳ ゴシック" panose="020B0609070205080204" pitchFamily="49" charset="-128"/>
              </a:rPr>
              <a:t>}</a:t>
            </a:r>
          </a:p>
        </p:txBody>
      </p:sp>
      <p:cxnSp>
        <p:nvCxnSpPr>
          <p:cNvPr id="6" name="直線矢印コネクタ 5">
            <a:extLst>
              <a:ext uri="{FF2B5EF4-FFF2-40B4-BE49-F238E27FC236}">
                <a16:creationId xmlns:a16="http://schemas.microsoft.com/office/drawing/2014/main" id="{FF4D4D4F-9379-6518-9412-28FC5303446F}"/>
              </a:ext>
            </a:extLst>
          </p:cNvPr>
          <p:cNvCxnSpPr>
            <a:cxnSpLocks/>
          </p:cNvCxnSpPr>
          <p:nvPr/>
        </p:nvCxnSpPr>
        <p:spPr>
          <a:xfrm>
            <a:off x="432684" y="5860678"/>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E428162-5137-B7E5-0B70-8393128CD866}"/>
              </a:ext>
            </a:extLst>
          </p:cNvPr>
          <p:cNvSpPr txBox="1"/>
          <p:nvPr/>
        </p:nvSpPr>
        <p:spPr>
          <a:xfrm>
            <a:off x="432685" y="5818799"/>
            <a:ext cx="1237494" cy="261610"/>
          </a:xfrm>
          <a:prstGeom prst="rect">
            <a:avLst/>
          </a:prstGeom>
          <a:noFill/>
        </p:spPr>
        <p:txBody>
          <a:bodyPr wrap="square" rtlCol="0">
            <a:spAutoFit/>
          </a:bodyPr>
          <a:lstStyle/>
          <a:p>
            <a:r>
              <a:rPr lang="ja-JP" altLang="en-US" sz="1100" dirty="0"/>
              <a:t>実行結果</a:t>
            </a:r>
            <a:endParaRPr kumimoji="1" lang="ja-JP" altLang="en-US" sz="1100" dirty="0"/>
          </a:p>
        </p:txBody>
      </p:sp>
      <p:sp>
        <p:nvSpPr>
          <p:cNvPr id="8" name="テキスト ボックス 7">
            <a:extLst>
              <a:ext uri="{FF2B5EF4-FFF2-40B4-BE49-F238E27FC236}">
                <a16:creationId xmlns:a16="http://schemas.microsoft.com/office/drawing/2014/main" id="{22F3D2E9-6C10-785C-131D-3560DDC96B42}"/>
              </a:ext>
            </a:extLst>
          </p:cNvPr>
          <p:cNvSpPr txBox="1"/>
          <p:nvPr/>
        </p:nvSpPr>
        <p:spPr>
          <a:xfrm>
            <a:off x="291682" y="6121697"/>
            <a:ext cx="5432446" cy="369332"/>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dirty="0">
                <a:ea typeface="ＭＳ ゴシック" panose="020B0609070205080204" pitchFamily="49" charset="-128"/>
              </a:rPr>
              <a:t>SUZUKI TARO </a:t>
            </a:r>
            <a:r>
              <a:rPr lang="ja-JP" altLang="en-US" sz="1800" dirty="0">
                <a:ea typeface="ＭＳ ゴシック" panose="020B0609070205080204" pitchFamily="49" charset="-128"/>
              </a:rPr>
              <a:t>の母親は </a:t>
            </a:r>
            <a:r>
              <a:rPr lang="en-US" altLang="ja-JP" sz="1800" dirty="0">
                <a:ea typeface="ＭＳ ゴシック" panose="020B0609070205080204" pitchFamily="49" charset="-128"/>
              </a:rPr>
              <a:t>SUZUKI AKIKO</a:t>
            </a:r>
          </a:p>
        </p:txBody>
      </p:sp>
      <p:sp>
        <p:nvSpPr>
          <p:cNvPr id="9" name="テキスト ボックス 8">
            <a:extLst>
              <a:ext uri="{FF2B5EF4-FFF2-40B4-BE49-F238E27FC236}">
                <a16:creationId xmlns:a16="http://schemas.microsoft.com/office/drawing/2014/main" id="{9CF7F69E-38B9-A732-2475-026687741CAC}"/>
              </a:ext>
            </a:extLst>
          </p:cNvPr>
          <p:cNvSpPr txBox="1"/>
          <p:nvPr/>
        </p:nvSpPr>
        <p:spPr>
          <a:xfrm>
            <a:off x="4604252" y="2924944"/>
            <a:ext cx="4539748" cy="400110"/>
          </a:xfrm>
          <a:prstGeom prst="rect">
            <a:avLst/>
          </a:prstGeom>
          <a:solidFill>
            <a:schemeClr val="bg1"/>
          </a:solidFill>
          <a:ln>
            <a:solidFill>
              <a:schemeClr val="tx2"/>
            </a:solidFill>
          </a:ln>
        </p:spPr>
        <p:txBody>
          <a:bodyPr wrap="square" rtlCol="0">
            <a:spAutoFit/>
          </a:bodyPr>
          <a:lstStyle/>
          <a:p>
            <a:pPr algn="l"/>
            <a:r>
              <a:rPr lang="en-US" altLang="ja-JP" sz="2000" dirty="0">
                <a:latin typeface="Lucida Console" panose="020B0609040504020204" pitchFamily="49" charset="0"/>
                <a:ea typeface="+mn-ea"/>
              </a:rPr>
              <a:t>struct Person *</a:t>
            </a:r>
            <a:r>
              <a:rPr lang="ja-JP" altLang="en-US" sz="2000" dirty="0">
                <a:latin typeface="Lucida Console" panose="020B0609040504020204" pitchFamily="49" charset="0"/>
                <a:ea typeface="+mn-ea"/>
              </a:rPr>
              <a:t>型のポインタ変数</a:t>
            </a:r>
            <a:endParaRPr lang="en-US" altLang="ja-JP" sz="2000" b="1" i="0" u="none" strike="noStrike" baseline="0" dirty="0">
              <a:solidFill>
                <a:srgbClr val="C00000"/>
              </a:solidFill>
              <a:latin typeface="+mn-ea"/>
              <a:ea typeface="+mn-ea"/>
            </a:endParaRPr>
          </a:p>
        </p:txBody>
      </p:sp>
      <p:cxnSp>
        <p:nvCxnSpPr>
          <p:cNvPr id="10" name="直線矢印コネクタ 9">
            <a:extLst>
              <a:ext uri="{FF2B5EF4-FFF2-40B4-BE49-F238E27FC236}">
                <a16:creationId xmlns:a16="http://schemas.microsoft.com/office/drawing/2014/main" id="{5E9D45BB-BB18-FEEB-7112-D6D90A0DCA19}"/>
              </a:ext>
            </a:extLst>
          </p:cNvPr>
          <p:cNvCxnSpPr>
            <a:cxnSpLocks/>
          </p:cNvCxnSpPr>
          <p:nvPr/>
        </p:nvCxnSpPr>
        <p:spPr>
          <a:xfrm flipH="1">
            <a:off x="4244212" y="3146538"/>
            <a:ext cx="36004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E53A35ED-34B3-E85E-0313-40953B0472EE}"/>
              </a:ext>
            </a:extLst>
          </p:cNvPr>
          <p:cNvSpPr txBox="1">
            <a:spLocks noChangeArrowheads="1"/>
          </p:cNvSpPr>
          <p:nvPr/>
        </p:nvSpPr>
        <p:spPr bwMode="auto">
          <a:xfrm>
            <a:off x="5724128" y="615235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0855822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sz="3200" dirty="0"/>
              <a:t>第</a:t>
            </a:r>
            <a:r>
              <a:rPr lang="en-US" altLang="ja-JP" sz="3200" dirty="0"/>
              <a:t>7</a:t>
            </a:r>
            <a:r>
              <a:rPr lang="ja-JP" altLang="en-US" sz="3200" dirty="0"/>
              <a:t>章  一歩進んだ</a:t>
            </a:r>
            <a:r>
              <a:rPr lang="en-US" altLang="ja-JP" sz="3200" dirty="0"/>
              <a:t>C</a:t>
            </a:r>
            <a:r>
              <a:rPr lang="ja-JP" altLang="en-US" sz="3200" dirty="0"/>
              <a:t>言語プログラミング</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395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431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62349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872312-8E58-7683-5217-E614933511B9}"/>
              </a:ext>
            </a:extLst>
          </p:cNvPr>
          <p:cNvSpPr>
            <a:spLocks noGrp="1"/>
          </p:cNvSpPr>
          <p:nvPr>
            <p:ph type="ctrTitle"/>
          </p:nvPr>
        </p:nvSpPr>
        <p:spPr/>
        <p:txBody>
          <a:bodyPr/>
          <a:lstStyle/>
          <a:p>
            <a:r>
              <a:rPr kumimoji="1" lang="ja-JP" altLang="en-US" dirty="0"/>
              <a:t>ファイル入出力</a:t>
            </a:r>
          </a:p>
        </p:txBody>
      </p:sp>
      <p:sp>
        <p:nvSpPr>
          <p:cNvPr id="3" name="字幕 2">
            <a:extLst>
              <a:ext uri="{FF2B5EF4-FFF2-40B4-BE49-F238E27FC236}">
                <a16:creationId xmlns:a16="http://schemas.microsoft.com/office/drawing/2014/main" id="{D0F722E9-5033-A7D8-F341-8D7E692E9A2F}"/>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70389754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36F8C-7BC0-77B7-68D2-1ED6C0360D8F}"/>
              </a:ext>
            </a:extLst>
          </p:cNvPr>
          <p:cNvSpPr>
            <a:spLocks noGrp="1"/>
          </p:cNvSpPr>
          <p:nvPr>
            <p:ph type="title"/>
          </p:nvPr>
        </p:nvSpPr>
        <p:spPr/>
        <p:txBody>
          <a:bodyPr/>
          <a:lstStyle/>
          <a:p>
            <a:r>
              <a:rPr kumimoji="1" lang="ja-JP" altLang="en-US" dirty="0"/>
              <a:t>テキストファイルの読み込み</a:t>
            </a:r>
          </a:p>
        </p:txBody>
      </p:sp>
      <p:sp>
        <p:nvSpPr>
          <p:cNvPr id="3" name="コンテンツ プレースホルダー 2">
            <a:extLst>
              <a:ext uri="{FF2B5EF4-FFF2-40B4-BE49-F238E27FC236}">
                <a16:creationId xmlns:a16="http://schemas.microsoft.com/office/drawing/2014/main" id="{3C9A4537-B8CF-61A7-1BD4-343B643725AE}"/>
              </a:ext>
            </a:extLst>
          </p:cNvPr>
          <p:cNvSpPr>
            <a:spLocks noGrp="1"/>
          </p:cNvSpPr>
          <p:nvPr>
            <p:ph idx="1"/>
          </p:nvPr>
        </p:nvSpPr>
        <p:spPr/>
        <p:txBody>
          <a:bodyPr/>
          <a:lstStyle/>
          <a:p>
            <a:r>
              <a:rPr kumimoji="1" lang="ja-JP" altLang="en-US" sz="2000" b="1" dirty="0">
                <a:solidFill>
                  <a:srgbClr val="C00000"/>
                </a:solidFill>
              </a:rPr>
              <a:t>テキストファイル</a:t>
            </a:r>
            <a:r>
              <a:rPr kumimoji="1" lang="ja-JP" altLang="en-US" sz="2000" dirty="0"/>
              <a:t>：文字列が保存されたファイル</a:t>
            </a:r>
            <a:endParaRPr kumimoji="1" lang="en-US" altLang="ja-JP" sz="2000" dirty="0"/>
          </a:p>
          <a:p>
            <a:r>
              <a:rPr lang="ja-JP" altLang="en-US" sz="2000" b="1" dirty="0"/>
              <a:t>バイナリファイル</a:t>
            </a:r>
            <a:r>
              <a:rPr lang="ja-JP" altLang="en-US" sz="2000" dirty="0"/>
              <a:t>：テキストファイルではないファイル（画像データ、音声データなどのファイル）</a:t>
            </a:r>
            <a:endParaRPr lang="en-US" altLang="ja-JP" sz="2000" dirty="0"/>
          </a:p>
          <a:p>
            <a:endParaRPr kumimoji="1" lang="en-US" altLang="ja-JP" sz="2000" dirty="0"/>
          </a:p>
          <a:p>
            <a:r>
              <a:rPr lang="ja-JP" altLang="en-US" sz="2000" dirty="0"/>
              <a:t>テキストファイルの読み込みの手順</a:t>
            </a:r>
            <a:endParaRPr lang="en-US" altLang="ja-JP" sz="2000" dirty="0"/>
          </a:p>
          <a:p>
            <a:pPr marL="800100" lvl="1" indent="-342900">
              <a:buFont typeface="+mj-lt"/>
              <a:buAutoNum type="arabicPeriod"/>
            </a:pPr>
            <a:r>
              <a:rPr kumimoji="1" lang="ja-JP" altLang="en-US" sz="1600" dirty="0"/>
              <a:t>ファイルを開く（</a:t>
            </a:r>
            <a:r>
              <a:rPr kumimoji="1" lang="en-US" altLang="ja-JP" sz="1600" dirty="0" err="1">
                <a:latin typeface="Lucida Console" panose="020B0609040504020204" pitchFamily="49" charset="0"/>
              </a:rPr>
              <a:t>fopen_s</a:t>
            </a:r>
            <a:r>
              <a:rPr kumimoji="1" lang="ja-JP" altLang="en-US" sz="1600" dirty="0"/>
              <a:t>関数</a:t>
            </a:r>
            <a:r>
              <a:rPr kumimoji="1" lang="en-US" altLang="ja-JP" sz="1600" dirty="0"/>
              <a:t>〔</a:t>
            </a:r>
            <a:r>
              <a:rPr kumimoji="1" lang="ja-JP" altLang="en-US" sz="1600" dirty="0"/>
              <a:t>または</a:t>
            </a:r>
            <a:r>
              <a:rPr kumimoji="1" lang="en-US" altLang="ja-JP" sz="1600" dirty="0" err="1">
                <a:latin typeface="Lucida Console" panose="020B0609040504020204" pitchFamily="49" charset="0"/>
              </a:rPr>
              <a:t>fopen</a:t>
            </a:r>
            <a:r>
              <a:rPr kumimoji="1" lang="ja-JP" altLang="en-US" sz="1600" dirty="0"/>
              <a:t>関数</a:t>
            </a:r>
            <a:r>
              <a:rPr kumimoji="1" lang="en-US" altLang="ja-JP" sz="1600" dirty="0"/>
              <a:t>〕</a:t>
            </a:r>
            <a:r>
              <a:rPr kumimoji="1" lang="ja-JP" altLang="en-US" sz="1600" dirty="0"/>
              <a:t>を使用）</a:t>
            </a:r>
          </a:p>
          <a:p>
            <a:pPr marL="800100" lvl="1" indent="-342900">
              <a:buFont typeface="+mj-lt"/>
              <a:buAutoNum type="arabicPeriod"/>
            </a:pPr>
            <a:endParaRPr kumimoji="1" lang="en-US" altLang="ja-JP" sz="1600" dirty="0"/>
          </a:p>
          <a:p>
            <a:pPr marL="800100" lvl="1" indent="-342900">
              <a:buFont typeface="+mj-lt"/>
              <a:buAutoNum type="arabicPeriod"/>
            </a:pPr>
            <a:r>
              <a:rPr kumimoji="1" lang="ja-JP" altLang="en-US" sz="1600" dirty="0"/>
              <a:t>ファイルから文字列を読み込み、処理を行う（</a:t>
            </a:r>
            <a:r>
              <a:rPr kumimoji="1" lang="en-US" altLang="ja-JP" sz="1600" dirty="0" err="1">
                <a:latin typeface="Lucida Console" panose="020B0609040504020204" pitchFamily="49" charset="0"/>
              </a:rPr>
              <a:t>fgets</a:t>
            </a:r>
            <a:r>
              <a:rPr kumimoji="1" lang="ja-JP" altLang="en-US" sz="1600" dirty="0"/>
              <a:t>関数などを使用）</a:t>
            </a:r>
          </a:p>
          <a:p>
            <a:pPr marL="800100" lvl="1" indent="-342900">
              <a:buFont typeface="+mj-lt"/>
              <a:buAutoNum type="arabicPeriod"/>
            </a:pPr>
            <a:endParaRPr kumimoji="1" lang="en-US" altLang="ja-JP" sz="1600" dirty="0"/>
          </a:p>
          <a:p>
            <a:pPr marL="800100" lvl="1" indent="-342900">
              <a:buFont typeface="+mj-lt"/>
              <a:buAutoNum type="arabicPeriod"/>
            </a:pPr>
            <a:r>
              <a:rPr kumimoji="1" lang="ja-JP" altLang="en-US" sz="1600" dirty="0"/>
              <a:t>ファイルを閉じる（</a:t>
            </a:r>
            <a:r>
              <a:rPr kumimoji="1" lang="en-US" altLang="ja-JP" sz="1600" dirty="0" err="1">
                <a:latin typeface="Lucida Console" panose="020B0609040504020204" pitchFamily="49" charset="0"/>
              </a:rPr>
              <a:t>fclose</a:t>
            </a:r>
            <a:r>
              <a:rPr kumimoji="1" lang="ja-JP" altLang="en-US" sz="1600" dirty="0"/>
              <a:t>関数を使用）</a:t>
            </a:r>
          </a:p>
        </p:txBody>
      </p:sp>
    </p:spTree>
    <p:extLst>
      <p:ext uri="{BB962C8B-B14F-4D97-AF65-F5344CB8AC3E}">
        <p14:creationId xmlns:p14="http://schemas.microsoft.com/office/powerpoint/2010/main" val="239031379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6A3073DF-5A9E-2182-4349-57454A361C4B}"/>
              </a:ext>
            </a:extLst>
          </p:cNvPr>
          <p:cNvSpPr/>
          <p:nvPr/>
        </p:nvSpPr>
        <p:spPr>
          <a:xfrm>
            <a:off x="323528" y="1484784"/>
            <a:ext cx="5338936" cy="1008112"/>
          </a:xfrm>
          <a:prstGeom prst="rect">
            <a:avLst/>
          </a:prstGeom>
          <a:solidFill>
            <a:srgbClr val="EAF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ACBD144-E989-05A2-2D84-E75C6F2AB240}"/>
              </a:ext>
            </a:extLst>
          </p:cNvPr>
          <p:cNvSpPr>
            <a:spLocks noGrp="1"/>
          </p:cNvSpPr>
          <p:nvPr>
            <p:ph type="title"/>
          </p:nvPr>
        </p:nvSpPr>
        <p:spPr/>
        <p:txBody>
          <a:bodyPr>
            <a:normAutofit fontScale="90000"/>
          </a:bodyPr>
          <a:lstStyle/>
          <a:p>
            <a:r>
              <a:rPr lang="ja-JP" altLang="en-US" dirty="0"/>
              <a:t>ファイルの読み込みとファイルの保存場所</a:t>
            </a:r>
            <a:endParaRPr kumimoji="1" lang="ja-JP" altLang="en-US" dirty="0"/>
          </a:p>
        </p:txBody>
      </p:sp>
      <p:sp>
        <p:nvSpPr>
          <p:cNvPr id="5" name="テキスト ボックス 4">
            <a:extLst>
              <a:ext uri="{FF2B5EF4-FFF2-40B4-BE49-F238E27FC236}">
                <a16:creationId xmlns:a16="http://schemas.microsoft.com/office/drawing/2014/main" id="{A91D2766-7B6B-36ED-3471-42E61D84F595}"/>
              </a:ext>
            </a:extLst>
          </p:cNvPr>
          <p:cNvSpPr txBox="1"/>
          <p:nvPr/>
        </p:nvSpPr>
        <p:spPr>
          <a:xfrm>
            <a:off x="457200" y="1556792"/>
            <a:ext cx="5842992" cy="830997"/>
          </a:xfrm>
          <a:prstGeom prst="rect">
            <a:avLst/>
          </a:prstGeom>
          <a:noFill/>
        </p:spPr>
        <p:txBody>
          <a:bodyPr wrap="square">
            <a:spAutoFit/>
          </a:bodyPr>
          <a:lstStyle/>
          <a:p>
            <a:r>
              <a:rPr lang="en-US" altLang="ja-JP" sz="2400" dirty="0">
                <a:ea typeface="ＭＳ ゴシック" panose="020B0609070205080204" pitchFamily="49" charset="-128"/>
              </a:rPr>
              <a:t>FILE *</a:t>
            </a:r>
            <a:r>
              <a:rPr lang="en-US" altLang="ja-JP" sz="2400" dirty="0" err="1">
                <a:ea typeface="ＭＳ ゴシック" panose="020B0609070205080204" pitchFamily="49" charset="-128"/>
              </a:rPr>
              <a:t>fp</a:t>
            </a:r>
            <a:r>
              <a:rPr lang="en-US" altLang="ja-JP" sz="2400" dirty="0">
                <a:ea typeface="ＭＳ ゴシック" panose="020B0609070205080204" pitchFamily="49" charset="-128"/>
              </a:rPr>
              <a:t> = NULL;</a:t>
            </a:r>
          </a:p>
          <a:p>
            <a:r>
              <a:rPr lang="en-US" altLang="ja-JP" sz="2400" dirty="0" err="1">
                <a:ea typeface="ＭＳ ゴシック" panose="020B0609070205080204" pitchFamily="49" charset="-128"/>
              </a:rPr>
              <a:t>fopen_s</a:t>
            </a:r>
            <a:r>
              <a:rPr lang="en-US" altLang="ja-JP" sz="2400" dirty="0">
                <a:ea typeface="ＭＳ ゴシック" panose="020B0609070205080204" pitchFamily="49" charset="-128"/>
              </a:rPr>
              <a:t>(&amp;</a:t>
            </a:r>
            <a:r>
              <a:rPr lang="en-US" altLang="ja-JP" sz="2400" dirty="0" err="1">
                <a:ea typeface="ＭＳ ゴシック" panose="020B0609070205080204" pitchFamily="49" charset="-128"/>
              </a:rPr>
              <a:t>fp</a:t>
            </a:r>
            <a:r>
              <a:rPr lang="en-US" altLang="ja-JP" sz="2400" dirty="0">
                <a:ea typeface="ＭＳ ゴシック" panose="020B0609070205080204" pitchFamily="49" charset="-128"/>
              </a:rPr>
              <a:t>, "</a:t>
            </a:r>
            <a:r>
              <a:rPr lang="en-US" altLang="ja-JP" sz="2400" dirty="0">
                <a:solidFill>
                  <a:srgbClr val="C00000"/>
                </a:solidFill>
                <a:ea typeface="ＭＳ ゴシック" panose="020B0609070205080204" pitchFamily="49" charset="-128"/>
              </a:rPr>
              <a:t>data/sample.txt</a:t>
            </a:r>
            <a:r>
              <a:rPr lang="en-US" altLang="ja-JP" sz="2400" dirty="0">
                <a:ea typeface="ＭＳ ゴシック" panose="020B0609070205080204" pitchFamily="49" charset="-128"/>
              </a:rPr>
              <a:t>", "r") </a:t>
            </a:r>
            <a:endParaRPr lang="ja-JP" altLang="en-US" sz="2400" dirty="0"/>
          </a:p>
        </p:txBody>
      </p:sp>
      <p:pic>
        <p:nvPicPr>
          <p:cNvPr id="12" name="図 11">
            <a:extLst>
              <a:ext uri="{FF2B5EF4-FFF2-40B4-BE49-F238E27FC236}">
                <a16:creationId xmlns:a16="http://schemas.microsoft.com/office/drawing/2014/main" id="{2BC3DA97-4ABA-91EA-301D-A30EB1FDDF14}"/>
              </a:ext>
            </a:extLst>
          </p:cNvPr>
          <p:cNvPicPr>
            <a:picLocks noChangeAspect="1"/>
          </p:cNvPicPr>
          <p:nvPr/>
        </p:nvPicPr>
        <p:blipFill>
          <a:blip r:embed="rId2"/>
          <a:stretch>
            <a:fillRect/>
          </a:stretch>
        </p:blipFill>
        <p:spPr>
          <a:xfrm>
            <a:off x="398181" y="3202893"/>
            <a:ext cx="2581635" cy="2324424"/>
          </a:xfrm>
          <a:prstGeom prst="rect">
            <a:avLst/>
          </a:prstGeom>
        </p:spPr>
      </p:pic>
      <p:cxnSp>
        <p:nvCxnSpPr>
          <p:cNvPr id="14" name="直線矢印コネクタ 13">
            <a:extLst>
              <a:ext uri="{FF2B5EF4-FFF2-40B4-BE49-F238E27FC236}">
                <a16:creationId xmlns:a16="http://schemas.microsoft.com/office/drawing/2014/main" id="{ABCA26D7-B9CD-93B8-3B0E-D24DFC8AAB61}"/>
              </a:ext>
            </a:extLst>
          </p:cNvPr>
          <p:cNvCxnSpPr/>
          <p:nvPr/>
        </p:nvCxnSpPr>
        <p:spPr>
          <a:xfrm flipH="1">
            <a:off x="1582345" y="3645024"/>
            <a:ext cx="7200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E8A2006-465D-E4E0-5C6B-A507F871F951}"/>
              </a:ext>
            </a:extLst>
          </p:cNvPr>
          <p:cNvSpPr txBox="1"/>
          <p:nvPr/>
        </p:nvSpPr>
        <p:spPr>
          <a:xfrm>
            <a:off x="2444178" y="3441094"/>
            <a:ext cx="5264583" cy="369332"/>
          </a:xfrm>
          <a:prstGeom prst="rect">
            <a:avLst/>
          </a:prstGeom>
          <a:noFill/>
        </p:spPr>
        <p:txBody>
          <a:bodyPr wrap="none" rtlCol="0">
            <a:spAutoFit/>
          </a:bodyPr>
          <a:lstStyle/>
          <a:p>
            <a:r>
              <a:rPr kumimoji="1" lang="ja-JP" altLang="en-US" dirty="0"/>
              <a:t>プロジェクトファイル（</a:t>
            </a:r>
            <a:r>
              <a:rPr kumimoji="1" lang="en-US" altLang="ja-JP" dirty="0"/>
              <a:t>.</a:t>
            </a:r>
            <a:r>
              <a:rPr kumimoji="1" lang="en-US" altLang="ja-JP" dirty="0" err="1"/>
              <a:t>vcxproj</a:t>
            </a:r>
            <a:r>
              <a:rPr kumimoji="1" lang="ja-JP" altLang="en-US" dirty="0"/>
              <a:t>）があるフォルダが基準</a:t>
            </a:r>
          </a:p>
        </p:txBody>
      </p:sp>
      <p:sp>
        <p:nvSpPr>
          <p:cNvPr id="16" name="四角形: 角を丸くする 15">
            <a:extLst>
              <a:ext uri="{FF2B5EF4-FFF2-40B4-BE49-F238E27FC236}">
                <a16:creationId xmlns:a16="http://schemas.microsoft.com/office/drawing/2014/main" id="{0B363486-088A-3C06-E0AD-D5CAC154ADE1}"/>
              </a:ext>
            </a:extLst>
          </p:cNvPr>
          <p:cNvSpPr/>
          <p:nvPr/>
        </p:nvSpPr>
        <p:spPr>
          <a:xfrm>
            <a:off x="648504" y="3482536"/>
            <a:ext cx="792088" cy="2864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A39B4025-53F2-1E01-85E3-BF57F84B86AD}"/>
              </a:ext>
            </a:extLst>
          </p:cNvPr>
          <p:cNvSpPr/>
          <p:nvPr/>
        </p:nvSpPr>
        <p:spPr>
          <a:xfrm>
            <a:off x="683568" y="4357451"/>
            <a:ext cx="1258817" cy="2864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7DEF601E-1E05-4A87-E085-66528AA6CE8E}"/>
              </a:ext>
            </a:extLst>
          </p:cNvPr>
          <p:cNvCxnSpPr>
            <a:cxnSpLocks/>
          </p:cNvCxnSpPr>
          <p:nvPr/>
        </p:nvCxnSpPr>
        <p:spPr>
          <a:xfrm flipH="1">
            <a:off x="1688998" y="3797424"/>
            <a:ext cx="765827" cy="4236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D80DF52-497E-71AD-D81C-096581529B43}"/>
              </a:ext>
            </a:extLst>
          </p:cNvPr>
          <p:cNvSpPr txBox="1"/>
          <p:nvPr/>
        </p:nvSpPr>
        <p:spPr>
          <a:xfrm>
            <a:off x="3635896" y="4783512"/>
            <a:ext cx="5050904" cy="1200329"/>
          </a:xfrm>
          <a:prstGeom prst="rect">
            <a:avLst/>
          </a:prstGeom>
          <a:noFill/>
          <a:ln>
            <a:solidFill>
              <a:schemeClr val="tx1"/>
            </a:solidFill>
          </a:ln>
        </p:spPr>
        <p:txBody>
          <a:bodyPr wrap="square">
            <a:spAutoFit/>
          </a:bodyPr>
          <a:lstStyle/>
          <a:p>
            <a:r>
              <a:rPr lang="ja-JP" altLang="en-US" dirty="0">
                <a:latin typeface="+mn-lt"/>
              </a:rPr>
              <a:t>Humpty Dumpty sat on a wall,</a:t>
            </a:r>
          </a:p>
          <a:p>
            <a:r>
              <a:rPr lang="ja-JP" altLang="en-US" dirty="0">
                <a:latin typeface="+mn-lt"/>
              </a:rPr>
              <a:t>Humpty Dumpty had a great fall.</a:t>
            </a:r>
          </a:p>
          <a:p>
            <a:r>
              <a:rPr lang="ja-JP" altLang="en-US" dirty="0">
                <a:latin typeface="+mn-lt"/>
              </a:rPr>
              <a:t>All the king's horses and all the king's men</a:t>
            </a:r>
          </a:p>
          <a:p>
            <a:r>
              <a:rPr lang="ja-JP" altLang="en-US" dirty="0">
                <a:latin typeface="+mn-lt"/>
              </a:rPr>
              <a:t>Couldn't put Humpty together again.</a:t>
            </a:r>
          </a:p>
        </p:txBody>
      </p:sp>
      <p:sp>
        <p:nvSpPr>
          <p:cNvPr id="22" name="テキスト ボックス 21">
            <a:extLst>
              <a:ext uri="{FF2B5EF4-FFF2-40B4-BE49-F238E27FC236}">
                <a16:creationId xmlns:a16="http://schemas.microsoft.com/office/drawing/2014/main" id="{1A6EFEAF-0F3C-92D5-955A-90AF58E671E2}"/>
              </a:ext>
            </a:extLst>
          </p:cNvPr>
          <p:cNvSpPr txBox="1"/>
          <p:nvPr/>
        </p:nvSpPr>
        <p:spPr>
          <a:xfrm>
            <a:off x="3635896" y="4365105"/>
            <a:ext cx="1992853" cy="369332"/>
          </a:xfrm>
          <a:prstGeom prst="rect">
            <a:avLst/>
          </a:prstGeom>
          <a:noFill/>
        </p:spPr>
        <p:txBody>
          <a:bodyPr wrap="none" rtlCol="0">
            <a:spAutoFit/>
          </a:bodyPr>
          <a:lstStyle/>
          <a:p>
            <a:r>
              <a:rPr kumimoji="1" lang="en-US" altLang="ja-JP" dirty="0"/>
              <a:t>sample.txt </a:t>
            </a:r>
            <a:r>
              <a:rPr kumimoji="1" lang="ja-JP" altLang="en-US" dirty="0"/>
              <a:t>の中身</a:t>
            </a:r>
          </a:p>
        </p:txBody>
      </p:sp>
      <p:sp>
        <p:nvSpPr>
          <p:cNvPr id="23" name="テキスト ボックス 22">
            <a:extLst>
              <a:ext uri="{FF2B5EF4-FFF2-40B4-BE49-F238E27FC236}">
                <a16:creationId xmlns:a16="http://schemas.microsoft.com/office/drawing/2014/main" id="{C0F2BC69-BF4E-757D-5AC1-FD314A5C9835}"/>
              </a:ext>
            </a:extLst>
          </p:cNvPr>
          <p:cNvSpPr txBox="1"/>
          <p:nvPr/>
        </p:nvSpPr>
        <p:spPr>
          <a:xfrm>
            <a:off x="3612232" y="2586307"/>
            <a:ext cx="3877985" cy="369332"/>
          </a:xfrm>
          <a:prstGeom prst="rect">
            <a:avLst/>
          </a:prstGeom>
          <a:noFill/>
        </p:spPr>
        <p:txBody>
          <a:bodyPr wrap="none" rtlCol="0">
            <a:spAutoFit/>
          </a:bodyPr>
          <a:lstStyle/>
          <a:p>
            <a:r>
              <a:rPr kumimoji="1" lang="ja-JP" altLang="en-US" dirty="0">
                <a:latin typeface="+mn-ea"/>
                <a:ea typeface="+mn-ea"/>
              </a:rPr>
              <a:t>ファイルの場所（相対パス）の指定</a:t>
            </a:r>
          </a:p>
        </p:txBody>
      </p:sp>
      <p:cxnSp>
        <p:nvCxnSpPr>
          <p:cNvPr id="24" name="直線矢印コネクタ 23">
            <a:extLst>
              <a:ext uri="{FF2B5EF4-FFF2-40B4-BE49-F238E27FC236}">
                <a16:creationId xmlns:a16="http://schemas.microsoft.com/office/drawing/2014/main" id="{F67F3D89-2875-698B-4B3D-20BC557209BB}"/>
              </a:ext>
            </a:extLst>
          </p:cNvPr>
          <p:cNvCxnSpPr>
            <a:cxnSpLocks/>
          </p:cNvCxnSpPr>
          <p:nvPr/>
        </p:nvCxnSpPr>
        <p:spPr>
          <a:xfrm flipH="1" flipV="1">
            <a:off x="3203848" y="2387789"/>
            <a:ext cx="432048" cy="383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40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normAutofit/>
          </a:bodyPr>
          <a:lstStyle/>
          <a:p>
            <a:pPr eaLnBrk="1" hangingPunct="1"/>
            <a:r>
              <a:rPr lang="ja-JP" altLang="en-US" dirty="0"/>
              <a:t>コメント文</a:t>
            </a:r>
          </a:p>
        </p:txBody>
      </p:sp>
      <p:sp>
        <p:nvSpPr>
          <p:cNvPr id="5" name="テキスト ボックス 4">
            <a:extLst>
              <a:ext uri="{FF2B5EF4-FFF2-40B4-BE49-F238E27FC236}">
                <a16:creationId xmlns:a16="http://schemas.microsoft.com/office/drawing/2014/main" id="{DB5D025B-A536-64B8-1353-2D33FF9B48F2}"/>
              </a:ext>
            </a:extLst>
          </p:cNvPr>
          <p:cNvSpPr txBox="1"/>
          <p:nvPr/>
        </p:nvSpPr>
        <p:spPr>
          <a:xfrm>
            <a:off x="457200" y="4848245"/>
            <a:ext cx="8449809" cy="1508105"/>
          </a:xfrm>
          <a:prstGeom prst="rect">
            <a:avLst/>
          </a:prstGeom>
          <a:noFill/>
        </p:spPr>
        <p:txBody>
          <a:bodyPr wrap="square" rtlCol="0">
            <a:spAutoFit/>
          </a:bodyPr>
          <a:lstStyle/>
          <a:p>
            <a:pPr algn="l"/>
            <a:r>
              <a:rPr lang="ja-JP" altLang="en-US" sz="2000" b="1" dirty="0">
                <a:latin typeface="+mn-ea"/>
                <a:ea typeface="+mn-ea"/>
              </a:rPr>
              <a:t>コメント文</a:t>
            </a:r>
            <a:endParaRPr lang="en-US" altLang="ja-JP" sz="2000" b="1" dirty="0">
              <a:latin typeface="+mn-ea"/>
              <a:ea typeface="+mn-ea"/>
            </a:endParaRPr>
          </a:p>
          <a:p>
            <a:pPr algn="l"/>
            <a:r>
              <a:rPr lang="ja-JP" altLang="en-US" sz="1800" b="0" i="0" u="none" strike="noStrike" baseline="0" dirty="0">
                <a:latin typeface="+mn-ea"/>
                <a:ea typeface="+mn-ea"/>
              </a:rPr>
              <a:t>  ・プログラムコードの中に記したメモ書き</a:t>
            </a:r>
            <a:endParaRPr lang="en-US" altLang="ja-JP" sz="1800" b="0" i="0" u="none" strike="noStrike" baseline="0" dirty="0">
              <a:latin typeface="+mn-ea"/>
              <a:ea typeface="+mn-ea"/>
            </a:endParaRPr>
          </a:p>
          <a:p>
            <a:pPr algn="l"/>
            <a:r>
              <a:rPr lang="ja-JP" altLang="en-US" dirty="0">
                <a:latin typeface="+mn-ea"/>
                <a:ea typeface="+mn-ea"/>
              </a:rPr>
              <a:t>  ・</a:t>
            </a:r>
            <a:r>
              <a:rPr lang="en-US" altLang="ja-JP" sz="1800" b="0" i="0" u="none" strike="noStrike" baseline="0" dirty="0">
                <a:latin typeface="+mn-ea"/>
                <a:ea typeface="+mn-ea"/>
              </a:rPr>
              <a:t>1 </a:t>
            </a:r>
            <a:r>
              <a:rPr lang="ja-JP" altLang="en-US" sz="1800" b="0" i="0" u="none" strike="noStrike" baseline="0" dirty="0">
                <a:latin typeface="+mn-ea"/>
                <a:ea typeface="+mn-ea"/>
              </a:rPr>
              <a:t>行のコメント文には </a:t>
            </a:r>
            <a:r>
              <a:rPr lang="en-US" altLang="ja-JP" sz="1800" b="1" i="0" u="none" strike="noStrike" baseline="0" dirty="0">
                <a:solidFill>
                  <a:srgbClr val="00B050"/>
                </a:solidFill>
                <a:latin typeface="Lucida Console" panose="020B0609040504020204" pitchFamily="49" charset="0"/>
                <a:ea typeface="+mn-ea"/>
              </a:rPr>
              <a:t>//</a:t>
            </a:r>
            <a:r>
              <a:rPr lang="ja-JP" altLang="en-US" sz="1800" b="1" i="0" u="none" strike="noStrike" baseline="0" dirty="0">
                <a:latin typeface="+mn-ea"/>
                <a:ea typeface="+mn-ea"/>
              </a:rPr>
              <a:t> </a:t>
            </a:r>
            <a:r>
              <a:rPr lang="ja-JP" altLang="en-US" sz="1800" b="0" i="0" u="none" strike="noStrike" baseline="0" dirty="0">
                <a:latin typeface="+mn-ea"/>
                <a:ea typeface="+mn-ea"/>
              </a:rPr>
              <a:t>を使用</a:t>
            </a:r>
            <a:endParaRPr lang="en-US" altLang="ja-JP" sz="1800" b="0" i="0" u="none" strike="noStrike" baseline="0" dirty="0">
              <a:latin typeface="+mn-ea"/>
              <a:ea typeface="+mn-ea"/>
            </a:endParaRPr>
          </a:p>
          <a:p>
            <a:pPr algn="l"/>
            <a:r>
              <a:rPr lang="en-US" altLang="ja-JP" dirty="0">
                <a:latin typeface="+mn-ea"/>
                <a:ea typeface="+mn-ea"/>
              </a:rPr>
              <a:t> </a:t>
            </a:r>
            <a:r>
              <a:rPr lang="ja-JP" altLang="en-US" dirty="0">
                <a:latin typeface="+mn-ea"/>
                <a:ea typeface="+mn-ea"/>
              </a:rPr>
              <a:t> ・</a:t>
            </a:r>
            <a:r>
              <a:rPr lang="ja-JP" altLang="en-US" sz="1800" b="0" i="0" u="none" strike="noStrike" baseline="0" dirty="0">
                <a:latin typeface="+mn-ea"/>
                <a:ea typeface="+mn-ea"/>
              </a:rPr>
              <a:t>複数行のコメント文は</a:t>
            </a:r>
            <a:r>
              <a:rPr lang="ja-JP" altLang="en-US" sz="1800" b="0" i="0" u="none" strike="noStrike" baseline="0" dirty="0">
                <a:latin typeface="Lucida Console" panose="020B0609040504020204" pitchFamily="49" charset="0"/>
                <a:ea typeface="+mn-ea"/>
              </a:rPr>
              <a:t> </a:t>
            </a:r>
            <a:r>
              <a:rPr lang="en-US" altLang="ja-JP" sz="1800" b="1" i="0" u="none" strike="noStrike" baseline="0" dirty="0">
                <a:solidFill>
                  <a:srgbClr val="00B050"/>
                </a:solidFill>
                <a:latin typeface="Lucida Console" panose="020B0609040504020204" pitchFamily="49" charset="0"/>
                <a:ea typeface="+mn-ea"/>
              </a:rPr>
              <a:t>/*</a:t>
            </a:r>
            <a:r>
              <a:rPr lang="ja-JP" altLang="en-US" sz="1800" b="1" i="0" u="none" strike="noStrike" baseline="0" dirty="0">
                <a:solidFill>
                  <a:srgbClr val="00B050"/>
                </a:solidFill>
                <a:latin typeface="Lucida Console" panose="020B0609040504020204" pitchFamily="49" charset="0"/>
                <a:ea typeface="+mn-ea"/>
              </a:rPr>
              <a:t> </a:t>
            </a:r>
            <a:r>
              <a:rPr lang="ja-JP" altLang="en-US" sz="1800" b="0" i="0" u="none" strike="noStrike" baseline="0" dirty="0">
                <a:latin typeface="+mn-ea"/>
                <a:ea typeface="+mn-ea"/>
              </a:rPr>
              <a:t>と </a:t>
            </a:r>
            <a:r>
              <a:rPr lang="ja-JP" altLang="en-US" sz="1800" b="1" i="0" u="none" strike="noStrike" baseline="0" dirty="0">
                <a:solidFill>
                  <a:srgbClr val="00B050"/>
                </a:solidFill>
                <a:latin typeface="Lucida Console" panose="020B0609040504020204" pitchFamily="49" charset="0"/>
                <a:ea typeface="+mn-ea"/>
              </a:rPr>
              <a:t>*</a:t>
            </a:r>
            <a:r>
              <a:rPr lang="en-US" altLang="ja-JP" sz="1800" b="1" i="0" u="none" strike="noStrike" baseline="0" dirty="0">
                <a:solidFill>
                  <a:srgbClr val="00B050"/>
                </a:solidFill>
                <a:latin typeface="Lucida Console" panose="020B0609040504020204" pitchFamily="49" charset="0"/>
                <a:ea typeface="+mn-ea"/>
              </a:rPr>
              <a:t>/</a:t>
            </a:r>
            <a:r>
              <a:rPr lang="ja-JP" altLang="en-US" sz="1800" b="1" i="0" u="none" strike="noStrike" baseline="0" dirty="0">
                <a:latin typeface="+mn-ea"/>
                <a:ea typeface="+mn-ea"/>
              </a:rPr>
              <a:t> </a:t>
            </a:r>
            <a:r>
              <a:rPr lang="ja-JP" altLang="en-US" sz="1800" b="0" i="0" u="none" strike="noStrike" baseline="0" dirty="0">
                <a:latin typeface="+mn-ea"/>
                <a:ea typeface="+mn-ea"/>
              </a:rPr>
              <a:t>で囲む。</a:t>
            </a:r>
            <a:endParaRPr lang="en-US" altLang="ja-JP" sz="1800" b="0" i="0" u="none" strike="noStrike" baseline="0" dirty="0">
              <a:latin typeface="+mn-ea"/>
              <a:ea typeface="+mn-ea"/>
            </a:endParaRPr>
          </a:p>
          <a:p>
            <a:pPr algn="l"/>
            <a:r>
              <a:rPr lang="ja-JP" altLang="en-US" dirty="0">
                <a:latin typeface="+mn-ea"/>
                <a:ea typeface="+mn-ea"/>
              </a:rPr>
              <a:t>  ・</a:t>
            </a:r>
            <a:r>
              <a:rPr lang="ja-JP" altLang="en-US" sz="1800" b="0" i="0" u="none" strike="noStrike" baseline="0" dirty="0">
                <a:latin typeface="+mn-ea"/>
                <a:ea typeface="+mn-ea"/>
              </a:rPr>
              <a:t>コンパイラに無視される（プログラムの動作には影響しない）</a:t>
            </a:r>
            <a:endParaRPr kumimoji="1" lang="ja-JP" altLang="en-US" sz="2000" dirty="0">
              <a:latin typeface="+mn-ea"/>
              <a:ea typeface="+mn-ea"/>
            </a:endParaRPr>
          </a:p>
        </p:txBody>
      </p:sp>
      <p:pic>
        <p:nvPicPr>
          <p:cNvPr id="7" name="図 6">
            <a:extLst>
              <a:ext uri="{FF2B5EF4-FFF2-40B4-BE49-F238E27FC236}">
                <a16:creationId xmlns:a16="http://schemas.microsoft.com/office/drawing/2014/main" id="{64BED3CF-6C13-A263-3CBC-11C8D2863137}"/>
              </a:ext>
            </a:extLst>
          </p:cNvPr>
          <p:cNvPicPr>
            <a:picLocks noChangeAspect="1"/>
          </p:cNvPicPr>
          <p:nvPr/>
        </p:nvPicPr>
        <p:blipFill>
          <a:blip r:embed="rId3"/>
          <a:stretch>
            <a:fillRect/>
          </a:stretch>
        </p:blipFill>
        <p:spPr>
          <a:xfrm>
            <a:off x="1061864" y="1161005"/>
            <a:ext cx="7020272" cy="3526342"/>
          </a:xfrm>
          <a:prstGeom prst="rect">
            <a:avLst/>
          </a:prstGeom>
        </p:spPr>
      </p:pic>
    </p:spTree>
    <p:extLst>
      <p:ext uri="{BB962C8B-B14F-4D97-AF65-F5344CB8AC3E}">
        <p14:creationId xmlns:p14="http://schemas.microsoft.com/office/powerpoint/2010/main" val="324672803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BE324-9056-648B-5197-F0A35A3736E7}"/>
              </a:ext>
            </a:extLst>
          </p:cNvPr>
          <p:cNvSpPr>
            <a:spLocks noGrp="1"/>
          </p:cNvSpPr>
          <p:nvPr>
            <p:ph type="title"/>
          </p:nvPr>
        </p:nvSpPr>
        <p:spPr/>
        <p:txBody>
          <a:bodyPr/>
          <a:lstStyle/>
          <a:p>
            <a:r>
              <a:rPr kumimoji="1" lang="ja-JP" altLang="en-US" dirty="0"/>
              <a:t>テキストファイル読み込みの例</a:t>
            </a:r>
          </a:p>
        </p:txBody>
      </p:sp>
      <p:sp>
        <p:nvSpPr>
          <p:cNvPr id="5" name="テキスト ボックス 4">
            <a:extLst>
              <a:ext uri="{FF2B5EF4-FFF2-40B4-BE49-F238E27FC236}">
                <a16:creationId xmlns:a16="http://schemas.microsoft.com/office/drawing/2014/main" id="{EA0DE400-138F-6FD0-B35E-D934F312B2EE}"/>
              </a:ext>
            </a:extLst>
          </p:cNvPr>
          <p:cNvSpPr txBox="1"/>
          <p:nvPr/>
        </p:nvSpPr>
        <p:spPr>
          <a:xfrm>
            <a:off x="440770" y="1277572"/>
            <a:ext cx="8379702" cy="4185761"/>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400" dirty="0">
                <a:ea typeface="ＭＳ ゴシック" panose="020B0609070205080204" pitchFamily="49" charset="-128"/>
              </a:rPr>
              <a:t>#include &lt;</a:t>
            </a:r>
            <a:r>
              <a:rPr lang="en-US" altLang="ja-JP" sz="1400" dirty="0" err="1">
                <a:ea typeface="ＭＳ ゴシック" panose="020B0609070205080204" pitchFamily="49" charset="-128"/>
              </a:rPr>
              <a:t>stdio.h</a:t>
            </a:r>
            <a:r>
              <a:rPr lang="en-US" altLang="ja-JP" sz="1400" dirty="0">
                <a:ea typeface="ＭＳ ゴシック" panose="020B0609070205080204" pitchFamily="49" charset="-128"/>
              </a:rPr>
              <a:t>&gt;</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int main(void)</a:t>
            </a:r>
          </a:p>
          <a:p>
            <a:pPr algn="l"/>
            <a:r>
              <a:rPr lang="en-US" altLang="ja-JP" sz="1400" dirty="0">
                <a:ea typeface="ＭＳ ゴシック" panose="020B0609070205080204" pitchFamily="49" charset="-128"/>
              </a:rPr>
              <a:t>{</a:t>
            </a:r>
          </a:p>
          <a:p>
            <a:pPr algn="l"/>
            <a:r>
              <a:rPr lang="ja-JP" altLang="en-US" sz="1400" dirty="0">
                <a:ea typeface="ＭＳ ゴシック" panose="020B0609070205080204" pitchFamily="49" charset="-128"/>
              </a:rPr>
              <a:t>    </a:t>
            </a:r>
            <a:r>
              <a:rPr lang="en-US" altLang="ja-JP" sz="1400" dirty="0">
                <a:solidFill>
                  <a:srgbClr val="C00000"/>
                </a:solidFill>
                <a:ea typeface="ＭＳ ゴシック" panose="020B0609070205080204" pitchFamily="49" charset="-128"/>
              </a:rPr>
              <a:t>FILE *</a:t>
            </a:r>
            <a:r>
              <a:rPr lang="en-US" altLang="ja-JP" sz="1400" dirty="0" err="1">
                <a:solidFill>
                  <a:srgbClr val="C00000"/>
                </a:solidFill>
                <a:ea typeface="ＭＳ ゴシック" panose="020B0609070205080204" pitchFamily="49" charset="-128"/>
              </a:rPr>
              <a:t>fp</a:t>
            </a:r>
            <a:r>
              <a:rPr lang="en-US" altLang="ja-JP" sz="1400" dirty="0">
                <a:ea typeface="ＭＳ ゴシック" panose="020B0609070205080204" pitchFamily="49" charset="-128"/>
              </a:rPr>
              <a:t> = NULL;</a:t>
            </a:r>
          </a:p>
          <a:p>
            <a:pPr algn="l"/>
            <a:r>
              <a:rPr lang="ja-JP" altLang="en-US" sz="1400" dirty="0">
                <a:ea typeface="ＭＳ ゴシック" panose="020B0609070205080204" pitchFamily="49" charset="-128"/>
              </a:rPr>
              <a:t>    </a:t>
            </a:r>
            <a:r>
              <a:rPr lang="en-US" altLang="ja-JP" sz="1400" dirty="0">
                <a:ea typeface="ＭＳ ゴシック" panose="020B0609070205080204" pitchFamily="49" charset="-128"/>
              </a:rPr>
              <a:t>char line[128];</a:t>
            </a:r>
          </a:p>
          <a:p>
            <a:pPr algn="l"/>
            <a:endParaRPr lang="en-US" altLang="ja-JP" sz="1400" dirty="0">
              <a:ea typeface="ＭＳ ゴシック" panose="020B0609070205080204" pitchFamily="49" charset="-128"/>
            </a:endParaRPr>
          </a:p>
          <a:p>
            <a:pPr algn="l"/>
            <a:r>
              <a:rPr lang="ja-JP" altLang="en-US" sz="1400" dirty="0">
                <a:ea typeface="ＭＳ ゴシック" panose="020B0609070205080204" pitchFamily="49" charset="-128"/>
              </a:rPr>
              <a:t>    </a:t>
            </a:r>
            <a:r>
              <a:rPr lang="en-US" altLang="ja-JP" sz="1400" dirty="0">
                <a:ea typeface="ＭＳ ゴシック" panose="020B0609070205080204" pitchFamily="49" charset="-128"/>
              </a:rPr>
              <a:t>if (</a:t>
            </a:r>
            <a:r>
              <a:rPr lang="en-US" altLang="ja-JP" sz="1400" dirty="0" err="1">
                <a:solidFill>
                  <a:srgbClr val="C00000"/>
                </a:solidFill>
                <a:ea typeface="ＭＳ ゴシック" panose="020B0609070205080204" pitchFamily="49" charset="-128"/>
              </a:rPr>
              <a:t>fopen_s</a:t>
            </a:r>
            <a:r>
              <a:rPr lang="en-US" altLang="ja-JP" sz="1400" dirty="0">
                <a:solidFill>
                  <a:srgbClr val="C00000"/>
                </a:solidFill>
                <a:ea typeface="ＭＳ ゴシック" panose="020B0609070205080204" pitchFamily="49" charset="-128"/>
              </a:rPr>
              <a:t>(&amp;</a:t>
            </a:r>
            <a:r>
              <a:rPr lang="en-US" altLang="ja-JP" sz="1400" dirty="0" err="1">
                <a:solidFill>
                  <a:srgbClr val="C00000"/>
                </a:solidFill>
                <a:ea typeface="ＭＳ ゴシック" panose="020B0609070205080204" pitchFamily="49" charset="-128"/>
              </a:rPr>
              <a:t>fp</a:t>
            </a:r>
            <a:r>
              <a:rPr lang="en-US" altLang="ja-JP" sz="1400" dirty="0">
                <a:solidFill>
                  <a:srgbClr val="C00000"/>
                </a:solidFill>
                <a:ea typeface="ＭＳ ゴシック" panose="020B0609070205080204" pitchFamily="49" charset="-128"/>
              </a:rPr>
              <a:t>, "data/sample.txt", "r")</a:t>
            </a:r>
            <a:r>
              <a:rPr lang="en-US" altLang="ja-JP" sz="1400" dirty="0">
                <a:ea typeface="ＭＳ ゴシック" panose="020B0609070205080204" pitchFamily="49" charset="-128"/>
              </a:rPr>
              <a:t> != 0) {</a:t>
            </a:r>
          </a:p>
          <a:p>
            <a:pPr algn="l"/>
            <a:r>
              <a:rPr lang="ja-JP" altLang="en-US"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a:t>
            </a:r>
            <a:r>
              <a:rPr lang="ja-JP" altLang="en-US" sz="1400" dirty="0">
                <a:ea typeface="ＭＳ ゴシック" panose="020B0609070205080204" pitchFamily="49" charset="-128"/>
              </a:rPr>
              <a:t>ファイルを開けませんでした</a:t>
            </a:r>
            <a:r>
              <a:rPr lang="en-US" altLang="ja-JP" sz="1400" dirty="0">
                <a:ea typeface="ＭＳ ゴシック" panose="020B0609070205080204" pitchFamily="49" charset="-128"/>
              </a:rPr>
              <a:t>\n");</a:t>
            </a:r>
          </a:p>
          <a:p>
            <a:pPr algn="l"/>
            <a:r>
              <a:rPr lang="ja-JP" altLang="en-US" sz="1400" dirty="0">
                <a:ea typeface="ＭＳ ゴシック" panose="020B0609070205080204" pitchFamily="49" charset="-128"/>
              </a:rPr>
              <a:t>        </a:t>
            </a:r>
            <a:r>
              <a:rPr lang="en-US" altLang="ja-JP" sz="1400" dirty="0">
                <a:ea typeface="ＭＳ ゴシック" panose="020B0609070205080204" pitchFamily="49" charset="-128"/>
              </a:rPr>
              <a:t>return 1;</a:t>
            </a:r>
          </a:p>
          <a:p>
            <a:pPr algn="l"/>
            <a:r>
              <a:rPr lang="ja-JP" altLang="en-US" sz="1400" dirty="0">
                <a:ea typeface="ＭＳ ゴシック" panose="020B0609070205080204" pitchFamily="49" charset="-128"/>
              </a:rPr>
              <a:t>    </a:t>
            </a:r>
            <a:r>
              <a:rPr lang="en-US" altLang="ja-JP" sz="1400" dirty="0">
                <a:ea typeface="ＭＳ ゴシック" panose="020B0609070205080204" pitchFamily="49" charset="-128"/>
              </a:rPr>
              <a:t>}</a:t>
            </a:r>
          </a:p>
          <a:p>
            <a:pPr algn="l"/>
            <a:endParaRPr lang="en-US" altLang="ja-JP" sz="1400" dirty="0">
              <a:ea typeface="ＭＳ ゴシック" panose="020B0609070205080204" pitchFamily="49" charset="-128"/>
            </a:endParaRPr>
          </a:p>
          <a:p>
            <a:pPr algn="l"/>
            <a:r>
              <a:rPr lang="ja-JP" altLang="en-US" sz="1400" dirty="0">
                <a:ea typeface="ＭＳ ゴシック" panose="020B0609070205080204" pitchFamily="49" charset="-128"/>
              </a:rPr>
              <a:t>    </a:t>
            </a:r>
            <a:r>
              <a:rPr lang="en-US" altLang="ja-JP" sz="1400" dirty="0">
                <a:ea typeface="ＭＳ ゴシック" panose="020B0609070205080204" pitchFamily="49" charset="-128"/>
              </a:rPr>
              <a:t>while (</a:t>
            </a:r>
            <a:r>
              <a:rPr lang="en-US" altLang="ja-JP" sz="1400" dirty="0" err="1">
                <a:solidFill>
                  <a:srgbClr val="C00000"/>
                </a:solidFill>
                <a:ea typeface="ＭＳ ゴシック" panose="020B0609070205080204" pitchFamily="49" charset="-128"/>
              </a:rPr>
              <a:t>fgets</a:t>
            </a:r>
            <a:r>
              <a:rPr lang="en-US" altLang="ja-JP" sz="1400" dirty="0">
                <a:solidFill>
                  <a:srgbClr val="C00000"/>
                </a:solidFill>
                <a:ea typeface="ＭＳ ゴシック" panose="020B0609070205080204" pitchFamily="49" charset="-128"/>
              </a:rPr>
              <a:t>(line, 128, </a:t>
            </a:r>
            <a:r>
              <a:rPr lang="en-US" altLang="ja-JP" sz="1400" dirty="0" err="1">
                <a:solidFill>
                  <a:srgbClr val="C00000"/>
                </a:solidFill>
                <a:ea typeface="ＭＳ ゴシック" panose="020B0609070205080204" pitchFamily="49" charset="-128"/>
              </a:rPr>
              <a:t>fp</a:t>
            </a:r>
            <a:r>
              <a:rPr lang="en-US" altLang="ja-JP" sz="1400" dirty="0">
                <a:solidFill>
                  <a:srgbClr val="C00000"/>
                </a:solidFill>
                <a:ea typeface="ＭＳ ゴシック" panose="020B0609070205080204" pitchFamily="49" charset="-128"/>
              </a:rPr>
              <a:t>) </a:t>
            </a:r>
            <a:r>
              <a:rPr lang="en-US" altLang="ja-JP" sz="1400" dirty="0">
                <a:ea typeface="ＭＳ ゴシック" panose="020B0609070205080204" pitchFamily="49" charset="-128"/>
              </a:rPr>
              <a:t>!= NULL) {</a:t>
            </a:r>
          </a:p>
          <a:p>
            <a:pPr algn="l"/>
            <a:r>
              <a:rPr lang="ja-JP" altLang="en-US"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("&gt;&gt;&gt; %s", line);</a:t>
            </a:r>
          </a:p>
          <a:p>
            <a:pPr algn="l"/>
            <a:r>
              <a:rPr lang="ja-JP" altLang="en-US" sz="1400" dirty="0">
                <a:ea typeface="ＭＳ ゴシック" panose="020B0609070205080204" pitchFamily="49" charset="-128"/>
              </a:rPr>
              <a:t>    </a:t>
            </a:r>
            <a:r>
              <a:rPr lang="en-US" altLang="ja-JP" sz="1400" dirty="0">
                <a:ea typeface="ＭＳ ゴシック" panose="020B0609070205080204" pitchFamily="49" charset="-128"/>
              </a:rPr>
              <a:t>}</a:t>
            </a:r>
          </a:p>
          <a:p>
            <a:pPr algn="l"/>
            <a:endParaRPr lang="en-US" altLang="ja-JP" sz="1400" dirty="0">
              <a:ea typeface="ＭＳ ゴシック" panose="020B0609070205080204" pitchFamily="49" charset="-128"/>
            </a:endParaRPr>
          </a:p>
          <a:p>
            <a:pPr algn="l"/>
            <a:r>
              <a:rPr lang="ja-JP" altLang="en-US" sz="1400" dirty="0">
                <a:ea typeface="ＭＳ ゴシック" panose="020B0609070205080204" pitchFamily="49" charset="-128"/>
              </a:rPr>
              <a:t>    </a:t>
            </a:r>
            <a:r>
              <a:rPr lang="en-US" altLang="ja-JP" sz="1400" dirty="0" err="1">
                <a:solidFill>
                  <a:srgbClr val="C00000"/>
                </a:solidFill>
                <a:ea typeface="ＭＳ ゴシック" panose="020B0609070205080204" pitchFamily="49" charset="-128"/>
              </a:rPr>
              <a:t>fclose</a:t>
            </a:r>
            <a:r>
              <a:rPr lang="en-US" altLang="ja-JP" sz="1400" dirty="0">
                <a:solidFill>
                  <a:srgbClr val="C00000"/>
                </a:solidFill>
                <a:ea typeface="ＭＳ ゴシック" panose="020B0609070205080204" pitchFamily="49" charset="-128"/>
              </a:rPr>
              <a:t>(</a:t>
            </a:r>
            <a:r>
              <a:rPr lang="en-US" altLang="ja-JP" sz="1400" dirty="0" err="1">
                <a:solidFill>
                  <a:srgbClr val="C00000"/>
                </a:solidFill>
                <a:ea typeface="ＭＳ ゴシック" panose="020B0609070205080204" pitchFamily="49" charset="-128"/>
              </a:rPr>
              <a:t>fp</a:t>
            </a:r>
            <a:r>
              <a:rPr lang="en-US" altLang="ja-JP" sz="1400" dirty="0">
                <a:solidFill>
                  <a:srgbClr val="C00000"/>
                </a:solidFill>
                <a:ea typeface="ＭＳ ゴシック" panose="020B0609070205080204" pitchFamily="49" charset="-128"/>
              </a:rPr>
              <a:t>);</a:t>
            </a:r>
          </a:p>
          <a:p>
            <a:pPr algn="l"/>
            <a:r>
              <a:rPr lang="ja-JP" altLang="en-US" sz="1400" dirty="0">
                <a:ea typeface="ＭＳ ゴシック" panose="020B0609070205080204" pitchFamily="49" charset="-128"/>
              </a:rPr>
              <a:t>    </a:t>
            </a:r>
            <a:r>
              <a:rPr lang="en-US" altLang="ja-JP" sz="1400" dirty="0">
                <a:ea typeface="ＭＳ ゴシック" panose="020B0609070205080204" pitchFamily="49" charset="-128"/>
              </a:rPr>
              <a:t>return 0;</a:t>
            </a:r>
          </a:p>
          <a:p>
            <a:pPr algn="l"/>
            <a:r>
              <a:rPr lang="en-US" altLang="ja-JP" sz="1400" dirty="0">
                <a:ea typeface="ＭＳ ゴシック" panose="020B0609070205080204" pitchFamily="49" charset="-128"/>
              </a:rPr>
              <a:t>}</a:t>
            </a:r>
          </a:p>
        </p:txBody>
      </p:sp>
      <p:sp>
        <p:nvSpPr>
          <p:cNvPr id="6" name="テキスト ボックス 5">
            <a:extLst>
              <a:ext uri="{FF2B5EF4-FFF2-40B4-BE49-F238E27FC236}">
                <a16:creationId xmlns:a16="http://schemas.microsoft.com/office/drawing/2014/main" id="{40490FF3-E189-EE60-7112-FDBAE0822BA7}"/>
              </a:ext>
            </a:extLst>
          </p:cNvPr>
          <p:cNvSpPr txBox="1"/>
          <p:nvPr/>
        </p:nvSpPr>
        <p:spPr>
          <a:xfrm>
            <a:off x="2555776" y="1772816"/>
            <a:ext cx="4539748" cy="369332"/>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ファイルポインタ（ストリームとも呼ぶ）</a:t>
            </a:r>
            <a:endParaRPr lang="en-US" altLang="ja-JP" b="1" i="0" u="none" strike="noStrike" baseline="0" dirty="0">
              <a:solidFill>
                <a:srgbClr val="C00000"/>
              </a:solidFill>
              <a:latin typeface="+mn-ea"/>
              <a:ea typeface="+mn-ea"/>
            </a:endParaRPr>
          </a:p>
        </p:txBody>
      </p:sp>
      <p:cxnSp>
        <p:nvCxnSpPr>
          <p:cNvPr id="7" name="直線矢印コネクタ 6">
            <a:extLst>
              <a:ext uri="{FF2B5EF4-FFF2-40B4-BE49-F238E27FC236}">
                <a16:creationId xmlns:a16="http://schemas.microsoft.com/office/drawing/2014/main" id="{E80233B6-50D8-88D9-CE40-6F032D3D8B13}"/>
              </a:ext>
            </a:extLst>
          </p:cNvPr>
          <p:cNvCxnSpPr>
            <a:cxnSpLocks/>
          </p:cNvCxnSpPr>
          <p:nvPr/>
        </p:nvCxnSpPr>
        <p:spPr>
          <a:xfrm flipH="1">
            <a:off x="1691680" y="1994410"/>
            <a:ext cx="720080" cy="1477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29AB532-45F1-DDAC-3659-C2C0B5497B1E}"/>
              </a:ext>
            </a:extLst>
          </p:cNvPr>
          <p:cNvSpPr txBox="1"/>
          <p:nvPr/>
        </p:nvSpPr>
        <p:spPr>
          <a:xfrm>
            <a:off x="5436096" y="3248742"/>
            <a:ext cx="1512168" cy="369332"/>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モード指定</a:t>
            </a:r>
            <a:endParaRPr lang="en-US" altLang="ja-JP" b="1" i="0" u="none" strike="noStrike" baseline="0" dirty="0">
              <a:solidFill>
                <a:srgbClr val="C00000"/>
              </a:solidFill>
              <a:latin typeface="+mn-ea"/>
              <a:ea typeface="+mn-ea"/>
            </a:endParaRPr>
          </a:p>
        </p:txBody>
      </p:sp>
      <p:cxnSp>
        <p:nvCxnSpPr>
          <p:cNvPr id="10" name="直線矢印コネクタ 9">
            <a:extLst>
              <a:ext uri="{FF2B5EF4-FFF2-40B4-BE49-F238E27FC236}">
                <a16:creationId xmlns:a16="http://schemas.microsoft.com/office/drawing/2014/main" id="{8FA876B4-4484-BDBD-963A-8F2E4D3E596D}"/>
              </a:ext>
            </a:extLst>
          </p:cNvPr>
          <p:cNvCxnSpPr>
            <a:cxnSpLocks/>
          </p:cNvCxnSpPr>
          <p:nvPr/>
        </p:nvCxnSpPr>
        <p:spPr>
          <a:xfrm flipH="1" flipV="1">
            <a:off x="5076056" y="3064777"/>
            <a:ext cx="360040" cy="3642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7FA71FF9-FB88-A95D-092C-864B1579BF5E}"/>
              </a:ext>
            </a:extLst>
          </p:cNvPr>
          <p:cNvPicPr>
            <a:picLocks noChangeAspect="1"/>
          </p:cNvPicPr>
          <p:nvPr/>
        </p:nvPicPr>
        <p:blipFill>
          <a:blip r:embed="rId2"/>
          <a:stretch>
            <a:fillRect/>
          </a:stretch>
        </p:blipFill>
        <p:spPr>
          <a:xfrm>
            <a:off x="2699792" y="5186107"/>
            <a:ext cx="6222115" cy="1661046"/>
          </a:xfrm>
          <a:prstGeom prst="rect">
            <a:avLst/>
          </a:prstGeom>
        </p:spPr>
      </p:pic>
      <p:sp>
        <p:nvSpPr>
          <p:cNvPr id="3" name="テキスト ボックス 2">
            <a:extLst>
              <a:ext uri="{FF2B5EF4-FFF2-40B4-BE49-F238E27FC236}">
                <a16:creationId xmlns:a16="http://schemas.microsoft.com/office/drawing/2014/main" id="{59FABBE6-5FAD-B877-DC74-3799C26F8288}"/>
              </a:ext>
            </a:extLst>
          </p:cNvPr>
          <p:cNvSpPr txBox="1">
            <a:spLocks noChangeArrowheads="1"/>
          </p:cNvSpPr>
          <p:nvPr/>
        </p:nvSpPr>
        <p:spPr bwMode="auto">
          <a:xfrm>
            <a:off x="6012160" y="4585710"/>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8260267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33FEFF-3C39-C10B-A60D-4F0F62A8A59D}"/>
              </a:ext>
            </a:extLst>
          </p:cNvPr>
          <p:cNvSpPr>
            <a:spLocks noGrp="1"/>
          </p:cNvSpPr>
          <p:nvPr>
            <p:ph type="title"/>
          </p:nvPr>
        </p:nvSpPr>
        <p:spPr/>
        <p:txBody>
          <a:bodyPr>
            <a:normAutofit/>
          </a:bodyPr>
          <a:lstStyle/>
          <a:p>
            <a:r>
              <a:rPr kumimoji="1" lang="ja-JP" altLang="en-US" sz="2800" dirty="0"/>
              <a:t>テキストファイルに書かれたデータの読み込み</a:t>
            </a:r>
          </a:p>
        </p:txBody>
      </p:sp>
      <p:sp>
        <p:nvSpPr>
          <p:cNvPr id="5" name="テキスト ボックス 4">
            <a:extLst>
              <a:ext uri="{FF2B5EF4-FFF2-40B4-BE49-F238E27FC236}">
                <a16:creationId xmlns:a16="http://schemas.microsoft.com/office/drawing/2014/main" id="{D0D86F01-F855-BE8A-F77D-86DC5DA2E5EE}"/>
              </a:ext>
            </a:extLst>
          </p:cNvPr>
          <p:cNvSpPr txBox="1"/>
          <p:nvPr/>
        </p:nvSpPr>
        <p:spPr>
          <a:xfrm>
            <a:off x="440770" y="1277572"/>
            <a:ext cx="6363478" cy="4524315"/>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600" dirty="0">
                <a:ea typeface="ＭＳ ゴシック" panose="020B0609070205080204" pitchFamily="49" charset="-128"/>
              </a:rPr>
              <a:t>FILE *</a:t>
            </a:r>
            <a:r>
              <a:rPr lang="en-US" altLang="ja-JP" sz="1600" dirty="0" err="1">
                <a:ea typeface="ＭＳ ゴシック" panose="020B0609070205080204" pitchFamily="49" charset="-128"/>
              </a:rPr>
              <a:t>fp</a:t>
            </a:r>
            <a:r>
              <a:rPr lang="en-US" altLang="ja-JP" sz="1600" dirty="0">
                <a:ea typeface="ＭＳ ゴシック" panose="020B0609070205080204" pitchFamily="49" charset="-128"/>
              </a:rPr>
              <a:t> = NULL;</a:t>
            </a:r>
          </a:p>
          <a:p>
            <a:pPr algn="l"/>
            <a:r>
              <a:rPr lang="en-US" altLang="ja-JP" sz="1600" dirty="0">
                <a:ea typeface="ＭＳ ゴシック" panose="020B0609070205080204" pitchFamily="49" charset="-128"/>
              </a:rPr>
              <a:t>char line[128];</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if (</a:t>
            </a:r>
            <a:r>
              <a:rPr lang="en-US" altLang="ja-JP" sz="1600" dirty="0" err="1">
                <a:ea typeface="ＭＳ ゴシック" panose="020B0609070205080204" pitchFamily="49" charset="-128"/>
              </a:rPr>
              <a:t>fopen_s</a:t>
            </a:r>
            <a:r>
              <a:rPr lang="en-US" altLang="ja-JP" sz="1600" dirty="0">
                <a:ea typeface="ＭＳ ゴシック" panose="020B0609070205080204" pitchFamily="49" charset="-128"/>
              </a:rPr>
              <a:t>(&amp;</a:t>
            </a:r>
            <a:r>
              <a:rPr lang="en-US" altLang="ja-JP" sz="1600" dirty="0" err="1">
                <a:ea typeface="ＭＳ ゴシック" panose="020B0609070205080204" pitchFamily="49" charset="-128"/>
              </a:rPr>
              <a:t>fp</a:t>
            </a:r>
            <a:r>
              <a:rPr lang="en-US" altLang="ja-JP" sz="1600" dirty="0">
                <a:ea typeface="ＭＳ ゴシック" panose="020B0609070205080204" pitchFamily="49" charset="-128"/>
              </a:rPr>
              <a:t>, "data/scores.txt", "r") != 0) {</a:t>
            </a:r>
          </a:p>
          <a:p>
            <a:pPr algn="l"/>
            <a:r>
              <a:rPr lang="ja-JP" altLang="en-US" sz="1600" dirty="0">
                <a:ea typeface="ＭＳ ゴシック" panose="020B0609070205080204" pitchFamily="49" charset="-128"/>
              </a:rPr>
              <a:t>    </a:t>
            </a:r>
            <a:r>
              <a:rPr lang="en-US" altLang="ja-JP" sz="1600" dirty="0" err="1">
                <a:ea typeface="ＭＳ ゴシック" panose="020B0609070205080204" pitchFamily="49" charset="-128"/>
              </a:rPr>
              <a:t>printf</a:t>
            </a:r>
            <a:r>
              <a:rPr lang="en-US" altLang="ja-JP" sz="1600" dirty="0">
                <a:ea typeface="ＭＳ ゴシック" panose="020B0609070205080204" pitchFamily="49" charset="-128"/>
              </a:rPr>
              <a:t>("</a:t>
            </a:r>
            <a:r>
              <a:rPr lang="ja-JP" altLang="en-US" sz="1600" dirty="0">
                <a:ea typeface="ＭＳ ゴシック" panose="020B0609070205080204" pitchFamily="49" charset="-128"/>
              </a:rPr>
              <a:t>ファイルを開けませんでした</a:t>
            </a:r>
            <a:r>
              <a:rPr lang="en-US" altLang="ja-JP" sz="1600" dirty="0">
                <a:ea typeface="ＭＳ ゴシック" panose="020B0609070205080204" pitchFamily="49" charset="-128"/>
              </a:rPr>
              <a:t>\n");</a:t>
            </a:r>
          </a:p>
          <a:p>
            <a:pPr algn="l"/>
            <a:r>
              <a:rPr lang="ja-JP" altLang="en-US" sz="1600" dirty="0">
                <a:ea typeface="ＭＳ ゴシック" panose="020B0609070205080204" pitchFamily="49" charset="-128"/>
              </a:rPr>
              <a:t>    </a:t>
            </a:r>
            <a:r>
              <a:rPr lang="en-US" altLang="ja-JP" sz="1600" dirty="0">
                <a:ea typeface="ＭＳ ゴシック" panose="020B0609070205080204" pitchFamily="49" charset="-128"/>
              </a:rPr>
              <a:t>return 1;</a:t>
            </a:r>
          </a:p>
          <a:p>
            <a:pPr algn="l"/>
            <a:r>
              <a:rPr lang="en-US" altLang="ja-JP" sz="1600" dirty="0">
                <a:ea typeface="ＭＳ ゴシック" panose="020B0609070205080204" pitchFamily="49" charset="-128"/>
              </a:rPr>
              <a:t>}</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int total = 0;</a:t>
            </a:r>
          </a:p>
          <a:p>
            <a:pPr algn="l"/>
            <a:r>
              <a:rPr lang="en-US" altLang="ja-JP" sz="1600" dirty="0">
                <a:ea typeface="ＭＳ ゴシック" panose="020B0609070205080204" pitchFamily="49" charset="-128"/>
              </a:rPr>
              <a:t>int </a:t>
            </a:r>
            <a:r>
              <a:rPr lang="en-US" altLang="ja-JP" sz="1600" dirty="0" err="1">
                <a:ea typeface="ＭＳ ゴシック" panose="020B0609070205080204" pitchFamily="49" charset="-128"/>
              </a:rPr>
              <a:t>i</a:t>
            </a:r>
            <a:r>
              <a:rPr lang="en-US" altLang="ja-JP" sz="1600" dirty="0">
                <a:ea typeface="ＭＳ ゴシック" panose="020B0609070205080204" pitchFamily="49" charset="-128"/>
              </a:rPr>
              <a:t>;</a:t>
            </a:r>
          </a:p>
          <a:p>
            <a:pPr algn="l"/>
            <a:r>
              <a:rPr lang="en-US" altLang="ja-JP" sz="1600" dirty="0">
                <a:ea typeface="ＭＳ ゴシック" panose="020B0609070205080204" pitchFamily="49" charset="-128"/>
              </a:rPr>
              <a:t>while (</a:t>
            </a:r>
            <a:r>
              <a:rPr lang="en-US" altLang="ja-JP" sz="1600" dirty="0" err="1">
                <a:solidFill>
                  <a:srgbClr val="C00000"/>
                </a:solidFill>
                <a:ea typeface="ＭＳ ゴシック" panose="020B0609070205080204" pitchFamily="49" charset="-128"/>
              </a:rPr>
              <a:t>fscanf_s</a:t>
            </a:r>
            <a:r>
              <a:rPr lang="en-US" altLang="ja-JP" sz="1600" dirty="0">
                <a:solidFill>
                  <a:srgbClr val="C00000"/>
                </a:solidFill>
                <a:ea typeface="ＭＳ ゴシック" panose="020B0609070205080204" pitchFamily="49" charset="-128"/>
              </a:rPr>
              <a:t>(</a:t>
            </a:r>
            <a:r>
              <a:rPr lang="en-US" altLang="ja-JP" sz="1600" dirty="0" err="1">
                <a:solidFill>
                  <a:srgbClr val="C00000"/>
                </a:solidFill>
                <a:ea typeface="ＭＳ ゴシック" panose="020B0609070205080204" pitchFamily="49" charset="-128"/>
              </a:rPr>
              <a:t>fp</a:t>
            </a:r>
            <a:r>
              <a:rPr lang="en-US" altLang="ja-JP" sz="1600" dirty="0">
                <a:solidFill>
                  <a:srgbClr val="C00000"/>
                </a:solidFill>
                <a:ea typeface="ＭＳ ゴシック" panose="020B0609070205080204" pitchFamily="49" charset="-128"/>
              </a:rPr>
              <a:t>, "%d", &amp;</a:t>
            </a:r>
            <a:r>
              <a:rPr lang="en-US" altLang="ja-JP" sz="1600" dirty="0" err="1">
                <a:solidFill>
                  <a:srgbClr val="C00000"/>
                </a:solidFill>
                <a:ea typeface="ＭＳ ゴシック" panose="020B0609070205080204" pitchFamily="49" charset="-128"/>
              </a:rPr>
              <a:t>i</a:t>
            </a:r>
            <a:r>
              <a:rPr lang="en-US" altLang="ja-JP" sz="1600" dirty="0">
                <a:solidFill>
                  <a:srgbClr val="C00000"/>
                </a:solidFill>
                <a:ea typeface="ＭＳ ゴシック" panose="020B0609070205080204" pitchFamily="49" charset="-128"/>
              </a:rPr>
              <a:t>) </a:t>
            </a:r>
            <a:r>
              <a:rPr lang="en-US" altLang="ja-JP" sz="1600" dirty="0">
                <a:ea typeface="ＭＳ ゴシック" panose="020B0609070205080204" pitchFamily="49" charset="-128"/>
              </a:rPr>
              <a:t>!= </a:t>
            </a:r>
            <a:r>
              <a:rPr lang="en-US" altLang="ja-JP" sz="1600" dirty="0">
                <a:solidFill>
                  <a:srgbClr val="C00000"/>
                </a:solidFill>
                <a:ea typeface="ＭＳ ゴシック" panose="020B0609070205080204" pitchFamily="49" charset="-128"/>
              </a:rPr>
              <a:t>EOF</a:t>
            </a:r>
            <a:r>
              <a:rPr lang="en-US" altLang="ja-JP" sz="1600" dirty="0">
                <a:ea typeface="ＭＳ ゴシック" panose="020B0609070205080204" pitchFamily="49" charset="-128"/>
              </a:rPr>
              <a:t>) {</a:t>
            </a:r>
          </a:p>
          <a:p>
            <a:pPr algn="l"/>
            <a:r>
              <a:rPr lang="ja-JP" altLang="en-US" sz="1600" dirty="0">
                <a:ea typeface="ＭＳ ゴシック" panose="020B0609070205080204" pitchFamily="49" charset="-128"/>
              </a:rPr>
              <a:t>    </a:t>
            </a:r>
            <a:r>
              <a:rPr lang="en-US" altLang="ja-JP" sz="1600" dirty="0" err="1">
                <a:ea typeface="ＭＳ ゴシック" panose="020B0609070205080204" pitchFamily="49" charset="-128"/>
              </a:rPr>
              <a:t>printf</a:t>
            </a:r>
            <a:r>
              <a:rPr lang="en-US" altLang="ja-JP" sz="1600" dirty="0">
                <a:ea typeface="ＭＳ ゴシック" panose="020B0609070205080204" pitchFamily="49" charset="-128"/>
              </a:rPr>
              <a:t>("%d </a:t>
            </a:r>
            <a:r>
              <a:rPr lang="ja-JP" altLang="en-US" sz="1600" dirty="0">
                <a:ea typeface="ＭＳ ゴシック" panose="020B0609070205080204" pitchFamily="49" charset="-128"/>
              </a:rPr>
              <a:t>を読み込みました</a:t>
            </a:r>
            <a:r>
              <a:rPr lang="en-US" altLang="ja-JP" sz="1600" dirty="0">
                <a:ea typeface="ＭＳ ゴシック" panose="020B0609070205080204" pitchFamily="49" charset="-128"/>
              </a:rPr>
              <a:t>\n", </a:t>
            </a:r>
            <a:r>
              <a:rPr lang="en-US" altLang="ja-JP" sz="1600" dirty="0" err="1">
                <a:ea typeface="ＭＳ ゴシック" panose="020B0609070205080204" pitchFamily="49" charset="-128"/>
              </a:rPr>
              <a:t>i</a:t>
            </a:r>
            <a:r>
              <a:rPr lang="en-US" altLang="ja-JP" sz="1600" dirty="0">
                <a:ea typeface="ＭＳ ゴシック" panose="020B0609070205080204" pitchFamily="49" charset="-128"/>
              </a:rPr>
              <a:t>);</a:t>
            </a:r>
          </a:p>
          <a:p>
            <a:pPr algn="l"/>
            <a:r>
              <a:rPr lang="ja-JP" altLang="en-US" sz="1600" dirty="0">
                <a:ea typeface="ＭＳ ゴシック" panose="020B0609070205080204" pitchFamily="49" charset="-128"/>
              </a:rPr>
              <a:t>    </a:t>
            </a:r>
            <a:r>
              <a:rPr lang="en-US" altLang="ja-JP" sz="1600" dirty="0">
                <a:ea typeface="ＭＳ ゴシック" panose="020B0609070205080204" pitchFamily="49" charset="-128"/>
              </a:rPr>
              <a:t>total += </a:t>
            </a:r>
            <a:r>
              <a:rPr lang="en-US" altLang="ja-JP" sz="1600" dirty="0" err="1">
                <a:ea typeface="ＭＳ ゴシック" panose="020B0609070205080204" pitchFamily="49" charset="-128"/>
              </a:rPr>
              <a:t>i</a:t>
            </a:r>
            <a:r>
              <a:rPr lang="en-US" altLang="ja-JP" sz="1600" dirty="0">
                <a:ea typeface="ＭＳ ゴシック" panose="020B0609070205080204" pitchFamily="49" charset="-128"/>
              </a:rPr>
              <a:t>;</a:t>
            </a:r>
          </a:p>
          <a:p>
            <a:pPr algn="l"/>
            <a:r>
              <a:rPr lang="en-US" altLang="ja-JP" sz="1600" dirty="0">
                <a:ea typeface="ＭＳ ゴシック" panose="020B0609070205080204" pitchFamily="49" charset="-128"/>
              </a:rPr>
              <a:t>}</a:t>
            </a:r>
          </a:p>
          <a:p>
            <a:pPr algn="l"/>
            <a:endParaRPr lang="en-US" altLang="ja-JP" sz="1600" dirty="0">
              <a:ea typeface="ＭＳ ゴシック" panose="020B0609070205080204" pitchFamily="49" charset="-128"/>
            </a:endParaRPr>
          </a:p>
          <a:p>
            <a:pPr algn="l"/>
            <a:r>
              <a:rPr lang="en-US" altLang="ja-JP" sz="1600" dirty="0" err="1">
                <a:ea typeface="ＭＳ ゴシック" panose="020B0609070205080204" pitchFamily="49" charset="-128"/>
              </a:rPr>
              <a:t>printf</a:t>
            </a:r>
            <a:r>
              <a:rPr lang="en-US" altLang="ja-JP" sz="1600" dirty="0">
                <a:ea typeface="ＭＳ ゴシック" panose="020B0609070205080204" pitchFamily="49" charset="-128"/>
              </a:rPr>
              <a:t>("</a:t>
            </a:r>
            <a:r>
              <a:rPr lang="ja-JP" altLang="en-US" sz="1600" dirty="0">
                <a:ea typeface="ＭＳ ゴシック" panose="020B0609070205080204" pitchFamily="49" charset="-128"/>
              </a:rPr>
              <a:t>合計は </a:t>
            </a:r>
            <a:r>
              <a:rPr lang="en-US" altLang="ja-JP" sz="1600" dirty="0">
                <a:ea typeface="ＭＳ ゴシック" panose="020B0609070205080204" pitchFamily="49" charset="-128"/>
              </a:rPr>
              <a:t>%d\n", total);</a:t>
            </a:r>
          </a:p>
          <a:p>
            <a:pPr algn="l"/>
            <a:r>
              <a:rPr lang="en-US" altLang="ja-JP" sz="1600" dirty="0" err="1">
                <a:ea typeface="ＭＳ ゴシック" panose="020B0609070205080204" pitchFamily="49" charset="-128"/>
              </a:rPr>
              <a:t>fclose</a:t>
            </a:r>
            <a:r>
              <a:rPr lang="en-US" altLang="ja-JP" sz="1600" dirty="0">
                <a:ea typeface="ＭＳ ゴシック" panose="020B0609070205080204" pitchFamily="49" charset="-128"/>
              </a:rPr>
              <a:t>(</a:t>
            </a:r>
            <a:r>
              <a:rPr lang="en-US" altLang="ja-JP" sz="1600" dirty="0" err="1">
                <a:ea typeface="ＭＳ ゴシック" panose="020B0609070205080204" pitchFamily="49" charset="-128"/>
              </a:rPr>
              <a:t>fp</a:t>
            </a:r>
            <a:r>
              <a:rPr lang="en-US" altLang="ja-JP" sz="1600" dirty="0">
                <a:ea typeface="ＭＳ ゴシック" panose="020B0609070205080204" pitchFamily="49" charset="-128"/>
              </a:rPr>
              <a:t>);</a:t>
            </a:r>
          </a:p>
          <a:p>
            <a:pPr algn="l"/>
            <a:r>
              <a:rPr lang="en-US" altLang="ja-JP" sz="1600" dirty="0">
                <a:ea typeface="ＭＳ ゴシック" panose="020B0609070205080204" pitchFamily="49" charset="-128"/>
              </a:rPr>
              <a:t>return 0;</a:t>
            </a:r>
          </a:p>
        </p:txBody>
      </p:sp>
      <p:pic>
        <p:nvPicPr>
          <p:cNvPr id="7" name="図 6">
            <a:extLst>
              <a:ext uri="{FF2B5EF4-FFF2-40B4-BE49-F238E27FC236}">
                <a16:creationId xmlns:a16="http://schemas.microsoft.com/office/drawing/2014/main" id="{AC9896B0-ECC0-CF85-32BC-B69937AF4842}"/>
              </a:ext>
            </a:extLst>
          </p:cNvPr>
          <p:cNvPicPr>
            <a:picLocks noChangeAspect="1"/>
          </p:cNvPicPr>
          <p:nvPr/>
        </p:nvPicPr>
        <p:blipFill>
          <a:blip r:embed="rId2"/>
          <a:stretch>
            <a:fillRect/>
          </a:stretch>
        </p:blipFill>
        <p:spPr>
          <a:xfrm>
            <a:off x="7081113" y="1191857"/>
            <a:ext cx="1638529" cy="2486372"/>
          </a:xfrm>
          <a:prstGeom prst="rect">
            <a:avLst/>
          </a:prstGeom>
        </p:spPr>
      </p:pic>
      <p:sp>
        <p:nvSpPr>
          <p:cNvPr id="8" name="テキスト ボックス 7">
            <a:extLst>
              <a:ext uri="{FF2B5EF4-FFF2-40B4-BE49-F238E27FC236}">
                <a16:creationId xmlns:a16="http://schemas.microsoft.com/office/drawing/2014/main" id="{E85033F5-D959-CB5B-00E9-4C604610D1AF}"/>
              </a:ext>
            </a:extLst>
          </p:cNvPr>
          <p:cNvSpPr txBox="1"/>
          <p:nvPr/>
        </p:nvSpPr>
        <p:spPr>
          <a:xfrm>
            <a:off x="5796136" y="3998564"/>
            <a:ext cx="2772308" cy="523220"/>
          </a:xfrm>
          <a:prstGeom prst="rect">
            <a:avLst/>
          </a:prstGeom>
          <a:solidFill>
            <a:schemeClr val="bg1"/>
          </a:solidFill>
          <a:ln>
            <a:solidFill>
              <a:schemeClr val="tx2"/>
            </a:solidFill>
          </a:ln>
        </p:spPr>
        <p:txBody>
          <a:bodyPr wrap="square" rtlCol="0">
            <a:spAutoFit/>
          </a:bodyPr>
          <a:lstStyle/>
          <a:p>
            <a:pPr algn="l"/>
            <a:r>
              <a:rPr lang="ja-JP" altLang="en-US" sz="1400" i="0" u="none" strike="noStrike" baseline="0" dirty="0">
                <a:latin typeface="+mn-ea"/>
                <a:ea typeface="+mn-ea"/>
              </a:rPr>
              <a:t>テキストファイルに書かれている数字を</a:t>
            </a:r>
            <a:r>
              <a:rPr lang="en-US" altLang="ja-JP" sz="1400" i="0" u="none" strike="noStrike" baseline="0" dirty="0">
                <a:latin typeface="+mn-ea"/>
                <a:ea typeface="+mn-ea"/>
              </a:rPr>
              <a:t>1</a:t>
            </a:r>
            <a:r>
              <a:rPr lang="ja-JP" altLang="en-US" sz="1400" i="0" u="none" strike="noStrike" baseline="0" dirty="0">
                <a:latin typeface="+mn-ea"/>
                <a:ea typeface="+mn-ea"/>
              </a:rPr>
              <a:t>つずつ読み込む</a:t>
            </a:r>
            <a:endParaRPr lang="en-US" altLang="ja-JP" sz="1400" i="0" u="none" strike="noStrike" baseline="0" dirty="0">
              <a:latin typeface="+mn-ea"/>
              <a:ea typeface="+mn-ea"/>
            </a:endParaRPr>
          </a:p>
        </p:txBody>
      </p:sp>
      <p:sp>
        <p:nvSpPr>
          <p:cNvPr id="10" name="右中かっこ 9">
            <a:extLst>
              <a:ext uri="{FF2B5EF4-FFF2-40B4-BE49-F238E27FC236}">
                <a16:creationId xmlns:a16="http://schemas.microsoft.com/office/drawing/2014/main" id="{6A8C1E13-1DEA-0292-6F9C-C0DD8F96BAD6}"/>
              </a:ext>
            </a:extLst>
          </p:cNvPr>
          <p:cNvSpPr/>
          <p:nvPr/>
        </p:nvSpPr>
        <p:spPr>
          <a:xfrm>
            <a:off x="5443340" y="3869978"/>
            <a:ext cx="205347" cy="78315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9C043DB-F517-A4D5-25BC-E413ECD88DEA}"/>
              </a:ext>
            </a:extLst>
          </p:cNvPr>
          <p:cNvSpPr txBox="1">
            <a:spLocks noChangeArrowheads="1"/>
          </p:cNvSpPr>
          <p:nvPr/>
        </p:nvSpPr>
        <p:spPr bwMode="auto">
          <a:xfrm>
            <a:off x="5724128" y="615235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86785958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C199E-3B07-03A8-B7A4-431657DA5CB8}"/>
              </a:ext>
            </a:extLst>
          </p:cNvPr>
          <p:cNvSpPr>
            <a:spLocks noGrp="1"/>
          </p:cNvSpPr>
          <p:nvPr>
            <p:ph type="title"/>
          </p:nvPr>
        </p:nvSpPr>
        <p:spPr/>
        <p:txBody>
          <a:bodyPr/>
          <a:lstStyle/>
          <a:p>
            <a:r>
              <a:rPr kumimoji="1" lang="ja-JP" altLang="en-US" dirty="0"/>
              <a:t>テキストファイルの書き出し</a:t>
            </a:r>
          </a:p>
        </p:txBody>
      </p:sp>
      <p:sp>
        <p:nvSpPr>
          <p:cNvPr id="3" name="コンテンツ プレースホルダー 2">
            <a:extLst>
              <a:ext uri="{FF2B5EF4-FFF2-40B4-BE49-F238E27FC236}">
                <a16:creationId xmlns:a16="http://schemas.microsoft.com/office/drawing/2014/main" id="{6BC8EF53-81FB-F3F1-189C-689D3565230F}"/>
              </a:ext>
            </a:extLst>
          </p:cNvPr>
          <p:cNvSpPr>
            <a:spLocks noGrp="1"/>
          </p:cNvSpPr>
          <p:nvPr>
            <p:ph idx="1"/>
          </p:nvPr>
        </p:nvSpPr>
        <p:spPr/>
        <p:txBody>
          <a:bodyPr/>
          <a:lstStyle/>
          <a:p>
            <a:r>
              <a:rPr lang="ja-JP" altLang="en-US" sz="2000" dirty="0"/>
              <a:t>テキストファイルの書き出しの手順</a:t>
            </a:r>
            <a:endParaRPr lang="en-US" altLang="ja-JP" sz="2000" dirty="0"/>
          </a:p>
          <a:p>
            <a:pPr marL="800100" lvl="1" indent="-342900">
              <a:buFont typeface="+mj-lt"/>
              <a:buAutoNum type="arabicPeriod"/>
            </a:pPr>
            <a:r>
              <a:rPr kumimoji="1" lang="ja-JP" altLang="en-US" sz="1600" dirty="0"/>
              <a:t>ファイルを開く（</a:t>
            </a:r>
            <a:r>
              <a:rPr kumimoji="1" lang="en-US" altLang="ja-JP" sz="1600" dirty="0" err="1">
                <a:latin typeface="Lucida Console" panose="020B0609040504020204" pitchFamily="49" charset="0"/>
              </a:rPr>
              <a:t>fopen_s</a:t>
            </a:r>
            <a:r>
              <a:rPr kumimoji="1" lang="ja-JP" altLang="en-US" sz="1600" dirty="0"/>
              <a:t>関数</a:t>
            </a:r>
            <a:r>
              <a:rPr kumimoji="1" lang="en-US" altLang="ja-JP" sz="1600" dirty="0"/>
              <a:t>〔</a:t>
            </a:r>
            <a:r>
              <a:rPr kumimoji="1" lang="ja-JP" altLang="en-US" sz="1600" dirty="0"/>
              <a:t>または</a:t>
            </a:r>
            <a:r>
              <a:rPr kumimoji="1" lang="en-US" altLang="ja-JP" sz="1600" dirty="0" err="1">
                <a:latin typeface="Lucida Console" panose="020B0609040504020204" pitchFamily="49" charset="0"/>
              </a:rPr>
              <a:t>fopen</a:t>
            </a:r>
            <a:r>
              <a:rPr kumimoji="1" lang="ja-JP" altLang="en-US" sz="1600" dirty="0"/>
              <a:t>関数</a:t>
            </a:r>
            <a:r>
              <a:rPr kumimoji="1" lang="en-US" altLang="ja-JP" sz="1600" dirty="0"/>
              <a:t>〕</a:t>
            </a:r>
            <a:r>
              <a:rPr kumimoji="1" lang="ja-JP" altLang="en-US" sz="1600" dirty="0"/>
              <a:t>を使用）</a:t>
            </a:r>
          </a:p>
          <a:p>
            <a:pPr marL="800100" lvl="1" indent="-342900">
              <a:buFont typeface="+mj-lt"/>
              <a:buAutoNum type="arabicPeriod"/>
            </a:pPr>
            <a:endParaRPr kumimoji="1" lang="en-US" altLang="ja-JP" sz="1600" dirty="0"/>
          </a:p>
          <a:p>
            <a:pPr marL="800100" lvl="1" indent="-342900">
              <a:buFont typeface="+mj-lt"/>
              <a:buAutoNum type="arabicPeriod"/>
            </a:pPr>
            <a:r>
              <a:rPr kumimoji="1" lang="ja-JP" altLang="en-US" sz="1600" dirty="0"/>
              <a:t>文字列をファイルに書き出す（</a:t>
            </a:r>
            <a:r>
              <a:rPr kumimoji="1" lang="en-US" altLang="ja-JP" sz="1600" dirty="0" err="1">
                <a:latin typeface="Lucida Console" panose="020B0609040504020204" pitchFamily="49" charset="0"/>
              </a:rPr>
              <a:t>fprintf</a:t>
            </a:r>
            <a:r>
              <a:rPr kumimoji="1" lang="ja-JP" altLang="en-US" sz="1600" dirty="0"/>
              <a:t>関数などを使用）</a:t>
            </a:r>
          </a:p>
          <a:p>
            <a:pPr marL="800100" lvl="1" indent="-342900">
              <a:buFont typeface="+mj-lt"/>
              <a:buAutoNum type="arabicPeriod"/>
            </a:pPr>
            <a:endParaRPr kumimoji="1" lang="en-US" altLang="ja-JP" sz="1600" dirty="0"/>
          </a:p>
          <a:p>
            <a:pPr marL="800100" lvl="1" indent="-342900">
              <a:buFont typeface="+mj-lt"/>
              <a:buAutoNum type="arabicPeriod"/>
            </a:pPr>
            <a:r>
              <a:rPr kumimoji="1" lang="ja-JP" altLang="en-US" sz="1600" dirty="0"/>
              <a:t>ファイルを閉じる（</a:t>
            </a:r>
            <a:r>
              <a:rPr kumimoji="1" lang="en-US" altLang="ja-JP" sz="1600" dirty="0" err="1">
                <a:latin typeface="Lucida Console" panose="020B0609040504020204" pitchFamily="49" charset="0"/>
              </a:rPr>
              <a:t>fclose</a:t>
            </a:r>
            <a:r>
              <a:rPr kumimoji="1" lang="ja-JP" altLang="en-US" sz="1600" dirty="0"/>
              <a:t>関数を使用）</a:t>
            </a:r>
          </a:p>
          <a:p>
            <a:endParaRPr kumimoji="1" lang="ja-JP" altLang="en-US" dirty="0"/>
          </a:p>
        </p:txBody>
      </p:sp>
      <p:sp>
        <p:nvSpPr>
          <p:cNvPr id="5" name="テキスト ボックス 4">
            <a:extLst>
              <a:ext uri="{FF2B5EF4-FFF2-40B4-BE49-F238E27FC236}">
                <a16:creationId xmlns:a16="http://schemas.microsoft.com/office/drawing/2014/main" id="{6A5415C3-77B1-A915-A366-0C4400747A48}"/>
              </a:ext>
            </a:extLst>
          </p:cNvPr>
          <p:cNvSpPr txBox="1"/>
          <p:nvPr/>
        </p:nvSpPr>
        <p:spPr>
          <a:xfrm>
            <a:off x="899592" y="3405749"/>
            <a:ext cx="6363478" cy="304698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600" dirty="0">
                <a:ea typeface="ＭＳ ゴシック" panose="020B0609070205080204" pitchFamily="49" charset="-128"/>
              </a:rPr>
              <a:t>FILE *</a:t>
            </a:r>
            <a:r>
              <a:rPr lang="en-US" altLang="ja-JP" sz="1600" dirty="0" err="1">
                <a:ea typeface="ＭＳ ゴシック" panose="020B0609070205080204" pitchFamily="49" charset="-128"/>
              </a:rPr>
              <a:t>fp</a:t>
            </a:r>
            <a:r>
              <a:rPr lang="en-US" altLang="ja-JP" sz="1600" dirty="0">
                <a:ea typeface="ＭＳ ゴシック" panose="020B0609070205080204" pitchFamily="49" charset="-128"/>
              </a:rPr>
              <a:t>;</a:t>
            </a:r>
          </a:p>
          <a:p>
            <a:pPr algn="l"/>
            <a:r>
              <a:rPr lang="en-US" altLang="ja-JP" sz="1600" dirty="0">
                <a:ea typeface="ＭＳ ゴシック" panose="020B0609070205080204" pitchFamily="49" charset="-128"/>
              </a:rPr>
              <a:t>if (</a:t>
            </a:r>
            <a:r>
              <a:rPr lang="en-US" altLang="ja-JP" sz="1600" dirty="0" err="1">
                <a:solidFill>
                  <a:srgbClr val="C00000"/>
                </a:solidFill>
                <a:ea typeface="ＭＳ ゴシック" panose="020B0609070205080204" pitchFamily="49" charset="-128"/>
              </a:rPr>
              <a:t>fopen_s</a:t>
            </a:r>
            <a:r>
              <a:rPr lang="en-US" altLang="ja-JP" sz="1600" dirty="0">
                <a:solidFill>
                  <a:srgbClr val="C00000"/>
                </a:solidFill>
                <a:ea typeface="ＭＳ ゴシック" panose="020B0609070205080204" pitchFamily="49" charset="-128"/>
              </a:rPr>
              <a:t>(&amp;</a:t>
            </a:r>
            <a:r>
              <a:rPr lang="en-US" altLang="ja-JP" sz="1600" dirty="0" err="1">
                <a:solidFill>
                  <a:srgbClr val="C00000"/>
                </a:solidFill>
                <a:ea typeface="ＭＳ ゴシック" panose="020B0609070205080204" pitchFamily="49" charset="-128"/>
              </a:rPr>
              <a:t>fp</a:t>
            </a:r>
            <a:r>
              <a:rPr lang="en-US" altLang="ja-JP" sz="1600" dirty="0">
                <a:solidFill>
                  <a:srgbClr val="C00000"/>
                </a:solidFill>
                <a:ea typeface="ＭＳ ゴシック" panose="020B0609070205080204" pitchFamily="49" charset="-128"/>
              </a:rPr>
              <a:t>, "output.txt", "w") </a:t>
            </a:r>
            <a:r>
              <a:rPr lang="en-US" altLang="ja-JP" sz="1600" dirty="0">
                <a:ea typeface="ＭＳ ゴシック" panose="020B0609070205080204" pitchFamily="49" charset="-128"/>
              </a:rPr>
              <a:t>!= 0) {</a:t>
            </a:r>
          </a:p>
          <a:p>
            <a:pPr algn="l"/>
            <a:r>
              <a:rPr lang="ja-JP" altLang="en-US" sz="1600" dirty="0">
                <a:ea typeface="ＭＳ ゴシック" panose="020B0609070205080204" pitchFamily="49" charset="-128"/>
              </a:rPr>
              <a:t>    </a:t>
            </a:r>
            <a:r>
              <a:rPr lang="en-US" altLang="ja-JP" sz="1600" dirty="0" err="1">
                <a:ea typeface="ＭＳ ゴシック" panose="020B0609070205080204" pitchFamily="49" charset="-128"/>
              </a:rPr>
              <a:t>printf</a:t>
            </a:r>
            <a:r>
              <a:rPr lang="en-US" altLang="ja-JP" sz="1600" dirty="0">
                <a:ea typeface="ＭＳ ゴシック" panose="020B0609070205080204" pitchFamily="49" charset="-128"/>
              </a:rPr>
              <a:t>("</a:t>
            </a:r>
            <a:r>
              <a:rPr lang="ja-JP" altLang="en-US" sz="1600" dirty="0">
                <a:ea typeface="ＭＳ ゴシック" panose="020B0609070205080204" pitchFamily="49" charset="-128"/>
              </a:rPr>
              <a:t>ファイルを開けませんでした</a:t>
            </a:r>
            <a:r>
              <a:rPr lang="en-US" altLang="ja-JP" sz="1600" dirty="0">
                <a:ea typeface="ＭＳ ゴシック" panose="020B0609070205080204" pitchFamily="49" charset="-128"/>
              </a:rPr>
              <a:t>¥n");</a:t>
            </a:r>
          </a:p>
          <a:p>
            <a:pPr algn="l"/>
            <a:r>
              <a:rPr lang="ja-JP" altLang="en-US" sz="1600" dirty="0">
                <a:ea typeface="ＭＳ ゴシック" panose="020B0609070205080204" pitchFamily="49" charset="-128"/>
              </a:rPr>
              <a:t>    </a:t>
            </a:r>
            <a:r>
              <a:rPr lang="en-US" altLang="ja-JP" sz="1600" dirty="0">
                <a:ea typeface="ＭＳ ゴシック" panose="020B0609070205080204" pitchFamily="49" charset="-128"/>
              </a:rPr>
              <a:t>return 1;</a:t>
            </a:r>
          </a:p>
          <a:p>
            <a:pPr algn="l"/>
            <a:r>
              <a:rPr lang="en-US" altLang="ja-JP" sz="1600" dirty="0">
                <a:ea typeface="ＭＳ ゴシック" panose="020B0609070205080204" pitchFamily="49" charset="-128"/>
              </a:rPr>
              <a:t>}</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for (int </a:t>
            </a:r>
            <a:r>
              <a:rPr lang="en-US" altLang="ja-JP" sz="1600" dirty="0" err="1">
                <a:ea typeface="ＭＳ ゴシック" panose="020B0609070205080204" pitchFamily="49" charset="-128"/>
              </a:rPr>
              <a:t>i</a:t>
            </a:r>
            <a:r>
              <a:rPr lang="en-US" altLang="ja-JP" sz="1600" dirty="0">
                <a:ea typeface="ＭＳ ゴシック" panose="020B0609070205080204" pitchFamily="49" charset="-128"/>
              </a:rPr>
              <a:t> = 0; </a:t>
            </a:r>
            <a:r>
              <a:rPr lang="en-US" altLang="ja-JP" sz="1600" dirty="0" err="1">
                <a:ea typeface="ＭＳ ゴシック" panose="020B0609070205080204" pitchFamily="49" charset="-128"/>
              </a:rPr>
              <a:t>i</a:t>
            </a:r>
            <a:r>
              <a:rPr lang="en-US" altLang="ja-JP" sz="1600" dirty="0">
                <a:ea typeface="ＭＳ ゴシック" panose="020B0609070205080204" pitchFamily="49" charset="-128"/>
              </a:rPr>
              <a:t> &lt; 10; </a:t>
            </a:r>
            <a:r>
              <a:rPr lang="en-US" altLang="ja-JP" sz="1600" dirty="0" err="1">
                <a:ea typeface="ＭＳ ゴシック" panose="020B0609070205080204" pitchFamily="49" charset="-128"/>
              </a:rPr>
              <a:t>i</a:t>
            </a:r>
            <a:r>
              <a:rPr lang="en-US" altLang="ja-JP" sz="1600" dirty="0">
                <a:ea typeface="ＭＳ ゴシック" panose="020B0609070205080204" pitchFamily="49" charset="-128"/>
              </a:rPr>
              <a:t>++) {</a:t>
            </a:r>
          </a:p>
          <a:p>
            <a:pPr algn="l"/>
            <a:r>
              <a:rPr lang="ja-JP" altLang="en-US" sz="1600" dirty="0">
                <a:ea typeface="ＭＳ ゴシック" panose="020B0609070205080204" pitchFamily="49" charset="-128"/>
              </a:rPr>
              <a:t>    </a:t>
            </a:r>
            <a:r>
              <a:rPr lang="en-US" altLang="ja-JP" sz="1600" dirty="0" err="1">
                <a:solidFill>
                  <a:srgbClr val="C00000"/>
                </a:solidFill>
                <a:ea typeface="ＭＳ ゴシック" panose="020B0609070205080204" pitchFamily="49" charset="-128"/>
              </a:rPr>
              <a:t>fprintf</a:t>
            </a:r>
            <a:r>
              <a:rPr lang="en-US" altLang="ja-JP" sz="1600" dirty="0">
                <a:solidFill>
                  <a:srgbClr val="C00000"/>
                </a:solidFill>
                <a:ea typeface="ＭＳ ゴシック" panose="020B0609070205080204" pitchFamily="49" charset="-128"/>
              </a:rPr>
              <a:t>(</a:t>
            </a:r>
            <a:r>
              <a:rPr lang="en-US" altLang="ja-JP" sz="1600" dirty="0" err="1">
                <a:solidFill>
                  <a:srgbClr val="C00000"/>
                </a:solidFill>
                <a:ea typeface="ＭＳ ゴシック" panose="020B0609070205080204" pitchFamily="49" charset="-128"/>
              </a:rPr>
              <a:t>fp</a:t>
            </a:r>
            <a:r>
              <a:rPr lang="en-US" altLang="ja-JP" sz="1600" dirty="0">
                <a:solidFill>
                  <a:srgbClr val="C00000"/>
                </a:solidFill>
                <a:ea typeface="ＭＳ ゴシック" panose="020B0609070205080204" pitchFamily="49" charset="-128"/>
              </a:rPr>
              <a:t>, "[%d]\n", </a:t>
            </a:r>
            <a:r>
              <a:rPr lang="en-US" altLang="ja-JP" sz="1600" dirty="0" err="1">
                <a:solidFill>
                  <a:srgbClr val="C00000"/>
                </a:solidFill>
                <a:ea typeface="ＭＳ ゴシック" panose="020B0609070205080204" pitchFamily="49" charset="-128"/>
              </a:rPr>
              <a:t>i</a:t>
            </a:r>
            <a:r>
              <a:rPr lang="en-US" altLang="ja-JP" sz="1600" dirty="0">
                <a:solidFill>
                  <a:srgbClr val="C00000"/>
                </a:solidFill>
                <a:ea typeface="ＭＳ ゴシック" panose="020B0609070205080204" pitchFamily="49" charset="-128"/>
              </a:rPr>
              <a:t>);</a:t>
            </a:r>
          </a:p>
          <a:p>
            <a:pPr algn="l"/>
            <a:r>
              <a:rPr lang="en-US" altLang="ja-JP" sz="1600" dirty="0">
                <a:ea typeface="ＭＳ ゴシック" panose="020B0609070205080204" pitchFamily="49" charset="-128"/>
              </a:rPr>
              <a:t>}</a:t>
            </a:r>
          </a:p>
          <a:p>
            <a:pPr algn="l"/>
            <a:endParaRPr lang="en-US" altLang="ja-JP" sz="1600" dirty="0">
              <a:ea typeface="ＭＳ ゴシック" panose="020B0609070205080204" pitchFamily="49" charset="-128"/>
            </a:endParaRPr>
          </a:p>
          <a:p>
            <a:pPr algn="l"/>
            <a:r>
              <a:rPr lang="en-US" altLang="ja-JP" sz="1600" dirty="0" err="1">
                <a:solidFill>
                  <a:srgbClr val="C00000"/>
                </a:solidFill>
                <a:ea typeface="ＭＳ ゴシック" panose="020B0609070205080204" pitchFamily="49" charset="-128"/>
              </a:rPr>
              <a:t>fclose</a:t>
            </a:r>
            <a:r>
              <a:rPr lang="en-US" altLang="ja-JP" sz="1600" dirty="0">
                <a:solidFill>
                  <a:srgbClr val="C00000"/>
                </a:solidFill>
                <a:ea typeface="ＭＳ ゴシック" panose="020B0609070205080204" pitchFamily="49" charset="-128"/>
              </a:rPr>
              <a:t>(</a:t>
            </a:r>
            <a:r>
              <a:rPr lang="en-US" altLang="ja-JP" sz="1600" dirty="0" err="1">
                <a:solidFill>
                  <a:srgbClr val="C00000"/>
                </a:solidFill>
                <a:ea typeface="ＭＳ ゴシック" panose="020B0609070205080204" pitchFamily="49" charset="-128"/>
              </a:rPr>
              <a:t>fp</a:t>
            </a:r>
            <a:r>
              <a:rPr lang="en-US" altLang="ja-JP" sz="1600" dirty="0">
                <a:solidFill>
                  <a:srgbClr val="C00000"/>
                </a:solidFill>
                <a:ea typeface="ＭＳ ゴシック" panose="020B0609070205080204" pitchFamily="49" charset="-128"/>
              </a:rPr>
              <a:t>);</a:t>
            </a:r>
          </a:p>
          <a:p>
            <a:pPr algn="l"/>
            <a:r>
              <a:rPr lang="en-US" altLang="ja-JP" sz="1600" dirty="0">
                <a:ea typeface="ＭＳ ゴシック" panose="020B0609070205080204" pitchFamily="49" charset="-128"/>
              </a:rPr>
              <a:t>return 0;</a:t>
            </a:r>
          </a:p>
        </p:txBody>
      </p:sp>
      <p:sp>
        <p:nvSpPr>
          <p:cNvPr id="6" name="テキスト ボックス 5">
            <a:extLst>
              <a:ext uri="{FF2B5EF4-FFF2-40B4-BE49-F238E27FC236}">
                <a16:creationId xmlns:a16="http://schemas.microsoft.com/office/drawing/2014/main" id="{0D294883-0C24-AB33-0F74-F9A09998C9FE}"/>
              </a:ext>
            </a:extLst>
          </p:cNvPr>
          <p:cNvSpPr txBox="1"/>
          <p:nvPr/>
        </p:nvSpPr>
        <p:spPr>
          <a:xfrm>
            <a:off x="5508104" y="3244334"/>
            <a:ext cx="2520280" cy="369332"/>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書き出しのモード指定</a:t>
            </a:r>
            <a:endParaRPr lang="en-US" altLang="ja-JP" b="1" i="0" u="none" strike="noStrike" baseline="0" dirty="0">
              <a:solidFill>
                <a:srgbClr val="C00000"/>
              </a:solidFill>
              <a:latin typeface="+mn-ea"/>
              <a:ea typeface="+mn-ea"/>
            </a:endParaRPr>
          </a:p>
        </p:txBody>
      </p:sp>
      <p:cxnSp>
        <p:nvCxnSpPr>
          <p:cNvPr id="7" name="直線矢印コネクタ 6">
            <a:extLst>
              <a:ext uri="{FF2B5EF4-FFF2-40B4-BE49-F238E27FC236}">
                <a16:creationId xmlns:a16="http://schemas.microsoft.com/office/drawing/2014/main" id="{5FC932A3-25FE-FA77-F5F0-491D6BEE4F40}"/>
              </a:ext>
            </a:extLst>
          </p:cNvPr>
          <p:cNvCxnSpPr>
            <a:cxnSpLocks/>
          </p:cNvCxnSpPr>
          <p:nvPr/>
        </p:nvCxnSpPr>
        <p:spPr>
          <a:xfrm flipH="1">
            <a:off x="5076056" y="3424592"/>
            <a:ext cx="432048" cy="1890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57A70EB-1291-1394-9A8B-4F4530F62ABE}"/>
              </a:ext>
            </a:extLst>
          </p:cNvPr>
          <p:cNvSpPr txBox="1">
            <a:spLocks noChangeArrowheads="1"/>
          </p:cNvSpPr>
          <p:nvPr/>
        </p:nvSpPr>
        <p:spPr bwMode="auto">
          <a:xfrm>
            <a:off x="5724128" y="615235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249595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D28DB2-86F8-3859-FCBD-EC4E995401CC}"/>
              </a:ext>
            </a:extLst>
          </p:cNvPr>
          <p:cNvSpPr>
            <a:spLocks noGrp="1"/>
          </p:cNvSpPr>
          <p:nvPr>
            <p:ph type="ctrTitle"/>
          </p:nvPr>
        </p:nvSpPr>
        <p:spPr/>
        <p:txBody>
          <a:bodyPr/>
          <a:lstStyle/>
          <a:p>
            <a:r>
              <a:rPr kumimoji="1" lang="ja-JP" altLang="en-US" dirty="0"/>
              <a:t>グローバル変数と</a:t>
            </a:r>
            <a:br>
              <a:rPr kumimoji="1" lang="ja-JP" altLang="en-US" dirty="0"/>
            </a:br>
            <a:r>
              <a:rPr kumimoji="1" lang="ja-JP" altLang="en-US" dirty="0"/>
              <a:t>複数ファイルへの分割</a:t>
            </a:r>
          </a:p>
        </p:txBody>
      </p:sp>
      <p:sp>
        <p:nvSpPr>
          <p:cNvPr id="3" name="字幕 2">
            <a:extLst>
              <a:ext uri="{FF2B5EF4-FFF2-40B4-BE49-F238E27FC236}">
                <a16:creationId xmlns:a16="http://schemas.microsoft.com/office/drawing/2014/main" id="{6FFBEC1C-9C7E-2A56-A5AD-4FB569C01015}"/>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13696156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43AAA7-3561-C6CB-453D-F2B3660653BE}"/>
              </a:ext>
            </a:extLst>
          </p:cNvPr>
          <p:cNvSpPr>
            <a:spLocks noGrp="1"/>
          </p:cNvSpPr>
          <p:nvPr>
            <p:ph type="title"/>
          </p:nvPr>
        </p:nvSpPr>
        <p:spPr/>
        <p:txBody>
          <a:bodyPr/>
          <a:lstStyle/>
          <a:p>
            <a:r>
              <a:rPr kumimoji="1" lang="ja-JP" altLang="en-US" dirty="0"/>
              <a:t>グローバル変数</a:t>
            </a:r>
          </a:p>
        </p:txBody>
      </p:sp>
      <p:sp>
        <p:nvSpPr>
          <p:cNvPr id="3" name="コンテンツ プレースホルダー 2">
            <a:extLst>
              <a:ext uri="{FF2B5EF4-FFF2-40B4-BE49-F238E27FC236}">
                <a16:creationId xmlns:a16="http://schemas.microsoft.com/office/drawing/2014/main" id="{C2BCF1CA-29D7-889A-51B9-086042FAA621}"/>
              </a:ext>
            </a:extLst>
          </p:cNvPr>
          <p:cNvSpPr>
            <a:spLocks noGrp="1"/>
          </p:cNvSpPr>
          <p:nvPr>
            <p:ph idx="1"/>
          </p:nvPr>
        </p:nvSpPr>
        <p:spPr>
          <a:xfrm>
            <a:off x="457200" y="1214422"/>
            <a:ext cx="8229600" cy="2646626"/>
          </a:xfrm>
        </p:spPr>
        <p:txBody>
          <a:bodyPr/>
          <a:lstStyle/>
          <a:p>
            <a:r>
              <a:rPr kumimoji="1" lang="ja-JP" altLang="en-US" sz="2000" dirty="0"/>
              <a:t>変数が使用できる範囲は、宣言されたブロックの中に限られる（</a:t>
            </a:r>
            <a:r>
              <a:rPr kumimoji="1" lang="ja-JP" altLang="en-US" sz="2000" b="1" dirty="0">
                <a:solidFill>
                  <a:srgbClr val="C00000"/>
                </a:solidFill>
              </a:rPr>
              <a:t>変数のスコープ</a:t>
            </a:r>
            <a:r>
              <a:rPr kumimoji="1" lang="ja-JP" altLang="en-US" sz="2000" dirty="0"/>
              <a:t>）</a:t>
            </a:r>
            <a:endParaRPr kumimoji="1" lang="ja-JP" altLang="en-US" sz="1600" dirty="0"/>
          </a:p>
          <a:p>
            <a:r>
              <a:rPr kumimoji="1" lang="ja-JP" altLang="en-US" sz="2000" dirty="0"/>
              <a:t>関数の中で宣言した変数、または引数の受け取りのために使用する変数を</a:t>
            </a:r>
            <a:r>
              <a:rPr kumimoji="1" lang="ja-JP" altLang="en-US" sz="2000" b="1" dirty="0">
                <a:solidFill>
                  <a:srgbClr val="C00000"/>
                </a:solidFill>
              </a:rPr>
              <a:t>ローカル変数</a:t>
            </a:r>
            <a:r>
              <a:rPr kumimoji="1" lang="ja-JP" altLang="en-US" sz="2000" dirty="0"/>
              <a:t>とよぶ</a:t>
            </a:r>
            <a:endParaRPr kumimoji="1" lang="en-US" altLang="ja-JP" sz="2000" dirty="0"/>
          </a:p>
          <a:p>
            <a:r>
              <a:rPr kumimoji="1" lang="ja-JP" altLang="en-US" sz="2000" dirty="0"/>
              <a:t>プログラム全体で使用できる</a:t>
            </a:r>
            <a:r>
              <a:rPr kumimoji="1" lang="ja-JP" altLang="en-US" sz="2000" b="1" dirty="0">
                <a:solidFill>
                  <a:srgbClr val="C00000"/>
                </a:solidFill>
              </a:rPr>
              <a:t>グローバル変数</a:t>
            </a:r>
            <a:r>
              <a:rPr kumimoji="1" lang="ja-JP" altLang="en-US" sz="2000" dirty="0"/>
              <a:t>というものがある</a:t>
            </a:r>
          </a:p>
          <a:p>
            <a:r>
              <a:rPr kumimoji="1" lang="ja-JP" altLang="en-US" sz="2000" dirty="0"/>
              <a:t>グローバル変数は、関数の外側で宣言し、どの関数の中からも使用できる</a:t>
            </a:r>
          </a:p>
        </p:txBody>
      </p:sp>
      <p:sp>
        <p:nvSpPr>
          <p:cNvPr id="5" name="テキスト ボックス 4">
            <a:extLst>
              <a:ext uri="{FF2B5EF4-FFF2-40B4-BE49-F238E27FC236}">
                <a16:creationId xmlns:a16="http://schemas.microsoft.com/office/drawing/2014/main" id="{CDE53BDC-9023-3E83-990B-74210E8AC3F6}"/>
              </a:ext>
            </a:extLst>
          </p:cNvPr>
          <p:cNvSpPr txBox="1"/>
          <p:nvPr/>
        </p:nvSpPr>
        <p:spPr>
          <a:xfrm>
            <a:off x="899592" y="3861048"/>
            <a:ext cx="6363478" cy="2800767"/>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600" dirty="0">
                <a:ea typeface="ＭＳ ゴシック" panose="020B0609070205080204" pitchFamily="49" charset="-128"/>
              </a:rPr>
              <a:t>#include &lt;</a:t>
            </a:r>
            <a:r>
              <a:rPr lang="en-US" altLang="ja-JP" sz="1600" dirty="0" err="1">
                <a:ea typeface="ＭＳ ゴシック" panose="020B0609070205080204" pitchFamily="49" charset="-128"/>
              </a:rPr>
              <a:t>stdio.h</a:t>
            </a:r>
            <a:r>
              <a:rPr lang="en-US" altLang="ja-JP" sz="1600" dirty="0">
                <a:ea typeface="ＭＳ ゴシック" panose="020B0609070205080204" pitchFamily="49" charset="-128"/>
              </a:rPr>
              <a:t>&gt;</a:t>
            </a:r>
          </a:p>
          <a:p>
            <a:pPr algn="l"/>
            <a:endParaRPr lang="en-US" altLang="ja-JP" sz="1600" dirty="0">
              <a:ea typeface="ＭＳ ゴシック" panose="020B0609070205080204" pitchFamily="49" charset="-128"/>
            </a:endParaRPr>
          </a:p>
          <a:p>
            <a:pPr algn="l"/>
            <a:r>
              <a:rPr lang="en-US" altLang="ja-JP" sz="1600" dirty="0">
                <a:solidFill>
                  <a:srgbClr val="C00000"/>
                </a:solidFill>
                <a:ea typeface="ＭＳ ゴシック" panose="020B0609070205080204" pitchFamily="49" charset="-128"/>
              </a:rPr>
              <a:t>int a = 10;</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void </a:t>
            </a:r>
            <a:r>
              <a:rPr lang="en-US" altLang="ja-JP" sz="1600" dirty="0" err="1">
                <a:ea typeface="ＭＳ ゴシック" panose="020B0609070205080204" pitchFamily="49" charset="-128"/>
              </a:rPr>
              <a:t>func</a:t>
            </a:r>
            <a:r>
              <a:rPr lang="en-US" altLang="ja-JP" sz="1600" dirty="0">
                <a:ea typeface="ＭＳ ゴシック" panose="020B0609070205080204" pitchFamily="49" charset="-128"/>
              </a:rPr>
              <a:t>(void) {</a:t>
            </a:r>
            <a:r>
              <a:rPr lang="ja-JP" altLang="en-US" sz="1600" dirty="0">
                <a:ea typeface="ＭＳ ゴシック" panose="020B0609070205080204" pitchFamily="49" charset="-128"/>
              </a:rPr>
              <a:t>  </a:t>
            </a:r>
            <a:r>
              <a:rPr lang="en-US" altLang="ja-JP" sz="1600" dirty="0">
                <a:solidFill>
                  <a:srgbClr val="C00000"/>
                </a:solidFill>
                <a:ea typeface="ＭＳ ゴシック" panose="020B0609070205080204" pitchFamily="49" charset="-128"/>
              </a:rPr>
              <a:t>a++;</a:t>
            </a:r>
            <a:r>
              <a:rPr lang="ja-JP" altLang="en-US" sz="1600" dirty="0">
                <a:solidFill>
                  <a:srgbClr val="C00000"/>
                </a:solidFill>
                <a:ea typeface="ＭＳ ゴシック" panose="020B0609070205080204" pitchFamily="49" charset="-128"/>
              </a:rPr>
              <a:t>  </a:t>
            </a:r>
            <a:r>
              <a:rPr lang="en-US" altLang="ja-JP" sz="1600" dirty="0">
                <a:ea typeface="ＭＳ ゴシック" panose="020B0609070205080204" pitchFamily="49" charset="-128"/>
              </a:rPr>
              <a:t>}</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int main(void)</a:t>
            </a:r>
          </a:p>
          <a:p>
            <a:pPr algn="l"/>
            <a:r>
              <a:rPr lang="en-US" altLang="ja-JP" sz="1600" dirty="0">
                <a:ea typeface="ＭＳ ゴシック" panose="020B0609070205080204" pitchFamily="49" charset="-128"/>
              </a:rPr>
              <a:t>{</a:t>
            </a:r>
          </a:p>
          <a:p>
            <a:pPr algn="l"/>
            <a:r>
              <a:rPr lang="ja-JP" altLang="en-US" sz="1600" dirty="0">
                <a:ea typeface="ＭＳ ゴシック" panose="020B0609070205080204" pitchFamily="49" charset="-128"/>
              </a:rPr>
              <a:t>    </a:t>
            </a:r>
            <a:r>
              <a:rPr lang="en-US" altLang="ja-JP" sz="1600" dirty="0" err="1">
                <a:ea typeface="ＭＳ ゴシック" panose="020B0609070205080204" pitchFamily="49" charset="-128"/>
              </a:rPr>
              <a:t>func</a:t>
            </a:r>
            <a:r>
              <a:rPr lang="en-US" altLang="ja-JP" sz="1600" dirty="0">
                <a:ea typeface="ＭＳ ゴシック" panose="020B0609070205080204" pitchFamily="49" charset="-128"/>
              </a:rPr>
              <a:t>();</a:t>
            </a:r>
          </a:p>
          <a:p>
            <a:pPr algn="l"/>
            <a:r>
              <a:rPr lang="ja-JP" altLang="en-US" sz="1600" dirty="0">
                <a:ea typeface="ＭＳ ゴシック" panose="020B0609070205080204" pitchFamily="49" charset="-128"/>
              </a:rPr>
              <a:t>    </a:t>
            </a:r>
            <a:r>
              <a:rPr lang="en-US" altLang="ja-JP" sz="1600" dirty="0" err="1">
                <a:ea typeface="ＭＳ ゴシック" panose="020B0609070205080204" pitchFamily="49" charset="-128"/>
              </a:rPr>
              <a:t>printf</a:t>
            </a:r>
            <a:r>
              <a:rPr lang="en-US" altLang="ja-JP" sz="1600" dirty="0">
                <a:ea typeface="ＭＳ ゴシック" panose="020B0609070205080204" pitchFamily="49" charset="-128"/>
              </a:rPr>
              <a:t>("%d\n", </a:t>
            </a:r>
            <a:r>
              <a:rPr lang="en-US" altLang="ja-JP" sz="1600" dirty="0">
                <a:solidFill>
                  <a:srgbClr val="C00000"/>
                </a:solidFill>
                <a:ea typeface="ＭＳ ゴシック" panose="020B0609070205080204" pitchFamily="49" charset="-128"/>
              </a:rPr>
              <a:t>a</a:t>
            </a:r>
            <a:r>
              <a:rPr lang="en-US" altLang="ja-JP" sz="1600" dirty="0">
                <a:ea typeface="ＭＳ ゴシック" panose="020B0609070205080204" pitchFamily="49" charset="-128"/>
              </a:rPr>
              <a:t>);</a:t>
            </a:r>
          </a:p>
          <a:p>
            <a:pPr algn="l"/>
            <a:r>
              <a:rPr lang="en-US" altLang="ja-JP" sz="1600" dirty="0">
                <a:ea typeface="ＭＳ ゴシック" panose="020B0609070205080204" pitchFamily="49" charset="-128"/>
              </a:rPr>
              <a:t>}</a:t>
            </a:r>
          </a:p>
        </p:txBody>
      </p:sp>
      <p:sp>
        <p:nvSpPr>
          <p:cNvPr id="6" name="テキスト ボックス 5">
            <a:extLst>
              <a:ext uri="{FF2B5EF4-FFF2-40B4-BE49-F238E27FC236}">
                <a16:creationId xmlns:a16="http://schemas.microsoft.com/office/drawing/2014/main" id="{DF8BB180-1257-AFC9-7D07-28C5FD167D9D}"/>
              </a:ext>
            </a:extLst>
          </p:cNvPr>
          <p:cNvSpPr txBox="1"/>
          <p:nvPr/>
        </p:nvSpPr>
        <p:spPr>
          <a:xfrm>
            <a:off x="3059832" y="4293096"/>
            <a:ext cx="5184576" cy="307777"/>
          </a:xfrm>
          <a:prstGeom prst="rect">
            <a:avLst/>
          </a:prstGeom>
          <a:solidFill>
            <a:schemeClr val="bg1"/>
          </a:solidFill>
          <a:ln>
            <a:solidFill>
              <a:schemeClr val="tx2"/>
            </a:solidFill>
          </a:ln>
        </p:spPr>
        <p:txBody>
          <a:bodyPr wrap="square" rtlCol="0">
            <a:spAutoFit/>
          </a:bodyPr>
          <a:lstStyle/>
          <a:p>
            <a:pPr algn="l"/>
            <a:r>
              <a:rPr lang="ja-JP" altLang="en-US" sz="1400" dirty="0">
                <a:latin typeface="Lucida Console" panose="020B0609040504020204" pitchFamily="49" charset="0"/>
                <a:ea typeface="+mn-ea"/>
              </a:rPr>
              <a:t>グローバル変数。プログラム全体のどこからでも参照できる</a:t>
            </a:r>
            <a:endParaRPr lang="en-US" altLang="ja-JP" sz="1400" b="1" i="0" u="none" strike="noStrike" baseline="0" dirty="0">
              <a:solidFill>
                <a:srgbClr val="C00000"/>
              </a:solidFill>
              <a:latin typeface="+mn-ea"/>
              <a:ea typeface="+mn-ea"/>
            </a:endParaRPr>
          </a:p>
        </p:txBody>
      </p:sp>
      <p:cxnSp>
        <p:nvCxnSpPr>
          <p:cNvPr id="7" name="直線矢印コネクタ 6">
            <a:extLst>
              <a:ext uri="{FF2B5EF4-FFF2-40B4-BE49-F238E27FC236}">
                <a16:creationId xmlns:a16="http://schemas.microsoft.com/office/drawing/2014/main" id="{514A1524-A0AD-5AD7-97B4-B899CF435FC0}"/>
              </a:ext>
            </a:extLst>
          </p:cNvPr>
          <p:cNvCxnSpPr>
            <a:cxnSpLocks/>
          </p:cNvCxnSpPr>
          <p:nvPr/>
        </p:nvCxnSpPr>
        <p:spPr>
          <a:xfrm flipH="1">
            <a:off x="2483768" y="4482170"/>
            <a:ext cx="5760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295E110-AC87-F188-63E1-B1A981111952}"/>
              </a:ext>
            </a:extLst>
          </p:cNvPr>
          <p:cNvSpPr txBox="1">
            <a:spLocks noChangeArrowheads="1"/>
          </p:cNvSpPr>
          <p:nvPr/>
        </p:nvSpPr>
        <p:spPr bwMode="auto">
          <a:xfrm>
            <a:off x="5724128" y="615235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50606939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75DBC8-6E05-1067-C7A2-B4AB47DE5249}"/>
              </a:ext>
            </a:extLst>
          </p:cNvPr>
          <p:cNvSpPr>
            <a:spLocks noGrp="1"/>
          </p:cNvSpPr>
          <p:nvPr>
            <p:ph type="title"/>
          </p:nvPr>
        </p:nvSpPr>
        <p:spPr/>
        <p:txBody>
          <a:bodyPr/>
          <a:lstStyle/>
          <a:p>
            <a:r>
              <a:rPr kumimoji="1" lang="ja-JP" altLang="en-US" dirty="0"/>
              <a:t>複数のファイルに分ける</a:t>
            </a:r>
          </a:p>
        </p:txBody>
      </p:sp>
      <p:pic>
        <p:nvPicPr>
          <p:cNvPr id="6" name="図 5">
            <a:extLst>
              <a:ext uri="{FF2B5EF4-FFF2-40B4-BE49-F238E27FC236}">
                <a16:creationId xmlns:a16="http://schemas.microsoft.com/office/drawing/2014/main" id="{3E0A9F04-69C5-987A-D843-0B1735A2CD4E}"/>
              </a:ext>
            </a:extLst>
          </p:cNvPr>
          <p:cNvPicPr>
            <a:picLocks noChangeAspect="1"/>
          </p:cNvPicPr>
          <p:nvPr/>
        </p:nvPicPr>
        <p:blipFill>
          <a:blip r:embed="rId2"/>
          <a:stretch>
            <a:fillRect/>
          </a:stretch>
        </p:blipFill>
        <p:spPr>
          <a:xfrm>
            <a:off x="0" y="1412776"/>
            <a:ext cx="9144000" cy="5590903"/>
          </a:xfrm>
          <a:prstGeom prst="rect">
            <a:avLst/>
          </a:prstGeom>
        </p:spPr>
      </p:pic>
      <p:sp>
        <p:nvSpPr>
          <p:cNvPr id="3" name="テキスト ボックス 2">
            <a:extLst>
              <a:ext uri="{FF2B5EF4-FFF2-40B4-BE49-F238E27FC236}">
                <a16:creationId xmlns:a16="http://schemas.microsoft.com/office/drawing/2014/main" id="{FDEB1340-90DD-1410-829C-131F31416B8E}"/>
              </a:ext>
            </a:extLst>
          </p:cNvPr>
          <p:cNvSpPr txBox="1">
            <a:spLocks noChangeArrowheads="1"/>
          </p:cNvSpPr>
          <p:nvPr/>
        </p:nvSpPr>
        <p:spPr bwMode="auto">
          <a:xfrm>
            <a:off x="5940152" y="639633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2525933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E20475-B9F6-C7DD-EB9F-5AEE50D0513C}"/>
              </a:ext>
            </a:extLst>
          </p:cNvPr>
          <p:cNvSpPr>
            <a:spLocks noGrp="1"/>
          </p:cNvSpPr>
          <p:nvPr>
            <p:ph type="ctrTitle"/>
          </p:nvPr>
        </p:nvSpPr>
        <p:spPr/>
        <p:txBody>
          <a:bodyPr/>
          <a:lstStyle/>
          <a:p>
            <a:r>
              <a:rPr kumimoji="1" lang="ja-JP" altLang="en-US" dirty="0"/>
              <a:t>マクロと列挙</a:t>
            </a:r>
          </a:p>
        </p:txBody>
      </p:sp>
      <p:sp>
        <p:nvSpPr>
          <p:cNvPr id="3" name="字幕 2">
            <a:extLst>
              <a:ext uri="{FF2B5EF4-FFF2-40B4-BE49-F238E27FC236}">
                <a16:creationId xmlns:a16="http://schemas.microsoft.com/office/drawing/2014/main" id="{0CF60070-7E37-2734-17BE-ECC48C74D72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80794902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59804B-6B48-566F-747F-F94F5C908442}"/>
              </a:ext>
            </a:extLst>
          </p:cNvPr>
          <p:cNvSpPr>
            <a:spLocks noGrp="1"/>
          </p:cNvSpPr>
          <p:nvPr>
            <p:ph type="title"/>
          </p:nvPr>
        </p:nvSpPr>
        <p:spPr/>
        <p:txBody>
          <a:bodyPr/>
          <a:lstStyle/>
          <a:p>
            <a:r>
              <a:rPr kumimoji="1" lang="ja-JP" altLang="en-US" dirty="0"/>
              <a:t>プリプロセッサの処理</a:t>
            </a:r>
          </a:p>
        </p:txBody>
      </p:sp>
      <p:sp>
        <p:nvSpPr>
          <p:cNvPr id="3" name="コンテンツ プレースホルダー 2">
            <a:extLst>
              <a:ext uri="{FF2B5EF4-FFF2-40B4-BE49-F238E27FC236}">
                <a16:creationId xmlns:a16="http://schemas.microsoft.com/office/drawing/2014/main" id="{A2BC6CE7-61B3-250F-9B5E-7742AFC8C92F}"/>
              </a:ext>
            </a:extLst>
          </p:cNvPr>
          <p:cNvSpPr>
            <a:spLocks noGrp="1"/>
          </p:cNvSpPr>
          <p:nvPr>
            <p:ph idx="1"/>
          </p:nvPr>
        </p:nvSpPr>
        <p:spPr/>
        <p:txBody>
          <a:bodyPr/>
          <a:lstStyle/>
          <a:p>
            <a:r>
              <a:rPr kumimoji="1" lang="ja-JP" altLang="en-US" sz="2400" dirty="0"/>
              <a:t>コンパイルが行われる前に、プログラムコードを自動編集する</a:t>
            </a:r>
            <a:r>
              <a:rPr kumimoji="1" lang="ja-JP" altLang="en-US" sz="2400" b="1" dirty="0">
                <a:solidFill>
                  <a:srgbClr val="C00000"/>
                </a:solidFill>
              </a:rPr>
              <a:t>プリプロセス</a:t>
            </a:r>
            <a:r>
              <a:rPr kumimoji="1" lang="ja-JP" altLang="en-US" sz="2400" dirty="0"/>
              <a:t>と呼ばれる操作が行われる。</a:t>
            </a:r>
            <a:endParaRPr kumimoji="1" lang="en-US" altLang="ja-JP" sz="2400" dirty="0"/>
          </a:p>
          <a:p>
            <a:r>
              <a:rPr kumimoji="1" lang="ja-JP" altLang="en-US" sz="2400" dirty="0"/>
              <a:t>この操作を行うプログラムを</a:t>
            </a:r>
            <a:r>
              <a:rPr kumimoji="1" lang="ja-JP" altLang="en-US" sz="2400" b="1" dirty="0">
                <a:solidFill>
                  <a:srgbClr val="C00000"/>
                </a:solidFill>
              </a:rPr>
              <a:t>プリプロセッサ</a:t>
            </a:r>
            <a:r>
              <a:rPr kumimoji="1" lang="ja-JP" altLang="en-US" sz="2400" dirty="0"/>
              <a:t>と呼ぶ。</a:t>
            </a:r>
            <a:endParaRPr kumimoji="1" lang="en-US" altLang="ja-JP" sz="2400" dirty="0"/>
          </a:p>
          <a:p>
            <a:endParaRPr lang="en-US" altLang="ja-JP" sz="2400" dirty="0"/>
          </a:p>
          <a:p>
            <a:r>
              <a:rPr kumimoji="1" lang="ja-JP" altLang="en-US" sz="2400" dirty="0"/>
              <a:t>例： インクルード命令</a:t>
            </a:r>
            <a:endParaRPr kumimoji="1" lang="en-US" altLang="ja-JP" sz="2400" dirty="0"/>
          </a:p>
          <a:p>
            <a:pPr marL="457200" lvl="1" indent="0">
              <a:buNone/>
            </a:pPr>
            <a:r>
              <a:rPr lang="en-US" altLang="ja-JP" sz="2000" dirty="0">
                <a:solidFill>
                  <a:srgbClr val="C00000"/>
                </a:solidFill>
                <a:highlight>
                  <a:srgbClr val="EAF6FD"/>
                </a:highlight>
                <a:latin typeface="Lucida Console" panose="020B0609040504020204" pitchFamily="49" charset="0"/>
              </a:rPr>
              <a:t>#include &lt;</a:t>
            </a:r>
            <a:r>
              <a:rPr lang="ja-JP" altLang="en-US" sz="2000" dirty="0">
                <a:solidFill>
                  <a:srgbClr val="C00000"/>
                </a:solidFill>
                <a:highlight>
                  <a:srgbClr val="EAF6FD"/>
                </a:highlight>
                <a:latin typeface="Lucida Console" panose="020B0609040504020204" pitchFamily="49" charset="0"/>
              </a:rPr>
              <a:t>ファイル名</a:t>
            </a:r>
            <a:r>
              <a:rPr lang="en-US" altLang="ja-JP" sz="2000" dirty="0">
                <a:solidFill>
                  <a:srgbClr val="C00000"/>
                </a:solidFill>
                <a:highlight>
                  <a:srgbClr val="EAF6FD"/>
                </a:highlight>
                <a:latin typeface="Lucida Console" panose="020B0609040504020204" pitchFamily="49" charset="0"/>
              </a:rPr>
              <a:t>&gt;</a:t>
            </a:r>
            <a:r>
              <a:rPr lang="en-US" altLang="ja-JP" sz="2000" dirty="0">
                <a:solidFill>
                  <a:srgbClr val="C00000"/>
                </a:solidFill>
                <a:highlight>
                  <a:srgbClr val="EAF6FD"/>
                </a:highlight>
              </a:rPr>
              <a:t> </a:t>
            </a:r>
          </a:p>
          <a:p>
            <a:pPr marL="457200" lvl="1" indent="0">
              <a:buNone/>
            </a:pPr>
            <a:r>
              <a:rPr lang="ja-JP" altLang="en-US" sz="2000" dirty="0"/>
              <a:t>インクルード文の場所に、指定されたファイルの中身を埋め込む</a:t>
            </a:r>
            <a:endParaRPr lang="en-US" altLang="ja-JP" sz="2000" dirty="0"/>
          </a:p>
          <a:p>
            <a:endParaRPr kumimoji="1" lang="en-US" altLang="ja-JP" sz="2400" dirty="0"/>
          </a:p>
          <a:p>
            <a:r>
              <a:rPr kumimoji="1" lang="ja-JP" altLang="en-US" sz="2400" dirty="0"/>
              <a:t>例：マクロ（置換処理）</a:t>
            </a:r>
            <a:endParaRPr kumimoji="1" lang="en-US" altLang="ja-JP" sz="2400" dirty="0"/>
          </a:p>
          <a:p>
            <a:pPr marL="457200" lvl="1" indent="0">
              <a:buNone/>
            </a:pPr>
            <a:r>
              <a:rPr lang="en-US" altLang="ja-JP" sz="2000" dirty="0">
                <a:solidFill>
                  <a:srgbClr val="C00000"/>
                </a:solidFill>
                <a:highlight>
                  <a:srgbClr val="EAF6FD"/>
                </a:highlight>
                <a:latin typeface="Lucida Console" panose="020B0609040504020204" pitchFamily="49" charset="0"/>
              </a:rPr>
              <a:t>#define </a:t>
            </a:r>
            <a:r>
              <a:rPr lang="ja-JP" altLang="en-US" sz="2000" dirty="0">
                <a:solidFill>
                  <a:srgbClr val="C00000"/>
                </a:solidFill>
                <a:highlight>
                  <a:srgbClr val="EAF6FD"/>
                </a:highlight>
                <a:latin typeface="Lucida Console" panose="020B0609040504020204" pitchFamily="49" charset="0"/>
              </a:rPr>
              <a:t>置き換えられる文字列 置き換える文字列</a:t>
            </a:r>
            <a:endParaRPr lang="en-US" altLang="ja-JP" sz="2000" dirty="0">
              <a:solidFill>
                <a:srgbClr val="C00000"/>
              </a:solidFill>
              <a:highlight>
                <a:srgbClr val="EAF6FD"/>
              </a:highlight>
              <a:latin typeface="Lucida Console" panose="020B0609040504020204" pitchFamily="49" charset="0"/>
            </a:endParaRPr>
          </a:p>
          <a:p>
            <a:pPr marL="457200" lvl="1" indent="0">
              <a:buNone/>
            </a:pPr>
            <a:r>
              <a:rPr lang="ja-JP" altLang="en-US" sz="2000" dirty="0"/>
              <a:t>コンパイル前に文字列の置き換えが行われる</a:t>
            </a:r>
            <a:endParaRPr lang="en-US" altLang="ja-JP" sz="2000" dirty="0"/>
          </a:p>
          <a:p>
            <a:endParaRPr kumimoji="1" lang="en-US" altLang="ja-JP" sz="2400" dirty="0"/>
          </a:p>
          <a:p>
            <a:endParaRPr kumimoji="1" lang="ja-JP" altLang="en-US" sz="2400" dirty="0"/>
          </a:p>
        </p:txBody>
      </p:sp>
    </p:spTree>
    <p:extLst>
      <p:ext uri="{BB962C8B-B14F-4D97-AF65-F5344CB8AC3E}">
        <p14:creationId xmlns:p14="http://schemas.microsoft.com/office/powerpoint/2010/main" val="76649824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220C94-421F-A2E5-56DD-3545A1ED82B9}"/>
              </a:ext>
            </a:extLst>
          </p:cNvPr>
          <p:cNvSpPr>
            <a:spLocks noGrp="1"/>
          </p:cNvSpPr>
          <p:nvPr>
            <p:ph type="title"/>
          </p:nvPr>
        </p:nvSpPr>
        <p:spPr/>
        <p:txBody>
          <a:bodyPr/>
          <a:lstStyle/>
          <a:p>
            <a:r>
              <a:rPr kumimoji="1" lang="ja-JP" altLang="en-US" dirty="0"/>
              <a:t>マクロの例</a:t>
            </a:r>
          </a:p>
        </p:txBody>
      </p:sp>
      <p:sp>
        <p:nvSpPr>
          <p:cNvPr id="5" name="テキスト ボックス 4">
            <a:extLst>
              <a:ext uri="{FF2B5EF4-FFF2-40B4-BE49-F238E27FC236}">
                <a16:creationId xmlns:a16="http://schemas.microsoft.com/office/drawing/2014/main" id="{153148E6-D0BC-A2C9-C14B-9C0FE0343326}"/>
              </a:ext>
            </a:extLst>
          </p:cNvPr>
          <p:cNvSpPr txBox="1"/>
          <p:nvPr/>
        </p:nvSpPr>
        <p:spPr>
          <a:xfrm>
            <a:off x="395536" y="1340768"/>
            <a:ext cx="3672408" cy="132343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solidFill>
                  <a:srgbClr val="C00000"/>
                </a:solidFill>
                <a:ea typeface="ＭＳ ゴシック" panose="020B0609070205080204" pitchFamily="49" charset="-128"/>
              </a:rPr>
              <a:t>#define NUM 10</a:t>
            </a:r>
          </a:p>
          <a:p>
            <a:pPr algn="l"/>
            <a:endParaRPr lang="en-US" altLang="ja-JP" sz="2000" dirty="0">
              <a:ea typeface="ＭＳ ゴシック" panose="020B0609070205080204" pitchFamily="49" charset="-128"/>
            </a:endParaRPr>
          </a:p>
          <a:p>
            <a:pPr algn="l"/>
            <a:r>
              <a:rPr lang="en-US" altLang="ja-JP" sz="2000" dirty="0">
                <a:ea typeface="ＭＳ ゴシック" panose="020B0609070205080204" pitchFamily="49" charset="-128"/>
              </a:rPr>
              <a:t>int x[</a:t>
            </a:r>
            <a:r>
              <a:rPr lang="en-US" altLang="ja-JP" sz="2000" dirty="0">
                <a:solidFill>
                  <a:srgbClr val="C00000"/>
                </a:solidFill>
                <a:ea typeface="ＭＳ ゴシック" panose="020B0609070205080204" pitchFamily="49" charset="-128"/>
              </a:rPr>
              <a:t>NUM</a:t>
            </a:r>
            <a:r>
              <a:rPr lang="en-US" altLang="ja-JP" sz="2000" dirty="0">
                <a:ea typeface="ＭＳ ゴシック" panose="020B0609070205080204" pitchFamily="49" charset="-128"/>
              </a:rPr>
              <a:t>]</a:t>
            </a:r>
          </a:p>
          <a:p>
            <a:pPr algn="l"/>
            <a:r>
              <a:rPr lang="en-US" altLang="ja-JP" sz="2000" dirty="0">
                <a:ea typeface="ＭＳ ゴシック" panose="020B0609070205080204" pitchFamily="49" charset="-128"/>
              </a:rPr>
              <a:t>int y[</a:t>
            </a:r>
            <a:r>
              <a:rPr lang="en-US" altLang="ja-JP" sz="2000" dirty="0">
                <a:solidFill>
                  <a:srgbClr val="C00000"/>
                </a:solidFill>
                <a:ea typeface="ＭＳ ゴシック" panose="020B0609070205080204" pitchFamily="49" charset="-128"/>
              </a:rPr>
              <a:t>NUM</a:t>
            </a:r>
            <a:r>
              <a:rPr lang="en-US" altLang="ja-JP" sz="2000" dirty="0">
                <a:ea typeface="ＭＳ ゴシック" panose="020B0609070205080204" pitchFamily="49" charset="-128"/>
              </a:rPr>
              <a:t>]</a:t>
            </a:r>
          </a:p>
        </p:txBody>
      </p:sp>
      <p:sp>
        <p:nvSpPr>
          <p:cNvPr id="6" name="テキスト ボックス 5">
            <a:extLst>
              <a:ext uri="{FF2B5EF4-FFF2-40B4-BE49-F238E27FC236}">
                <a16:creationId xmlns:a16="http://schemas.microsoft.com/office/drawing/2014/main" id="{08F48C18-7378-F03C-8CBC-A4B528E053F8}"/>
              </a:ext>
            </a:extLst>
          </p:cNvPr>
          <p:cNvSpPr txBox="1"/>
          <p:nvPr/>
        </p:nvSpPr>
        <p:spPr>
          <a:xfrm>
            <a:off x="3215730" y="1332966"/>
            <a:ext cx="4812653" cy="369332"/>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これ以降の「</a:t>
            </a:r>
            <a:r>
              <a:rPr lang="en-US" altLang="ja-JP" dirty="0">
                <a:latin typeface="Lucida Console" panose="020B0609040504020204" pitchFamily="49" charset="0"/>
                <a:ea typeface="+mn-ea"/>
              </a:rPr>
              <a:t>NUM</a:t>
            </a:r>
            <a:r>
              <a:rPr lang="ja-JP" altLang="en-US" dirty="0">
                <a:latin typeface="Lucida Console" panose="020B0609040504020204" pitchFamily="49" charset="0"/>
                <a:ea typeface="+mn-ea"/>
              </a:rPr>
              <a:t>」を「</a:t>
            </a:r>
            <a:r>
              <a:rPr lang="en-US" altLang="ja-JP" dirty="0">
                <a:latin typeface="Lucida Console" panose="020B0609040504020204" pitchFamily="49" charset="0"/>
                <a:ea typeface="+mn-ea"/>
              </a:rPr>
              <a:t>10</a:t>
            </a:r>
            <a:r>
              <a:rPr lang="ja-JP" altLang="en-US" dirty="0">
                <a:latin typeface="Lucida Console" panose="020B0609040504020204" pitchFamily="49" charset="0"/>
                <a:ea typeface="+mn-ea"/>
              </a:rPr>
              <a:t>」に置き換える</a:t>
            </a:r>
            <a:endParaRPr lang="en-US" altLang="ja-JP" b="1" i="0" u="none" strike="noStrike" baseline="0" dirty="0">
              <a:solidFill>
                <a:srgbClr val="C00000"/>
              </a:solidFill>
              <a:latin typeface="+mn-ea"/>
              <a:ea typeface="+mn-ea"/>
            </a:endParaRPr>
          </a:p>
        </p:txBody>
      </p:sp>
      <p:cxnSp>
        <p:nvCxnSpPr>
          <p:cNvPr id="7" name="直線矢印コネクタ 6">
            <a:extLst>
              <a:ext uri="{FF2B5EF4-FFF2-40B4-BE49-F238E27FC236}">
                <a16:creationId xmlns:a16="http://schemas.microsoft.com/office/drawing/2014/main" id="{9A95EB53-D560-688D-F51C-9C9C08ADD635}"/>
              </a:ext>
            </a:extLst>
          </p:cNvPr>
          <p:cNvCxnSpPr>
            <a:cxnSpLocks/>
          </p:cNvCxnSpPr>
          <p:nvPr/>
        </p:nvCxnSpPr>
        <p:spPr>
          <a:xfrm flipH="1">
            <a:off x="2771800" y="1525434"/>
            <a:ext cx="43204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9AF4AE3-8D09-F0F9-F3D2-5ECE9E1AD02F}"/>
              </a:ext>
            </a:extLst>
          </p:cNvPr>
          <p:cNvSpPr txBox="1"/>
          <p:nvPr/>
        </p:nvSpPr>
        <p:spPr>
          <a:xfrm>
            <a:off x="395536" y="3046884"/>
            <a:ext cx="4536504"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solidFill>
                  <a:srgbClr val="C00000"/>
                </a:solidFill>
                <a:ea typeface="ＭＳ ゴシック" panose="020B0609070205080204" pitchFamily="49" charset="-128"/>
              </a:rPr>
              <a:t>#define PI 3.14159265359</a:t>
            </a:r>
          </a:p>
        </p:txBody>
      </p:sp>
      <p:sp>
        <p:nvSpPr>
          <p:cNvPr id="10" name="テキスト ボックス 9">
            <a:extLst>
              <a:ext uri="{FF2B5EF4-FFF2-40B4-BE49-F238E27FC236}">
                <a16:creationId xmlns:a16="http://schemas.microsoft.com/office/drawing/2014/main" id="{90B15E1F-A5E9-F09C-4D5C-52884D1CFC66}"/>
              </a:ext>
            </a:extLst>
          </p:cNvPr>
          <p:cNvSpPr txBox="1"/>
          <p:nvPr/>
        </p:nvSpPr>
        <p:spPr>
          <a:xfrm>
            <a:off x="4932040" y="3039797"/>
            <a:ext cx="3960440" cy="646331"/>
          </a:xfrm>
          <a:prstGeom prst="rect">
            <a:avLst/>
          </a:prstGeom>
          <a:solidFill>
            <a:schemeClr val="bg1"/>
          </a:solidFill>
          <a:ln>
            <a:solidFill>
              <a:schemeClr val="tx2"/>
            </a:solidFill>
          </a:ln>
        </p:spPr>
        <p:txBody>
          <a:bodyPr wrap="square" rtlCol="0">
            <a:spAutoFit/>
          </a:bodyPr>
          <a:lstStyle/>
          <a:p>
            <a:pPr algn="l"/>
            <a:r>
              <a:rPr lang="ja-JP" altLang="en-US" dirty="0">
                <a:latin typeface="Lucida Console" panose="020B0609040504020204" pitchFamily="49" charset="0"/>
                <a:ea typeface="+mn-ea"/>
              </a:rPr>
              <a:t>これ以降の「</a:t>
            </a:r>
            <a:r>
              <a:rPr lang="en-US" altLang="ja-JP" dirty="0">
                <a:latin typeface="Lucida Console" panose="020B0609040504020204" pitchFamily="49" charset="0"/>
                <a:ea typeface="+mn-ea"/>
              </a:rPr>
              <a:t>PI</a:t>
            </a:r>
            <a:r>
              <a:rPr lang="ja-JP" altLang="en-US" dirty="0">
                <a:latin typeface="Lucida Console" panose="020B0609040504020204" pitchFamily="49" charset="0"/>
                <a:ea typeface="+mn-ea"/>
              </a:rPr>
              <a:t>」を</a:t>
            </a:r>
            <a:br>
              <a:rPr lang="en-US" altLang="ja-JP" dirty="0">
                <a:latin typeface="Lucida Console" panose="020B0609040504020204" pitchFamily="49" charset="0"/>
                <a:ea typeface="+mn-ea"/>
              </a:rPr>
            </a:br>
            <a:r>
              <a:rPr lang="ja-JP" altLang="en-US" dirty="0">
                <a:latin typeface="Lucida Console" panose="020B0609040504020204" pitchFamily="49" charset="0"/>
                <a:ea typeface="+mn-ea"/>
              </a:rPr>
              <a:t>「</a:t>
            </a:r>
            <a:r>
              <a:rPr lang="en-US" altLang="ja-JP" dirty="0">
                <a:latin typeface="Lucida Console" panose="020B0609040504020204" pitchFamily="49" charset="0"/>
                <a:ea typeface="+mn-ea"/>
              </a:rPr>
              <a:t>3.14159265359</a:t>
            </a:r>
            <a:r>
              <a:rPr lang="ja-JP" altLang="en-US" dirty="0">
                <a:latin typeface="Lucida Console" panose="020B0609040504020204" pitchFamily="49" charset="0"/>
                <a:ea typeface="+mn-ea"/>
              </a:rPr>
              <a:t>」に置き換える</a:t>
            </a:r>
            <a:endParaRPr lang="en-US" altLang="ja-JP" b="1" i="0" u="none" strike="noStrike" baseline="0" dirty="0">
              <a:solidFill>
                <a:srgbClr val="C00000"/>
              </a:solidFill>
              <a:latin typeface="+mn-ea"/>
              <a:ea typeface="+mn-ea"/>
            </a:endParaRPr>
          </a:p>
        </p:txBody>
      </p:sp>
      <p:cxnSp>
        <p:nvCxnSpPr>
          <p:cNvPr id="11" name="直線矢印コネクタ 10">
            <a:extLst>
              <a:ext uri="{FF2B5EF4-FFF2-40B4-BE49-F238E27FC236}">
                <a16:creationId xmlns:a16="http://schemas.microsoft.com/office/drawing/2014/main" id="{316CF989-F5A7-E736-1FE8-E671BACEF12A}"/>
              </a:ext>
            </a:extLst>
          </p:cNvPr>
          <p:cNvCxnSpPr>
            <a:cxnSpLocks/>
          </p:cNvCxnSpPr>
          <p:nvPr/>
        </p:nvCxnSpPr>
        <p:spPr>
          <a:xfrm flipH="1">
            <a:off x="4488109" y="3232265"/>
            <a:ext cx="43204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86988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29C59-C5C6-DA4F-FCF3-9F166E2BB55D}"/>
              </a:ext>
            </a:extLst>
          </p:cNvPr>
          <p:cNvSpPr>
            <a:spLocks noGrp="1"/>
          </p:cNvSpPr>
          <p:nvPr>
            <p:ph type="title"/>
          </p:nvPr>
        </p:nvSpPr>
        <p:spPr/>
        <p:txBody>
          <a:bodyPr/>
          <a:lstStyle/>
          <a:p>
            <a:r>
              <a:rPr kumimoji="1" lang="ja-JP" altLang="en-US" dirty="0"/>
              <a:t>関数形式マクロ</a:t>
            </a:r>
          </a:p>
        </p:txBody>
      </p:sp>
      <p:sp>
        <p:nvSpPr>
          <p:cNvPr id="5" name="テキスト ボックス 4">
            <a:extLst>
              <a:ext uri="{FF2B5EF4-FFF2-40B4-BE49-F238E27FC236}">
                <a16:creationId xmlns:a16="http://schemas.microsoft.com/office/drawing/2014/main" id="{A4431337-2F5B-56BC-D580-36A279D09C99}"/>
              </a:ext>
            </a:extLst>
          </p:cNvPr>
          <p:cNvSpPr txBox="1"/>
          <p:nvPr/>
        </p:nvSpPr>
        <p:spPr>
          <a:xfrm>
            <a:off x="395536" y="1851160"/>
            <a:ext cx="5976664"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s-ES" altLang="ja-JP" sz="2000" dirty="0">
                <a:ea typeface="ＭＳ ゴシック" panose="020B0609070205080204" pitchFamily="49" charset="-128"/>
              </a:rPr>
              <a:t>#define MAX(x, y) (x &gt; y ? x : y)</a:t>
            </a:r>
            <a:endParaRPr lang="en-US" altLang="ja-JP" sz="2000" dirty="0">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7BD4DD3F-D537-6437-0F61-C98E7FB5D15B}"/>
              </a:ext>
            </a:extLst>
          </p:cNvPr>
          <p:cNvSpPr txBox="1"/>
          <p:nvPr/>
        </p:nvSpPr>
        <p:spPr>
          <a:xfrm>
            <a:off x="395536" y="2735946"/>
            <a:ext cx="1728192"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s-ES" altLang="ja-JP" sz="2000" dirty="0">
                <a:ea typeface="ＭＳ ゴシック" panose="020B0609070205080204" pitchFamily="49" charset="-128"/>
              </a:rPr>
              <a:t>MAX(</a:t>
            </a:r>
            <a:r>
              <a:rPr lang="es-ES" altLang="ja-JP" sz="2000" dirty="0">
                <a:solidFill>
                  <a:srgbClr val="C00000"/>
                </a:solidFill>
                <a:ea typeface="ＭＳ ゴシック" panose="020B0609070205080204" pitchFamily="49" charset="-128"/>
              </a:rPr>
              <a:t>x</a:t>
            </a:r>
            <a:r>
              <a:rPr lang="es-ES" altLang="ja-JP" sz="2000" dirty="0">
                <a:ea typeface="ＭＳ ゴシック" panose="020B0609070205080204" pitchFamily="49" charset="-128"/>
              </a:rPr>
              <a:t>, </a:t>
            </a:r>
            <a:r>
              <a:rPr lang="es-ES" altLang="ja-JP" sz="2000" dirty="0">
                <a:solidFill>
                  <a:srgbClr val="C00000"/>
                </a:solidFill>
                <a:ea typeface="ＭＳ ゴシック" panose="020B0609070205080204" pitchFamily="49" charset="-128"/>
              </a:rPr>
              <a:t>y</a:t>
            </a:r>
            <a:r>
              <a:rPr lang="es-ES" altLang="ja-JP" sz="2000" dirty="0">
                <a:ea typeface="ＭＳ ゴシック" panose="020B0609070205080204" pitchFamily="49" charset="-128"/>
              </a:rPr>
              <a:t>)</a:t>
            </a:r>
            <a:endParaRPr lang="en-US" altLang="ja-JP" sz="2000" dirty="0">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41FD6B85-DAE8-CF03-B604-9FD4D6E25B9C}"/>
              </a:ext>
            </a:extLst>
          </p:cNvPr>
          <p:cNvSpPr txBox="1"/>
          <p:nvPr/>
        </p:nvSpPr>
        <p:spPr>
          <a:xfrm>
            <a:off x="3926524" y="2731225"/>
            <a:ext cx="2661700"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s-ES" altLang="ja-JP" sz="2000" dirty="0">
                <a:ea typeface="ＭＳ ゴシック" panose="020B0609070205080204" pitchFamily="49" charset="-128"/>
              </a:rPr>
              <a:t>(</a:t>
            </a:r>
            <a:r>
              <a:rPr lang="es-ES" altLang="ja-JP" sz="2000" dirty="0">
                <a:solidFill>
                  <a:srgbClr val="C00000"/>
                </a:solidFill>
                <a:ea typeface="ＭＳ ゴシック" panose="020B0609070205080204" pitchFamily="49" charset="-128"/>
              </a:rPr>
              <a:t>x</a:t>
            </a:r>
            <a:r>
              <a:rPr lang="es-ES" altLang="ja-JP" sz="2000" dirty="0">
                <a:ea typeface="ＭＳ ゴシック" panose="020B0609070205080204" pitchFamily="49" charset="-128"/>
              </a:rPr>
              <a:t> &gt; </a:t>
            </a:r>
            <a:r>
              <a:rPr lang="es-ES" altLang="ja-JP" sz="2000" dirty="0">
                <a:solidFill>
                  <a:srgbClr val="C00000"/>
                </a:solidFill>
                <a:ea typeface="ＭＳ ゴシック" panose="020B0609070205080204" pitchFamily="49" charset="-128"/>
              </a:rPr>
              <a:t>y</a:t>
            </a:r>
            <a:r>
              <a:rPr lang="es-ES" altLang="ja-JP" sz="2000" dirty="0">
                <a:ea typeface="ＭＳ ゴシック" panose="020B0609070205080204" pitchFamily="49" charset="-128"/>
              </a:rPr>
              <a:t> ? </a:t>
            </a:r>
            <a:r>
              <a:rPr lang="es-ES" altLang="ja-JP" sz="2000" dirty="0">
                <a:solidFill>
                  <a:srgbClr val="C00000"/>
                </a:solidFill>
                <a:ea typeface="ＭＳ ゴシック" panose="020B0609070205080204" pitchFamily="49" charset="-128"/>
              </a:rPr>
              <a:t>x</a:t>
            </a:r>
            <a:r>
              <a:rPr lang="es-ES" altLang="ja-JP" sz="2000" dirty="0">
                <a:ea typeface="ＭＳ ゴシック" panose="020B0609070205080204" pitchFamily="49" charset="-128"/>
              </a:rPr>
              <a:t> : </a:t>
            </a:r>
            <a:r>
              <a:rPr lang="es-ES" altLang="ja-JP" sz="2000" dirty="0">
                <a:solidFill>
                  <a:srgbClr val="C00000"/>
                </a:solidFill>
                <a:ea typeface="ＭＳ ゴシック" panose="020B0609070205080204" pitchFamily="49" charset="-128"/>
              </a:rPr>
              <a:t>y</a:t>
            </a:r>
            <a:r>
              <a:rPr lang="es-ES" altLang="ja-JP" sz="2000" dirty="0">
                <a:ea typeface="ＭＳ ゴシック" panose="020B0609070205080204" pitchFamily="49" charset="-128"/>
              </a:rPr>
              <a:t>)</a:t>
            </a:r>
            <a:endParaRPr lang="en-US" altLang="ja-JP" sz="2000" dirty="0">
              <a:ea typeface="ＭＳ ゴシック" panose="020B0609070205080204" pitchFamily="49" charset="-128"/>
            </a:endParaRPr>
          </a:p>
        </p:txBody>
      </p:sp>
      <p:cxnSp>
        <p:nvCxnSpPr>
          <p:cNvPr id="10" name="直線矢印コネクタ 9">
            <a:extLst>
              <a:ext uri="{FF2B5EF4-FFF2-40B4-BE49-F238E27FC236}">
                <a16:creationId xmlns:a16="http://schemas.microsoft.com/office/drawing/2014/main" id="{2ACE0DF1-70CF-0732-20DE-28688B5471E4}"/>
              </a:ext>
            </a:extLst>
          </p:cNvPr>
          <p:cNvCxnSpPr>
            <a:cxnSpLocks/>
          </p:cNvCxnSpPr>
          <p:nvPr/>
        </p:nvCxnSpPr>
        <p:spPr>
          <a:xfrm>
            <a:off x="2619967" y="2931280"/>
            <a:ext cx="65995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37B5580C-DF28-7AE3-F280-C1C02272370A}"/>
              </a:ext>
            </a:extLst>
          </p:cNvPr>
          <p:cNvSpPr>
            <a:spLocks noGrp="1"/>
          </p:cNvSpPr>
          <p:nvPr>
            <p:ph idx="1"/>
          </p:nvPr>
        </p:nvSpPr>
        <p:spPr>
          <a:xfrm>
            <a:off x="131637" y="1171150"/>
            <a:ext cx="8229600" cy="508968"/>
          </a:xfrm>
        </p:spPr>
        <p:txBody>
          <a:bodyPr/>
          <a:lstStyle/>
          <a:p>
            <a:r>
              <a:rPr kumimoji="1" lang="ja-JP" altLang="en-US" sz="2400" dirty="0"/>
              <a:t>マクロと関数の仕組みを組み合わせたもの</a:t>
            </a:r>
          </a:p>
        </p:txBody>
      </p:sp>
      <p:sp>
        <p:nvSpPr>
          <p:cNvPr id="13" name="テキスト ボックス 12">
            <a:extLst>
              <a:ext uri="{FF2B5EF4-FFF2-40B4-BE49-F238E27FC236}">
                <a16:creationId xmlns:a16="http://schemas.microsoft.com/office/drawing/2014/main" id="{BB88C37D-09FF-205F-7B69-C2926DA4A494}"/>
              </a:ext>
            </a:extLst>
          </p:cNvPr>
          <p:cNvSpPr txBox="1"/>
          <p:nvPr/>
        </p:nvSpPr>
        <p:spPr>
          <a:xfrm>
            <a:off x="2123435" y="3211087"/>
            <a:ext cx="1800493" cy="369332"/>
          </a:xfrm>
          <a:prstGeom prst="rect">
            <a:avLst/>
          </a:prstGeom>
          <a:noFill/>
        </p:spPr>
        <p:txBody>
          <a:bodyPr wrap="none" rtlCol="0">
            <a:spAutoFit/>
          </a:bodyPr>
          <a:lstStyle/>
          <a:p>
            <a:r>
              <a:rPr kumimoji="1" lang="ja-JP" altLang="en-US" dirty="0">
                <a:latin typeface="+mn-ea"/>
                <a:ea typeface="+mn-ea"/>
              </a:rPr>
              <a:t>置き換えられる</a:t>
            </a:r>
          </a:p>
        </p:txBody>
      </p:sp>
      <p:sp>
        <p:nvSpPr>
          <p:cNvPr id="14" name="テキスト ボックス 13">
            <a:extLst>
              <a:ext uri="{FF2B5EF4-FFF2-40B4-BE49-F238E27FC236}">
                <a16:creationId xmlns:a16="http://schemas.microsoft.com/office/drawing/2014/main" id="{BF228811-DDD4-AB3B-C5F5-D72D9B472F0A}"/>
              </a:ext>
            </a:extLst>
          </p:cNvPr>
          <p:cNvSpPr txBox="1"/>
          <p:nvPr/>
        </p:nvSpPr>
        <p:spPr>
          <a:xfrm>
            <a:off x="395536" y="3816066"/>
            <a:ext cx="1728192"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s-ES" altLang="ja-JP" sz="2000" dirty="0">
                <a:ea typeface="ＭＳ ゴシック" panose="020B0609070205080204" pitchFamily="49" charset="-128"/>
              </a:rPr>
              <a:t>MAX(</a:t>
            </a:r>
            <a:r>
              <a:rPr lang="es-ES" altLang="ja-JP" sz="2000" dirty="0">
                <a:solidFill>
                  <a:srgbClr val="C00000"/>
                </a:solidFill>
                <a:ea typeface="ＭＳ ゴシック" panose="020B0609070205080204" pitchFamily="49" charset="-128"/>
              </a:rPr>
              <a:t>a</a:t>
            </a:r>
            <a:r>
              <a:rPr lang="es-ES" altLang="ja-JP" sz="2000" dirty="0">
                <a:ea typeface="ＭＳ ゴシック" panose="020B0609070205080204" pitchFamily="49" charset="-128"/>
              </a:rPr>
              <a:t>, </a:t>
            </a:r>
            <a:r>
              <a:rPr lang="es-ES" altLang="ja-JP" sz="2000" dirty="0">
                <a:solidFill>
                  <a:srgbClr val="C00000"/>
                </a:solidFill>
                <a:ea typeface="ＭＳ ゴシック" panose="020B0609070205080204" pitchFamily="49" charset="-128"/>
              </a:rPr>
              <a:t>b</a:t>
            </a:r>
            <a:r>
              <a:rPr lang="es-ES" altLang="ja-JP" sz="2000" dirty="0">
                <a:ea typeface="ＭＳ ゴシック" panose="020B0609070205080204" pitchFamily="49" charset="-128"/>
              </a:rPr>
              <a:t>)</a:t>
            </a:r>
            <a:endParaRPr lang="en-US" altLang="ja-JP" sz="2000" dirty="0">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73D1B787-D562-5643-D9FE-3542628770A5}"/>
              </a:ext>
            </a:extLst>
          </p:cNvPr>
          <p:cNvSpPr txBox="1"/>
          <p:nvPr/>
        </p:nvSpPr>
        <p:spPr>
          <a:xfrm>
            <a:off x="3926524" y="3811345"/>
            <a:ext cx="2661700"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s-ES" altLang="ja-JP" sz="2000" dirty="0">
                <a:ea typeface="ＭＳ ゴシック" panose="020B0609070205080204" pitchFamily="49" charset="-128"/>
              </a:rPr>
              <a:t>(</a:t>
            </a:r>
            <a:r>
              <a:rPr lang="es-ES" altLang="ja-JP" sz="2000" dirty="0">
                <a:solidFill>
                  <a:srgbClr val="C00000"/>
                </a:solidFill>
                <a:ea typeface="ＭＳ ゴシック" panose="020B0609070205080204" pitchFamily="49" charset="-128"/>
              </a:rPr>
              <a:t>a</a:t>
            </a:r>
            <a:r>
              <a:rPr lang="es-ES" altLang="ja-JP" sz="2000" dirty="0">
                <a:ea typeface="ＭＳ ゴシック" panose="020B0609070205080204" pitchFamily="49" charset="-128"/>
              </a:rPr>
              <a:t> &gt; </a:t>
            </a:r>
            <a:r>
              <a:rPr lang="es-ES" altLang="ja-JP" sz="2000" dirty="0">
                <a:solidFill>
                  <a:srgbClr val="C00000"/>
                </a:solidFill>
                <a:ea typeface="ＭＳ ゴシック" panose="020B0609070205080204" pitchFamily="49" charset="-128"/>
              </a:rPr>
              <a:t>b</a:t>
            </a:r>
            <a:r>
              <a:rPr lang="es-ES" altLang="ja-JP" sz="2000" dirty="0">
                <a:ea typeface="ＭＳ ゴシック" panose="020B0609070205080204" pitchFamily="49" charset="-128"/>
              </a:rPr>
              <a:t> ? </a:t>
            </a:r>
            <a:r>
              <a:rPr lang="es-ES" altLang="ja-JP" sz="2000" dirty="0">
                <a:solidFill>
                  <a:srgbClr val="C00000"/>
                </a:solidFill>
                <a:ea typeface="ＭＳ ゴシック" panose="020B0609070205080204" pitchFamily="49" charset="-128"/>
              </a:rPr>
              <a:t>a</a:t>
            </a:r>
            <a:r>
              <a:rPr lang="es-ES" altLang="ja-JP" sz="2000" dirty="0">
                <a:ea typeface="ＭＳ ゴシック" panose="020B0609070205080204" pitchFamily="49" charset="-128"/>
              </a:rPr>
              <a:t> : </a:t>
            </a:r>
            <a:r>
              <a:rPr lang="es-ES" altLang="ja-JP" sz="2000" dirty="0">
                <a:solidFill>
                  <a:srgbClr val="C00000"/>
                </a:solidFill>
                <a:ea typeface="ＭＳ ゴシック" panose="020B0609070205080204" pitchFamily="49" charset="-128"/>
              </a:rPr>
              <a:t>b</a:t>
            </a:r>
            <a:r>
              <a:rPr lang="es-ES" altLang="ja-JP" sz="2000" dirty="0">
                <a:ea typeface="ＭＳ ゴシック" panose="020B0609070205080204" pitchFamily="49" charset="-128"/>
              </a:rPr>
              <a:t>)</a:t>
            </a:r>
            <a:endParaRPr lang="en-US" altLang="ja-JP" sz="2000" dirty="0">
              <a:ea typeface="ＭＳ ゴシック" panose="020B0609070205080204" pitchFamily="49" charset="-128"/>
            </a:endParaRPr>
          </a:p>
        </p:txBody>
      </p:sp>
      <p:cxnSp>
        <p:nvCxnSpPr>
          <p:cNvPr id="16" name="直線矢印コネクタ 15">
            <a:extLst>
              <a:ext uri="{FF2B5EF4-FFF2-40B4-BE49-F238E27FC236}">
                <a16:creationId xmlns:a16="http://schemas.microsoft.com/office/drawing/2014/main" id="{C2A25548-3431-A22B-ACD5-B0FA6720B63C}"/>
              </a:ext>
            </a:extLst>
          </p:cNvPr>
          <p:cNvCxnSpPr>
            <a:cxnSpLocks/>
          </p:cNvCxnSpPr>
          <p:nvPr/>
        </p:nvCxnSpPr>
        <p:spPr>
          <a:xfrm>
            <a:off x="2619967" y="4011400"/>
            <a:ext cx="65995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1E96542E-95CB-B8DD-FE47-027E264763CD}"/>
              </a:ext>
            </a:extLst>
          </p:cNvPr>
          <p:cNvSpPr txBox="1"/>
          <p:nvPr/>
        </p:nvSpPr>
        <p:spPr>
          <a:xfrm>
            <a:off x="2123435" y="4291207"/>
            <a:ext cx="1800493" cy="369332"/>
          </a:xfrm>
          <a:prstGeom prst="rect">
            <a:avLst/>
          </a:prstGeom>
          <a:noFill/>
        </p:spPr>
        <p:txBody>
          <a:bodyPr wrap="none" rtlCol="0">
            <a:spAutoFit/>
          </a:bodyPr>
          <a:lstStyle/>
          <a:p>
            <a:r>
              <a:rPr kumimoji="1" lang="ja-JP" altLang="en-US" dirty="0">
                <a:latin typeface="+mn-ea"/>
                <a:ea typeface="+mn-ea"/>
              </a:rPr>
              <a:t>置き換えられる</a:t>
            </a:r>
          </a:p>
        </p:txBody>
      </p:sp>
      <p:sp>
        <p:nvSpPr>
          <p:cNvPr id="18" name="テキスト ボックス 17">
            <a:extLst>
              <a:ext uri="{FF2B5EF4-FFF2-40B4-BE49-F238E27FC236}">
                <a16:creationId xmlns:a16="http://schemas.microsoft.com/office/drawing/2014/main" id="{6B6A8521-536A-F086-418F-EB3ADED48AF3}"/>
              </a:ext>
            </a:extLst>
          </p:cNvPr>
          <p:cNvSpPr txBox="1"/>
          <p:nvPr/>
        </p:nvSpPr>
        <p:spPr>
          <a:xfrm>
            <a:off x="107504" y="4945066"/>
            <a:ext cx="3114338"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s-ES" altLang="ja-JP" sz="2000" dirty="0">
                <a:ea typeface="ＭＳ ゴシック" panose="020B0609070205080204" pitchFamily="49" charset="-128"/>
              </a:rPr>
              <a:t>MAX(</a:t>
            </a:r>
            <a:r>
              <a:rPr lang="es-ES" altLang="ja-JP" sz="2000" dirty="0">
                <a:solidFill>
                  <a:srgbClr val="C00000"/>
                </a:solidFill>
                <a:ea typeface="ＭＳ ゴシック" panose="020B0609070205080204" pitchFamily="49" charset="-128"/>
              </a:rPr>
              <a:t>p0.age</a:t>
            </a:r>
            <a:r>
              <a:rPr lang="es-ES" altLang="ja-JP" sz="2000" dirty="0">
                <a:ea typeface="ＭＳ ゴシック" panose="020B0609070205080204" pitchFamily="49" charset="-128"/>
              </a:rPr>
              <a:t>, </a:t>
            </a:r>
            <a:r>
              <a:rPr lang="es-ES" altLang="ja-JP" sz="2000" dirty="0">
                <a:solidFill>
                  <a:srgbClr val="C00000"/>
                </a:solidFill>
                <a:ea typeface="ＭＳ ゴシック" panose="020B0609070205080204" pitchFamily="49" charset="-128"/>
              </a:rPr>
              <a:t>a1.age</a:t>
            </a:r>
            <a:r>
              <a:rPr lang="es-ES" altLang="ja-JP" sz="2000" dirty="0">
                <a:ea typeface="ＭＳ ゴシック" panose="020B0609070205080204" pitchFamily="49" charset="-128"/>
              </a:rPr>
              <a:t>)</a:t>
            </a:r>
            <a:endParaRPr lang="en-US" altLang="ja-JP" sz="2000" dirty="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38552241-829C-0071-42EA-EBDDE3468AFF}"/>
              </a:ext>
            </a:extLst>
          </p:cNvPr>
          <p:cNvSpPr txBox="1"/>
          <p:nvPr/>
        </p:nvSpPr>
        <p:spPr>
          <a:xfrm>
            <a:off x="3563888" y="4943956"/>
            <a:ext cx="5760640"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ea typeface="ＭＳ ゴシック" panose="020B0609070205080204" pitchFamily="49" charset="-128"/>
              </a:rPr>
              <a:t>(</a:t>
            </a:r>
            <a:r>
              <a:rPr lang="en-US" altLang="ja-JP" sz="2000" dirty="0">
                <a:solidFill>
                  <a:srgbClr val="C00000"/>
                </a:solidFill>
                <a:ea typeface="ＭＳ ゴシック" panose="020B0609070205080204" pitchFamily="49" charset="-128"/>
              </a:rPr>
              <a:t>p0.age</a:t>
            </a:r>
            <a:r>
              <a:rPr lang="en-US" altLang="ja-JP" sz="2000" dirty="0">
                <a:ea typeface="ＭＳ ゴシック" panose="020B0609070205080204" pitchFamily="49" charset="-128"/>
              </a:rPr>
              <a:t> &gt; </a:t>
            </a:r>
            <a:r>
              <a:rPr lang="en-US" altLang="ja-JP" sz="2000" dirty="0">
                <a:solidFill>
                  <a:srgbClr val="C00000"/>
                </a:solidFill>
                <a:ea typeface="ＭＳ ゴシック" panose="020B0609070205080204" pitchFamily="49" charset="-128"/>
              </a:rPr>
              <a:t>p1.age </a:t>
            </a:r>
            <a:r>
              <a:rPr lang="en-US" altLang="ja-JP" sz="2000" dirty="0">
                <a:ea typeface="ＭＳ ゴシック" panose="020B0609070205080204" pitchFamily="49" charset="-128"/>
              </a:rPr>
              <a:t>? </a:t>
            </a:r>
            <a:r>
              <a:rPr lang="en-US" altLang="ja-JP" sz="2000" dirty="0">
                <a:solidFill>
                  <a:srgbClr val="C00000"/>
                </a:solidFill>
                <a:ea typeface="ＭＳ ゴシック" panose="020B0609070205080204" pitchFamily="49" charset="-128"/>
              </a:rPr>
              <a:t>p0.age </a:t>
            </a:r>
            <a:r>
              <a:rPr lang="en-US" altLang="ja-JP" sz="2000" dirty="0">
                <a:ea typeface="ＭＳ ゴシック" panose="020B0609070205080204" pitchFamily="49" charset="-128"/>
              </a:rPr>
              <a:t>: </a:t>
            </a:r>
            <a:r>
              <a:rPr lang="en-US" altLang="ja-JP" sz="2000" dirty="0">
                <a:solidFill>
                  <a:srgbClr val="C00000"/>
                </a:solidFill>
                <a:ea typeface="ＭＳ ゴシック" panose="020B0609070205080204" pitchFamily="49" charset="-128"/>
              </a:rPr>
              <a:t>p1.age</a:t>
            </a:r>
            <a:r>
              <a:rPr lang="en-US" altLang="ja-JP" sz="2000" dirty="0">
                <a:ea typeface="ＭＳ ゴシック" panose="020B0609070205080204" pitchFamily="49" charset="-128"/>
              </a:rPr>
              <a:t>)</a:t>
            </a:r>
          </a:p>
        </p:txBody>
      </p:sp>
      <p:cxnSp>
        <p:nvCxnSpPr>
          <p:cNvPr id="20" name="直線矢印コネクタ 19">
            <a:extLst>
              <a:ext uri="{FF2B5EF4-FFF2-40B4-BE49-F238E27FC236}">
                <a16:creationId xmlns:a16="http://schemas.microsoft.com/office/drawing/2014/main" id="{DFF0FA47-15FE-B32F-10F4-9E287ADBBD80}"/>
              </a:ext>
            </a:extLst>
          </p:cNvPr>
          <p:cNvCxnSpPr>
            <a:cxnSpLocks/>
          </p:cNvCxnSpPr>
          <p:nvPr/>
        </p:nvCxnSpPr>
        <p:spPr>
          <a:xfrm>
            <a:off x="3220081" y="5144011"/>
            <a:ext cx="2735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8E2D202-6965-906D-F3BE-0B70226BFE23}"/>
              </a:ext>
            </a:extLst>
          </p:cNvPr>
          <p:cNvSpPr txBox="1"/>
          <p:nvPr/>
        </p:nvSpPr>
        <p:spPr>
          <a:xfrm>
            <a:off x="2405589" y="5389429"/>
            <a:ext cx="1800493" cy="369332"/>
          </a:xfrm>
          <a:prstGeom prst="rect">
            <a:avLst/>
          </a:prstGeom>
          <a:noFill/>
        </p:spPr>
        <p:txBody>
          <a:bodyPr wrap="none" rtlCol="0">
            <a:spAutoFit/>
          </a:bodyPr>
          <a:lstStyle/>
          <a:p>
            <a:r>
              <a:rPr kumimoji="1" lang="ja-JP" altLang="en-US" dirty="0">
                <a:latin typeface="+mn-ea"/>
                <a:ea typeface="+mn-ea"/>
              </a:rPr>
              <a:t>置き換えられる</a:t>
            </a:r>
          </a:p>
        </p:txBody>
      </p:sp>
    </p:spTree>
    <p:extLst>
      <p:ext uri="{BB962C8B-B14F-4D97-AF65-F5344CB8AC3E}">
        <p14:creationId xmlns:p14="http://schemas.microsoft.com/office/powerpoint/2010/main" val="68588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A49A3DF-33E6-4B52-93E1-3304B24B0C76}"/>
              </a:ext>
            </a:extLst>
          </p:cNvPr>
          <p:cNvSpPr>
            <a:spLocks noGrp="1"/>
          </p:cNvSpPr>
          <p:nvPr>
            <p:ph type="ctrTitle"/>
          </p:nvPr>
        </p:nvSpPr>
        <p:spPr/>
        <p:txBody>
          <a:bodyPr/>
          <a:lstStyle/>
          <a:p>
            <a:r>
              <a:rPr lang="ja-JP" altLang="en-US" dirty="0"/>
              <a:t>プログラムの作成と実行</a:t>
            </a:r>
          </a:p>
        </p:txBody>
      </p:sp>
      <p:sp>
        <p:nvSpPr>
          <p:cNvPr id="6" name="字幕 5">
            <a:extLst>
              <a:ext uri="{FF2B5EF4-FFF2-40B4-BE49-F238E27FC236}">
                <a16:creationId xmlns:a16="http://schemas.microsoft.com/office/drawing/2014/main" id="{0AFC0A71-6C7F-4971-880F-2B7DCF3129A9}"/>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363686885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8EA809-A8CB-11C7-2AE3-580B89967EBD}"/>
              </a:ext>
            </a:extLst>
          </p:cNvPr>
          <p:cNvSpPr>
            <a:spLocks noGrp="1"/>
          </p:cNvSpPr>
          <p:nvPr>
            <p:ph type="title"/>
          </p:nvPr>
        </p:nvSpPr>
        <p:spPr/>
        <p:txBody>
          <a:bodyPr/>
          <a:lstStyle/>
          <a:p>
            <a:r>
              <a:rPr lang="ja-JP" altLang="en-US" dirty="0"/>
              <a:t>条件付きコンパイル</a:t>
            </a:r>
            <a:endParaRPr kumimoji="1" lang="ja-JP" altLang="en-US" dirty="0"/>
          </a:p>
        </p:txBody>
      </p:sp>
      <p:sp>
        <p:nvSpPr>
          <p:cNvPr id="3" name="コンテンツ プレースホルダー 2">
            <a:extLst>
              <a:ext uri="{FF2B5EF4-FFF2-40B4-BE49-F238E27FC236}">
                <a16:creationId xmlns:a16="http://schemas.microsoft.com/office/drawing/2014/main" id="{62FA9C67-CDF6-4E9F-3C1A-32454AA139B4}"/>
              </a:ext>
            </a:extLst>
          </p:cNvPr>
          <p:cNvSpPr>
            <a:spLocks noGrp="1"/>
          </p:cNvSpPr>
          <p:nvPr>
            <p:ph idx="1"/>
          </p:nvPr>
        </p:nvSpPr>
        <p:spPr>
          <a:xfrm>
            <a:off x="457200" y="1214422"/>
            <a:ext cx="8229600" cy="725470"/>
          </a:xfrm>
        </p:spPr>
        <p:txBody>
          <a:bodyPr/>
          <a:lstStyle/>
          <a:p>
            <a:r>
              <a:rPr kumimoji="1" lang="ja-JP" altLang="en-US" sz="2000" dirty="0"/>
              <a:t>条件に応じてコンパイル対象となるプログラムコードを切り替えることができる</a:t>
            </a:r>
          </a:p>
        </p:txBody>
      </p:sp>
      <p:sp>
        <p:nvSpPr>
          <p:cNvPr id="5" name="テキスト ボックス 4">
            <a:extLst>
              <a:ext uri="{FF2B5EF4-FFF2-40B4-BE49-F238E27FC236}">
                <a16:creationId xmlns:a16="http://schemas.microsoft.com/office/drawing/2014/main" id="{0346CE7C-7543-AA98-35B0-BE09AFE0A9D9}"/>
              </a:ext>
            </a:extLst>
          </p:cNvPr>
          <p:cNvSpPr txBox="1"/>
          <p:nvPr/>
        </p:nvSpPr>
        <p:spPr>
          <a:xfrm>
            <a:off x="457200" y="1988840"/>
            <a:ext cx="2746648" cy="1631216"/>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a:solidFill>
                  <a:srgbClr val="C00000"/>
                </a:solidFill>
                <a:ea typeface="ＭＳ ゴシック" panose="020B0609070205080204" pitchFamily="49" charset="-128"/>
              </a:rPr>
              <a:t>#ifdef </a:t>
            </a:r>
            <a:r>
              <a:rPr lang="ja-JP" altLang="en-US" sz="2000" dirty="0">
                <a:solidFill>
                  <a:srgbClr val="C00000"/>
                </a:solidFill>
                <a:ea typeface="ＭＳ ゴシック" panose="020B0609070205080204" pitchFamily="49" charset="-128"/>
              </a:rPr>
              <a:t>マクロ名</a:t>
            </a:r>
            <a:endParaRPr lang="en-US" altLang="ja-JP" sz="2000" dirty="0">
              <a:solidFill>
                <a:srgbClr val="C00000"/>
              </a:solidFill>
              <a:ea typeface="ＭＳ ゴシック" panose="020B0609070205080204" pitchFamily="49" charset="-128"/>
            </a:endParaRPr>
          </a:p>
          <a:p>
            <a:pPr algn="l"/>
            <a:endParaRPr lang="ja-JP" altLang="en-US" sz="2000" dirty="0">
              <a:ea typeface="ＭＳ ゴシック" panose="020B0609070205080204" pitchFamily="49" charset="-128"/>
            </a:endParaRPr>
          </a:p>
          <a:p>
            <a:pPr algn="l"/>
            <a:r>
              <a:rPr lang="ja-JP" altLang="en-US" sz="2000" dirty="0">
                <a:ea typeface="ＭＳ ゴシック" panose="020B0609070205080204" pitchFamily="49" charset="-128"/>
              </a:rPr>
              <a:t>プログラムコード</a:t>
            </a:r>
          </a:p>
          <a:p>
            <a:pPr algn="l"/>
            <a:endParaRPr lang="en-US" altLang="ja-JP" sz="2000" dirty="0">
              <a:ea typeface="ＭＳ ゴシック" panose="020B0609070205080204" pitchFamily="49" charset="-128"/>
            </a:endParaRPr>
          </a:p>
          <a:p>
            <a:pPr algn="l"/>
            <a:r>
              <a:rPr lang="en-US" altLang="ja-JP" sz="2000" dirty="0">
                <a:solidFill>
                  <a:srgbClr val="C00000"/>
                </a:solidFill>
                <a:ea typeface="ＭＳ ゴシック" panose="020B0609070205080204" pitchFamily="49" charset="-128"/>
              </a:rPr>
              <a:t>#endif</a:t>
            </a:r>
          </a:p>
        </p:txBody>
      </p:sp>
      <p:sp>
        <p:nvSpPr>
          <p:cNvPr id="6" name="テキスト ボックス 5">
            <a:extLst>
              <a:ext uri="{FF2B5EF4-FFF2-40B4-BE49-F238E27FC236}">
                <a16:creationId xmlns:a16="http://schemas.microsoft.com/office/drawing/2014/main" id="{1BB87E1C-1D75-CEFD-032D-7ABB8C108FC8}"/>
              </a:ext>
            </a:extLst>
          </p:cNvPr>
          <p:cNvSpPr txBox="1"/>
          <p:nvPr/>
        </p:nvSpPr>
        <p:spPr>
          <a:xfrm>
            <a:off x="3635896" y="2276872"/>
            <a:ext cx="5256584" cy="923330"/>
          </a:xfrm>
          <a:prstGeom prst="rect">
            <a:avLst/>
          </a:prstGeom>
          <a:solidFill>
            <a:schemeClr val="bg1"/>
          </a:solidFill>
          <a:ln>
            <a:solidFill>
              <a:schemeClr val="tx2"/>
            </a:solidFill>
          </a:ln>
        </p:spPr>
        <p:txBody>
          <a:bodyPr wrap="square" rtlCol="0">
            <a:spAutoFit/>
          </a:bodyPr>
          <a:lstStyle/>
          <a:p>
            <a:pPr algn="l"/>
            <a:r>
              <a:rPr lang="ja-JP" altLang="en-US" i="0" u="none" strike="noStrike" baseline="0" dirty="0">
                <a:latin typeface="+mn-ea"/>
                <a:ea typeface="+mn-ea"/>
              </a:rPr>
              <a:t>マクロ名が定義されている（「</a:t>
            </a:r>
            <a:r>
              <a:rPr lang="en-US" altLang="ja-JP" i="0" u="none" strike="noStrike" baseline="0" dirty="0">
                <a:latin typeface="Lucida Console" panose="020B0609040504020204" pitchFamily="49" charset="0"/>
                <a:ea typeface="+mn-ea"/>
              </a:rPr>
              <a:t>#define </a:t>
            </a:r>
            <a:r>
              <a:rPr lang="ja-JP" altLang="en-US" i="0" u="none" strike="noStrike" baseline="0" dirty="0">
                <a:latin typeface="Lucida Console" panose="020B0609040504020204" pitchFamily="49" charset="0"/>
                <a:ea typeface="+mn-ea"/>
              </a:rPr>
              <a:t>マクロ名」</a:t>
            </a:r>
            <a:r>
              <a:rPr lang="ja-JP" altLang="en-US" i="0" u="none" strike="noStrike" baseline="0" dirty="0">
                <a:latin typeface="+mn-ea"/>
                <a:ea typeface="+mn-ea"/>
              </a:rPr>
              <a:t>が存在する）場合のみ、コンパイル対象となる</a:t>
            </a:r>
            <a:endParaRPr lang="en-US" altLang="ja-JP" i="0" u="none" strike="noStrike" baseline="0" dirty="0">
              <a:latin typeface="+mn-ea"/>
              <a:ea typeface="+mn-ea"/>
            </a:endParaRPr>
          </a:p>
        </p:txBody>
      </p:sp>
      <p:sp>
        <p:nvSpPr>
          <p:cNvPr id="7" name="右中かっこ 6">
            <a:extLst>
              <a:ext uri="{FF2B5EF4-FFF2-40B4-BE49-F238E27FC236}">
                <a16:creationId xmlns:a16="http://schemas.microsoft.com/office/drawing/2014/main" id="{CB0ADEC8-F337-F74B-02D1-45235319FAB4}"/>
              </a:ext>
            </a:extLst>
          </p:cNvPr>
          <p:cNvSpPr/>
          <p:nvPr/>
        </p:nvSpPr>
        <p:spPr>
          <a:xfrm>
            <a:off x="3283101" y="2148286"/>
            <a:ext cx="136772" cy="128071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A85454B-29B0-AC48-CC7C-856F2FCDBB2E}"/>
              </a:ext>
            </a:extLst>
          </p:cNvPr>
          <p:cNvSpPr txBox="1"/>
          <p:nvPr/>
        </p:nvSpPr>
        <p:spPr>
          <a:xfrm>
            <a:off x="380078" y="3902305"/>
            <a:ext cx="7211144" cy="2800767"/>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600" dirty="0">
                <a:ea typeface="ＭＳ ゴシック" panose="020B0609070205080204" pitchFamily="49" charset="-128"/>
              </a:rPr>
              <a:t>#include &lt;</a:t>
            </a:r>
            <a:r>
              <a:rPr lang="en-US" altLang="ja-JP" sz="1600" dirty="0" err="1">
                <a:ea typeface="ＭＳ ゴシック" panose="020B0609070205080204" pitchFamily="49" charset="-128"/>
              </a:rPr>
              <a:t>stdio.h</a:t>
            </a:r>
            <a:r>
              <a:rPr lang="en-US" altLang="ja-JP" sz="1600" dirty="0">
                <a:ea typeface="ＭＳ ゴシック" panose="020B0609070205080204" pitchFamily="49" charset="-128"/>
              </a:rPr>
              <a:t>&gt;</a:t>
            </a:r>
          </a:p>
          <a:p>
            <a:pPr algn="l"/>
            <a:r>
              <a:rPr lang="en-US" altLang="ja-JP" sz="1600" dirty="0">
                <a:solidFill>
                  <a:srgbClr val="C00000"/>
                </a:solidFill>
                <a:ea typeface="ＭＳ ゴシック" panose="020B0609070205080204" pitchFamily="49" charset="-128"/>
              </a:rPr>
              <a:t>#define ADDRESS_CHECK</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int main(void)</a:t>
            </a:r>
          </a:p>
          <a:p>
            <a:pPr algn="l"/>
            <a:r>
              <a:rPr lang="en-US" altLang="ja-JP" sz="1600" dirty="0">
                <a:ea typeface="ＭＳ ゴシック" panose="020B0609070205080204" pitchFamily="49" charset="-128"/>
              </a:rPr>
              <a:t>{</a:t>
            </a:r>
          </a:p>
          <a:p>
            <a:pPr algn="l"/>
            <a:r>
              <a:rPr lang="ja-JP" altLang="en-US" sz="1600" dirty="0">
                <a:ea typeface="ＭＳ ゴシック" panose="020B0609070205080204" pitchFamily="49" charset="-128"/>
              </a:rPr>
              <a:t>    </a:t>
            </a:r>
            <a:r>
              <a:rPr lang="en-US" altLang="ja-JP" sz="1600" dirty="0">
                <a:ea typeface="ＭＳ ゴシック" panose="020B0609070205080204" pitchFamily="49" charset="-128"/>
              </a:rPr>
              <a:t>int a = 9;</a:t>
            </a:r>
          </a:p>
          <a:p>
            <a:pPr algn="l"/>
            <a:r>
              <a:rPr lang="en-US" altLang="ja-JP" sz="1600" dirty="0">
                <a:solidFill>
                  <a:srgbClr val="C00000"/>
                </a:solidFill>
                <a:ea typeface="ＭＳ ゴシック" panose="020B0609070205080204" pitchFamily="49" charset="-128"/>
              </a:rPr>
              <a:t>#ifdef ADDRESS_CHECK</a:t>
            </a:r>
          </a:p>
          <a:p>
            <a:pPr algn="l"/>
            <a:r>
              <a:rPr lang="ja-JP" altLang="en-US" sz="1600" dirty="0">
                <a:ea typeface="ＭＳ ゴシック" panose="020B0609070205080204" pitchFamily="49" charset="-128"/>
              </a:rPr>
              <a:t>    </a:t>
            </a:r>
            <a:r>
              <a:rPr lang="en-US" altLang="ja-JP" sz="1600" dirty="0" err="1">
                <a:ea typeface="ＭＳ ゴシック" panose="020B0609070205080204" pitchFamily="49" charset="-128"/>
              </a:rPr>
              <a:t>printf</a:t>
            </a:r>
            <a:r>
              <a:rPr lang="en-US" altLang="ja-JP" sz="1600" dirty="0">
                <a:ea typeface="ＭＳ ゴシック" panose="020B0609070205080204" pitchFamily="49" charset="-128"/>
              </a:rPr>
              <a:t>("a</a:t>
            </a:r>
            <a:r>
              <a:rPr lang="ja-JP" altLang="en-US" sz="1600" dirty="0">
                <a:ea typeface="ＭＳ ゴシック" panose="020B0609070205080204" pitchFamily="49" charset="-128"/>
              </a:rPr>
              <a:t>のアドレスは</a:t>
            </a:r>
            <a:r>
              <a:rPr lang="en-US" altLang="ja-JP" sz="1600" dirty="0">
                <a:ea typeface="ＭＳ ゴシック" panose="020B0609070205080204" pitchFamily="49" charset="-128"/>
              </a:rPr>
              <a:t>%p\n", &amp;a);</a:t>
            </a:r>
          </a:p>
          <a:p>
            <a:pPr algn="l"/>
            <a:r>
              <a:rPr lang="en-US" altLang="ja-JP" sz="1600" dirty="0">
                <a:solidFill>
                  <a:srgbClr val="C00000"/>
                </a:solidFill>
                <a:ea typeface="ＭＳ ゴシック" panose="020B0609070205080204" pitchFamily="49" charset="-128"/>
              </a:rPr>
              <a:t>#endif</a:t>
            </a:r>
          </a:p>
          <a:p>
            <a:pPr algn="l"/>
            <a:r>
              <a:rPr lang="ja-JP" altLang="en-US" sz="1600" dirty="0">
                <a:ea typeface="ＭＳ ゴシック" panose="020B0609070205080204" pitchFamily="49" charset="-128"/>
              </a:rPr>
              <a:t>    </a:t>
            </a:r>
            <a:r>
              <a:rPr lang="en-US" altLang="ja-JP" sz="1600" dirty="0" err="1">
                <a:ea typeface="ＭＳ ゴシック" panose="020B0609070205080204" pitchFamily="49" charset="-128"/>
              </a:rPr>
              <a:t>printf</a:t>
            </a:r>
            <a:r>
              <a:rPr lang="en-US" altLang="ja-JP" sz="1600" dirty="0">
                <a:ea typeface="ＭＳ ゴシック" panose="020B0609070205080204" pitchFamily="49" charset="-128"/>
              </a:rPr>
              <a:t>("a</a:t>
            </a:r>
            <a:r>
              <a:rPr lang="ja-JP" altLang="en-US" sz="1600" dirty="0">
                <a:ea typeface="ＭＳ ゴシック" panose="020B0609070205080204" pitchFamily="49" charset="-128"/>
              </a:rPr>
              <a:t>の値は</a:t>
            </a:r>
            <a:r>
              <a:rPr lang="en-US" altLang="ja-JP" sz="1600" dirty="0">
                <a:ea typeface="ＭＳ ゴシック" panose="020B0609070205080204" pitchFamily="49" charset="-128"/>
              </a:rPr>
              <a:t>%d\n", a);</a:t>
            </a:r>
          </a:p>
          <a:p>
            <a:pPr algn="l"/>
            <a:r>
              <a:rPr lang="en-US" altLang="ja-JP" sz="1600" dirty="0">
                <a:ea typeface="ＭＳ ゴシック" panose="020B0609070205080204" pitchFamily="49" charset="-128"/>
              </a:rPr>
              <a:t>}</a:t>
            </a:r>
          </a:p>
        </p:txBody>
      </p:sp>
      <p:sp>
        <p:nvSpPr>
          <p:cNvPr id="10" name="テキスト ボックス 9">
            <a:extLst>
              <a:ext uri="{FF2B5EF4-FFF2-40B4-BE49-F238E27FC236}">
                <a16:creationId xmlns:a16="http://schemas.microsoft.com/office/drawing/2014/main" id="{A587BEA0-9917-0AFC-9A31-7F720DC4AD0C}"/>
              </a:ext>
            </a:extLst>
          </p:cNvPr>
          <p:cNvSpPr txBox="1">
            <a:spLocks noChangeArrowheads="1"/>
          </p:cNvSpPr>
          <p:nvPr/>
        </p:nvSpPr>
        <p:spPr bwMode="auto">
          <a:xfrm>
            <a:off x="5940152" y="6021288"/>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87540214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570287-1FF4-1E70-869C-D5B3B6639669}"/>
              </a:ext>
            </a:extLst>
          </p:cNvPr>
          <p:cNvSpPr>
            <a:spLocks noGrp="1"/>
          </p:cNvSpPr>
          <p:nvPr>
            <p:ph type="title"/>
          </p:nvPr>
        </p:nvSpPr>
        <p:spPr/>
        <p:txBody>
          <a:bodyPr/>
          <a:lstStyle/>
          <a:p>
            <a:r>
              <a:rPr kumimoji="1" lang="ja-JP" altLang="en-US" dirty="0"/>
              <a:t>列挙型</a:t>
            </a:r>
          </a:p>
        </p:txBody>
      </p:sp>
      <p:sp>
        <p:nvSpPr>
          <p:cNvPr id="3" name="コンテンツ プレースホルダー 2">
            <a:extLst>
              <a:ext uri="{FF2B5EF4-FFF2-40B4-BE49-F238E27FC236}">
                <a16:creationId xmlns:a16="http://schemas.microsoft.com/office/drawing/2014/main" id="{E889E2F0-70D6-C323-E738-DF30F8B5AC48}"/>
              </a:ext>
            </a:extLst>
          </p:cNvPr>
          <p:cNvSpPr>
            <a:spLocks noGrp="1"/>
          </p:cNvSpPr>
          <p:nvPr>
            <p:ph idx="1"/>
          </p:nvPr>
        </p:nvSpPr>
        <p:spPr>
          <a:xfrm>
            <a:off x="457200" y="1214422"/>
            <a:ext cx="8229600" cy="1854538"/>
          </a:xfrm>
        </p:spPr>
        <p:txBody>
          <a:bodyPr/>
          <a:lstStyle/>
          <a:p>
            <a:r>
              <a:rPr kumimoji="1" lang="ja-JP" altLang="en-US" sz="1800" b="1" dirty="0">
                <a:solidFill>
                  <a:srgbClr val="C00000"/>
                </a:solidFill>
              </a:rPr>
              <a:t>列挙型</a:t>
            </a:r>
            <a:r>
              <a:rPr kumimoji="1" lang="ja-JP" altLang="en-US" sz="1800" dirty="0"/>
              <a:t>という、限られた値のみ格納できる型がある</a:t>
            </a:r>
            <a:endParaRPr kumimoji="1" lang="en-US" altLang="ja-JP" sz="1800" dirty="0"/>
          </a:p>
          <a:p>
            <a:r>
              <a:rPr kumimoji="1" lang="ja-JP" altLang="en-US" sz="1800" dirty="0"/>
              <a:t>列挙型は、構造体と同じように、自分で新しく定義する型</a:t>
            </a:r>
          </a:p>
          <a:p>
            <a:r>
              <a:rPr kumimoji="1" lang="ja-JP" altLang="en-US" sz="1800" dirty="0"/>
              <a:t>列挙型は、自分で定義したキーワード（識別子）を格納するための型</a:t>
            </a:r>
            <a:endParaRPr kumimoji="1" lang="en-US" altLang="ja-JP" sz="1800" dirty="0"/>
          </a:p>
          <a:p>
            <a:endParaRPr kumimoji="1" lang="ja-JP" altLang="en-US" sz="1800" dirty="0"/>
          </a:p>
          <a:p>
            <a:r>
              <a:rPr kumimoji="1" lang="en-US" altLang="ja-JP" sz="1800" dirty="0" err="1">
                <a:latin typeface="Lucida Console" panose="020B0609040504020204" pitchFamily="49" charset="0"/>
              </a:rPr>
              <a:t>enum</a:t>
            </a:r>
            <a:r>
              <a:rPr kumimoji="1" lang="ja-JP" altLang="en-US" sz="1800" dirty="0">
                <a:latin typeface="Lucida Console" panose="020B0609040504020204" pitchFamily="49" charset="0"/>
              </a:rPr>
              <a:t> </a:t>
            </a:r>
            <a:r>
              <a:rPr kumimoji="1" lang="ja-JP" altLang="en-US" sz="1800" dirty="0"/>
              <a:t>というキーワードを最初につける必要がある</a:t>
            </a:r>
          </a:p>
        </p:txBody>
      </p:sp>
      <p:sp>
        <p:nvSpPr>
          <p:cNvPr id="5" name="テキスト ボックス 4">
            <a:extLst>
              <a:ext uri="{FF2B5EF4-FFF2-40B4-BE49-F238E27FC236}">
                <a16:creationId xmlns:a16="http://schemas.microsoft.com/office/drawing/2014/main" id="{66A5B377-8A7D-432D-9389-573F27AD1ABE}"/>
              </a:ext>
            </a:extLst>
          </p:cNvPr>
          <p:cNvSpPr txBox="1"/>
          <p:nvPr/>
        </p:nvSpPr>
        <p:spPr>
          <a:xfrm>
            <a:off x="611560" y="3789041"/>
            <a:ext cx="4680520"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err="1">
                <a:ea typeface="ＭＳ ゴシック" panose="020B0609070205080204" pitchFamily="49" charset="-128"/>
              </a:rPr>
              <a:t>enum</a:t>
            </a:r>
            <a:r>
              <a:rPr lang="en-US" altLang="ja-JP" sz="2000" dirty="0">
                <a:ea typeface="ＭＳ ゴシック" panose="020B0609070205080204" pitchFamily="49" charset="-128"/>
              </a:rPr>
              <a:t> Size { S, M, L, XL };</a:t>
            </a:r>
          </a:p>
        </p:txBody>
      </p:sp>
      <p:sp>
        <p:nvSpPr>
          <p:cNvPr id="6" name="テキスト ボックス 5">
            <a:extLst>
              <a:ext uri="{FF2B5EF4-FFF2-40B4-BE49-F238E27FC236}">
                <a16:creationId xmlns:a16="http://schemas.microsoft.com/office/drawing/2014/main" id="{BE3C5E86-8723-83A3-7A72-A045C2740986}"/>
              </a:ext>
            </a:extLst>
          </p:cNvPr>
          <p:cNvSpPr txBox="1"/>
          <p:nvPr/>
        </p:nvSpPr>
        <p:spPr>
          <a:xfrm>
            <a:off x="611560" y="3429000"/>
            <a:ext cx="415498" cy="369332"/>
          </a:xfrm>
          <a:prstGeom prst="rect">
            <a:avLst/>
          </a:prstGeom>
          <a:noFill/>
        </p:spPr>
        <p:txBody>
          <a:bodyPr wrap="none" rtlCol="0">
            <a:spAutoFit/>
          </a:bodyPr>
          <a:lstStyle/>
          <a:p>
            <a:r>
              <a:rPr kumimoji="1" lang="ja-JP" altLang="en-US" dirty="0"/>
              <a:t>例</a:t>
            </a:r>
          </a:p>
        </p:txBody>
      </p:sp>
      <p:sp>
        <p:nvSpPr>
          <p:cNvPr id="7" name="コンテンツ プレースホルダー 2">
            <a:extLst>
              <a:ext uri="{FF2B5EF4-FFF2-40B4-BE49-F238E27FC236}">
                <a16:creationId xmlns:a16="http://schemas.microsoft.com/office/drawing/2014/main" id="{AC62C99C-102E-47C7-24BC-6568974AF6BE}"/>
              </a:ext>
            </a:extLst>
          </p:cNvPr>
          <p:cNvSpPr txBox="1">
            <a:spLocks/>
          </p:cNvSpPr>
          <p:nvPr/>
        </p:nvSpPr>
        <p:spPr bwMode="auto">
          <a:xfrm>
            <a:off x="582069" y="4349920"/>
            <a:ext cx="8229600" cy="72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a:t>「</a:t>
            </a:r>
            <a:r>
              <a:rPr lang="en-US" altLang="ja-JP" sz="2000" dirty="0" err="1">
                <a:latin typeface="Lucida Console" panose="020B0609040504020204" pitchFamily="49" charset="0"/>
              </a:rPr>
              <a:t>enum</a:t>
            </a:r>
            <a:r>
              <a:rPr lang="en-US" altLang="ja-JP" sz="2000" dirty="0">
                <a:latin typeface="Lucida Console" panose="020B0609040504020204" pitchFamily="49" charset="0"/>
              </a:rPr>
              <a:t> Size</a:t>
            </a:r>
            <a:r>
              <a:rPr lang="ja-JP" altLang="en-US" sz="2000" dirty="0"/>
              <a:t>」が型名</a:t>
            </a:r>
            <a:endParaRPr lang="en-US" altLang="ja-JP" sz="2000" dirty="0"/>
          </a:p>
          <a:p>
            <a:pPr marL="0" indent="0">
              <a:buNone/>
            </a:pPr>
            <a:r>
              <a:rPr lang="en-US" altLang="ja-JP" sz="2000" dirty="0">
                <a:latin typeface="Lucida Console" panose="020B0609040504020204" pitchFamily="49" charset="0"/>
              </a:rPr>
              <a:t>S, M, L, XL </a:t>
            </a:r>
            <a:r>
              <a:rPr lang="ja-JP" altLang="en-US" sz="2000" dirty="0"/>
              <a:t>のいずれかの値をとることができる</a:t>
            </a:r>
          </a:p>
        </p:txBody>
      </p:sp>
      <p:sp>
        <p:nvSpPr>
          <p:cNvPr id="8" name="テキスト ボックス 7">
            <a:extLst>
              <a:ext uri="{FF2B5EF4-FFF2-40B4-BE49-F238E27FC236}">
                <a16:creationId xmlns:a16="http://schemas.microsoft.com/office/drawing/2014/main" id="{64A71763-11A2-DB0F-A098-EABFB8A03DD6}"/>
              </a:ext>
            </a:extLst>
          </p:cNvPr>
          <p:cNvSpPr txBox="1"/>
          <p:nvPr/>
        </p:nvSpPr>
        <p:spPr>
          <a:xfrm>
            <a:off x="582069" y="5315760"/>
            <a:ext cx="4680520" cy="40011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2000" dirty="0" err="1">
                <a:ea typeface="ＭＳ ゴシック" panose="020B0609070205080204" pitchFamily="49" charset="-128"/>
              </a:rPr>
              <a:t>enum</a:t>
            </a:r>
            <a:r>
              <a:rPr lang="en-US" altLang="ja-JP" sz="2000" dirty="0">
                <a:ea typeface="ＭＳ ゴシック" panose="020B0609070205080204" pitchFamily="49" charset="-128"/>
              </a:rPr>
              <a:t> Size a = XL;</a:t>
            </a:r>
          </a:p>
        </p:txBody>
      </p:sp>
      <p:sp>
        <p:nvSpPr>
          <p:cNvPr id="4" name="テキスト ボックス 3">
            <a:extLst>
              <a:ext uri="{FF2B5EF4-FFF2-40B4-BE49-F238E27FC236}">
                <a16:creationId xmlns:a16="http://schemas.microsoft.com/office/drawing/2014/main" id="{9CFCB5A4-C785-69F2-E5E0-11A102B5B98C}"/>
              </a:ext>
            </a:extLst>
          </p:cNvPr>
          <p:cNvSpPr txBox="1">
            <a:spLocks noChangeArrowheads="1"/>
          </p:cNvSpPr>
          <p:nvPr/>
        </p:nvSpPr>
        <p:spPr bwMode="auto">
          <a:xfrm>
            <a:off x="5868144" y="6121697"/>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6199646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sz="3200" dirty="0"/>
              <a:t>第</a:t>
            </a:r>
            <a:r>
              <a:rPr lang="en-US" altLang="ja-JP" sz="3200" dirty="0"/>
              <a:t>8</a:t>
            </a:r>
            <a:r>
              <a:rPr lang="ja-JP" altLang="en-US" sz="3200" dirty="0"/>
              <a:t>章  データ構造とアルゴリズム</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395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431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833488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8D4EB3-C345-8338-88C2-7A781CBA366C}"/>
              </a:ext>
            </a:extLst>
          </p:cNvPr>
          <p:cNvSpPr>
            <a:spLocks noGrp="1"/>
          </p:cNvSpPr>
          <p:nvPr>
            <p:ph type="ctrTitle"/>
          </p:nvPr>
        </p:nvSpPr>
        <p:spPr/>
        <p:txBody>
          <a:bodyPr/>
          <a:lstStyle/>
          <a:p>
            <a:r>
              <a:rPr kumimoji="1" lang="ja-JP" altLang="en-US" dirty="0"/>
              <a:t>アルゴリズムと計算量</a:t>
            </a:r>
          </a:p>
        </p:txBody>
      </p:sp>
      <p:sp>
        <p:nvSpPr>
          <p:cNvPr id="3" name="字幕 2">
            <a:extLst>
              <a:ext uri="{FF2B5EF4-FFF2-40B4-BE49-F238E27FC236}">
                <a16:creationId xmlns:a16="http://schemas.microsoft.com/office/drawing/2014/main" id="{3EC08599-43A9-B405-7523-1E3996EC85EF}"/>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14804332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F2358C-3888-D0D1-6A4D-30284A0D6277}"/>
              </a:ext>
            </a:extLst>
          </p:cNvPr>
          <p:cNvSpPr>
            <a:spLocks noGrp="1"/>
          </p:cNvSpPr>
          <p:nvPr>
            <p:ph type="title"/>
          </p:nvPr>
        </p:nvSpPr>
        <p:spPr/>
        <p:txBody>
          <a:bodyPr/>
          <a:lstStyle/>
          <a:p>
            <a:r>
              <a:rPr kumimoji="1" lang="ja-JP" altLang="en-US" dirty="0"/>
              <a:t>アルゴリズムと計算量</a:t>
            </a:r>
          </a:p>
        </p:txBody>
      </p:sp>
      <p:sp>
        <p:nvSpPr>
          <p:cNvPr id="3" name="コンテンツ プレースホルダー 2">
            <a:extLst>
              <a:ext uri="{FF2B5EF4-FFF2-40B4-BE49-F238E27FC236}">
                <a16:creationId xmlns:a16="http://schemas.microsoft.com/office/drawing/2014/main" id="{021274DD-9B43-AD1C-E5C5-9D794D2D5B0D}"/>
              </a:ext>
            </a:extLst>
          </p:cNvPr>
          <p:cNvSpPr>
            <a:spLocks noGrp="1"/>
          </p:cNvSpPr>
          <p:nvPr>
            <p:ph idx="1"/>
          </p:nvPr>
        </p:nvSpPr>
        <p:spPr/>
        <p:txBody>
          <a:bodyPr/>
          <a:lstStyle/>
          <a:p>
            <a:r>
              <a:rPr kumimoji="1" lang="ja-JP" altLang="en-US" sz="2800" dirty="0"/>
              <a:t>目的を達成するための手順のことを</a:t>
            </a:r>
            <a:r>
              <a:rPr kumimoji="1" lang="ja-JP" altLang="en-US" sz="2800" b="1" dirty="0">
                <a:solidFill>
                  <a:srgbClr val="C00000"/>
                </a:solidFill>
              </a:rPr>
              <a:t>アルゴリズム</a:t>
            </a:r>
            <a:r>
              <a:rPr kumimoji="1" lang="ja-JP" altLang="en-US" sz="2800" dirty="0"/>
              <a:t>という</a:t>
            </a:r>
            <a:endParaRPr kumimoji="1" lang="en-US" altLang="ja-JP" sz="2800" dirty="0"/>
          </a:p>
          <a:p>
            <a:endParaRPr kumimoji="1" lang="ja-JP" altLang="en-US" sz="2800" dirty="0"/>
          </a:p>
          <a:p>
            <a:r>
              <a:rPr kumimoji="1" lang="ja-JP" altLang="en-US" sz="2800" dirty="0"/>
              <a:t>アルゴリズムによる効率の違いを</a:t>
            </a:r>
            <a:r>
              <a:rPr kumimoji="1" lang="ja-JP" altLang="en-US" sz="2800" b="1" dirty="0">
                <a:solidFill>
                  <a:srgbClr val="C00000"/>
                </a:solidFill>
              </a:rPr>
              <a:t>計算量</a:t>
            </a:r>
            <a:r>
              <a:rPr kumimoji="1" lang="ja-JP" altLang="en-US" sz="2800" dirty="0"/>
              <a:t>によって示す</a:t>
            </a:r>
            <a:endParaRPr kumimoji="1" lang="en-US" altLang="ja-JP" sz="2800" dirty="0"/>
          </a:p>
          <a:p>
            <a:endParaRPr kumimoji="1" lang="en-US" altLang="ja-JP" sz="2800" dirty="0"/>
          </a:p>
          <a:p>
            <a:r>
              <a:rPr kumimoji="1" lang="ja-JP" altLang="en-US" sz="2800" dirty="0"/>
              <a:t>データの大きさを</a:t>
            </a:r>
            <a:r>
              <a:rPr kumimoji="1" lang="en-US" altLang="ja-JP" sz="2800" i="1" dirty="0">
                <a:latin typeface="Times New Roman" panose="02020603050405020304" pitchFamily="18" charset="0"/>
                <a:cs typeface="Times New Roman" panose="02020603050405020304" pitchFamily="18" charset="0"/>
              </a:rPr>
              <a:t>n</a:t>
            </a:r>
            <a:r>
              <a:rPr kumimoji="1" lang="ja-JP" altLang="en-US" sz="2800" dirty="0"/>
              <a:t>で表したときに、計算回数や計算時間が</a:t>
            </a:r>
            <a:r>
              <a:rPr kumimoji="1" lang="en-US" altLang="ja-JP" sz="2800" i="1" dirty="0">
                <a:latin typeface="Times New Roman" panose="02020603050405020304" pitchFamily="18" charset="0"/>
                <a:cs typeface="Times New Roman" panose="02020603050405020304" pitchFamily="18" charset="0"/>
              </a:rPr>
              <a:t>n</a:t>
            </a:r>
            <a:r>
              <a:rPr kumimoji="1" lang="ja-JP" altLang="en-US" sz="2800" dirty="0"/>
              <a:t>に比例するとき、計算量を</a:t>
            </a:r>
            <a:r>
              <a:rPr kumimoji="1" lang="en-US" altLang="ja-JP" sz="2800" dirty="0"/>
              <a:t>O(</a:t>
            </a:r>
            <a:r>
              <a:rPr kumimoji="1" lang="en-US" altLang="ja-JP" sz="2800" i="1" dirty="0">
                <a:latin typeface="Times New Roman" panose="02020603050405020304" pitchFamily="18" charset="0"/>
                <a:cs typeface="Times New Roman" panose="02020603050405020304" pitchFamily="18" charset="0"/>
              </a:rPr>
              <a:t>n</a:t>
            </a:r>
            <a:r>
              <a:rPr kumimoji="1" lang="en-US" altLang="ja-JP" sz="2800" dirty="0"/>
              <a:t>)</a:t>
            </a:r>
            <a:r>
              <a:rPr kumimoji="1" lang="ja-JP" altLang="en-US" sz="2800" dirty="0"/>
              <a:t>と表記する（</a:t>
            </a:r>
            <a:r>
              <a:rPr kumimoji="1" lang="ja-JP" altLang="en-US" sz="2800" b="1" dirty="0">
                <a:solidFill>
                  <a:srgbClr val="C00000"/>
                </a:solidFill>
              </a:rPr>
              <a:t>オーダー表記</a:t>
            </a:r>
            <a:r>
              <a:rPr kumimoji="1" lang="ja-JP" altLang="en-US" sz="2800" dirty="0"/>
              <a:t>）</a:t>
            </a:r>
          </a:p>
        </p:txBody>
      </p:sp>
    </p:spTree>
    <p:extLst>
      <p:ext uri="{BB962C8B-B14F-4D97-AF65-F5344CB8AC3E}">
        <p14:creationId xmlns:p14="http://schemas.microsoft.com/office/powerpoint/2010/main" val="46122434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ACCB0-A73C-D299-D172-00B55ECF4BCE}"/>
              </a:ext>
            </a:extLst>
          </p:cNvPr>
          <p:cNvSpPr>
            <a:spLocks noGrp="1"/>
          </p:cNvSpPr>
          <p:nvPr>
            <p:ph type="title"/>
          </p:nvPr>
        </p:nvSpPr>
        <p:spPr/>
        <p:txBody>
          <a:bodyPr/>
          <a:lstStyle/>
          <a:p>
            <a:r>
              <a:rPr kumimoji="1" lang="ja-JP" altLang="en-US" dirty="0"/>
              <a:t>線形探索と</a:t>
            </a:r>
            <a:r>
              <a:rPr kumimoji="1" lang="en-US" altLang="ja-JP" dirty="0"/>
              <a:t>2</a:t>
            </a:r>
            <a:r>
              <a:rPr kumimoji="1" lang="ja-JP" altLang="en-US" dirty="0"/>
              <a:t>分探索</a:t>
            </a:r>
          </a:p>
        </p:txBody>
      </p:sp>
      <p:sp>
        <p:nvSpPr>
          <p:cNvPr id="5" name="コンテンツ プレースホルダー 2">
            <a:extLst>
              <a:ext uri="{FF2B5EF4-FFF2-40B4-BE49-F238E27FC236}">
                <a16:creationId xmlns:a16="http://schemas.microsoft.com/office/drawing/2014/main" id="{59BD2359-2232-A9F6-7B8D-DB7B3E0AF854}"/>
              </a:ext>
            </a:extLst>
          </p:cNvPr>
          <p:cNvSpPr>
            <a:spLocks noGrp="1"/>
          </p:cNvSpPr>
          <p:nvPr>
            <p:ph idx="1"/>
          </p:nvPr>
        </p:nvSpPr>
        <p:spPr>
          <a:xfrm>
            <a:off x="457200" y="1214422"/>
            <a:ext cx="8229600" cy="5000660"/>
          </a:xfrm>
        </p:spPr>
        <p:txBody>
          <a:bodyPr/>
          <a:lstStyle/>
          <a:p>
            <a:pPr marL="0" indent="0">
              <a:buNone/>
            </a:pPr>
            <a:r>
              <a:rPr kumimoji="1" lang="ja-JP" altLang="en-US" sz="2800" dirty="0"/>
              <a:t>目的：昇順に並んだデータ列から、目的の値の場所を見つける</a:t>
            </a:r>
            <a:endParaRPr kumimoji="1" lang="en-US" altLang="ja-JP" sz="2800" dirty="0"/>
          </a:p>
          <a:p>
            <a:endParaRPr lang="en-US" altLang="ja-JP" sz="2800" dirty="0"/>
          </a:p>
          <a:p>
            <a:r>
              <a:rPr kumimoji="1" lang="ja-JP" altLang="en-US" sz="2800" b="1" dirty="0"/>
              <a:t>線形探索</a:t>
            </a:r>
            <a:r>
              <a:rPr kumimoji="1" lang="ja-JP" altLang="en-US" sz="2800" dirty="0"/>
              <a:t>：前から順にデータを見ていく</a:t>
            </a:r>
            <a:br>
              <a:rPr kumimoji="1" lang="en-US" altLang="ja-JP" sz="2800" dirty="0"/>
            </a:br>
            <a:r>
              <a:rPr kumimoji="1" lang="ja-JP" altLang="en-US" sz="2800" dirty="0"/>
              <a:t>                  </a:t>
            </a:r>
            <a:r>
              <a:rPr kumimoji="1" lang="en-US" altLang="ja-JP" sz="2800" dirty="0"/>
              <a:t>O(</a:t>
            </a:r>
            <a:r>
              <a:rPr kumimoji="1" lang="en-US" altLang="ja-JP" sz="2800" i="1" dirty="0">
                <a:latin typeface="Times New Roman" panose="02020603050405020304" pitchFamily="18" charset="0"/>
                <a:cs typeface="Times New Roman" panose="02020603050405020304" pitchFamily="18" charset="0"/>
              </a:rPr>
              <a:t>n</a:t>
            </a:r>
            <a:r>
              <a:rPr kumimoji="1" lang="en-US" altLang="ja-JP" sz="2800" dirty="0"/>
              <a:t>)</a:t>
            </a:r>
            <a:r>
              <a:rPr kumimoji="1" lang="ja-JP" altLang="en-US" sz="2800" dirty="0"/>
              <a:t>の計算量</a:t>
            </a:r>
            <a:endParaRPr kumimoji="1" lang="en-US" altLang="ja-JP" sz="2800" dirty="0"/>
          </a:p>
          <a:p>
            <a:endParaRPr lang="en-US" altLang="ja-JP" sz="2800" dirty="0"/>
          </a:p>
          <a:p>
            <a:r>
              <a:rPr kumimoji="1" lang="en-US" altLang="ja-JP" sz="2800" b="1" dirty="0"/>
              <a:t>2</a:t>
            </a:r>
            <a:r>
              <a:rPr kumimoji="1" lang="ja-JP" altLang="en-US" sz="2800" b="1" dirty="0"/>
              <a:t>分探索</a:t>
            </a:r>
            <a:r>
              <a:rPr kumimoji="1" lang="ja-JP" altLang="en-US" sz="2800" dirty="0"/>
              <a:t>：対象を半分に絞りながら見ていく</a:t>
            </a:r>
            <a:endParaRPr kumimoji="1" lang="en-US" altLang="ja-JP" sz="2800" dirty="0"/>
          </a:p>
          <a:p>
            <a:pPr marL="0" indent="0">
              <a:buNone/>
            </a:pPr>
            <a:r>
              <a:rPr kumimoji="1" lang="ja-JP" altLang="en-US" sz="2800" dirty="0"/>
              <a:t>                     </a:t>
            </a:r>
            <a:r>
              <a:rPr kumimoji="1" lang="en-US" altLang="ja-JP" sz="2800" dirty="0"/>
              <a:t>O(log </a:t>
            </a:r>
            <a:r>
              <a:rPr kumimoji="1" lang="en-US" altLang="ja-JP" sz="2800" i="1" dirty="0">
                <a:latin typeface="Times New Roman" panose="02020603050405020304" pitchFamily="18" charset="0"/>
                <a:cs typeface="Times New Roman" panose="02020603050405020304" pitchFamily="18" charset="0"/>
              </a:rPr>
              <a:t>n</a:t>
            </a:r>
            <a:r>
              <a:rPr kumimoji="1" lang="en-US" altLang="ja-JP" sz="2800" dirty="0"/>
              <a:t>)</a:t>
            </a:r>
            <a:r>
              <a:rPr kumimoji="1" lang="ja-JP" altLang="en-US" sz="2800" dirty="0"/>
              <a:t>の計算量</a:t>
            </a:r>
            <a:endParaRPr kumimoji="1" lang="en-US" altLang="ja-JP" sz="2800" dirty="0"/>
          </a:p>
        </p:txBody>
      </p:sp>
    </p:spTree>
    <p:extLst>
      <p:ext uri="{BB962C8B-B14F-4D97-AF65-F5344CB8AC3E}">
        <p14:creationId xmlns:p14="http://schemas.microsoft.com/office/powerpoint/2010/main" val="13152978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97140-31C6-ABF2-5B1C-B571369E7ABF}"/>
              </a:ext>
            </a:extLst>
          </p:cNvPr>
          <p:cNvSpPr>
            <a:spLocks noGrp="1"/>
          </p:cNvSpPr>
          <p:nvPr>
            <p:ph type="title"/>
          </p:nvPr>
        </p:nvSpPr>
        <p:spPr/>
        <p:txBody>
          <a:bodyPr>
            <a:normAutofit fontScale="90000"/>
          </a:bodyPr>
          <a:lstStyle/>
          <a:p>
            <a:r>
              <a:rPr kumimoji="1" lang="ja-JP" altLang="en-US" dirty="0"/>
              <a:t>ワン・モア・ステップ！  計算量と計算時間</a:t>
            </a:r>
          </a:p>
        </p:txBody>
      </p:sp>
      <p:sp>
        <p:nvSpPr>
          <p:cNvPr id="3" name="コンテンツ プレースホルダー 2">
            <a:extLst>
              <a:ext uri="{FF2B5EF4-FFF2-40B4-BE49-F238E27FC236}">
                <a16:creationId xmlns:a16="http://schemas.microsoft.com/office/drawing/2014/main" id="{B88F7F72-E4B7-66D1-5E7C-795870248BBC}"/>
              </a:ext>
            </a:extLst>
          </p:cNvPr>
          <p:cNvSpPr>
            <a:spLocks noGrp="1"/>
          </p:cNvSpPr>
          <p:nvPr>
            <p:ph idx="1"/>
          </p:nvPr>
        </p:nvSpPr>
        <p:spPr>
          <a:xfrm>
            <a:off x="457200" y="1569490"/>
            <a:ext cx="8229600" cy="5000660"/>
          </a:xfrm>
        </p:spPr>
        <p:txBody>
          <a:bodyPr/>
          <a:lstStyle/>
          <a:p>
            <a:pPr marL="0" indent="0">
              <a:buNone/>
            </a:pPr>
            <a:r>
              <a:rPr kumimoji="1" lang="ja-JP" altLang="en-US" dirty="0"/>
              <a:t>計算量と計算時間の関係</a:t>
            </a:r>
          </a:p>
        </p:txBody>
      </p:sp>
      <p:pic>
        <p:nvPicPr>
          <p:cNvPr id="6" name="図 5">
            <a:extLst>
              <a:ext uri="{FF2B5EF4-FFF2-40B4-BE49-F238E27FC236}">
                <a16:creationId xmlns:a16="http://schemas.microsoft.com/office/drawing/2014/main" id="{7DF3882E-7E35-017E-195F-524CB068AE68}"/>
              </a:ext>
            </a:extLst>
          </p:cNvPr>
          <p:cNvPicPr>
            <a:picLocks noChangeAspect="1"/>
          </p:cNvPicPr>
          <p:nvPr/>
        </p:nvPicPr>
        <p:blipFill>
          <a:blip r:embed="rId2"/>
          <a:stretch>
            <a:fillRect/>
          </a:stretch>
        </p:blipFill>
        <p:spPr>
          <a:xfrm>
            <a:off x="492720" y="2348880"/>
            <a:ext cx="8388424" cy="2471184"/>
          </a:xfrm>
          <a:prstGeom prst="rect">
            <a:avLst/>
          </a:prstGeom>
        </p:spPr>
      </p:pic>
    </p:spTree>
    <p:extLst>
      <p:ext uri="{BB962C8B-B14F-4D97-AF65-F5344CB8AC3E}">
        <p14:creationId xmlns:p14="http://schemas.microsoft.com/office/powerpoint/2010/main" val="207757614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5219E-E875-3131-9240-E7712F84DF04}"/>
              </a:ext>
            </a:extLst>
          </p:cNvPr>
          <p:cNvSpPr>
            <a:spLocks noGrp="1"/>
          </p:cNvSpPr>
          <p:nvPr>
            <p:ph type="title"/>
          </p:nvPr>
        </p:nvSpPr>
        <p:spPr/>
        <p:txBody>
          <a:bodyPr/>
          <a:lstStyle/>
          <a:p>
            <a:r>
              <a:rPr kumimoji="1" lang="ja-JP" altLang="en-US" dirty="0"/>
              <a:t>線形探索の例</a:t>
            </a:r>
          </a:p>
        </p:txBody>
      </p:sp>
      <p:sp>
        <p:nvSpPr>
          <p:cNvPr id="5" name="テキスト ボックス 4">
            <a:extLst>
              <a:ext uri="{FF2B5EF4-FFF2-40B4-BE49-F238E27FC236}">
                <a16:creationId xmlns:a16="http://schemas.microsoft.com/office/drawing/2014/main" id="{7C265DDB-1D61-A2E6-9158-4567C6E1D14A}"/>
              </a:ext>
            </a:extLst>
          </p:cNvPr>
          <p:cNvSpPr txBox="1"/>
          <p:nvPr/>
        </p:nvSpPr>
        <p:spPr>
          <a:xfrm>
            <a:off x="457200" y="1435683"/>
            <a:ext cx="8147248" cy="4278094"/>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600" dirty="0">
                <a:ea typeface="ＭＳ ゴシック" panose="020B0609070205080204" pitchFamily="49" charset="-128"/>
              </a:rPr>
              <a:t>#include &lt;</a:t>
            </a:r>
            <a:r>
              <a:rPr lang="en-US" altLang="ja-JP" sz="1600" dirty="0" err="1">
                <a:ea typeface="ＭＳ ゴシック" panose="020B0609070205080204" pitchFamily="49" charset="-128"/>
              </a:rPr>
              <a:t>stdio.h</a:t>
            </a:r>
            <a:r>
              <a:rPr lang="en-US" altLang="ja-JP" sz="1600" dirty="0">
                <a:ea typeface="ＭＳ ゴシック" panose="020B0609070205080204" pitchFamily="49" charset="-128"/>
              </a:rPr>
              <a:t>&gt;</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#define DATA_NUM 10</a:t>
            </a:r>
          </a:p>
          <a:p>
            <a:pPr algn="l"/>
            <a:r>
              <a:rPr lang="en-US" altLang="ja-JP" sz="1600" dirty="0">
                <a:ea typeface="ＭＳ ゴシック" panose="020B0609070205080204" pitchFamily="49" charset="-128"/>
              </a:rPr>
              <a:t>int data[] = { 1, 7, 11, 12, 33, 57, 63, 72, 89, 99 };</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int main(void)</a:t>
            </a:r>
          </a:p>
          <a:p>
            <a:pPr algn="l"/>
            <a:r>
              <a:rPr lang="en-US" altLang="ja-JP" sz="1600" dirty="0">
                <a:ea typeface="ＭＳ ゴシック" panose="020B0609070205080204" pitchFamily="49" charset="-128"/>
              </a:rPr>
              <a:t>{</a:t>
            </a:r>
          </a:p>
          <a:p>
            <a:pPr algn="l"/>
            <a:r>
              <a:rPr lang="ja-JP" altLang="en-US" sz="1600" dirty="0">
                <a:ea typeface="ＭＳ ゴシック" panose="020B0609070205080204" pitchFamily="49" charset="-128"/>
              </a:rPr>
              <a:t>    </a:t>
            </a:r>
            <a:r>
              <a:rPr lang="en-US" altLang="ja-JP" sz="1600" dirty="0">
                <a:ea typeface="ＭＳ ゴシック" panose="020B0609070205080204" pitchFamily="49" charset="-128"/>
              </a:rPr>
              <a:t>int target = 57;</a:t>
            </a:r>
          </a:p>
          <a:p>
            <a:pPr algn="l"/>
            <a:r>
              <a:rPr lang="ja-JP" altLang="en-US" sz="1600" dirty="0">
                <a:ea typeface="ＭＳ ゴシック" panose="020B0609070205080204" pitchFamily="49" charset="-128"/>
              </a:rPr>
              <a:t>    </a:t>
            </a:r>
            <a:r>
              <a:rPr lang="en-US" altLang="ja-JP" sz="1600" dirty="0">
                <a:solidFill>
                  <a:srgbClr val="C00000"/>
                </a:solidFill>
                <a:ea typeface="ＭＳ ゴシック" panose="020B0609070205080204" pitchFamily="49" charset="-128"/>
              </a:rPr>
              <a:t>for (int </a:t>
            </a:r>
            <a:r>
              <a:rPr lang="en-US" altLang="ja-JP" sz="1600" dirty="0" err="1">
                <a:solidFill>
                  <a:srgbClr val="C00000"/>
                </a:solidFill>
                <a:ea typeface="ＭＳ ゴシック" panose="020B0609070205080204" pitchFamily="49" charset="-128"/>
              </a:rPr>
              <a:t>i</a:t>
            </a:r>
            <a:r>
              <a:rPr lang="en-US" altLang="ja-JP" sz="1600" dirty="0">
                <a:solidFill>
                  <a:srgbClr val="C00000"/>
                </a:solidFill>
                <a:ea typeface="ＭＳ ゴシック" panose="020B0609070205080204" pitchFamily="49" charset="-128"/>
              </a:rPr>
              <a:t> = 0; </a:t>
            </a:r>
            <a:r>
              <a:rPr lang="en-US" altLang="ja-JP" sz="1600" dirty="0" err="1">
                <a:solidFill>
                  <a:srgbClr val="C00000"/>
                </a:solidFill>
                <a:ea typeface="ＭＳ ゴシック" panose="020B0609070205080204" pitchFamily="49" charset="-128"/>
              </a:rPr>
              <a:t>i</a:t>
            </a:r>
            <a:r>
              <a:rPr lang="en-US" altLang="ja-JP" sz="1600" dirty="0">
                <a:solidFill>
                  <a:srgbClr val="C00000"/>
                </a:solidFill>
                <a:ea typeface="ＭＳ ゴシック" panose="020B0609070205080204" pitchFamily="49" charset="-128"/>
              </a:rPr>
              <a:t> &lt; DATA_NUM; </a:t>
            </a:r>
            <a:r>
              <a:rPr lang="en-US" altLang="ja-JP" sz="1600" dirty="0" err="1">
                <a:solidFill>
                  <a:srgbClr val="C00000"/>
                </a:solidFill>
                <a:ea typeface="ＭＳ ゴシック" panose="020B0609070205080204" pitchFamily="49" charset="-128"/>
              </a:rPr>
              <a:t>i</a:t>
            </a:r>
            <a:r>
              <a:rPr lang="en-US" altLang="ja-JP" sz="1600" dirty="0">
                <a:solidFill>
                  <a:srgbClr val="C00000"/>
                </a:solidFill>
                <a:ea typeface="ＭＳ ゴシック" panose="020B0609070205080204" pitchFamily="49" charset="-128"/>
              </a:rPr>
              <a:t>++) {</a:t>
            </a:r>
          </a:p>
          <a:p>
            <a:pPr algn="l"/>
            <a:r>
              <a:rPr lang="en-US" altLang="ja-JP" sz="1600" dirty="0">
                <a:ea typeface="ＭＳ ゴシック" panose="020B0609070205080204" pitchFamily="49" charset="-128"/>
              </a:rPr>
              <a:t>        if (data[</a:t>
            </a:r>
            <a:r>
              <a:rPr lang="en-US" altLang="ja-JP" sz="1600" dirty="0" err="1">
                <a:ea typeface="ＭＳ ゴシック" panose="020B0609070205080204" pitchFamily="49" charset="-128"/>
              </a:rPr>
              <a:t>i</a:t>
            </a:r>
            <a:r>
              <a:rPr lang="en-US" altLang="ja-JP" sz="1600" dirty="0">
                <a:ea typeface="ＭＳ ゴシック" panose="020B0609070205080204" pitchFamily="49" charset="-128"/>
              </a:rPr>
              <a:t>] == target) {</a:t>
            </a:r>
          </a:p>
          <a:p>
            <a:pPr algn="l"/>
            <a:r>
              <a:rPr lang="en-US" altLang="ja-JP" sz="1600" dirty="0">
                <a:ea typeface="ＭＳ ゴシック" panose="020B0609070205080204" pitchFamily="49" charset="-128"/>
              </a:rPr>
              <a:t>            </a:t>
            </a:r>
            <a:r>
              <a:rPr lang="en-US" altLang="ja-JP" sz="1600" dirty="0" err="1">
                <a:ea typeface="ＭＳ ゴシック" panose="020B0609070205080204" pitchFamily="49" charset="-128"/>
              </a:rPr>
              <a:t>printf</a:t>
            </a:r>
            <a:r>
              <a:rPr lang="en-US" altLang="ja-JP" sz="1600" dirty="0">
                <a:ea typeface="ＭＳ ゴシック" panose="020B0609070205080204" pitchFamily="49" charset="-128"/>
              </a:rPr>
              <a:t>("data[%d] </a:t>
            </a:r>
            <a:r>
              <a:rPr lang="ja-JP" altLang="en-US" sz="1600" dirty="0">
                <a:ea typeface="ＭＳ ゴシック" panose="020B0609070205080204" pitchFamily="49" charset="-128"/>
              </a:rPr>
              <a:t>に見つかりました</a:t>
            </a:r>
            <a:r>
              <a:rPr lang="en-US" altLang="ja-JP" sz="1600" dirty="0">
                <a:ea typeface="ＭＳ ゴシック" panose="020B0609070205080204" pitchFamily="49" charset="-128"/>
              </a:rPr>
              <a:t>\n", </a:t>
            </a:r>
            <a:r>
              <a:rPr lang="en-US" altLang="ja-JP" sz="1600" dirty="0" err="1">
                <a:ea typeface="ＭＳ ゴシック" panose="020B0609070205080204" pitchFamily="49" charset="-128"/>
              </a:rPr>
              <a:t>i</a:t>
            </a:r>
            <a:r>
              <a:rPr lang="en-US" altLang="ja-JP" sz="1600" dirty="0">
                <a:ea typeface="ＭＳ ゴシック" panose="020B0609070205080204" pitchFamily="49" charset="-128"/>
              </a:rPr>
              <a:t>);</a:t>
            </a:r>
          </a:p>
          <a:p>
            <a:pPr algn="l"/>
            <a:r>
              <a:rPr lang="en-US" altLang="ja-JP" sz="1600" dirty="0">
                <a:ea typeface="ＭＳ ゴシック" panose="020B0609070205080204" pitchFamily="49" charset="-128"/>
              </a:rPr>
              <a:t>            return 0;</a:t>
            </a:r>
          </a:p>
          <a:p>
            <a:pPr algn="l"/>
            <a:r>
              <a:rPr lang="en-US" altLang="ja-JP" sz="1600" dirty="0">
                <a:ea typeface="ＭＳ ゴシック" panose="020B0609070205080204" pitchFamily="49" charset="-128"/>
              </a:rPr>
              <a:t>        }</a:t>
            </a:r>
          </a:p>
          <a:p>
            <a:pPr algn="l"/>
            <a:r>
              <a:rPr lang="en-US" altLang="ja-JP" sz="1600" dirty="0">
                <a:ea typeface="ＭＳ ゴシック" panose="020B0609070205080204" pitchFamily="49" charset="-128"/>
              </a:rPr>
              <a:t>    </a:t>
            </a:r>
            <a:r>
              <a:rPr lang="en-US" altLang="ja-JP" sz="1600" dirty="0">
                <a:solidFill>
                  <a:srgbClr val="C00000"/>
                </a:solidFill>
                <a:ea typeface="ＭＳ ゴシック" panose="020B0609070205080204" pitchFamily="49" charset="-128"/>
              </a:rPr>
              <a:t>}</a:t>
            </a:r>
          </a:p>
          <a:p>
            <a:pPr algn="l"/>
            <a:endParaRPr lang="en-US" altLang="ja-JP" sz="1600" dirty="0">
              <a:ea typeface="ＭＳ ゴシック" panose="020B0609070205080204" pitchFamily="49" charset="-128"/>
            </a:endParaRPr>
          </a:p>
          <a:p>
            <a:pPr algn="l"/>
            <a:r>
              <a:rPr lang="en-US" altLang="ja-JP" sz="1600" dirty="0">
                <a:ea typeface="ＭＳ ゴシック" panose="020B0609070205080204" pitchFamily="49" charset="-128"/>
              </a:rPr>
              <a:t>    </a:t>
            </a:r>
            <a:r>
              <a:rPr lang="en-US" altLang="ja-JP" sz="1600" dirty="0" err="1">
                <a:ea typeface="ＭＳ ゴシック" panose="020B0609070205080204" pitchFamily="49" charset="-128"/>
              </a:rPr>
              <a:t>printf</a:t>
            </a:r>
            <a:r>
              <a:rPr lang="en-US" altLang="ja-JP" sz="1600" dirty="0">
                <a:ea typeface="ＭＳ ゴシック" panose="020B0609070205080204" pitchFamily="49" charset="-128"/>
              </a:rPr>
              <a:t>("</a:t>
            </a:r>
            <a:r>
              <a:rPr lang="ja-JP" altLang="en-US" sz="1600" dirty="0">
                <a:ea typeface="ＭＳ ゴシック" panose="020B0609070205080204" pitchFamily="49" charset="-128"/>
              </a:rPr>
              <a:t>見つかりませんでした</a:t>
            </a:r>
            <a:r>
              <a:rPr lang="en-US" altLang="ja-JP" sz="1600" dirty="0">
                <a:ea typeface="ＭＳ ゴシック" panose="020B0609070205080204" pitchFamily="49" charset="-128"/>
              </a:rPr>
              <a:t>\n");</a:t>
            </a:r>
          </a:p>
          <a:p>
            <a:pPr algn="l"/>
            <a:r>
              <a:rPr lang="en-US" altLang="ja-JP" sz="1600" dirty="0">
                <a:ea typeface="ＭＳ ゴシック" panose="020B0609070205080204" pitchFamily="49" charset="-128"/>
              </a:rPr>
              <a:t>}</a:t>
            </a:r>
          </a:p>
        </p:txBody>
      </p:sp>
      <p:sp>
        <p:nvSpPr>
          <p:cNvPr id="6" name="テキスト ボックス 5">
            <a:extLst>
              <a:ext uri="{FF2B5EF4-FFF2-40B4-BE49-F238E27FC236}">
                <a16:creationId xmlns:a16="http://schemas.microsoft.com/office/drawing/2014/main" id="{D8407D88-6A40-A320-8147-3E6042097C01}"/>
              </a:ext>
            </a:extLst>
          </p:cNvPr>
          <p:cNvSpPr txBox="1"/>
          <p:nvPr/>
        </p:nvSpPr>
        <p:spPr>
          <a:xfrm>
            <a:off x="7092280" y="3718773"/>
            <a:ext cx="1872208" cy="646331"/>
          </a:xfrm>
          <a:prstGeom prst="rect">
            <a:avLst/>
          </a:prstGeom>
          <a:solidFill>
            <a:schemeClr val="bg1"/>
          </a:solidFill>
          <a:ln>
            <a:solidFill>
              <a:schemeClr val="tx2"/>
            </a:solidFill>
          </a:ln>
        </p:spPr>
        <p:txBody>
          <a:bodyPr wrap="square" rtlCol="0">
            <a:spAutoFit/>
          </a:bodyPr>
          <a:lstStyle/>
          <a:p>
            <a:pPr algn="l"/>
            <a:r>
              <a:rPr lang="en-US" altLang="ja-JP" i="0" u="none" strike="noStrike" baseline="0" dirty="0">
                <a:latin typeface="+mn-ea"/>
                <a:ea typeface="+mn-ea"/>
              </a:rPr>
              <a:t>for</a:t>
            </a:r>
            <a:r>
              <a:rPr lang="ja-JP" altLang="en-US" i="0" u="none" strike="noStrike" baseline="0" dirty="0">
                <a:latin typeface="+mn-ea"/>
                <a:ea typeface="+mn-ea"/>
              </a:rPr>
              <a:t>文で先頭から順に調べていく</a:t>
            </a:r>
            <a:endParaRPr lang="en-US" altLang="ja-JP" i="0" u="none" strike="noStrike" baseline="0" dirty="0">
              <a:latin typeface="+mn-ea"/>
              <a:ea typeface="+mn-ea"/>
            </a:endParaRPr>
          </a:p>
        </p:txBody>
      </p:sp>
      <p:sp>
        <p:nvSpPr>
          <p:cNvPr id="7" name="右中かっこ 6">
            <a:extLst>
              <a:ext uri="{FF2B5EF4-FFF2-40B4-BE49-F238E27FC236}">
                <a16:creationId xmlns:a16="http://schemas.microsoft.com/office/drawing/2014/main" id="{F9176C4D-2A8F-ACA7-E70C-46D9C4E1E152}"/>
              </a:ext>
            </a:extLst>
          </p:cNvPr>
          <p:cNvSpPr/>
          <p:nvPr/>
        </p:nvSpPr>
        <p:spPr>
          <a:xfrm>
            <a:off x="6811492" y="3436958"/>
            <a:ext cx="136772" cy="128071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FBB3CE6-1093-1FD7-32C9-D9658C053719}"/>
              </a:ext>
            </a:extLst>
          </p:cNvPr>
          <p:cNvSpPr txBox="1">
            <a:spLocks noChangeArrowheads="1"/>
          </p:cNvSpPr>
          <p:nvPr/>
        </p:nvSpPr>
        <p:spPr bwMode="auto">
          <a:xfrm>
            <a:off x="5940152" y="6014483"/>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1821301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FACCB0-A73C-D299-D172-00B55ECF4BCE}"/>
              </a:ext>
            </a:extLst>
          </p:cNvPr>
          <p:cNvSpPr>
            <a:spLocks noGrp="1"/>
          </p:cNvSpPr>
          <p:nvPr>
            <p:ph type="title"/>
          </p:nvPr>
        </p:nvSpPr>
        <p:spPr/>
        <p:txBody>
          <a:bodyPr/>
          <a:lstStyle/>
          <a:p>
            <a:r>
              <a:rPr kumimoji="1" lang="en-US" altLang="ja-JP" dirty="0"/>
              <a:t>2</a:t>
            </a:r>
            <a:r>
              <a:rPr kumimoji="1" lang="ja-JP" altLang="en-US" dirty="0"/>
              <a:t>分探索</a:t>
            </a:r>
            <a:r>
              <a:rPr lang="ja-JP" altLang="en-US" dirty="0"/>
              <a:t>アルゴリズム</a:t>
            </a:r>
            <a:endParaRPr kumimoji="1" lang="ja-JP" altLang="en-US" dirty="0"/>
          </a:p>
        </p:txBody>
      </p:sp>
      <p:pic>
        <p:nvPicPr>
          <p:cNvPr id="6" name="図 5">
            <a:extLst>
              <a:ext uri="{FF2B5EF4-FFF2-40B4-BE49-F238E27FC236}">
                <a16:creationId xmlns:a16="http://schemas.microsoft.com/office/drawing/2014/main" id="{8F6083F0-EF53-0A38-C7BA-1895EE843D7D}"/>
              </a:ext>
            </a:extLst>
          </p:cNvPr>
          <p:cNvPicPr>
            <a:picLocks noChangeAspect="1"/>
          </p:cNvPicPr>
          <p:nvPr/>
        </p:nvPicPr>
        <p:blipFill>
          <a:blip r:embed="rId2"/>
          <a:stretch>
            <a:fillRect/>
          </a:stretch>
        </p:blipFill>
        <p:spPr>
          <a:xfrm>
            <a:off x="755576" y="1866502"/>
            <a:ext cx="7402358" cy="4489848"/>
          </a:xfrm>
          <a:prstGeom prst="rect">
            <a:avLst/>
          </a:prstGeom>
        </p:spPr>
      </p:pic>
      <p:sp>
        <p:nvSpPr>
          <p:cNvPr id="7" name="テキスト ボックス 6">
            <a:extLst>
              <a:ext uri="{FF2B5EF4-FFF2-40B4-BE49-F238E27FC236}">
                <a16:creationId xmlns:a16="http://schemas.microsoft.com/office/drawing/2014/main" id="{6D7DF653-0345-117F-538C-1261EBA19C2A}"/>
              </a:ext>
            </a:extLst>
          </p:cNvPr>
          <p:cNvSpPr txBox="1"/>
          <p:nvPr/>
        </p:nvSpPr>
        <p:spPr>
          <a:xfrm>
            <a:off x="426972" y="1239015"/>
            <a:ext cx="2595582" cy="400110"/>
          </a:xfrm>
          <a:prstGeom prst="rect">
            <a:avLst/>
          </a:prstGeom>
          <a:noFill/>
        </p:spPr>
        <p:txBody>
          <a:bodyPr wrap="none" rtlCol="0">
            <a:spAutoFit/>
          </a:bodyPr>
          <a:lstStyle/>
          <a:p>
            <a:r>
              <a:rPr kumimoji="1" lang="ja-JP" altLang="en-US" sz="2000" dirty="0">
                <a:latin typeface="+mn-ea"/>
                <a:ea typeface="+mn-ea"/>
              </a:rPr>
              <a:t>例： </a:t>
            </a:r>
            <a:r>
              <a:rPr kumimoji="1" lang="en-US" altLang="ja-JP" sz="2000" dirty="0">
                <a:latin typeface="+mn-ea"/>
                <a:ea typeface="+mn-ea"/>
              </a:rPr>
              <a:t>57</a:t>
            </a:r>
            <a:r>
              <a:rPr kumimoji="1" lang="ja-JP" altLang="en-US" sz="2000" dirty="0">
                <a:latin typeface="+mn-ea"/>
                <a:ea typeface="+mn-ea"/>
              </a:rPr>
              <a:t>を見つけたい</a:t>
            </a:r>
          </a:p>
        </p:txBody>
      </p:sp>
    </p:spTree>
    <p:extLst>
      <p:ext uri="{BB962C8B-B14F-4D97-AF65-F5344CB8AC3E}">
        <p14:creationId xmlns:p14="http://schemas.microsoft.com/office/powerpoint/2010/main" val="333191387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591048-F7DB-5D78-9E1A-918DD89A2056}"/>
              </a:ext>
            </a:extLst>
          </p:cNvPr>
          <p:cNvSpPr>
            <a:spLocks noGrp="1"/>
          </p:cNvSpPr>
          <p:nvPr>
            <p:ph type="title"/>
          </p:nvPr>
        </p:nvSpPr>
        <p:spPr/>
        <p:txBody>
          <a:bodyPr/>
          <a:lstStyle/>
          <a:p>
            <a:endParaRPr kumimoji="1" lang="ja-JP" altLang="en-US"/>
          </a:p>
        </p:txBody>
      </p:sp>
      <p:sp>
        <p:nvSpPr>
          <p:cNvPr id="5" name="テキスト ボックス 4">
            <a:extLst>
              <a:ext uri="{FF2B5EF4-FFF2-40B4-BE49-F238E27FC236}">
                <a16:creationId xmlns:a16="http://schemas.microsoft.com/office/drawing/2014/main" id="{3CBFC675-86FF-327F-828B-1E94C67EBE6C}"/>
              </a:ext>
            </a:extLst>
          </p:cNvPr>
          <p:cNvSpPr txBox="1"/>
          <p:nvPr/>
        </p:nvSpPr>
        <p:spPr>
          <a:xfrm>
            <a:off x="517670" y="86916"/>
            <a:ext cx="8147248" cy="6771084"/>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400" dirty="0">
                <a:ea typeface="ＭＳ ゴシック" panose="020B0609070205080204" pitchFamily="49" charset="-128"/>
              </a:rPr>
              <a:t>#include &lt;</a:t>
            </a:r>
            <a:r>
              <a:rPr lang="en-US" altLang="ja-JP" sz="1400" dirty="0" err="1">
                <a:ea typeface="ＭＳ ゴシック" panose="020B0609070205080204" pitchFamily="49" charset="-128"/>
              </a:rPr>
              <a:t>stdio.h</a:t>
            </a:r>
            <a:r>
              <a:rPr lang="en-US" altLang="ja-JP" sz="1400" dirty="0">
                <a:ea typeface="ＭＳ ゴシック" panose="020B0609070205080204" pitchFamily="49" charset="-128"/>
              </a:rPr>
              <a:t>&gt;</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#define DATA_NUM 10</a:t>
            </a:r>
          </a:p>
          <a:p>
            <a:pPr algn="l"/>
            <a:r>
              <a:rPr lang="en-US" altLang="ja-JP" sz="1400" dirty="0">
                <a:ea typeface="ＭＳ ゴシック" panose="020B0609070205080204" pitchFamily="49" charset="-128"/>
              </a:rPr>
              <a:t>int data[] = { 1, 7, 11, 12, 33, 57, 63, 72, 89, 99 };</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int main(void)</a:t>
            </a:r>
          </a:p>
          <a:p>
            <a:pPr algn="l"/>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int target = 57;</a:t>
            </a:r>
          </a:p>
          <a:p>
            <a:pPr algn="l"/>
            <a:r>
              <a:rPr lang="en-US" altLang="ja-JP" sz="1400" dirty="0">
                <a:ea typeface="ＭＳ ゴシック" panose="020B0609070205080204" pitchFamily="49" charset="-128"/>
              </a:rPr>
              <a:t>    int </a:t>
            </a:r>
            <a:r>
              <a:rPr lang="en-US" altLang="ja-JP" sz="1400" dirty="0" err="1">
                <a:ea typeface="ＭＳ ゴシック" panose="020B0609070205080204" pitchFamily="49" charset="-128"/>
              </a:rPr>
              <a:t>left_index</a:t>
            </a:r>
            <a:r>
              <a:rPr lang="en-US" altLang="ja-JP" sz="1400" dirty="0">
                <a:ea typeface="ＭＳ ゴシック" panose="020B0609070205080204" pitchFamily="49" charset="-128"/>
              </a:rPr>
              <a:t> = 0;</a:t>
            </a:r>
          </a:p>
          <a:p>
            <a:pPr algn="l"/>
            <a:r>
              <a:rPr lang="en-US" altLang="ja-JP" sz="1400" dirty="0">
                <a:ea typeface="ＭＳ ゴシック" panose="020B0609070205080204" pitchFamily="49" charset="-128"/>
              </a:rPr>
              <a:t>    int </a:t>
            </a:r>
            <a:r>
              <a:rPr lang="en-US" altLang="ja-JP" sz="1400" dirty="0" err="1">
                <a:ea typeface="ＭＳ ゴシック" panose="020B0609070205080204" pitchFamily="49" charset="-128"/>
              </a:rPr>
              <a:t>right_index</a:t>
            </a:r>
            <a:r>
              <a:rPr lang="en-US" altLang="ja-JP" sz="1400" dirty="0">
                <a:ea typeface="ＭＳ ゴシック" panose="020B0609070205080204" pitchFamily="49" charset="-128"/>
              </a:rPr>
              <a:t> = DATA_NUM - 1;</a:t>
            </a:r>
          </a:p>
          <a:p>
            <a:pPr algn="l"/>
            <a:r>
              <a:rPr lang="en-US" altLang="ja-JP" sz="1400" dirty="0">
                <a:ea typeface="ＭＳ ゴシック" panose="020B0609070205080204" pitchFamily="49" charset="-128"/>
              </a:rPr>
              <a:t>    int </a:t>
            </a:r>
            <a:r>
              <a:rPr lang="en-US" altLang="ja-JP" sz="1400" dirty="0" err="1">
                <a:ea typeface="ＭＳ ゴシック" panose="020B0609070205080204" pitchFamily="49" charset="-128"/>
              </a:rPr>
              <a:t>middle_index</a:t>
            </a:r>
            <a:r>
              <a:rPr lang="en-US" altLang="ja-JP" sz="1400" dirty="0">
                <a:ea typeface="ＭＳ ゴシック" panose="020B0609070205080204" pitchFamily="49" charset="-128"/>
              </a:rPr>
              <a:t> = 0;</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    while (</a:t>
            </a:r>
            <a:r>
              <a:rPr lang="en-US" altLang="ja-JP" sz="1400" dirty="0" err="1">
                <a:ea typeface="ＭＳ ゴシック" panose="020B0609070205080204" pitchFamily="49" charset="-128"/>
              </a:rPr>
              <a:t>left_index</a:t>
            </a:r>
            <a:r>
              <a:rPr lang="en-US" altLang="ja-JP" sz="1400" dirty="0">
                <a:ea typeface="ＭＳ ゴシック" panose="020B0609070205080204" pitchFamily="49" charset="-128"/>
              </a:rPr>
              <a:t> &lt;= </a:t>
            </a:r>
            <a:r>
              <a:rPr lang="en-US" altLang="ja-JP" sz="1400" dirty="0" err="1">
                <a:ea typeface="ＭＳ ゴシック" panose="020B0609070205080204" pitchFamily="49" charset="-128"/>
              </a:rPr>
              <a:t>right_index</a:t>
            </a:r>
            <a:r>
              <a:rPr lang="en-US" altLang="ja-JP" sz="1400" dirty="0">
                <a:ea typeface="ＭＳ ゴシック" panose="020B0609070205080204" pitchFamily="49" charset="-128"/>
              </a:rPr>
              <a:t>) {</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middle_index</a:t>
            </a:r>
            <a:r>
              <a:rPr lang="en-US" altLang="ja-JP" sz="1400" dirty="0">
                <a:ea typeface="ＭＳ ゴシック" panose="020B0609070205080204" pitchFamily="49" charset="-128"/>
              </a:rPr>
              <a:t> = (</a:t>
            </a:r>
            <a:r>
              <a:rPr lang="en-US" altLang="ja-JP" sz="1400" dirty="0" err="1">
                <a:ea typeface="ＭＳ ゴシック" panose="020B0609070205080204" pitchFamily="49" charset="-128"/>
              </a:rPr>
              <a:t>left_index</a:t>
            </a:r>
            <a:r>
              <a:rPr lang="en-US" altLang="ja-JP" sz="1400" dirty="0">
                <a:ea typeface="ＭＳ ゴシック" panose="020B0609070205080204" pitchFamily="49" charset="-128"/>
              </a:rPr>
              <a:t> + </a:t>
            </a:r>
            <a:r>
              <a:rPr lang="en-US" altLang="ja-JP" sz="1400" dirty="0" err="1">
                <a:ea typeface="ＭＳ ゴシック" panose="020B0609070205080204" pitchFamily="49" charset="-128"/>
              </a:rPr>
              <a:t>right_index</a:t>
            </a:r>
            <a:r>
              <a:rPr lang="en-US" altLang="ja-JP" sz="1400" dirty="0">
                <a:ea typeface="ＭＳ ゴシック" panose="020B0609070205080204" pitchFamily="49" charset="-128"/>
              </a:rPr>
              <a:t>) / 2;</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("left:%d, middle:%d, right:%d\n",</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left_index</a:t>
            </a:r>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middle_index</a:t>
            </a:r>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right_index</a:t>
            </a:r>
            <a:r>
              <a:rPr lang="en-US" altLang="ja-JP" sz="1400" dirty="0">
                <a:ea typeface="ＭＳ ゴシック" panose="020B0609070205080204" pitchFamily="49" charset="-128"/>
              </a:rPr>
              <a:t>);</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        if (data[</a:t>
            </a:r>
            <a:r>
              <a:rPr lang="en-US" altLang="ja-JP" sz="1400" dirty="0" err="1">
                <a:ea typeface="ＭＳ ゴシック" panose="020B0609070205080204" pitchFamily="49" charset="-128"/>
              </a:rPr>
              <a:t>middle_index</a:t>
            </a:r>
            <a:r>
              <a:rPr lang="en-US" altLang="ja-JP" sz="1400" dirty="0">
                <a:ea typeface="ＭＳ ゴシック" panose="020B0609070205080204" pitchFamily="49" charset="-128"/>
              </a:rPr>
              <a:t>] == target) {</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a:t>
            </a:r>
            <a:r>
              <a:rPr lang="ja-JP" altLang="en-US" sz="1400" dirty="0">
                <a:ea typeface="ＭＳ ゴシック" panose="020B0609070205080204" pitchFamily="49" charset="-128"/>
              </a:rPr>
              <a:t>値 </a:t>
            </a:r>
            <a:r>
              <a:rPr lang="en-US" altLang="ja-JP" sz="1400" dirty="0">
                <a:ea typeface="ＭＳ ゴシック" panose="020B0609070205080204" pitchFamily="49" charset="-128"/>
              </a:rPr>
              <a:t>%d </a:t>
            </a:r>
            <a:r>
              <a:rPr lang="ja-JP" altLang="en-US" sz="1400" dirty="0">
                <a:ea typeface="ＭＳ ゴシック" panose="020B0609070205080204" pitchFamily="49" charset="-128"/>
              </a:rPr>
              <a:t>は </a:t>
            </a:r>
            <a:r>
              <a:rPr lang="en-US" altLang="ja-JP" sz="1400" dirty="0">
                <a:ea typeface="ＭＳ ゴシック" panose="020B0609070205080204" pitchFamily="49" charset="-128"/>
              </a:rPr>
              <a:t>data[%d] </a:t>
            </a:r>
            <a:r>
              <a:rPr lang="ja-JP" altLang="en-US" sz="1400" dirty="0">
                <a:ea typeface="ＭＳ ゴシック" panose="020B0609070205080204" pitchFamily="49" charset="-128"/>
              </a:rPr>
              <a:t>に見つかりました</a:t>
            </a:r>
            <a:r>
              <a:rPr lang="en-US" altLang="ja-JP" sz="1400" dirty="0">
                <a:ea typeface="ＭＳ ゴシック" panose="020B0609070205080204" pitchFamily="49" charset="-128"/>
              </a:rPr>
              <a:t>\n",</a:t>
            </a:r>
          </a:p>
          <a:p>
            <a:pPr algn="l"/>
            <a:r>
              <a:rPr lang="en-US" altLang="ja-JP" sz="1400" dirty="0">
                <a:ea typeface="ＭＳ ゴシック" panose="020B0609070205080204" pitchFamily="49" charset="-128"/>
              </a:rPr>
              <a:t>                target, </a:t>
            </a:r>
            <a:r>
              <a:rPr lang="en-US" altLang="ja-JP" sz="1400" dirty="0" err="1">
                <a:ea typeface="ＭＳ ゴシック" panose="020B0609070205080204" pitchFamily="49" charset="-128"/>
              </a:rPr>
              <a:t>middle_index</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return 0;</a:t>
            </a:r>
          </a:p>
          <a:p>
            <a:pPr algn="l"/>
            <a:r>
              <a:rPr lang="en-US" altLang="ja-JP" sz="1400" dirty="0">
                <a:ea typeface="ＭＳ ゴシック" panose="020B0609070205080204" pitchFamily="49" charset="-128"/>
              </a:rPr>
              <a:t>        } else if (data[</a:t>
            </a:r>
            <a:r>
              <a:rPr lang="en-US" altLang="ja-JP" sz="1400" dirty="0" err="1">
                <a:ea typeface="ＭＳ ゴシック" panose="020B0609070205080204" pitchFamily="49" charset="-128"/>
              </a:rPr>
              <a:t>middle_index</a:t>
            </a:r>
            <a:r>
              <a:rPr lang="en-US" altLang="ja-JP" sz="1400" dirty="0">
                <a:ea typeface="ＭＳ ゴシック" panose="020B0609070205080204" pitchFamily="49" charset="-128"/>
              </a:rPr>
              <a:t>] &lt; target) {</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left_index</a:t>
            </a:r>
            <a:r>
              <a:rPr lang="en-US" altLang="ja-JP" sz="1400" dirty="0">
                <a:ea typeface="ＭＳ ゴシック" panose="020B0609070205080204" pitchFamily="49" charset="-128"/>
              </a:rPr>
              <a:t> = </a:t>
            </a:r>
            <a:r>
              <a:rPr lang="en-US" altLang="ja-JP" sz="1400" dirty="0" err="1">
                <a:ea typeface="ＭＳ ゴシック" panose="020B0609070205080204" pitchFamily="49" charset="-128"/>
              </a:rPr>
              <a:t>middle_index</a:t>
            </a:r>
            <a:r>
              <a:rPr lang="en-US" altLang="ja-JP" sz="1400" dirty="0">
                <a:ea typeface="ＭＳ ゴシック" panose="020B0609070205080204" pitchFamily="49" charset="-128"/>
              </a:rPr>
              <a:t> + 1;</a:t>
            </a:r>
          </a:p>
          <a:p>
            <a:pPr algn="l"/>
            <a:r>
              <a:rPr lang="en-US" altLang="ja-JP" sz="1400" dirty="0">
                <a:ea typeface="ＭＳ ゴシック" panose="020B0609070205080204" pitchFamily="49" charset="-128"/>
              </a:rPr>
              <a:t>        } else {</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right_index</a:t>
            </a:r>
            <a:r>
              <a:rPr lang="en-US" altLang="ja-JP" sz="1400" dirty="0">
                <a:ea typeface="ＭＳ ゴシック" panose="020B0609070205080204" pitchFamily="49" charset="-128"/>
              </a:rPr>
              <a:t> = </a:t>
            </a:r>
            <a:r>
              <a:rPr lang="en-US" altLang="ja-JP" sz="1400" dirty="0" err="1">
                <a:ea typeface="ＭＳ ゴシック" panose="020B0609070205080204" pitchFamily="49" charset="-128"/>
              </a:rPr>
              <a:t>middle_index</a:t>
            </a:r>
            <a:r>
              <a:rPr lang="en-US" altLang="ja-JP" sz="1400" dirty="0">
                <a:ea typeface="ＭＳ ゴシック" panose="020B0609070205080204" pitchFamily="49" charset="-128"/>
              </a:rPr>
              <a:t> - 1;</a:t>
            </a:r>
          </a:p>
          <a:p>
            <a:pPr algn="l"/>
            <a:r>
              <a:rPr lang="en-US" altLang="ja-JP" sz="1400" dirty="0">
                <a:ea typeface="ＭＳ ゴシック" panose="020B0609070205080204" pitchFamily="49" charset="-128"/>
              </a:rPr>
              <a:t>        }</a:t>
            </a:r>
          </a:p>
          <a:p>
            <a:pPr algn="l"/>
            <a:r>
              <a:rPr lang="en-US" altLang="ja-JP" sz="1400" dirty="0">
                <a:ea typeface="ＭＳ ゴシック" panose="020B0609070205080204" pitchFamily="49" charset="-128"/>
              </a:rPr>
              <a:t>    }</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a:t>
            </a:r>
            <a:r>
              <a:rPr lang="ja-JP" altLang="en-US" sz="1400" dirty="0">
                <a:ea typeface="ＭＳ ゴシック" panose="020B0609070205080204" pitchFamily="49" charset="-128"/>
              </a:rPr>
              <a:t>値 </a:t>
            </a:r>
            <a:r>
              <a:rPr lang="en-US" altLang="ja-JP" sz="1400" dirty="0">
                <a:ea typeface="ＭＳ ゴシック" panose="020B0609070205080204" pitchFamily="49" charset="-128"/>
              </a:rPr>
              <a:t>%d </a:t>
            </a:r>
            <a:r>
              <a:rPr lang="ja-JP" altLang="en-US" sz="1400" dirty="0">
                <a:ea typeface="ＭＳ ゴシック" panose="020B0609070205080204" pitchFamily="49" charset="-128"/>
              </a:rPr>
              <a:t>は見つかりませんでした</a:t>
            </a:r>
            <a:r>
              <a:rPr lang="en-US" altLang="ja-JP" sz="1400" dirty="0">
                <a:ea typeface="ＭＳ ゴシック" panose="020B0609070205080204" pitchFamily="49" charset="-128"/>
              </a:rPr>
              <a:t>\n", target);</a:t>
            </a:r>
          </a:p>
          <a:p>
            <a:pPr algn="l"/>
            <a:r>
              <a:rPr lang="en-US" altLang="ja-JP" sz="1400" dirty="0">
                <a:ea typeface="ＭＳ ゴシック" panose="020B0609070205080204" pitchFamily="49" charset="-128"/>
              </a:rPr>
              <a:t>}</a:t>
            </a:r>
          </a:p>
        </p:txBody>
      </p:sp>
      <p:sp>
        <p:nvSpPr>
          <p:cNvPr id="6" name="テキスト ボックス 5">
            <a:extLst>
              <a:ext uri="{FF2B5EF4-FFF2-40B4-BE49-F238E27FC236}">
                <a16:creationId xmlns:a16="http://schemas.microsoft.com/office/drawing/2014/main" id="{32CCD819-72F1-97B0-0F8E-FCF23E279E4A}"/>
              </a:ext>
            </a:extLst>
          </p:cNvPr>
          <p:cNvSpPr txBox="1"/>
          <p:nvPr/>
        </p:nvSpPr>
        <p:spPr>
          <a:xfrm>
            <a:off x="7020272" y="3861048"/>
            <a:ext cx="1872208" cy="646331"/>
          </a:xfrm>
          <a:prstGeom prst="rect">
            <a:avLst/>
          </a:prstGeom>
          <a:solidFill>
            <a:schemeClr val="bg1"/>
          </a:solidFill>
          <a:ln>
            <a:solidFill>
              <a:schemeClr val="tx2"/>
            </a:solidFill>
          </a:ln>
        </p:spPr>
        <p:txBody>
          <a:bodyPr wrap="square" rtlCol="0">
            <a:spAutoFit/>
          </a:bodyPr>
          <a:lstStyle/>
          <a:p>
            <a:pPr algn="l"/>
            <a:r>
              <a:rPr lang="ja-JP" altLang="en-US" i="0" u="none" strike="noStrike" baseline="0" dirty="0">
                <a:latin typeface="+mn-ea"/>
                <a:ea typeface="+mn-ea"/>
              </a:rPr>
              <a:t>探索範囲を半分に絞っていく</a:t>
            </a:r>
            <a:endParaRPr lang="en-US" altLang="ja-JP" i="0" u="none" strike="noStrike" baseline="0" dirty="0">
              <a:latin typeface="+mn-ea"/>
              <a:ea typeface="+mn-ea"/>
            </a:endParaRPr>
          </a:p>
        </p:txBody>
      </p:sp>
      <p:sp>
        <p:nvSpPr>
          <p:cNvPr id="7" name="右中かっこ 6">
            <a:extLst>
              <a:ext uri="{FF2B5EF4-FFF2-40B4-BE49-F238E27FC236}">
                <a16:creationId xmlns:a16="http://schemas.microsoft.com/office/drawing/2014/main" id="{892A7D44-7F13-16BF-9C2C-9D0A24A3ED33}"/>
              </a:ext>
            </a:extLst>
          </p:cNvPr>
          <p:cNvSpPr/>
          <p:nvPr/>
        </p:nvSpPr>
        <p:spPr>
          <a:xfrm>
            <a:off x="6663257" y="2708920"/>
            <a:ext cx="258906" cy="312154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48746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66AF95-1245-DAC3-5AC8-7671CB8E934E}"/>
              </a:ext>
            </a:extLst>
          </p:cNvPr>
          <p:cNvSpPr>
            <a:spLocks noGrp="1"/>
          </p:cNvSpPr>
          <p:nvPr>
            <p:ph type="title"/>
          </p:nvPr>
        </p:nvSpPr>
        <p:spPr/>
        <p:txBody>
          <a:bodyPr/>
          <a:lstStyle/>
          <a:p>
            <a:r>
              <a:rPr lang="en-US" altLang="ja-JP" dirty="0"/>
              <a:t>Visual Studio </a:t>
            </a:r>
            <a:r>
              <a:rPr lang="ja-JP" altLang="en-US" dirty="0"/>
              <a:t>とは</a:t>
            </a:r>
            <a:endParaRPr kumimoji="1" lang="ja-JP" altLang="en-US" dirty="0"/>
          </a:p>
        </p:txBody>
      </p:sp>
      <p:sp>
        <p:nvSpPr>
          <p:cNvPr id="3" name="コンテンツ プレースホルダー 2">
            <a:extLst>
              <a:ext uri="{FF2B5EF4-FFF2-40B4-BE49-F238E27FC236}">
                <a16:creationId xmlns:a16="http://schemas.microsoft.com/office/drawing/2014/main" id="{3BDC1957-1495-7C45-8471-B25C234E1396}"/>
              </a:ext>
            </a:extLst>
          </p:cNvPr>
          <p:cNvSpPr>
            <a:spLocks noGrp="1"/>
          </p:cNvSpPr>
          <p:nvPr>
            <p:ph idx="1"/>
          </p:nvPr>
        </p:nvSpPr>
        <p:spPr/>
        <p:txBody>
          <a:bodyPr/>
          <a:lstStyle/>
          <a:p>
            <a:r>
              <a:rPr lang="en-US" altLang="ja-JP" sz="2800" dirty="0"/>
              <a:t>Visual Studio </a:t>
            </a:r>
            <a:r>
              <a:rPr lang="ja-JP" altLang="en-US" sz="2800" dirty="0"/>
              <a:t>は以下のものを含む統合開発環境の</a:t>
            </a:r>
            <a:r>
              <a:rPr lang="en-US" altLang="ja-JP" sz="2800" dirty="0"/>
              <a:t>1</a:t>
            </a:r>
            <a:r>
              <a:rPr lang="ja-JP" altLang="en-US" sz="2800" dirty="0"/>
              <a:t>つ</a:t>
            </a:r>
            <a:endParaRPr lang="en-US" altLang="ja-JP" sz="2800" dirty="0"/>
          </a:p>
          <a:p>
            <a:endParaRPr lang="en-US" altLang="ja-JP" sz="2800" dirty="0"/>
          </a:p>
          <a:p>
            <a:pPr lvl="1"/>
            <a:r>
              <a:rPr kumimoji="1" lang="ja-JP" altLang="en-US" sz="2400" b="1" dirty="0"/>
              <a:t>エディタ</a:t>
            </a:r>
            <a:r>
              <a:rPr kumimoji="1" lang="ja-JP" altLang="en-US" sz="2400" dirty="0"/>
              <a:t>：プログラムコードを記述する</a:t>
            </a:r>
            <a:endParaRPr kumimoji="1" lang="en-US" altLang="ja-JP" sz="2400" dirty="0"/>
          </a:p>
          <a:p>
            <a:pPr lvl="1"/>
            <a:endParaRPr lang="en-US" altLang="ja-JP" sz="2400" dirty="0"/>
          </a:p>
          <a:p>
            <a:pPr lvl="1"/>
            <a:r>
              <a:rPr lang="ja-JP" altLang="en-US" sz="2400" b="1" dirty="0"/>
              <a:t>コンパイラ</a:t>
            </a:r>
            <a:r>
              <a:rPr lang="ja-JP" altLang="en-US" sz="2400" dirty="0"/>
              <a:t>：コンパイルを行う（オブジェクトファイルを生成する）</a:t>
            </a:r>
            <a:endParaRPr lang="en-US" altLang="ja-JP" sz="2400" dirty="0"/>
          </a:p>
          <a:p>
            <a:pPr lvl="1"/>
            <a:endParaRPr kumimoji="1" lang="en-US" altLang="ja-JP" sz="2400" dirty="0"/>
          </a:p>
          <a:p>
            <a:pPr lvl="1"/>
            <a:r>
              <a:rPr kumimoji="1" lang="ja-JP" altLang="en-US" sz="2400" b="1" dirty="0"/>
              <a:t>リンカ</a:t>
            </a:r>
            <a:r>
              <a:rPr kumimoji="1" lang="ja-JP" altLang="en-US" sz="2400" dirty="0"/>
              <a:t>：リンクを行う（実行ファイルを生成する）</a:t>
            </a:r>
          </a:p>
        </p:txBody>
      </p:sp>
    </p:spTree>
    <p:extLst>
      <p:ext uri="{BB962C8B-B14F-4D97-AF65-F5344CB8AC3E}">
        <p14:creationId xmlns:p14="http://schemas.microsoft.com/office/powerpoint/2010/main" val="45066255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7D7DF7-91AD-602A-806C-E11D2A15BA61}"/>
              </a:ext>
            </a:extLst>
          </p:cNvPr>
          <p:cNvSpPr>
            <a:spLocks noGrp="1"/>
          </p:cNvSpPr>
          <p:nvPr>
            <p:ph type="ctrTitle"/>
          </p:nvPr>
        </p:nvSpPr>
        <p:spPr/>
        <p:txBody>
          <a:bodyPr/>
          <a:lstStyle/>
          <a:p>
            <a:r>
              <a:rPr kumimoji="1" lang="ja-JP" altLang="en-US" dirty="0"/>
              <a:t>データの格納</a:t>
            </a:r>
          </a:p>
        </p:txBody>
      </p:sp>
      <p:sp>
        <p:nvSpPr>
          <p:cNvPr id="3" name="字幕 2">
            <a:extLst>
              <a:ext uri="{FF2B5EF4-FFF2-40B4-BE49-F238E27FC236}">
                <a16:creationId xmlns:a16="http://schemas.microsoft.com/office/drawing/2014/main" id="{647692B1-79BA-4A33-4BB3-280BF31197A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82831387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26EFCE-2F18-32BA-7B45-73D8F47F073E}"/>
              </a:ext>
            </a:extLst>
          </p:cNvPr>
          <p:cNvSpPr>
            <a:spLocks noGrp="1"/>
          </p:cNvSpPr>
          <p:nvPr>
            <p:ph type="title"/>
          </p:nvPr>
        </p:nvSpPr>
        <p:spPr/>
        <p:txBody>
          <a:bodyPr/>
          <a:lstStyle/>
          <a:p>
            <a:r>
              <a:rPr kumimoji="1" lang="ja-JP" altLang="en-US" dirty="0"/>
              <a:t>配列とスタック</a:t>
            </a:r>
          </a:p>
        </p:txBody>
      </p:sp>
      <p:sp>
        <p:nvSpPr>
          <p:cNvPr id="3" name="コンテンツ プレースホルダー 2">
            <a:extLst>
              <a:ext uri="{FF2B5EF4-FFF2-40B4-BE49-F238E27FC236}">
                <a16:creationId xmlns:a16="http://schemas.microsoft.com/office/drawing/2014/main" id="{5EA878D1-AD54-3E9B-0EC7-9DBED5E32737}"/>
              </a:ext>
            </a:extLst>
          </p:cNvPr>
          <p:cNvSpPr>
            <a:spLocks noGrp="1"/>
          </p:cNvSpPr>
          <p:nvPr>
            <p:ph idx="1"/>
          </p:nvPr>
        </p:nvSpPr>
        <p:spPr/>
        <p:txBody>
          <a:bodyPr/>
          <a:lstStyle/>
          <a:p>
            <a:r>
              <a:rPr kumimoji="1" lang="ja-JP" altLang="en-US" sz="2800" dirty="0"/>
              <a:t>データの格納方法の</a:t>
            </a:r>
            <a:r>
              <a:rPr kumimoji="1" lang="en-US" altLang="ja-JP" sz="2800" dirty="0"/>
              <a:t>1</a:t>
            </a:r>
            <a:r>
              <a:rPr kumimoji="1" lang="ja-JP" altLang="en-US" sz="2800" dirty="0"/>
              <a:t>つに</a:t>
            </a:r>
            <a:r>
              <a:rPr kumimoji="1" lang="ja-JP" altLang="en-US" sz="2800" b="1" dirty="0">
                <a:solidFill>
                  <a:srgbClr val="C00000"/>
                </a:solidFill>
              </a:rPr>
              <a:t>スタック</a:t>
            </a:r>
            <a:r>
              <a:rPr kumimoji="1" lang="ja-JP" altLang="en-US" sz="2800" dirty="0"/>
              <a:t>がある</a:t>
            </a:r>
            <a:endParaRPr kumimoji="1" lang="en-US" altLang="ja-JP" sz="2800" dirty="0"/>
          </a:p>
          <a:p>
            <a:r>
              <a:rPr kumimoji="1" lang="ja-JP" altLang="en-US" sz="2800" dirty="0"/>
              <a:t>後に入れたものほど先に取り出される</a:t>
            </a:r>
            <a:r>
              <a:rPr lang="ja-JP" altLang="en-US" sz="2800" dirty="0"/>
              <a:t>（</a:t>
            </a:r>
            <a:r>
              <a:rPr lang="ja-JP" altLang="en-US" sz="2800" b="1" dirty="0">
                <a:solidFill>
                  <a:srgbClr val="C00000"/>
                </a:solidFill>
              </a:rPr>
              <a:t>後入れ先出し</a:t>
            </a:r>
            <a:r>
              <a:rPr lang="ja-JP" altLang="en-US" sz="2800" dirty="0"/>
              <a:t>）</a:t>
            </a:r>
            <a:endParaRPr lang="en-US" altLang="ja-JP" sz="2800" dirty="0"/>
          </a:p>
          <a:p>
            <a:endParaRPr lang="en-US" altLang="ja-JP" sz="2400" dirty="0"/>
          </a:p>
          <a:p>
            <a:r>
              <a:rPr kumimoji="1" lang="en-US" altLang="ja-JP" sz="2400" dirty="0"/>
              <a:t>push</a:t>
            </a:r>
            <a:r>
              <a:rPr kumimoji="1" lang="ja-JP" altLang="en-US" sz="2400" dirty="0"/>
              <a:t>操作：先頭に要素を追加する</a:t>
            </a:r>
            <a:endParaRPr kumimoji="1" lang="en-US" altLang="ja-JP" sz="2400" dirty="0"/>
          </a:p>
          <a:p>
            <a:r>
              <a:rPr lang="en-US" altLang="ja-JP" sz="2400" dirty="0"/>
              <a:t>pop</a:t>
            </a:r>
            <a:r>
              <a:rPr lang="ja-JP" altLang="en-US" sz="2400" dirty="0"/>
              <a:t>操作：先頭から要素を取り出す</a:t>
            </a:r>
            <a:endParaRPr kumimoji="1" lang="ja-JP" altLang="en-US" sz="2400" dirty="0"/>
          </a:p>
        </p:txBody>
      </p:sp>
      <p:pic>
        <p:nvPicPr>
          <p:cNvPr id="6" name="図 5">
            <a:extLst>
              <a:ext uri="{FF2B5EF4-FFF2-40B4-BE49-F238E27FC236}">
                <a16:creationId xmlns:a16="http://schemas.microsoft.com/office/drawing/2014/main" id="{5AE33976-DED7-069A-9563-5B15D30C363E}"/>
              </a:ext>
            </a:extLst>
          </p:cNvPr>
          <p:cNvPicPr>
            <a:picLocks noChangeAspect="1"/>
          </p:cNvPicPr>
          <p:nvPr/>
        </p:nvPicPr>
        <p:blipFill>
          <a:blip r:embed="rId2"/>
          <a:stretch>
            <a:fillRect/>
          </a:stretch>
        </p:blipFill>
        <p:spPr>
          <a:xfrm>
            <a:off x="107504" y="4081551"/>
            <a:ext cx="8892480" cy="2204165"/>
          </a:xfrm>
          <a:prstGeom prst="rect">
            <a:avLst/>
          </a:prstGeom>
        </p:spPr>
      </p:pic>
    </p:spTree>
    <p:extLst>
      <p:ext uri="{BB962C8B-B14F-4D97-AF65-F5344CB8AC3E}">
        <p14:creationId xmlns:p14="http://schemas.microsoft.com/office/powerpoint/2010/main" val="417817820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51F828F-4FC7-0D15-5C8C-7F2C66567B29}"/>
              </a:ext>
            </a:extLst>
          </p:cNvPr>
          <p:cNvSpPr txBox="1"/>
          <p:nvPr/>
        </p:nvSpPr>
        <p:spPr>
          <a:xfrm>
            <a:off x="457200" y="745009"/>
            <a:ext cx="8147248" cy="5693866"/>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400" dirty="0">
                <a:ea typeface="ＭＳ ゴシック" panose="020B0609070205080204" pitchFamily="49" charset="-128"/>
              </a:rPr>
              <a:t>#include &lt;</a:t>
            </a:r>
            <a:r>
              <a:rPr lang="en-US" altLang="ja-JP" sz="1400" dirty="0" err="1">
                <a:ea typeface="ＭＳ ゴシック" panose="020B0609070205080204" pitchFamily="49" charset="-128"/>
              </a:rPr>
              <a:t>stdio.h</a:t>
            </a:r>
            <a:r>
              <a:rPr lang="en-US" altLang="ja-JP" sz="1400" dirty="0">
                <a:ea typeface="ＭＳ ゴシック" panose="020B0609070205080204" pitchFamily="49" charset="-128"/>
              </a:rPr>
              <a:t>&gt;</a:t>
            </a:r>
          </a:p>
          <a:p>
            <a:pPr algn="l"/>
            <a:r>
              <a:rPr lang="en-US" altLang="ja-JP" sz="1400" dirty="0">
                <a:ea typeface="ＭＳ ゴシック" panose="020B0609070205080204" pitchFamily="49" charset="-128"/>
              </a:rPr>
              <a:t>#define STACK_SIZE 5</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int stack[STACK_SIZE];</a:t>
            </a:r>
          </a:p>
          <a:p>
            <a:pPr algn="l"/>
            <a:r>
              <a:rPr lang="en-US" altLang="ja-JP" sz="1400" dirty="0">
                <a:ea typeface="ＭＳ ゴシック" panose="020B0609070205080204" pitchFamily="49" charset="-128"/>
              </a:rPr>
              <a:t>int </a:t>
            </a:r>
            <a:r>
              <a:rPr lang="en-US" altLang="ja-JP" sz="1400" dirty="0" err="1">
                <a:ea typeface="ＭＳ ゴシック" panose="020B0609070205080204" pitchFamily="49" charset="-128"/>
              </a:rPr>
              <a:t>head_index</a:t>
            </a:r>
            <a:r>
              <a:rPr lang="en-US" altLang="ja-JP" sz="1400" dirty="0">
                <a:ea typeface="ＭＳ ゴシック" panose="020B0609070205080204" pitchFamily="49" charset="-128"/>
              </a:rPr>
              <a:t> = -1;</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void </a:t>
            </a:r>
            <a:r>
              <a:rPr lang="en-US" altLang="ja-JP" sz="1400" dirty="0">
                <a:solidFill>
                  <a:srgbClr val="C00000"/>
                </a:solidFill>
                <a:ea typeface="ＭＳ ゴシック" panose="020B0609070205080204" pitchFamily="49" charset="-128"/>
              </a:rPr>
              <a:t>push(int value)</a:t>
            </a:r>
            <a:r>
              <a:rPr lang="ja-JP" altLang="en-US" sz="1400" dirty="0">
                <a:solidFill>
                  <a:srgbClr val="C00000"/>
                </a:solidFill>
                <a:ea typeface="ＭＳ ゴシック" panose="020B0609070205080204" pitchFamily="49" charset="-128"/>
              </a:rPr>
              <a:t> </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head_index</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stack[</a:t>
            </a:r>
            <a:r>
              <a:rPr lang="en-US" altLang="ja-JP" sz="1400" dirty="0" err="1">
                <a:ea typeface="ＭＳ ゴシック" panose="020B0609070205080204" pitchFamily="49" charset="-128"/>
              </a:rPr>
              <a:t>head_index</a:t>
            </a:r>
            <a:r>
              <a:rPr lang="en-US" altLang="ja-JP" sz="1400" dirty="0">
                <a:ea typeface="ＭＳ ゴシック" panose="020B0609070205080204" pitchFamily="49" charset="-128"/>
              </a:rPr>
              <a:t>] = value;</a:t>
            </a:r>
          </a:p>
          <a:p>
            <a:pPr algn="l"/>
            <a:r>
              <a:rPr lang="en-US" altLang="ja-JP" sz="1400" dirty="0">
                <a:ea typeface="ＭＳ ゴシック" panose="020B0609070205080204" pitchFamily="49" charset="-128"/>
              </a:rPr>
              <a:t>}</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int </a:t>
            </a:r>
            <a:r>
              <a:rPr lang="en-US" altLang="ja-JP" sz="1400" dirty="0">
                <a:solidFill>
                  <a:srgbClr val="C00000"/>
                </a:solidFill>
                <a:ea typeface="ＭＳ ゴシック" panose="020B0609070205080204" pitchFamily="49" charset="-128"/>
              </a:rPr>
              <a:t>pop()</a:t>
            </a:r>
            <a:r>
              <a:rPr lang="ja-JP" altLang="en-US" sz="1400" dirty="0">
                <a:solidFill>
                  <a:srgbClr val="C00000"/>
                </a:solidFill>
                <a:ea typeface="ＭＳ ゴシック" panose="020B0609070205080204" pitchFamily="49" charset="-128"/>
              </a:rPr>
              <a:t> </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int value = stack[</a:t>
            </a:r>
            <a:r>
              <a:rPr lang="en-US" altLang="ja-JP" sz="1400" dirty="0" err="1">
                <a:ea typeface="ＭＳ ゴシック" panose="020B0609070205080204" pitchFamily="49" charset="-128"/>
              </a:rPr>
              <a:t>head_index</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head_index</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return value;</a:t>
            </a:r>
          </a:p>
          <a:p>
            <a:pPr algn="l"/>
            <a:r>
              <a:rPr lang="en-US" altLang="ja-JP" sz="1400" dirty="0">
                <a:ea typeface="ＭＳ ゴシック" panose="020B0609070205080204" pitchFamily="49" charset="-128"/>
              </a:rPr>
              <a:t>}</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void main()</a:t>
            </a:r>
            <a:r>
              <a:rPr lang="ja-JP" altLang="en-US" sz="1400" dirty="0">
                <a:ea typeface="ＭＳ ゴシック" panose="020B0609070205080204" pitchFamily="49" charset="-128"/>
              </a:rPr>
              <a:t> </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push(5); </a:t>
            </a:r>
            <a:r>
              <a:rPr lang="ja-JP" altLang="en-US" sz="1400" dirty="0">
                <a:ea typeface="ＭＳ ゴシック" panose="020B0609070205080204" pitchFamily="49" charset="-128"/>
              </a:rPr>
              <a:t>   </a:t>
            </a:r>
            <a:r>
              <a:rPr lang="en-US" altLang="ja-JP" sz="1400" dirty="0">
                <a:solidFill>
                  <a:srgbClr val="008000"/>
                </a:solidFill>
                <a:ea typeface="ＭＳ ゴシック" panose="020B0609070205080204" pitchFamily="49" charset="-128"/>
              </a:rPr>
              <a:t>// [5][][][][]</a:t>
            </a:r>
          </a:p>
          <a:p>
            <a:pPr algn="l"/>
            <a:r>
              <a:rPr lang="en-US" altLang="ja-JP" sz="1400" dirty="0">
                <a:ea typeface="ＭＳ ゴシック" panose="020B0609070205080204" pitchFamily="49" charset="-128"/>
              </a:rPr>
              <a:t>    push(9);    </a:t>
            </a:r>
            <a:r>
              <a:rPr lang="en-US" altLang="ja-JP" sz="1400" dirty="0">
                <a:solidFill>
                  <a:srgbClr val="008000"/>
                </a:solidFill>
                <a:ea typeface="ＭＳ ゴシック" panose="020B0609070205080204" pitchFamily="49" charset="-128"/>
              </a:rPr>
              <a:t>// [5][9][][][]</a:t>
            </a:r>
          </a:p>
          <a:p>
            <a:pPr algn="l"/>
            <a:r>
              <a:rPr lang="en-US" altLang="ja-JP" sz="1400" dirty="0">
                <a:ea typeface="ＭＳ ゴシック" panose="020B0609070205080204" pitchFamily="49" charset="-128"/>
              </a:rPr>
              <a:t>    push(3);    </a:t>
            </a:r>
            <a:r>
              <a:rPr lang="en-US" altLang="ja-JP" sz="1400" dirty="0">
                <a:solidFill>
                  <a:srgbClr val="008000"/>
                </a:solidFill>
                <a:ea typeface="ＭＳ ゴシック" panose="020B0609070205080204" pitchFamily="49" charset="-128"/>
              </a:rPr>
              <a:t>// [5][9][3][][]</a:t>
            </a:r>
          </a:p>
          <a:p>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("pop %d\n", pop()); </a:t>
            </a:r>
            <a:r>
              <a:rPr lang="en-US" altLang="ja-JP" sz="1400" dirty="0">
                <a:solidFill>
                  <a:srgbClr val="008000"/>
                </a:solidFill>
                <a:ea typeface="ＭＳ ゴシック" panose="020B0609070205080204" pitchFamily="49" charset="-128"/>
              </a:rPr>
              <a:t>// 3,  [5][9][3][][]</a:t>
            </a:r>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("pop %d\n", pop()); </a:t>
            </a:r>
            <a:r>
              <a:rPr lang="en-US" altLang="ja-JP" sz="1400" dirty="0">
                <a:solidFill>
                  <a:srgbClr val="008000"/>
                </a:solidFill>
                <a:ea typeface="ＭＳ ゴシック" panose="020B0609070205080204" pitchFamily="49" charset="-128"/>
              </a:rPr>
              <a:t>// 9,  [5][9][3][][]</a:t>
            </a:r>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("pop %d\n", pop()); </a:t>
            </a:r>
            <a:r>
              <a:rPr lang="en-US" altLang="ja-JP" sz="1400" dirty="0">
                <a:solidFill>
                  <a:srgbClr val="008000"/>
                </a:solidFill>
                <a:ea typeface="ＭＳ ゴシック" panose="020B0609070205080204" pitchFamily="49" charset="-128"/>
              </a:rPr>
              <a:t>// 5,  [5][9][3][][]</a:t>
            </a:r>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a:t>
            </a:r>
          </a:p>
        </p:txBody>
      </p:sp>
      <p:sp>
        <p:nvSpPr>
          <p:cNvPr id="6" name="タイトル 1">
            <a:extLst>
              <a:ext uri="{FF2B5EF4-FFF2-40B4-BE49-F238E27FC236}">
                <a16:creationId xmlns:a16="http://schemas.microsoft.com/office/drawing/2014/main" id="{4D8B1116-8E25-5991-9DE8-4B39F170246D}"/>
              </a:ext>
            </a:extLst>
          </p:cNvPr>
          <p:cNvSpPr txBox="1">
            <a:spLocks/>
          </p:cNvSpPr>
          <p:nvPr/>
        </p:nvSpPr>
        <p:spPr bwMode="auto">
          <a:xfrm>
            <a:off x="6300192" y="908720"/>
            <a:ext cx="2304256" cy="432048"/>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lnSpcReduction="10000"/>
          </a:bodyPr>
          <a:lstStyle>
            <a:lvl1pPr algn="ctr" rtl="0" eaLnBrk="0" fontAlgn="base" hangingPunct="0">
              <a:spcBef>
                <a:spcPct val="0"/>
              </a:spcBef>
              <a:spcAft>
                <a:spcPct val="0"/>
              </a:spcAft>
              <a:defRPr kumimoji="1" sz="3600" kern="1200">
                <a:solidFill>
                  <a:schemeClr val="tx1"/>
                </a:solidFill>
                <a:latin typeface="+mn-ea"/>
                <a:ea typeface="+mn-ea"/>
                <a:cs typeface="+mj-cs"/>
              </a:defRPr>
            </a:lvl1pPr>
            <a:lvl2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2pPr>
            <a:lvl3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3pPr>
            <a:lvl4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4pPr>
            <a:lvl5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5pPr>
            <a:lvl6pPr marL="457200" algn="ctr" rtl="0" fontAlgn="base">
              <a:spcBef>
                <a:spcPct val="0"/>
              </a:spcBef>
              <a:spcAft>
                <a:spcPct val="0"/>
              </a:spcAft>
              <a:defRPr kumimoji="1" sz="4400">
                <a:solidFill>
                  <a:schemeClr val="tx1"/>
                </a:solidFill>
                <a:latin typeface="Lucida Console" pitchFamily="49" charset="0"/>
                <a:ea typeface="HG丸ｺﾞｼｯｸM-PRO" pitchFamily="50" charset="-128"/>
              </a:defRPr>
            </a:lvl6pPr>
            <a:lvl7pPr marL="914400" algn="ctr" rtl="0" fontAlgn="base">
              <a:spcBef>
                <a:spcPct val="0"/>
              </a:spcBef>
              <a:spcAft>
                <a:spcPct val="0"/>
              </a:spcAft>
              <a:defRPr kumimoji="1" sz="4400">
                <a:solidFill>
                  <a:schemeClr val="tx1"/>
                </a:solidFill>
                <a:latin typeface="Lucida Console" pitchFamily="49" charset="0"/>
                <a:ea typeface="HG丸ｺﾞｼｯｸM-PRO" pitchFamily="50" charset="-128"/>
              </a:defRPr>
            </a:lvl7pPr>
            <a:lvl8pPr marL="1371600" algn="ctr" rtl="0" fontAlgn="base">
              <a:spcBef>
                <a:spcPct val="0"/>
              </a:spcBef>
              <a:spcAft>
                <a:spcPct val="0"/>
              </a:spcAft>
              <a:defRPr kumimoji="1" sz="4400">
                <a:solidFill>
                  <a:schemeClr val="tx1"/>
                </a:solidFill>
                <a:latin typeface="Lucida Console" pitchFamily="49" charset="0"/>
                <a:ea typeface="HG丸ｺﾞｼｯｸM-PRO" pitchFamily="50" charset="-128"/>
              </a:defRPr>
            </a:lvl8pPr>
            <a:lvl9pPr marL="1828800" algn="ctr" rtl="0" fontAlgn="base">
              <a:spcBef>
                <a:spcPct val="0"/>
              </a:spcBef>
              <a:spcAft>
                <a:spcPct val="0"/>
              </a:spcAft>
              <a:defRPr kumimoji="1" sz="4400">
                <a:solidFill>
                  <a:schemeClr val="tx1"/>
                </a:solidFill>
                <a:latin typeface="Lucida Console" pitchFamily="49" charset="0"/>
                <a:ea typeface="HG丸ｺﾞｼｯｸM-PRO" pitchFamily="50" charset="-128"/>
              </a:defRPr>
            </a:lvl9pPr>
          </a:lstStyle>
          <a:p>
            <a:r>
              <a:rPr lang="ja-JP" altLang="en-US" sz="2400" dirty="0">
                <a:solidFill>
                  <a:schemeClr val="bg1"/>
                </a:solidFill>
              </a:rPr>
              <a:t>スタックの例</a:t>
            </a:r>
          </a:p>
        </p:txBody>
      </p:sp>
    </p:spTree>
    <p:extLst>
      <p:ext uri="{BB962C8B-B14F-4D97-AF65-F5344CB8AC3E}">
        <p14:creationId xmlns:p14="http://schemas.microsoft.com/office/powerpoint/2010/main" val="172338832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8AC8F-0EB5-0550-429E-6C55AE04F57F}"/>
              </a:ext>
            </a:extLst>
          </p:cNvPr>
          <p:cNvSpPr>
            <a:spLocks noGrp="1"/>
          </p:cNvSpPr>
          <p:nvPr>
            <p:ph type="title"/>
          </p:nvPr>
        </p:nvSpPr>
        <p:spPr/>
        <p:txBody>
          <a:bodyPr/>
          <a:lstStyle/>
          <a:p>
            <a:r>
              <a:rPr kumimoji="1" lang="ja-JP" altLang="en-US" dirty="0"/>
              <a:t>リスト</a:t>
            </a:r>
          </a:p>
        </p:txBody>
      </p:sp>
      <p:sp>
        <p:nvSpPr>
          <p:cNvPr id="3" name="コンテンツ プレースホルダー 2">
            <a:extLst>
              <a:ext uri="{FF2B5EF4-FFF2-40B4-BE49-F238E27FC236}">
                <a16:creationId xmlns:a16="http://schemas.microsoft.com/office/drawing/2014/main" id="{E5D5DEA4-9B3E-40DA-AA1F-C00C8A866506}"/>
              </a:ext>
            </a:extLst>
          </p:cNvPr>
          <p:cNvSpPr>
            <a:spLocks noGrp="1"/>
          </p:cNvSpPr>
          <p:nvPr>
            <p:ph idx="1"/>
          </p:nvPr>
        </p:nvSpPr>
        <p:spPr/>
        <p:txBody>
          <a:bodyPr/>
          <a:lstStyle/>
          <a:p>
            <a:r>
              <a:rPr kumimoji="1" lang="ja-JP" altLang="en-US" sz="2800" dirty="0"/>
              <a:t>複数のデータを管理する仕組み</a:t>
            </a:r>
            <a:endParaRPr kumimoji="1" lang="en-US" altLang="ja-JP" sz="2800" dirty="0"/>
          </a:p>
          <a:p>
            <a:r>
              <a:rPr lang="ja-JP" altLang="en-US" sz="2800" dirty="0"/>
              <a:t>データを各</a:t>
            </a:r>
            <a:r>
              <a:rPr lang="ja-JP" altLang="en-US" sz="2800" b="1" dirty="0">
                <a:solidFill>
                  <a:srgbClr val="C00000"/>
                </a:solidFill>
              </a:rPr>
              <a:t>ノード</a:t>
            </a:r>
            <a:r>
              <a:rPr lang="ja-JP" altLang="en-US" sz="2800" dirty="0"/>
              <a:t>に格納する</a:t>
            </a:r>
            <a:endParaRPr lang="en-US" altLang="ja-JP" sz="2800" dirty="0"/>
          </a:p>
          <a:p>
            <a:r>
              <a:rPr kumimoji="1" lang="ja-JP" altLang="en-US" sz="2800" dirty="0"/>
              <a:t>ノードは、次のノードへのポインタを併せ持つ</a:t>
            </a:r>
          </a:p>
        </p:txBody>
      </p:sp>
      <p:pic>
        <p:nvPicPr>
          <p:cNvPr id="6" name="図 5">
            <a:extLst>
              <a:ext uri="{FF2B5EF4-FFF2-40B4-BE49-F238E27FC236}">
                <a16:creationId xmlns:a16="http://schemas.microsoft.com/office/drawing/2014/main" id="{586DB0A8-78F7-6649-E0DC-5EF20587C317}"/>
              </a:ext>
            </a:extLst>
          </p:cNvPr>
          <p:cNvPicPr>
            <a:picLocks noChangeAspect="1"/>
          </p:cNvPicPr>
          <p:nvPr/>
        </p:nvPicPr>
        <p:blipFill>
          <a:blip r:embed="rId2"/>
          <a:stretch>
            <a:fillRect/>
          </a:stretch>
        </p:blipFill>
        <p:spPr>
          <a:xfrm>
            <a:off x="230832" y="3391284"/>
            <a:ext cx="8280920" cy="2110276"/>
          </a:xfrm>
          <a:prstGeom prst="rect">
            <a:avLst/>
          </a:prstGeom>
        </p:spPr>
      </p:pic>
    </p:spTree>
    <p:extLst>
      <p:ext uri="{BB962C8B-B14F-4D97-AF65-F5344CB8AC3E}">
        <p14:creationId xmlns:p14="http://schemas.microsoft.com/office/powerpoint/2010/main" val="36405945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0BC57-9A04-378A-EED4-4A3FE8C30935}"/>
              </a:ext>
            </a:extLst>
          </p:cNvPr>
          <p:cNvSpPr>
            <a:spLocks noGrp="1"/>
          </p:cNvSpPr>
          <p:nvPr>
            <p:ph type="title"/>
          </p:nvPr>
        </p:nvSpPr>
        <p:spPr/>
        <p:txBody>
          <a:bodyPr/>
          <a:lstStyle/>
          <a:p>
            <a:r>
              <a:rPr kumimoji="1" lang="ja-JP" altLang="en-US" dirty="0"/>
              <a:t>スタックの例</a:t>
            </a:r>
          </a:p>
        </p:txBody>
      </p:sp>
      <p:sp>
        <p:nvSpPr>
          <p:cNvPr id="5" name="テキスト ボックス 4">
            <a:extLst>
              <a:ext uri="{FF2B5EF4-FFF2-40B4-BE49-F238E27FC236}">
                <a16:creationId xmlns:a16="http://schemas.microsoft.com/office/drawing/2014/main" id="{D51F828F-4FC7-0D15-5C8C-7F2C66567B29}"/>
              </a:ext>
            </a:extLst>
          </p:cNvPr>
          <p:cNvSpPr txBox="1"/>
          <p:nvPr/>
        </p:nvSpPr>
        <p:spPr>
          <a:xfrm>
            <a:off x="107504" y="-27384"/>
            <a:ext cx="8147248" cy="7201972"/>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400" dirty="0">
                <a:ea typeface="ＭＳ ゴシック" panose="020B0609070205080204" pitchFamily="49" charset="-128"/>
              </a:rPr>
              <a:t>#include &lt;</a:t>
            </a:r>
            <a:r>
              <a:rPr lang="en-US" altLang="ja-JP" sz="1400" dirty="0" err="1">
                <a:ea typeface="ＭＳ ゴシック" panose="020B0609070205080204" pitchFamily="49" charset="-128"/>
              </a:rPr>
              <a:t>stdio.h</a:t>
            </a:r>
            <a:r>
              <a:rPr lang="en-US" altLang="ja-JP" sz="1400" dirty="0">
                <a:ea typeface="ＭＳ ゴシック" panose="020B0609070205080204" pitchFamily="49" charset="-128"/>
              </a:rPr>
              <a:t>&gt;</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typedef struct Node {</a:t>
            </a:r>
          </a:p>
          <a:p>
            <a:pPr algn="l"/>
            <a:r>
              <a:rPr lang="en-US" altLang="ja-JP" sz="1400" dirty="0">
                <a:ea typeface="ＭＳ ゴシック" panose="020B0609070205080204" pitchFamily="49" charset="-128"/>
              </a:rPr>
              <a:t>    char str[256];</a:t>
            </a:r>
          </a:p>
          <a:p>
            <a:pPr algn="l"/>
            <a:r>
              <a:rPr lang="en-US" altLang="ja-JP" sz="1400" dirty="0">
                <a:ea typeface="ＭＳ ゴシック" panose="020B0609070205080204" pitchFamily="49" charset="-128"/>
              </a:rPr>
              <a:t>    </a:t>
            </a:r>
            <a:r>
              <a:rPr lang="en-US" altLang="ja-JP" sz="1400" dirty="0">
                <a:solidFill>
                  <a:srgbClr val="C00000"/>
                </a:solidFill>
                <a:ea typeface="ＭＳ ゴシック" panose="020B0609070205080204" pitchFamily="49" charset="-128"/>
              </a:rPr>
              <a:t>struct Node *next;</a:t>
            </a:r>
          </a:p>
          <a:p>
            <a:pPr algn="l"/>
            <a:r>
              <a:rPr lang="en-US" altLang="ja-JP" sz="1400" dirty="0">
                <a:ea typeface="ＭＳ ゴシック" panose="020B0609070205080204" pitchFamily="49" charset="-128"/>
              </a:rPr>
              <a:t>}Node;</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Node *head = NULL;</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void printout(void)</a:t>
            </a:r>
            <a:r>
              <a:rPr lang="ja-JP" altLang="en-US" sz="1400" dirty="0">
                <a:ea typeface="ＭＳ ゴシック" panose="020B0609070205080204" pitchFamily="49" charset="-128"/>
              </a:rPr>
              <a:t> </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Node *node = head;</a:t>
            </a:r>
          </a:p>
          <a:p>
            <a:pPr algn="l"/>
            <a:r>
              <a:rPr lang="en-US" altLang="ja-JP" sz="1400" dirty="0">
                <a:ea typeface="ＭＳ ゴシック" panose="020B0609070205080204" pitchFamily="49" charset="-128"/>
              </a:rPr>
              <a:t>    while (node != NULL) {</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("[%s]", node-&gt;str);</a:t>
            </a:r>
          </a:p>
          <a:p>
            <a:pPr algn="l"/>
            <a:r>
              <a:rPr lang="en-US" altLang="ja-JP" sz="1400" dirty="0">
                <a:ea typeface="ＭＳ ゴシック" panose="020B0609070205080204" pitchFamily="49" charset="-128"/>
              </a:rPr>
              <a:t>        </a:t>
            </a:r>
            <a:r>
              <a:rPr lang="en-US" altLang="ja-JP" sz="1400" dirty="0">
                <a:solidFill>
                  <a:srgbClr val="C00000"/>
                </a:solidFill>
                <a:ea typeface="ＭＳ ゴシック" panose="020B0609070205080204" pitchFamily="49" charset="-128"/>
              </a:rPr>
              <a:t>node = node-&gt;next;</a:t>
            </a:r>
          </a:p>
          <a:p>
            <a:pPr algn="l"/>
            <a:r>
              <a:rPr lang="en-US" altLang="ja-JP" sz="1400" dirty="0">
                <a:ea typeface="ＭＳ ゴシック" panose="020B0609070205080204" pitchFamily="49" charset="-128"/>
              </a:rPr>
              <a:t>    }</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("\n");</a:t>
            </a:r>
          </a:p>
          <a:p>
            <a:pPr algn="l"/>
            <a:r>
              <a:rPr lang="en-US" altLang="ja-JP" sz="1400" dirty="0">
                <a:ea typeface="ＭＳ ゴシック" panose="020B0609070205080204" pitchFamily="49" charset="-128"/>
              </a:rPr>
              <a:t>}</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int main(void) {</a:t>
            </a:r>
          </a:p>
          <a:p>
            <a:pPr algn="l"/>
            <a:r>
              <a:rPr lang="en-US" altLang="ja-JP" sz="1400" dirty="0">
                <a:ea typeface="ＭＳ ゴシック" panose="020B0609070205080204" pitchFamily="49" charset="-128"/>
              </a:rPr>
              <a:t>    Node n0 = { "This", NULL };</a:t>
            </a:r>
          </a:p>
          <a:p>
            <a:pPr algn="l"/>
            <a:r>
              <a:rPr lang="en-US" altLang="ja-JP" sz="1400" dirty="0">
                <a:ea typeface="ＭＳ ゴシック" panose="020B0609070205080204" pitchFamily="49" charset="-128"/>
              </a:rPr>
              <a:t>    Node n1 = { "is", NULL };</a:t>
            </a:r>
          </a:p>
          <a:p>
            <a:pPr algn="l"/>
            <a:r>
              <a:rPr lang="en-US" altLang="ja-JP" sz="1400" dirty="0">
                <a:ea typeface="ＭＳ ゴシック" panose="020B0609070205080204" pitchFamily="49" charset="-128"/>
              </a:rPr>
              <a:t>    Node n2 = { "a", NULL };</a:t>
            </a:r>
          </a:p>
          <a:p>
            <a:pPr algn="l"/>
            <a:r>
              <a:rPr lang="en-US" altLang="ja-JP" sz="1400" dirty="0">
                <a:ea typeface="ＭＳ ゴシック" panose="020B0609070205080204" pitchFamily="49" charset="-128"/>
              </a:rPr>
              <a:t>    Node n3 = { "cat", NULL };</a:t>
            </a:r>
          </a:p>
          <a:p>
            <a:pPr algn="l"/>
            <a:r>
              <a:rPr lang="en-US" altLang="ja-JP" sz="1400" dirty="0">
                <a:ea typeface="ＭＳ ゴシック" panose="020B0609070205080204" pitchFamily="49" charset="-128"/>
              </a:rPr>
              <a:t>    head = &amp;n0;</a:t>
            </a:r>
          </a:p>
          <a:p>
            <a:pPr algn="l"/>
            <a:r>
              <a:rPr lang="en-US" altLang="ja-JP" sz="1400" dirty="0">
                <a:ea typeface="ＭＳ ゴシック" panose="020B0609070205080204" pitchFamily="49" charset="-128"/>
              </a:rPr>
              <a:t>    n0.next = &amp;n1;</a:t>
            </a:r>
          </a:p>
          <a:p>
            <a:pPr algn="l"/>
            <a:r>
              <a:rPr lang="en-US" altLang="ja-JP" sz="1400" dirty="0">
                <a:ea typeface="ＭＳ ゴシック" panose="020B0609070205080204" pitchFamily="49" charset="-128"/>
              </a:rPr>
              <a:t>    n1.next = &amp;n2;</a:t>
            </a:r>
          </a:p>
          <a:p>
            <a:pPr algn="l"/>
            <a:r>
              <a:rPr lang="en-US" altLang="ja-JP" sz="1400" dirty="0">
                <a:ea typeface="ＭＳ ゴシック" panose="020B0609070205080204" pitchFamily="49" charset="-128"/>
              </a:rPr>
              <a:t>    n2.next = &amp;n3;</a:t>
            </a:r>
          </a:p>
          <a:p>
            <a:pPr algn="l"/>
            <a:r>
              <a:rPr lang="en-US" altLang="ja-JP" sz="1400" dirty="0">
                <a:ea typeface="ＭＳ ゴシック" panose="020B0609070205080204" pitchFamily="49" charset="-128"/>
              </a:rPr>
              <a:t>    printout();</a:t>
            </a:r>
          </a:p>
          <a:p>
            <a:pPr algn="l"/>
            <a:r>
              <a:rPr lang="en-US" altLang="ja-JP" sz="1400" dirty="0">
                <a:ea typeface="ＭＳ ゴシック" panose="020B0609070205080204" pitchFamily="49" charset="-128"/>
              </a:rPr>
              <a:t>    Node </a:t>
            </a:r>
            <a:r>
              <a:rPr lang="en-US" altLang="ja-JP" sz="1400" dirty="0" err="1">
                <a:ea typeface="ＭＳ ゴシック" panose="020B0609070205080204" pitchFamily="49" charset="-128"/>
              </a:rPr>
              <a:t>new_node</a:t>
            </a:r>
            <a:r>
              <a:rPr lang="en-US" altLang="ja-JP" sz="1400" dirty="0">
                <a:ea typeface="ＭＳ ゴシック" panose="020B0609070205080204" pitchFamily="49" charset="-128"/>
              </a:rPr>
              <a:t> = { "not", &amp;n2 };</a:t>
            </a:r>
          </a:p>
          <a:p>
            <a:pPr algn="l"/>
            <a:r>
              <a:rPr lang="en-US" altLang="ja-JP" sz="1400" dirty="0">
                <a:ea typeface="ＭＳ ゴシック" panose="020B0609070205080204" pitchFamily="49" charset="-128"/>
              </a:rPr>
              <a:t>    n1.next = &amp;</a:t>
            </a:r>
            <a:r>
              <a:rPr lang="en-US" altLang="ja-JP" sz="1400" dirty="0" err="1">
                <a:ea typeface="ＭＳ ゴシック" panose="020B0609070205080204" pitchFamily="49" charset="-128"/>
              </a:rPr>
              <a:t>new_node</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printout();</a:t>
            </a:r>
          </a:p>
          <a:p>
            <a:pPr algn="l"/>
            <a:r>
              <a:rPr lang="en-US" altLang="ja-JP" sz="1400" dirty="0">
                <a:ea typeface="ＭＳ ゴシック" panose="020B0609070205080204" pitchFamily="49" charset="-128"/>
              </a:rPr>
              <a:t>}</a:t>
            </a:r>
          </a:p>
        </p:txBody>
      </p:sp>
      <p:sp>
        <p:nvSpPr>
          <p:cNvPr id="6" name="タイトル 1">
            <a:extLst>
              <a:ext uri="{FF2B5EF4-FFF2-40B4-BE49-F238E27FC236}">
                <a16:creationId xmlns:a16="http://schemas.microsoft.com/office/drawing/2014/main" id="{4D8B1116-8E25-5991-9DE8-4B39F170246D}"/>
              </a:ext>
            </a:extLst>
          </p:cNvPr>
          <p:cNvSpPr txBox="1">
            <a:spLocks/>
          </p:cNvSpPr>
          <p:nvPr/>
        </p:nvSpPr>
        <p:spPr bwMode="auto">
          <a:xfrm>
            <a:off x="6590910" y="207430"/>
            <a:ext cx="2360948" cy="43454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lnSpcReduction="10000"/>
          </a:bodyPr>
          <a:lstStyle>
            <a:lvl1pPr algn="ctr" rtl="0" eaLnBrk="0" fontAlgn="base" hangingPunct="0">
              <a:spcBef>
                <a:spcPct val="0"/>
              </a:spcBef>
              <a:spcAft>
                <a:spcPct val="0"/>
              </a:spcAft>
              <a:defRPr kumimoji="1" sz="3600" kern="1200">
                <a:solidFill>
                  <a:schemeClr val="tx1"/>
                </a:solidFill>
                <a:latin typeface="+mn-ea"/>
                <a:ea typeface="+mn-ea"/>
                <a:cs typeface="+mj-cs"/>
              </a:defRPr>
            </a:lvl1pPr>
            <a:lvl2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2pPr>
            <a:lvl3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3pPr>
            <a:lvl4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4pPr>
            <a:lvl5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5pPr>
            <a:lvl6pPr marL="457200" algn="ctr" rtl="0" fontAlgn="base">
              <a:spcBef>
                <a:spcPct val="0"/>
              </a:spcBef>
              <a:spcAft>
                <a:spcPct val="0"/>
              </a:spcAft>
              <a:defRPr kumimoji="1" sz="4400">
                <a:solidFill>
                  <a:schemeClr val="tx1"/>
                </a:solidFill>
                <a:latin typeface="Lucida Console" pitchFamily="49" charset="0"/>
                <a:ea typeface="HG丸ｺﾞｼｯｸM-PRO" pitchFamily="50" charset="-128"/>
              </a:defRPr>
            </a:lvl6pPr>
            <a:lvl7pPr marL="914400" algn="ctr" rtl="0" fontAlgn="base">
              <a:spcBef>
                <a:spcPct val="0"/>
              </a:spcBef>
              <a:spcAft>
                <a:spcPct val="0"/>
              </a:spcAft>
              <a:defRPr kumimoji="1" sz="4400">
                <a:solidFill>
                  <a:schemeClr val="tx1"/>
                </a:solidFill>
                <a:latin typeface="Lucida Console" pitchFamily="49" charset="0"/>
                <a:ea typeface="HG丸ｺﾞｼｯｸM-PRO" pitchFamily="50" charset="-128"/>
              </a:defRPr>
            </a:lvl7pPr>
            <a:lvl8pPr marL="1371600" algn="ctr" rtl="0" fontAlgn="base">
              <a:spcBef>
                <a:spcPct val="0"/>
              </a:spcBef>
              <a:spcAft>
                <a:spcPct val="0"/>
              </a:spcAft>
              <a:defRPr kumimoji="1" sz="4400">
                <a:solidFill>
                  <a:schemeClr val="tx1"/>
                </a:solidFill>
                <a:latin typeface="Lucida Console" pitchFamily="49" charset="0"/>
                <a:ea typeface="HG丸ｺﾞｼｯｸM-PRO" pitchFamily="50" charset="-128"/>
              </a:defRPr>
            </a:lvl8pPr>
            <a:lvl9pPr marL="1828800" algn="ctr" rtl="0" fontAlgn="base">
              <a:spcBef>
                <a:spcPct val="0"/>
              </a:spcBef>
              <a:spcAft>
                <a:spcPct val="0"/>
              </a:spcAft>
              <a:defRPr kumimoji="1" sz="4400">
                <a:solidFill>
                  <a:schemeClr val="tx1"/>
                </a:solidFill>
                <a:latin typeface="Lucida Console" pitchFamily="49" charset="0"/>
                <a:ea typeface="HG丸ｺﾞｼｯｸM-PRO" pitchFamily="50" charset="-128"/>
              </a:defRPr>
            </a:lvl9pPr>
          </a:lstStyle>
          <a:p>
            <a:r>
              <a:rPr lang="ja-JP" altLang="en-US" sz="2400" dirty="0">
                <a:solidFill>
                  <a:schemeClr val="bg1"/>
                </a:solidFill>
              </a:rPr>
              <a:t>リストの例</a:t>
            </a:r>
          </a:p>
        </p:txBody>
      </p:sp>
      <p:sp>
        <p:nvSpPr>
          <p:cNvPr id="7" name="テキスト ボックス 6">
            <a:extLst>
              <a:ext uri="{FF2B5EF4-FFF2-40B4-BE49-F238E27FC236}">
                <a16:creationId xmlns:a16="http://schemas.microsoft.com/office/drawing/2014/main" id="{278027A3-A05D-405A-D8B1-10AB00003620}"/>
              </a:ext>
            </a:extLst>
          </p:cNvPr>
          <p:cNvSpPr txBox="1"/>
          <p:nvPr/>
        </p:nvSpPr>
        <p:spPr>
          <a:xfrm>
            <a:off x="4355976" y="2622111"/>
            <a:ext cx="2952328" cy="369332"/>
          </a:xfrm>
          <a:prstGeom prst="rect">
            <a:avLst/>
          </a:prstGeom>
          <a:solidFill>
            <a:schemeClr val="bg1"/>
          </a:solidFill>
          <a:ln>
            <a:solidFill>
              <a:schemeClr val="tx2"/>
            </a:solidFill>
          </a:ln>
        </p:spPr>
        <p:txBody>
          <a:bodyPr wrap="square" rtlCol="0">
            <a:spAutoFit/>
          </a:bodyPr>
          <a:lstStyle/>
          <a:p>
            <a:pPr algn="l"/>
            <a:r>
              <a:rPr lang="ja-JP" altLang="en-US" i="0" u="none" strike="noStrike" baseline="0" dirty="0">
                <a:latin typeface="+mn-ea"/>
                <a:ea typeface="+mn-ea"/>
              </a:rPr>
              <a:t>ノードを順にたどっていく</a:t>
            </a:r>
            <a:endParaRPr lang="en-US" altLang="ja-JP" i="0" u="none" strike="noStrike" baseline="0" dirty="0">
              <a:latin typeface="+mn-ea"/>
              <a:ea typeface="+mn-ea"/>
            </a:endParaRPr>
          </a:p>
        </p:txBody>
      </p:sp>
      <p:sp>
        <p:nvSpPr>
          <p:cNvPr id="8" name="右中かっこ 7">
            <a:extLst>
              <a:ext uri="{FF2B5EF4-FFF2-40B4-BE49-F238E27FC236}">
                <a16:creationId xmlns:a16="http://schemas.microsoft.com/office/drawing/2014/main" id="{948C8599-0FBD-9AB2-9968-3946883BA868}"/>
              </a:ext>
            </a:extLst>
          </p:cNvPr>
          <p:cNvSpPr/>
          <p:nvPr/>
        </p:nvSpPr>
        <p:spPr>
          <a:xfrm>
            <a:off x="4075188" y="2444042"/>
            <a:ext cx="208780" cy="72547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2C73F610-9661-CA9B-E91B-AFEF77DF7289}"/>
              </a:ext>
            </a:extLst>
          </p:cNvPr>
          <p:cNvPicPr>
            <a:picLocks noChangeAspect="1"/>
          </p:cNvPicPr>
          <p:nvPr/>
        </p:nvPicPr>
        <p:blipFill rotWithShape="1">
          <a:blip r:embed="rId2"/>
          <a:srcRect t="46147"/>
          <a:stretch/>
        </p:blipFill>
        <p:spPr>
          <a:xfrm>
            <a:off x="3714478" y="3279901"/>
            <a:ext cx="4972322" cy="682391"/>
          </a:xfrm>
          <a:prstGeom prst="rect">
            <a:avLst/>
          </a:prstGeom>
        </p:spPr>
      </p:pic>
      <p:pic>
        <p:nvPicPr>
          <p:cNvPr id="4" name="図 3">
            <a:extLst>
              <a:ext uri="{FF2B5EF4-FFF2-40B4-BE49-F238E27FC236}">
                <a16:creationId xmlns:a16="http://schemas.microsoft.com/office/drawing/2014/main" id="{14245FC3-4F8B-C65F-68F6-B10EA7E3E4EB}"/>
              </a:ext>
            </a:extLst>
          </p:cNvPr>
          <p:cNvPicPr>
            <a:picLocks noChangeAspect="1"/>
          </p:cNvPicPr>
          <p:nvPr/>
        </p:nvPicPr>
        <p:blipFill rotWithShape="1">
          <a:blip r:embed="rId2"/>
          <a:srcRect r="67576" b="53853"/>
          <a:stretch/>
        </p:blipFill>
        <p:spPr>
          <a:xfrm>
            <a:off x="3208820" y="350379"/>
            <a:ext cx="2684984" cy="973820"/>
          </a:xfrm>
          <a:prstGeom prst="rect">
            <a:avLst/>
          </a:prstGeom>
        </p:spPr>
      </p:pic>
      <p:sp>
        <p:nvSpPr>
          <p:cNvPr id="9" name="テキスト ボックス 8">
            <a:extLst>
              <a:ext uri="{FF2B5EF4-FFF2-40B4-BE49-F238E27FC236}">
                <a16:creationId xmlns:a16="http://schemas.microsoft.com/office/drawing/2014/main" id="{FF21F82E-BDCB-9A5B-0926-3FD3787C812B}"/>
              </a:ext>
            </a:extLst>
          </p:cNvPr>
          <p:cNvSpPr txBox="1"/>
          <p:nvPr/>
        </p:nvSpPr>
        <p:spPr>
          <a:xfrm>
            <a:off x="4355976" y="6020480"/>
            <a:ext cx="2952328" cy="369332"/>
          </a:xfrm>
          <a:prstGeom prst="rect">
            <a:avLst/>
          </a:prstGeom>
          <a:solidFill>
            <a:schemeClr val="bg1"/>
          </a:solidFill>
          <a:ln>
            <a:solidFill>
              <a:schemeClr val="tx2"/>
            </a:solidFill>
          </a:ln>
        </p:spPr>
        <p:txBody>
          <a:bodyPr wrap="square" rtlCol="0">
            <a:spAutoFit/>
          </a:bodyPr>
          <a:lstStyle/>
          <a:p>
            <a:pPr algn="l"/>
            <a:r>
              <a:rPr lang="ja-JP" altLang="en-US" dirty="0">
                <a:latin typeface="+mn-ea"/>
                <a:ea typeface="+mn-ea"/>
              </a:rPr>
              <a:t>新しい</a:t>
            </a:r>
            <a:r>
              <a:rPr lang="ja-JP" altLang="en-US" i="0" u="none" strike="noStrike" baseline="0" dirty="0">
                <a:latin typeface="+mn-ea"/>
                <a:ea typeface="+mn-ea"/>
              </a:rPr>
              <a:t>ノードの追加</a:t>
            </a:r>
            <a:endParaRPr lang="en-US" altLang="ja-JP" i="0" u="none" strike="noStrike" baseline="0" dirty="0">
              <a:latin typeface="+mn-ea"/>
              <a:ea typeface="+mn-ea"/>
            </a:endParaRPr>
          </a:p>
        </p:txBody>
      </p:sp>
      <p:sp>
        <p:nvSpPr>
          <p:cNvPr id="10" name="右中かっこ 9">
            <a:extLst>
              <a:ext uri="{FF2B5EF4-FFF2-40B4-BE49-F238E27FC236}">
                <a16:creationId xmlns:a16="http://schemas.microsoft.com/office/drawing/2014/main" id="{7D182B68-E64E-0866-9F92-6AE139DEC4F2}"/>
              </a:ext>
            </a:extLst>
          </p:cNvPr>
          <p:cNvSpPr/>
          <p:nvPr/>
        </p:nvSpPr>
        <p:spPr>
          <a:xfrm>
            <a:off x="4003180" y="5956956"/>
            <a:ext cx="208780" cy="49638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41827642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02147-988C-10E2-A942-BDA41C8B40C9}"/>
              </a:ext>
            </a:extLst>
          </p:cNvPr>
          <p:cNvSpPr>
            <a:spLocks noGrp="1"/>
          </p:cNvSpPr>
          <p:nvPr>
            <p:ph type="title"/>
          </p:nvPr>
        </p:nvSpPr>
        <p:spPr/>
        <p:txBody>
          <a:bodyPr/>
          <a:lstStyle/>
          <a:p>
            <a:r>
              <a:rPr kumimoji="1" lang="ja-JP" altLang="en-US" dirty="0"/>
              <a:t>リストでのノードの追加と削除</a:t>
            </a:r>
          </a:p>
        </p:txBody>
      </p:sp>
      <p:pic>
        <p:nvPicPr>
          <p:cNvPr id="6" name="図 5">
            <a:extLst>
              <a:ext uri="{FF2B5EF4-FFF2-40B4-BE49-F238E27FC236}">
                <a16:creationId xmlns:a16="http://schemas.microsoft.com/office/drawing/2014/main" id="{2329A8FF-F7F9-1544-8FD5-DF6289E8E8F6}"/>
              </a:ext>
            </a:extLst>
          </p:cNvPr>
          <p:cNvPicPr>
            <a:picLocks noChangeAspect="1"/>
          </p:cNvPicPr>
          <p:nvPr/>
        </p:nvPicPr>
        <p:blipFill>
          <a:blip r:embed="rId2"/>
          <a:stretch>
            <a:fillRect/>
          </a:stretch>
        </p:blipFill>
        <p:spPr>
          <a:xfrm>
            <a:off x="0" y="1341312"/>
            <a:ext cx="9144000" cy="4175375"/>
          </a:xfrm>
          <a:prstGeom prst="rect">
            <a:avLst/>
          </a:prstGeom>
        </p:spPr>
      </p:pic>
    </p:spTree>
    <p:extLst>
      <p:ext uri="{BB962C8B-B14F-4D97-AF65-F5344CB8AC3E}">
        <p14:creationId xmlns:p14="http://schemas.microsoft.com/office/powerpoint/2010/main" val="269024811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917943-5DA4-DB53-8F50-0300E1BC1F45}"/>
              </a:ext>
            </a:extLst>
          </p:cNvPr>
          <p:cNvSpPr>
            <a:spLocks noGrp="1"/>
          </p:cNvSpPr>
          <p:nvPr>
            <p:ph type="ctrTitle"/>
          </p:nvPr>
        </p:nvSpPr>
        <p:spPr/>
        <p:txBody>
          <a:bodyPr/>
          <a:lstStyle/>
          <a:p>
            <a:r>
              <a:rPr kumimoji="1" lang="ja-JP" altLang="en-US" dirty="0"/>
              <a:t>整列（ソート）</a:t>
            </a:r>
          </a:p>
        </p:txBody>
      </p:sp>
      <p:sp>
        <p:nvSpPr>
          <p:cNvPr id="3" name="字幕 2">
            <a:extLst>
              <a:ext uri="{FF2B5EF4-FFF2-40B4-BE49-F238E27FC236}">
                <a16:creationId xmlns:a16="http://schemas.microsoft.com/office/drawing/2014/main" id="{9C18F67E-62AA-98E0-4015-C98155DAEAC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83545440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D5D2C-66E8-9D71-E5BE-F1626103697E}"/>
              </a:ext>
            </a:extLst>
          </p:cNvPr>
          <p:cNvSpPr>
            <a:spLocks noGrp="1"/>
          </p:cNvSpPr>
          <p:nvPr>
            <p:ph type="title"/>
          </p:nvPr>
        </p:nvSpPr>
        <p:spPr/>
        <p:txBody>
          <a:bodyPr/>
          <a:lstStyle/>
          <a:p>
            <a:r>
              <a:rPr kumimoji="1" lang="ja-JP" altLang="en-US" dirty="0"/>
              <a:t>ソート</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D450D81-FB23-E4E2-B841-1F6080C3D3EF}"/>
                  </a:ext>
                </a:extLst>
              </p:cNvPr>
              <p:cNvSpPr>
                <a:spLocks noGrp="1"/>
              </p:cNvSpPr>
              <p:nvPr>
                <p:ph idx="1"/>
              </p:nvPr>
            </p:nvSpPr>
            <p:spPr/>
            <p:txBody>
              <a:bodyPr/>
              <a:lstStyle/>
              <a:p>
                <a:r>
                  <a:rPr kumimoji="1" lang="ja-JP" altLang="en-US" sz="2800" dirty="0"/>
                  <a:t>データを順序に従って並べ替える処理を</a:t>
                </a:r>
                <a:r>
                  <a:rPr kumimoji="1" lang="ja-JP" altLang="en-US" sz="2800" b="1" dirty="0">
                    <a:solidFill>
                      <a:srgbClr val="C00000"/>
                    </a:solidFill>
                  </a:rPr>
                  <a:t>ソート</a:t>
                </a:r>
                <a:r>
                  <a:rPr kumimoji="1" lang="ja-JP" altLang="en-US" sz="2800" dirty="0"/>
                  <a:t>という</a:t>
                </a:r>
              </a:p>
              <a:p>
                <a:r>
                  <a:rPr kumimoji="1" lang="ja-JP" altLang="en-US" sz="2800" dirty="0"/>
                  <a:t>もっとも単純なソートアルゴリズムの</a:t>
                </a:r>
                <a:r>
                  <a:rPr kumimoji="1" lang="en-US" altLang="ja-JP" sz="2800" dirty="0"/>
                  <a:t>1</a:t>
                </a:r>
                <a:r>
                  <a:rPr kumimoji="1" lang="ja-JP" altLang="en-US" sz="2800" dirty="0"/>
                  <a:t>つに</a:t>
                </a:r>
                <a:r>
                  <a:rPr kumimoji="1" lang="ja-JP" altLang="en-US" sz="2800" b="1" dirty="0">
                    <a:solidFill>
                      <a:srgbClr val="C00000"/>
                    </a:solidFill>
                  </a:rPr>
                  <a:t>バブルソート</a:t>
                </a:r>
                <a:r>
                  <a:rPr kumimoji="1" lang="ja-JP" altLang="en-US" sz="2800" dirty="0"/>
                  <a:t>がある</a:t>
                </a:r>
                <a:endParaRPr kumimoji="1" lang="en-US" altLang="ja-JP" sz="2800" dirty="0"/>
              </a:p>
              <a:p>
                <a:r>
                  <a:rPr lang="ja-JP" altLang="en-US" sz="2800" dirty="0"/>
                  <a:t>計算量は</a:t>
                </a:r>
                <a:r>
                  <a:rPr lang="en-US" altLang="ja-JP" sz="2800" dirty="0"/>
                  <a:t>O(</a:t>
                </a:r>
                <a14:m>
                  <m:oMath xmlns:m="http://schemas.openxmlformats.org/officeDocument/2006/math">
                    <m:sSup>
                      <m:sSupPr>
                        <m:ctrlPr>
                          <a:rPr lang="en-US" altLang="ja-JP" sz="2800" b="0" i="1" smtClean="0">
                            <a:latin typeface="Cambria Math" panose="02040503050406030204" pitchFamily="18" charset="0"/>
                          </a:rPr>
                        </m:ctrlPr>
                      </m:sSupPr>
                      <m:e>
                        <m:r>
                          <a:rPr lang="en-US" altLang="ja-JP" sz="2800" b="0" i="1" smtClean="0">
                            <a:latin typeface="Cambria Math" panose="02040503050406030204" pitchFamily="18" charset="0"/>
                          </a:rPr>
                          <m:t>𝑛</m:t>
                        </m:r>
                      </m:e>
                      <m:sup>
                        <m:r>
                          <a:rPr lang="en-US" altLang="ja-JP" sz="2800" b="0" i="1" smtClean="0">
                            <a:latin typeface="Cambria Math" panose="02040503050406030204" pitchFamily="18" charset="0"/>
                          </a:rPr>
                          <m:t>2</m:t>
                        </m:r>
                      </m:sup>
                    </m:sSup>
                  </m:oMath>
                </a14:m>
                <a:r>
                  <a:rPr kumimoji="1" lang="en-US" altLang="ja-JP" sz="2800" dirty="0"/>
                  <a:t>)</a:t>
                </a:r>
                <a:r>
                  <a:rPr kumimoji="1" lang="ja-JP" altLang="en-US" sz="2800" dirty="0"/>
                  <a:t>で、効率は悪い</a:t>
                </a:r>
              </a:p>
            </p:txBody>
          </p:sp>
        </mc:Choice>
        <mc:Fallback xmlns="">
          <p:sp>
            <p:nvSpPr>
              <p:cNvPr id="3" name="コンテンツ プレースホルダー 2">
                <a:extLst>
                  <a:ext uri="{FF2B5EF4-FFF2-40B4-BE49-F238E27FC236}">
                    <a16:creationId xmlns:a16="http://schemas.microsoft.com/office/drawing/2014/main" id="{ED450D81-FB23-E4E2-B841-1F6080C3D3EF}"/>
                  </a:ext>
                </a:extLst>
              </p:cNvPr>
              <p:cNvSpPr>
                <a:spLocks noGrp="1" noRot="1" noChangeAspect="1" noMove="1" noResize="1" noEditPoints="1" noAdjustHandles="1" noChangeArrowheads="1" noChangeShapeType="1" noTextEdit="1"/>
              </p:cNvSpPr>
              <p:nvPr>
                <p:ph idx="1"/>
              </p:nvPr>
            </p:nvSpPr>
            <p:spPr>
              <a:blipFill>
                <a:blip r:embed="rId2"/>
                <a:stretch>
                  <a:fillRect l="-1333" t="-1218" r="-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6395522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93F563-CD20-7BC3-7C71-E785941A144B}"/>
              </a:ext>
            </a:extLst>
          </p:cNvPr>
          <p:cNvSpPr>
            <a:spLocks noGrp="1"/>
          </p:cNvSpPr>
          <p:nvPr>
            <p:ph type="title"/>
          </p:nvPr>
        </p:nvSpPr>
        <p:spPr/>
        <p:txBody>
          <a:bodyPr/>
          <a:lstStyle/>
          <a:p>
            <a:r>
              <a:rPr kumimoji="1" lang="ja-JP" altLang="en-US" dirty="0"/>
              <a:t>バブルソートの仕組み</a:t>
            </a:r>
          </a:p>
        </p:txBody>
      </p:sp>
      <p:pic>
        <p:nvPicPr>
          <p:cNvPr id="6" name="図 5">
            <a:extLst>
              <a:ext uri="{FF2B5EF4-FFF2-40B4-BE49-F238E27FC236}">
                <a16:creationId xmlns:a16="http://schemas.microsoft.com/office/drawing/2014/main" id="{F3373555-CF84-A826-6256-D19DAD77318C}"/>
              </a:ext>
            </a:extLst>
          </p:cNvPr>
          <p:cNvPicPr>
            <a:picLocks noChangeAspect="1"/>
          </p:cNvPicPr>
          <p:nvPr/>
        </p:nvPicPr>
        <p:blipFill>
          <a:blip r:embed="rId2"/>
          <a:stretch>
            <a:fillRect/>
          </a:stretch>
        </p:blipFill>
        <p:spPr>
          <a:xfrm>
            <a:off x="0" y="2708920"/>
            <a:ext cx="9144000" cy="3025082"/>
          </a:xfrm>
          <a:prstGeom prst="rect">
            <a:avLst/>
          </a:prstGeom>
        </p:spPr>
      </p:pic>
      <p:sp>
        <p:nvSpPr>
          <p:cNvPr id="7" name="テキスト ボックス 6">
            <a:extLst>
              <a:ext uri="{FF2B5EF4-FFF2-40B4-BE49-F238E27FC236}">
                <a16:creationId xmlns:a16="http://schemas.microsoft.com/office/drawing/2014/main" id="{6761AF20-9909-2740-9817-EB221916E9FE}"/>
              </a:ext>
            </a:extLst>
          </p:cNvPr>
          <p:cNvSpPr txBox="1"/>
          <p:nvPr/>
        </p:nvSpPr>
        <p:spPr>
          <a:xfrm>
            <a:off x="251520" y="1826771"/>
            <a:ext cx="7228261" cy="369332"/>
          </a:xfrm>
          <a:prstGeom prst="rect">
            <a:avLst/>
          </a:prstGeom>
          <a:noFill/>
        </p:spPr>
        <p:txBody>
          <a:bodyPr wrap="none" rtlCol="0">
            <a:spAutoFit/>
          </a:bodyPr>
          <a:lstStyle/>
          <a:p>
            <a:r>
              <a:rPr kumimoji="1" lang="ja-JP" altLang="en-US" dirty="0">
                <a:latin typeface="+mn-ea"/>
                <a:ea typeface="+mn-ea"/>
              </a:rPr>
              <a:t>例：初期状態が </a:t>
            </a:r>
            <a:r>
              <a:rPr kumimoji="1" lang="en-US" altLang="ja-JP" dirty="0">
                <a:latin typeface="+mn-ea"/>
                <a:ea typeface="+mn-ea"/>
              </a:rPr>
              <a:t>7, 2, 6, 9, 4 </a:t>
            </a:r>
            <a:r>
              <a:rPr kumimoji="1" lang="ja-JP" altLang="en-US" dirty="0">
                <a:latin typeface="+mn-ea"/>
                <a:ea typeface="+mn-ea"/>
              </a:rPr>
              <a:t>である数字の列を昇順に並び替える様子</a:t>
            </a:r>
          </a:p>
        </p:txBody>
      </p:sp>
    </p:spTree>
    <p:extLst>
      <p:ext uri="{BB962C8B-B14F-4D97-AF65-F5344CB8AC3E}">
        <p14:creationId xmlns:p14="http://schemas.microsoft.com/office/powerpoint/2010/main" val="94762454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0BC57-9A04-378A-EED4-4A3FE8C30935}"/>
              </a:ext>
            </a:extLst>
          </p:cNvPr>
          <p:cNvSpPr>
            <a:spLocks noGrp="1"/>
          </p:cNvSpPr>
          <p:nvPr>
            <p:ph type="title"/>
          </p:nvPr>
        </p:nvSpPr>
        <p:spPr>
          <a:xfrm>
            <a:off x="457200" y="531793"/>
            <a:ext cx="8229600" cy="725470"/>
          </a:xfrm>
        </p:spPr>
        <p:txBody>
          <a:bodyPr/>
          <a:lstStyle/>
          <a:p>
            <a:r>
              <a:rPr kumimoji="1" lang="ja-JP" altLang="en-US" dirty="0"/>
              <a:t>スタックの例</a:t>
            </a:r>
          </a:p>
        </p:txBody>
      </p:sp>
      <p:sp>
        <p:nvSpPr>
          <p:cNvPr id="5" name="テキスト ボックス 4">
            <a:extLst>
              <a:ext uri="{FF2B5EF4-FFF2-40B4-BE49-F238E27FC236}">
                <a16:creationId xmlns:a16="http://schemas.microsoft.com/office/drawing/2014/main" id="{D51F828F-4FC7-0D15-5C8C-7F2C66567B29}"/>
              </a:ext>
            </a:extLst>
          </p:cNvPr>
          <p:cNvSpPr txBox="1"/>
          <p:nvPr/>
        </p:nvSpPr>
        <p:spPr>
          <a:xfrm>
            <a:off x="107504" y="257155"/>
            <a:ext cx="8147248" cy="6340197"/>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400" dirty="0">
                <a:ea typeface="ＭＳ ゴシック" panose="020B0609070205080204" pitchFamily="49" charset="-128"/>
              </a:rPr>
              <a:t>#include &lt;</a:t>
            </a:r>
            <a:r>
              <a:rPr lang="en-US" altLang="ja-JP" sz="1400" dirty="0" err="1">
                <a:ea typeface="ＭＳ ゴシック" panose="020B0609070205080204" pitchFamily="49" charset="-128"/>
              </a:rPr>
              <a:t>stdio.h</a:t>
            </a:r>
            <a:r>
              <a:rPr lang="en-US" altLang="ja-JP" sz="1400" dirty="0">
                <a:ea typeface="ＭＳ ゴシック" panose="020B0609070205080204" pitchFamily="49" charset="-128"/>
              </a:rPr>
              <a:t>&gt;</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#define DATA_NUM 5</a:t>
            </a:r>
          </a:p>
          <a:p>
            <a:pPr algn="l"/>
            <a:r>
              <a:rPr lang="en-US" altLang="ja-JP" sz="1400" dirty="0">
                <a:ea typeface="ＭＳ ゴシック" panose="020B0609070205080204" pitchFamily="49" charset="-128"/>
              </a:rPr>
              <a:t>int data[] = { 7, 2, 6, 9, 4 };</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void printout()</a:t>
            </a:r>
            <a:r>
              <a:rPr lang="ja-JP" altLang="en-US" sz="1400" dirty="0">
                <a:ea typeface="ＭＳ ゴシック" panose="020B0609070205080204" pitchFamily="49" charset="-128"/>
              </a:rPr>
              <a:t> </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for (int </a:t>
            </a:r>
            <a:r>
              <a:rPr lang="en-US" altLang="ja-JP" sz="1400" dirty="0" err="1">
                <a:ea typeface="ＭＳ ゴシック" panose="020B0609070205080204" pitchFamily="49" charset="-128"/>
              </a:rPr>
              <a:t>i</a:t>
            </a:r>
            <a:r>
              <a:rPr lang="en-US" altLang="ja-JP" sz="1400" dirty="0">
                <a:ea typeface="ＭＳ ゴシック" panose="020B0609070205080204" pitchFamily="49" charset="-128"/>
              </a:rPr>
              <a:t> = 0; </a:t>
            </a:r>
            <a:r>
              <a:rPr lang="en-US" altLang="ja-JP" sz="1400" dirty="0" err="1">
                <a:ea typeface="ＭＳ ゴシック" panose="020B0609070205080204" pitchFamily="49" charset="-128"/>
              </a:rPr>
              <a:t>i</a:t>
            </a:r>
            <a:r>
              <a:rPr lang="en-US" altLang="ja-JP" sz="1400" dirty="0">
                <a:ea typeface="ＭＳ ゴシック" panose="020B0609070205080204" pitchFamily="49" charset="-128"/>
              </a:rPr>
              <a:t> &lt; DATA_NUM; </a:t>
            </a:r>
            <a:r>
              <a:rPr lang="en-US" altLang="ja-JP" sz="1400" dirty="0" err="1">
                <a:ea typeface="ＭＳ ゴシック" panose="020B0609070205080204" pitchFamily="49" charset="-128"/>
              </a:rPr>
              <a:t>i</a:t>
            </a:r>
            <a:r>
              <a:rPr lang="en-US" altLang="ja-JP" sz="1400" dirty="0">
                <a:ea typeface="ＭＳ ゴシック" panose="020B0609070205080204" pitchFamily="49" charset="-128"/>
              </a:rPr>
              <a:t>++) {</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("%d ", data[</a:t>
            </a:r>
            <a:r>
              <a:rPr lang="en-US" altLang="ja-JP" sz="1400" dirty="0" err="1">
                <a:ea typeface="ＭＳ ゴシック" panose="020B0609070205080204" pitchFamily="49" charset="-128"/>
              </a:rPr>
              <a:t>i</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a:t>
            </a: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("\n");</a:t>
            </a:r>
          </a:p>
          <a:p>
            <a:pPr algn="l"/>
            <a:r>
              <a:rPr lang="en-US" altLang="ja-JP" sz="1400" dirty="0">
                <a:ea typeface="ＭＳ ゴシック" panose="020B0609070205080204" pitchFamily="49" charset="-128"/>
              </a:rPr>
              <a:t>}</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int main(void)</a:t>
            </a:r>
            <a:r>
              <a:rPr lang="ja-JP" altLang="en-US" sz="1400" dirty="0">
                <a:ea typeface="ＭＳ ゴシック" panose="020B0609070205080204" pitchFamily="49" charset="-128"/>
              </a:rPr>
              <a:t> </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printout();</a:t>
            </a:r>
          </a:p>
          <a:p>
            <a:pPr algn="l"/>
            <a:endParaRPr lang="en-US" altLang="ja-JP" sz="1400" dirty="0">
              <a:ea typeface="ＭＳ ゴシック" panose="020B0609070205080204" pitchFamily="49" charset="-128"/>
            </a:endParaRPr>
          </a:p>
          <a:p>
            <a:pPr algn="l"/>
            <a:r>
              <a:rPr lang="en-US" altLang="ja-JP" sz="1400" dirty="0">
                <a:solidFill>
                  <a:srgbClr val="C00000"/>
                </a:solidFill>
                <a:ea typeface="ＭＳ ゴシック" panose="020B0609070205080204" pitchFamily="49" charset="-128"/>
              </a:rPr>
              <a:t>    for (int </a:t>
            </a:r>
            <a:r>
              <a:rPr lang="en-US" altLang="ja-JP" sz="1400" dirty="0" err="1">
                <a:solidFill>
                  <a:srgbClr val="C00000"/>
                </a:solidFill>
                <a:ea typeface="ＭＳ ゴシック" panose="020B0609070205080204" pitchFamily="49" charset="-128"/>
              </a:rPr>
              <a:t>i</a:t>
            </a:r>
            <a:r>
              <a:rPr lang="en-US" altLang="ja-JP" sz="1400" dirty="0">
                <a:solidFill>
                  <a:srgbClr val="C00000"/>
                </a:solidFill>
                <a:ea typeface="ＭＳ ゴシック" panose="020B0609070205080204" pitchFamily="49" charset="-128"/>
              </a:rPr>
              <a:t> = 0; </a:t>
            </a:r>
            <a:r>
              <a:rPr lang="en-US" altLang="ja-JP" sz="1400" dirty="0" err="1">
                <a:solidFill>
                  <a:srgbClr val="C00000"/>
                </a:solidFill>
                <a:ea typeface="ＭＳ ゴシック" panose="020B0609070205080204" pitchFamily="49" charset="-128"/>
              </a:rPr>
              <a:t>i</a:t>
            </a:r>
            <a:r>
              <a:rPr lang="en-US" altLang="ja-JP" sz="1400" dirty="0">
                <a:solidFill>
                  <a:srgbClr val="C00000"/>
                </a:solidFill>
                <a:ea typeface="ＭＳ ゴシック" panose="020B0609070205080204" pitchFamily="49" charset="-128"/>
              </a:rPr>
              <a:t> &lt; DATA_NUM - 1; </a:t>
            </a:r>
            <a:r>
              <a:rPr lang="en-US" altLang="ja-JP" sz="1400" dirty="0" err="1">
                <a:solidFill>
                  <a:srgbClr val="C00000"/>
                </a:solidFill>
                <a:ea typeface="ＭＳ ゴシック" panose="020B0609070205080204" pitchFamily="49" charset="-128"/>
              </a:rPr>
              <a:t>i</a:t>
            </a:r>
            <a:r>
              <a:rPr lang="en-US" altLang="ja-JP" sz="1400" dirty="0">
                <a:solidFill>
                  <a:srgbClr val="C00000"/>
                </a:solidFill>
                <a:ea typeface="ＭＳ ゴシック" panose="020B0609070205080204" pitchFamily="49" charset="-128"/>
              </a:rPr>
              <a:t>++) {</a:t>
            </a:r>
          </a:p>
          <a:p>
            <a:pPr algn="l"/>
            <a:r>
              <a:rPr lang="en-US" altLang="ja-JP" sz="1400" dirty="0">
                <a:solidFill>
                  <a:srgbClr val="C00000"/>
                </a:solidFill>
                <a:ea typeface="ＭＳ ゴシック" panose="020B0609070205080204" pitchFamily="49" charset="-128"/>
              </a:rPr>
              <a:t>        for (int j = DATA_NUM - 1; j &gt; </a:t>
            </a:r>
            <a:r>
              <a:rPr lang="en-US" altLang="ja-JP" sz="1400" dirty="0" err="1">
                <a:solidFill>
                  <a:srgbClr val="C00000"/>
                </a:solidFill>
                <a:ea typeface="ＭＳ ゴシック" panose="020B0609070205080204" pitchFamily="49" charset="-128"/>
              </a:rPr>
              <a:t>i</a:t>
            </a:r>
            <a:r>
              <a:rPr lang="en-US" altLang="ja-JP" sz="1400" dirty="0">
                <a:solidFill>
                  <a:srgbClr val="C00000"/>
                </a:solidFill>
                <a:ea typeface="ＭＳ ゴシック" panose="020B0609070205080204" pitchFamily="49" charset="-128"/>
              </a:rPr>
              <a:t>; j--) {</a:t>
            </a:r>
          </a:p>
          <a:p>
            <a:pPr algn="l"/>
            <a:r>
              <a:rPr lang="en-US" altLang="ja-JP" sz="1400" dirty="0">
                <a:ea typeface="ＭＳ ゴシック" panose="020B0609070205080204" pitchFamily="49" charset="-128"/>
              </a:rPr>
              <a:t>            if (data[j] &lt; data[j - 1]) {</a:t>
            </a:r>
          </a:p>
          <a:p>
            <a:pPr algn="l"/>
            <a:r>
              <a:rPr lang="en-US" altLang="ja-JP" sz="1400" dirty="0">
                <a:ea typeface="ＭＳ ゴシック" panose="020B0609070205080204" pitchFamily="49" charset="-128"/>
              </a:rPr>
              <a:t>                int </a:t>
            </a:r>
            <a:r>
              <a:rPr lang="en-US" altLang="ja-JP" sz="1400" dirty="0" err="1">
                <a:ea typeface="ＭＳ ゴシック" panose="020B0609070205080204" pitchFamily="49" charset="-128"/>
              </a:rPr>
              <a:t>tmp</a:t>
            </a:r>
            <a:r>
              <a:rPr lang="en-US" altLang="ja-JP" sz="1400" dirty="0">
                <a:ea typeface="ＭＳ ゴシック" panose="020B0609070205080204" pitchFamily="49" charset="-128"/>
              </a:rPr>
              <a:t> = data[j];</a:t>
            </a:r>
          </a:p>
          <a:p>
            <a:pPr algn="l"/>
            <a:r>
              <a:rPr lang="en-US" altLang="ja-JP" sz="1400" dirty="0">
                <a:ea typeface="ＭＳ ゴシック" panose="020B0609070205080204" pitchFamily="49" charset="-128"/>
              </a:rPr>
              <a:t>                data[j] = data[j - 1];</a:t>
            </a:r>
          </a:p>
          <a:p>
            <a:pPr algn="l"/>
            <a:r>
              <a:rPr lang="en-US" altLang="ja-JP" sz="1400" dirty="0">
                <a:ea typeface="ＭＳ ゴシック" panose="020B0609070205080204" pitchFamily="49" charset="-128"/>
              </a:rPr>
              <a:t>                data[j - 1] = </a:t>
            </a:r>
            <a:r>
              <a:rPr lang="en-US" altLang="ja-JP" sz="1400" dirty="0" err="1">
                <a:ea typeface="ＭＳ ゴシック" panose="020B0609070205080204" pitchFamily="49" charset="-128"/>
              </a:rPr>
              <a:t>tmp</a:t>
            </a:r>
            <a:r>
              <a:rPr lang="en-US" altLang="ja-JP" sz="1400" dirty="0">
                <a:ea typeface="ＭＳ ゴシック" panose="020B0609070205080204" pitchFamily="49" charset="-128"/>
              </a:rPr>
              <a:t>;</a:t>
            </a:r>
          </a:p>
          <a:p>
            <a:pPr algn="l"/>
            <a:r>
              <a:rPr lang="en-US" altLang="ja-JP" sz="1400" dirty="0">
                <a:ea typeface="ＭＳ ゴシック" panose="020B0609070205080204" pitchFamily="49" charset="-128"/>
              </a:rPr>
              <a:t>                printout();</a:t>
            </a:r>
          </a:p>
          <a:p>
            <a:pPr algn="l"/>
            <a:r>
              <a:rPr lang="en-US" altLang="ja-JP" sz="1400" dirty="0">
                <a:ea typeface="ＭＳ ゴシック" panose="020B0609070205080204" pitchFamily="49" charset="-128"/>
              </a:rPr>
              <a:t>            }</a:t>
            </a:r>
          </a:p>
          <a:p>
            <a:pPr algn="l"/>
            <a:r>
              <a:rPr lang="en-US" altLang="ja-JP" sz="1400" dirty="0">
                <a:solidFill>
                  <a:srgbClr val="C00000"/>
                </a:solidFill>
                <a:ea typeface="ＭＳ ゴシック" panose="020B0609070205080204" pitchFamily="49" charset="-128"/>
              </a:rPr>
              <a:t>        }</a:t>
            </a:r>
          </a:p>
          <a:p>
            <a:pPr algn="l"/>
            <a:r>
              <a:rPr lang="en-US" altLang="ja-JP" sz="1400" dirty="0">
                <a:solidFill>
                  <a:srgbClr val="C00000"/>
                </a:solidFill>
                <a:ea typeface="ＭＳ ゴシック" panose="020B0609070205080204" pitchFamily="49" charset="-128"/>
              </a:rPr>
              <a:t>    }</a:t>
            </a:r>
          </a:p>
          <a:p>
            <a:pPr algn="l"/>
            <a:endParaRPr lang="en-US" altLang="ja-JP" sz="1400" dirty="0">
              <a:ea typeface="ＭＳ ゴシック" panose="020B0609070205080204" pitchFamily="49" charset="-128"/>
            </a:endParaRPr>
          </a:p>
          <a:p>
            <a:pPr algn="l"/>
            <a:r>
              <a:rPr lang="en-US" altLang="ja-JP" sz="1400" dirty="0">
                <a:ea typeface="ＭＳ ゴシック" panose="020B0609070205080204" pitchFamily="49" charset="-128"/>
              </a:rPr>
              <a:t>    </a:t>
            </a:r>
            <a:r>
              <a:rPr lang="en-US" altLang="ja-JP" sz="1400" dirty="0" err="1">
                <a:ea typeface="ＭＳ ゴシック" panose="020B0609070205080204" pitchFamily="49" charset="-128"/>
              </a:rPr>
              <a:t>printf</a:t>
            </a:r>
            <a:r>
              <a:rPr lang="en-US" altLang="ja-JP" sz="1400" dirty="0">
                <a:ea typeface="ＭＳ ゴシック" panose="020B0609070205080204" pitchFamily="49" charset="-128"/>
              </a:rPr>
              <a:t>("---\n");</a:t>
            </a:r>
          </a:p>
          <a:p>
            <a:pPr algn="l"/>
            <a:r>
              <a:rPr lang="en-US" altLang="ja-JP" sz="1400" dirty="0">
                <a:ea typeface="ＭＳ ゴシック" panose="020B0609070205080204" pitchFamily="49" charset="-128"/>
              </a:rPr>
              <a:t>    printout();</a:t>
            </a:r>
          </a:p>
          <a:p>
            <a:pPr algn="l"/>
            <a:r>
              <a:rPr lang="en-US" altLang="ja-JP" sz="1400" dirty="0">
                <a:ea typeface="ＭＳ ゴシック" panose="020B0609070205080204" pitchFamily="49" charset="-128"/>
              </a:rPr>
              <a:t>}</a:t>
            </a:r>
          </a:p>
        </p:txBody>
      </p:sp>
      <p:sp>
        <p:nvSpPr>
          <p:cNvPr id="6" name="タイトル 1">
            <a:extLst>
              <a:ext uri="{FF2B5EF4-FFF2-40B4-BE49-F238E27FC236}">
                <a16:creationId xmlns:a16="http://schemas.microsoft.com/office/drawing/2014/main" id="{4D8B1116-8E25-5991-9DE8-4B39F170246D}"/>
              </a:ext>
            </a:extLst>
          </p:cNvPr>
          <p:cNvSpPr txBox="1">
            <a:spLocks/>
          </p:cNvSpPr>
          <p:nvPr/>
        </p:nvSpPr>
        <p:spPr bwMode="auto">
          <a:xfrm>
            <a:off x="5796136" y="443298"/>
            <a:ext cx="2684984" cy="39341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lnSpcReduction="10000"/>
          </a:bodyPr>
          <a:lstStyle>
            <a:lvl1pPr algn="ctr" rtl="0" eaLnBrk="0" fontAlgn="base" hangingPunct="0">
              <a:spcBef>
                <a:spcPct val="0"/>
              </a:spcBef>
              <a:spcAft>
                <a:spcPct val="0"/>
              </a:spcAft>
              <a:defRPr kumimoji="1" sz="3600" kern="1200">
                <a:solidFill>
                  <a:schemeClr val="tx1"/>
                </a:solidFill>
                <a:latin typeface="+mn-ea"/>
                <a:ea typeface="+mn-ea"/>
                <a:cs typeface="+mj-cs"/>
              </a:defRPr>
            </a:lvl1pPr>
            <a:lvl2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2pPr>
            <a:lvl3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3pPr>
            <a:lvl4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4pPr>
            <a:lvl5pPr algn="ctr" rtl="0" eaLnBrk="0" fontAlgn="base" hangingPunct="0">
              <a:spcBef>
                <a:spcPct val="0"/>
              </a:spcBef>
              <a:spcAft>
                <a:spcPct val="0"/>
              </a:spcAft>
              <a:defRPr kumimoji="1" sz="4400">
                <a:solidFill>
                  <a:schemeClr val="tx1"/>
                </a:solidFill>
                <a:latin typeface="Lucida Console" pitchFamily="49" charset="0"/>
                <a:ea typeface="HG丸ｺﾞｼｯｸM-PRO" pitchFamily="50" charset="-128"/>
              </a:defRPr>
            </a:lvl5pPr>
            <a:lvl6pPr marL="457200" algn="ctr" rtl="0" fontAlgn="base">
              <a:spcBef>
                <a:spcPct val="0"/>
              </a:spcBef>
              <a:spcAft>
                <a:spcPct val="0"/>
              </a:spcAft>
              <a:defRPr kumimoji="1" sz="4400">
                <a:solidFill>
                  <a:schemeClr val="tx1"/>
                </a:solidFill>
                <a:latin typeface="Lucida Console" pitchFamily="49" charset="0"/>
                <a:ea typeface="HG丸ｺﾞｼｯｸM-PRO" pitchFamily="50" charset="-128"/>
              </a:defRPr>
            </a:lvl6pPr>
            <a:lvl7pPr marL="914400" algn="ctr" rtl="0" fontAlgn="base">
              <a:spcBef>
                <a:spcPct val="0"/>
              </a:spcBef>
              <a:spcAft>
                <a:spcPct val="0"/>
              </a:spcAft>
              <a:defRPr kumimoji="1" sz="4400">
                <a:solidFill>
                  <a:schemeClr val="tx1"/>
                </a:solidFill>
                <a:latin typeface="Lucida Console" pitchFamily="49" charset="0"/>
                <a:ea typeface="HG丸ｺﾞｼｯｸM-PRO" pitchFamily="50" charset="-128"/>
              </a:defRPr>
            </a:lvl7pPr>
            <a:lvl8pPr marL="1371600" algn="ctr" rtl="0" fontAlgn="base">
              <a:spcBef>
                <a:spcPct val="0"/>
              </a:spcBef>
              <a:spcAft>
                <a:spcPct val="0"/>
              </a:spcAft>
              <a:defRPr kumimoji="1" sz="4400">
                <a:solidFill>
                  <a:schemeClr val="tx1"/>
                </a:solidFill>
                <a:latin typeface="Lucida Console" pitchFamily="49" charset="0"/>
                <a:ea typeface="HG丸ｺﾞｼｯｸM-PRO" pitchFamily="50" charset="-128"/>
              </a:defRPr>
            </a:lvl8pPr>
            <a:lvl9pPr marL="1828800" algn="ctr" rtl="0" fontAlgn="base">
              <a:spcBef>
                <a:spcPct val="0"/>
              </a:spcBef>
              <a:spcAft>
                <a:spcPct val="0"/>
              </a:spcAft>
              <a:defRPr kumimoji="1" sz="4400">
                <a:solidFill>
                  <a:schemeClr val="tx1"/>
                </a:solidFill>
                <a:latin typeface="Lucida Console" pitchFamily="49" charset="0"/>
                <a:ea typeface="HG丸ｺﾞｼｯｸM-PRO" pitchFamily="50" charset="-128"/>
              </a:defRPr>
            </a:lvl9pPr>
          </a:lstStyle>
          <a:p>
            <a:r>
              <a:rPr lang="ja-JP" altLang="en-US" sz="2000" dirty="0">
                <a:solidFill>
                  <a:schemeClr val="bg1"/>
                </a:solidFill>
              </a:rPr>
              <a:t>バブルソートの例</a:t>
            </a:r>
          </a:p>
        </p:txBody>
      </p:sp>
      <p:sp>
        <p:nvSpPr>
          <p:cNvPr id="7" name="テキスト ボックス 6">
            <a:extLst>
              <a:ext uri="{FF2B5EF4-FFF2-40B4-BE49-F238E27FC236}">
                <a16:creationId xmlns:a16="http://schemas.microsoft.com/office/drawing/2014/main" id="{EE3F6AFB-3FD7-FF7B-CD65-76B2C080A3D4}"/>
              </a:ext>
            </a:extLst>
          </p:cNvPr>
          <p:cNvSpPr txBox="1"/>
          <p:nvPr/>
        </p:nvSpPr>
        <p:spPr>
          <a:xfrm>
            <a:off x="6948264" y="4191952"/>
            <a:ext cx="1872208" cy="646331"/>
          </a:xfrm>
          <a:prstGeom prst="rect">
            <a:avLst/>
          </a:prstGeom>
          <a:solidFill>
            <a:schemeClr val="bg1"/>
          </a:solidFill>
          <a:ln>
            <a:solidFill>
              <a:schemeClr val="tx2"/>
            </a:solidFill>
          </a:ln>
        </p:spPr>
        <p:txBody>
          <a:bodyPr wrap="square" rtlCol="0">
            <a:spAutoFit/>
          </a:bodyPr>
          <a:lstStyle/>
          <a:p>
            <a:pPr algn="l"/>
            <a:r>
              <a:rPr lang="ja-JP" altLang="en-US" dirty="0">
                <a:latin typeface="+mn-ea"/>
                <a:ea typeface="+mn-ea"/>
              </a:rPr>
              <a:t>二重ループで並べ替えを行う</a:t>
            </a:r>
            <a:endParaRPr lang="en-US" altLang="ja-JP" i="0" u="none" strike="noStrike" baseline="0" dirty="0">
              <a:latin typeface="+mn-ea"/>
              <a:ea typeface="+mn-ea"/>
            </a:endParaRPr>
          </a:p>
        </p:txBody>
      </p:sp>
      <p:sp>
        <p:nvSpPr>
          <p:cNvPr id="8" name="右中かっこ 7">
            <a:extLst>
              <a:ext uri="{FF2B5EF4-FFF2-40B4-BE49-F238E27FC236}">
                <a16:creationId xmlns:a16="http://schemas.microsoft.com/office/drawing/2014/main" id="{0370337B-3036-ACE1-2F60-3F6BB9EACF11}"/>
              </a:ext>
            </a:extLst>
          </p:cNvPr>
          <p:cNvSpPr/>
          <p:nvPr/>
        </p:nvSpPr>
        <p:spPr>
          <a:xfrm>
            <a:off x="6667476" y="3548355"/>
            <a:ext cx="136772" cy="201000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右中かっこ 8">
            <a:extLst>
              <a:ext uri="{FF2B5EF4-FFF2-40B4-BE49-F238E27FC236}">
                <a16:creationId xmlns:a16="http://schemas.microsoft.com/office/drawing/2014/main" id="{71DB2C25-F634-86EC-CDAB-AC533DC7AB81}"/>
              </a:ext>
            </a:extLst>
          </p:cNvPr>
          <p:cNvSpPr/>
          <p:nvPr/>
        </p:nvSpPr>
        <p:spPr>
          <a:xfrm>
            <a:off x="4355976" y="4221088"/>
            <a:ext cx="216024" cy="61719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55DCA40F-CF48-BC18-10BA-34659F58F851}"/>
              </a:ext>
            </a:extLst>
          </p:cNvPr>
          <p:cNvSpPr txBox="1"/>
          <p:nvPr/>
        </p:nvSpPr>
        <p:spPr>
          <a:xfrm>
            <a:off x="4644008" y="4355812"/>
            <a:ext cx="1872208" cy="369332"/>
          </a:xfrm>
          <a:prstGeom prst="rect">
            <a:avLst/>
          </a:prstGeom>
          <a:solidFill>
            <a:schemeClr val="bg1"/>
          </a:solidFill>
          <a:ln>
            <a:solidFill>
              <a:schemeClr val="tx2"/>
            </a:solidFill>
          </a:ln>
        </p:spPr>
        <p:txBody>
          <a:bodyPr wrap="square" rtlCol="0">
            <a:spAutoFit/>
          </a:bodyPr>
          <a:lstStyle/>
          <a:p>
            <a:pPr algn="l"/>
            <a:r>
              <a:rPr lang="en-US" altLang="ja-JP" dirty="0">
                <a:latin typeface="+mn-ea"/>
                <a:ea typeface="+mn-ea"/>
              </a:rPr>
              <a:t>2</a:t>
            </a:r>
            <a:r>
              <a:rPr lang="ja-JP" altLang="en-US" dirty="0">
                <a:latin typeface="+mn-ea"/>
                <a:ea typeface="+mn-ea"/>
              </a:rPr>
              <a:t>つの値の交換</a:t>
            </a:r>
            <a:endParaRPr lang="en-US" altLang="ja-JP" i="0" u="none" strike="noStrike" baseline="0" dirty="0">
              <a:latin typeface="+mn-ea"/>
              <a:ea typeface="+mn-ea"/>
            </a:endParaRPr>
          </a:p>
        </p:txBody>
      </p:sp>
      <p:pic>
        <p:nvPicPr>
          <p:cNvPr id="4" name="図 3">
            <a:extLst>
              <a:ext uri="{FF2B5EF4-FFF2-40B4-BE49-F238E27FC236}">
                <a16:creationId xmlns:a16="http://schemas.microsoft.com/office/drawing/2014/main" id="{3613044C-AA95-4B2D-DF05-9D5C10F6B4C4}"/>
              </a:ext>
            </a:extLst>
          </p:cNvPr>
          <p:cNvPicPr>
            <a:picLocks noChangeAspect="1"/>
          </p:cNvPicPr>
          <p:nvPr/>
        </p:nvPicPr>
        <p:blipFill>
          <a:blip r:embed="rId2"/>
          <a:stretch>
            <a:fillRect/>
          </a:stretch>
        </p:blipFill>
        <p:spPr>
          <a:xfrm>
            <a:off x="7320451" y="836712"/>
            <a:ext cx="1474621" cy="2634152"/>
          </a:xfrm>
          <a:prstGeom prst="rect">
            <a:avLst/>
          </a:prstGeom>
        </p:spPr>
      </p:pic>
    </p:spTree>
    <p:extLst>
      <p:ext uri="{BB962C8B-B14F-4D97-AF65-F5344CB8AC3E}">
        <p14:creationId xmlns:p14="http://schemas.microsoft.com/office/powerpoint/2010/main" val="1737208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C2E603D-E1F0-903F-FB98-5A3EDFD6603B}"/>
              </a:ext>
            </a:extLst>
          </p:cNvPr>
          <p:cNvPicPr>
            <a:picLocks noChangeAspect="1"/>
          </p:cNvPicPr>
          <p:nvPr/>
        </p:nvPicPr>
        <p:blipFill>
          <a:blip r:embed="rId2"/>
          <a:stretch>
            <a:fillRect/>
          </a:stretch>
        </p:blipFill>
        <p:spPr>
          <a:xfrm>
            <a:off x="1115616" y="2076561"/>
            <a:ext cx="6304803" cy="4279789"/>
          </a:xfrm>
          <a:prstGeom prst="rect">
            <a:avLst/>
          </a:prstGeom>
          <a:ln w="6350">
            <a:solidFill>
              <a:schemeClr val="tx1"/>
            </a:solidFill>
          </a:ln>
        </p:spPr>
      </p:pic>
      <p:sp>
        <p:nvSpPr>
          <p:cNvPr id="2" name="タイトル 1">
            <a:extLst>
              <a:ext uri="{FF2B5EF4-FFF2-40B4-BE49-F238E27FC236}">
                <a16:creationId xmlns:a16="http://schemas.microsoft.com/office/drawing/2014/main" id="{018D0C65-D33D-4D2A-F0AC-B4F7DB9C1FA5}"/>
              </a:ext>
            </a:extLst>
          </p:cNvPr>
          <p:cNvSpPr>
            <a:spLocks noGrp="1"/>
          </p:cNvSpPr>
          <p:nvPr>
            <p:ph type="title"/>
          </p:nvPr>
        </p:nvSpPr>
        <p:spPr/>
        <p:txBody>
          <a:bodyPr>
            <a:normAutofit fontScale="90000"/>
          </a:bodyPr>
          <a:lstStyle/>
          <a:p>
            <a:r>
              <a:rPr kumimoji="1" lang="en-US" altLang="ja-JP" dirty="0"/>
              <a:t>Visual Studio </a:t>
            </a:r>
            <a:r>
              <a:rPr kumimoji="1" lang="ja-JP" altLang="en-US" dirty="0"/>
              <a:t>のインストール（</a:t>
            </a:r>
            <a:r>
              <a:rPr kumimoji="1" lang="en-US" altLang="ja-JP" dirty="0"/>
              <a:t>Windows</a:t>
            </a:r>
            <a:r>
              <a:rPr kumimoji="1" lang="ja-JP" altLang="en-US" dirty="0"/>
              <a:t>）</a:t>
            </a:r>
          </a:p>
        </p:txBody>
      </p:sp>
      <p:sp>
        <p:nvSpPr>
          <p:cNvPr id="3" name="コンテンツ プレースホルダー 2">
            <a:extLst>
              <a:ext uri="{FF2B5EF4-FFF2-40B4-BE49-F238E27FC236}">
                <a16:creationId xmlns:a16="http://schemas.microsoft.com/office/drawing/2014/main" id="{2BCF0AAF-37F0-CB34-BC80-87A5BA49F582}"/>
              </a:ext>
            </a:extLst>
          </p:cNvPr>
          <p:cNvSpPr>
            <a:spLocks noGrp="1"/>
          </p:cNvSpPr>
          <p:nvPr>
            <p:ph idx="1"/>
          </p:nvPr>
        </p:nvSpPr>
        <p:spPr>
          <a:xfrm>
            <a:off x="457200" y="1214422"/>
            <a:ext cx="8229600" cy="4446826"/>
          </a:xfrm>
        </p:spPr>
        <p:txBody>
          <a:bodyPr/>
          <a:lstStyle/>
          <a:p>
            <a:r>
              <a:rPr kumimoji="1" lang="en-US" altLang="ja-JP" sz="2400" dirty="0"/>
              <a:t>Visual Studio </a:t>
            </a:r>
            <a:r>
              <a:rPr kumimoji="1" lang="ja-JP" altLang="en-US" sz="2400" dirty="0"/>
              <a:t>の入手</a:t>
            </a:r>
            <a:endParaRPr kumimoji="1" lang="en-US" altLang="ja-JP" sz="2400" dirty="0"/>
          </a:p>
          <a:p>
            <a:pPr marL="457200" lvl="1" indent="0">
              <a:buNone/>
            </a:pPr>
            <a:r>
              <a:rPr kumimoji="1" lang="en-US" altLang="ja-JP" sz="1800" dirty="0"/>
              <a:t>https://visualstudio.microsoft.com/ja/downloads/</a:t>
            </a:r>
          </a:p>
          <a:p>
            <a:endParaRPr kumimoji="1" lang="ja-JP" altLang="en-US" sz="2400" dirty="0"/>
          </a:p>
        </p:txBody>
      </p:sp>
      <p:sp>
        <p:nvSpPr>
          <p:cNvPr id="5" name="テキスト ボックス 4">
            <a:extLst>
              <a:ext uri="{FF2B5EF4-FFF2-40B4-BE49-F238E27FC236}">
                <a16:creationId xmlns:a16="http://schemas.microsoft.com/office/drawing/2014/main" id="{CA88D678-628D-1238-FE02-211D1C13BDBF}"/>
              </a:ext>
            </a:extLst>
          </p:cNvPr>
          <p:cNvSpPr txBox="1"/>
          <p:nvPr/>
        </p:nvSpPr>
        <p:spPr>
          <a:xfrm>
            <a:off x="457200" y="6453336"/>
            <a:ext cx="3711272" cy="307777"/>
          </a:xfrm>
          <a:prstGeom prst="rect">
            <a:avLst/>
          </a:prstGeom>
          <a:noFill/>
        </p:spPr>
        <p:txBody>
          <a:bodyPr wrap="none" rtlCol="0">
            <a:spAutoFit/>
          </a:bodyPr>
          <a:lstStyle/>
          <a:p>
            <a:r>
              <a:rPr kumimoji="1" lang="en-US" altLang="ja-JP" sz="1400" dirty="0">
                <a:latin typeface="+mn-ea"/>
                <a:ea typeface="+mn-ea"/>
              </a:rPr>
              <a:t>※</a:t>
            </a:r>
            <a:r>
              <a:rPr kumimoji="1" lang="ja-JP" altLang="en-US" sz="1400" dirty="0">
                <a:latin typeface="+mn-ea"/>
                <a:ea typeface="+mn-ea"/>
              </a:rPr>
              <a:t> </a:t>
            </a:r>
            <a:r>
              <a:rPr kumimoji="1" lang="en-US" altLang="ja-JP" sz="1400" dirty="0">
                <a:latin typeface="+mn-ea"/>
                <a:ea typeface="+mn-ea"/>
              </a:rPr>
              <a:t>MacOS</a:t>
            </a:r>
            <a:r>
              <a:rPr kumimoji="1" lang="ja-JP" altLang="en-US" sz="1400" dirty="0">
                <a:latin typeface="+mn-ea"/>
                <a:ea typeface="+mn-ea"/>
              </a:rPr>
              <a:t>での開発環境の構築は付録を参照</a:t>
            </a:r>
          </a:p>
        </p:txBody>
      </p:sp>
      <p:sp>
        <p:nvSpPr>
          <p:cNvPr id="8" name="四角形: 角を丸くする 7">
            <a:extLst>
              <a:ext uri="{FF2B5EF4-FFF2-40B4-BE49-F238E27FC236}">
                <a16:creationId xmlns:a16="http://schemas.microsoft.com/office/drawing/2014/main" id="{9FE977DD-6141-73AC-3CD2-5931D3E708C2}"/>
              </a:ext>
            </a:extLst>
          </p:cNvPr>
          <p:cNvSpPr/>
          <p:nvPr/>
        </p:nvSpPr>
        <p:spPr>
          <a:xfrm>
            <a:off x="3059832" y="3861048"/>
            <a:ext cx="807318" cy="2664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249103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9EBE550-E1E5-4B17-9320-510463C6111C}"/>
              </a:ext>
            </a:extLst>
          </p:cNvPr>
          <p:cNvSpPr>
            <a:spLocks noGrp="1"/>
          </p:cNvSpPr>
          <p:nvPr>
            <p:ph type="ctrTitle"/>
          </p:nvPr>
        </p:nvSpPr>
        <p:spPr/>
        <p:txBody>
          <a:bodyPr/>
          <a:lstStyle/>
          <a:p>
            <a:r>
              <a:rPr lang="ja-JP" altLang="en-US" dirty="0"/>
              <a:t>終</a:t>
            </a:r>
            <a:endParaRPr kumimoji="1" lang="ja-JP" altLang="en-US" dirty="0"/>
          </a:p>
        </p:txBody>
      </p:sp>
      <p:sp>
        <p:nvSpPr>
          <p:cNvPr id="6" name="字幕 5">
            <a:extLst>
              <a:ext uri="{FF2B5EF4-FFF2-40B4-BE49-F238E27FC236}">
                <a16:creationId xmlns:a16="http://schemas.microsoft.com/office/drawing/2014/main" id="{38D7A9D4-9D45-402D-81E5-641AA6FF658F}"/>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F625D2E-9389-45C3-99E9-5F09800A1B7B}"/>
              </a:ext>
            </a:extLst>
          </p:cNvPr>
          <p:cNvSpPr>
            <a:spLocks noGrp="1"/>
          </p:cNvSpPr>
          <p:nvPr>
            <p:ph type="sldNum" sz="quarter" idx="12"/>
          </p:nvPr>
        </p:nvSpPr>
        <p:spPr/>
        <p:txBody>
          <a:bodyPr/>
          <a:lstStyle/>
          <a:p>
            <a:fld id="{F9134F74-3BB4-4ADE-A554-892E3A208E77}" type="slidenum">
              <a:rPr lang="ja-JP" altLang="en-US" smtClean="0"/>
              <a:pPr/>
              <a:t>190</a:t>
            </a:fld>
            <a:endParaRPr lang="ja-JP" altLang="en-US"/>
          </a:p>
        </p:txBody>
      </p:sp>
    </p:spTree>
    <p:extLst>
      <p:ext uri="{BB962C8B-B14F-4D97-AF65-F5344CB8AC3E}">
        <p14:creationId xmlns:p14="http://schemas.microsoft.com/office/powerpoint/2010/main" val="79934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pPr eaLnBrk="1" hangingPunct="1"/>
            <a:r>
              <a:rPr lang="ja-JP" altLang="en-US" dirty="0"/>
              <a:t>本資料の位置づけ</a:t>
            </a:r>
            <a:endParaRPr lang="en-US" altLang="ja-JP" dirty="0"/>
          </a:p>
        </p:txBody>
      </p:sp>
      <p:sp>
        <p:nvSpPr>
          <p:cNvPr id="4101" name="正方形/長方形 8"/>
          <p:cNvSpPr>
            <a:spLocks noChangeArrowheads="1"/>
          </p:cNvSpPr>
          <p:nvPr/>
        </p:nvSpPr>
        <p:spPr bwMode="auto">
          <a:xfrm>
            <a:off x="5614427" y="4919932"/>
            <a:ext cx="350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mn-ea"/>
                <a:ea typeface="+mn-ea"/>
              </a:rPr>
              <a:t>出版社</a:t>
            </a:r>
            <a:r>
              <a:rPr lang="en-US" altLang="ja-JP" sz="1600" dirty="0">
                <a:latin typeface="+mn-ea"/>
                <a:ea typeface="+mn-ea"/>
              </a:rPr>
              <a:t>	</a:t>
            </a:r>
            <a:r>
              <a:rPr lang="ja-JP" altLang="en-US" sz="1600" dirty="0">
                <a:latin typeface="+mn-ea"/>
                <a:ea typeface="+mn-ea"/>
              </a:rPr>
              <a:t>： 翔泳社</a:t>
            </a:r>
            <a:endParaRPr lang="en-US" altLang="ja-JP" sz="1600" dirty="0">
              <a:latin typeface="+mn-ea"/>
              <a:ea typeface="+mn-ea"/>
            </a:endParaRPr>
          </a:p>
          <a:p>
            <a:pPr eaLnBrk="1" hangingPunct="1"/>
            <a:r>
              <a:rPr lang="ja-JP" altLang="en-US" sz="1600" dirty="0">
                <a:latin typeface="+mn-ea"/>
                <a:ea typeface="+mn-ea"/>
              </a:rPr>
              <a:t>発売日</a:t>
            </a:r>
            <a:r>
              <a:rPr lang="en-US" altLang="ja-JP" sz="1600" dirty="0">
                <a:latin typeface="+mn-ea"/>
                <a:ea typeface="+mn-ea"/>
              </a:rPr>
              <a:t>	</a:t>
            </a:r>
            <a:r>
              <a:rPr lang="ja-JP" altLang="en-US" sz="1600" dirty="0">
                <a:latin typeface="+mn-ea"/>
                <a:ea typeface="+mn-ea"/>
              </a:rPr>
              <a:t>： </a:t>
            </a:r>
            <a:r>
              <a:rPr lang="en-US" altLang="ja-JP" sz="1600" dirty="0">
                <a:latin typeface="+mn-ea"/>
                <a:ea typeface="+mn-ea"/>
              </a:rPr>
              <a:t>2022/9/20</a:t>
            </a:r>
          </a:p>
          <a:p>
            <a:pPr eaLnBrk="1" hangingPunct="1"/>
            <a:r>
              <a:rPr lang="en-US" altLang="ja-JP" sz="1600" dirty="0">
                <a:latin typeface="+mn-ea"/>
                <a:ea typeface="+mn-ea"/>
              </a:rPr>
              <a:t>ISBN</a:t>
            </a:r>
            <a:r>
              <a:rPr lang="ja-JP" altLang="en-US" sz="1600" dirty="0">
                <a:latin typeface="+mn-ea"/>
                <a:ea typeface="+mn-ea"/>
              </a:rPr>
              <a:t>  </a:t>
            </a:r>
            <a:r>
              <a:rPr lang="en-US" altLang="ja-JP" sz="1600" dirty="0">
                <a:latin typeface="+mn-ea"/>
                <a:ea typeface="+mn-ea"/>
              </a:rPr>
              <a:t>	</a:t>
            </a:r>
            <a:r>
              <a:rPr lang="ja-JP" altLang="en-US" sz="1600" dirty="0">
                <a:latin typeface="+mn-ea"/>
                <a:ea typeface="+mn-ea"/>
              </a:rPr>
              <a:t>：</a:t>
            </a:r>
            <a:r>
              <a:rPr lang="en-US" altLang="ja-JP" sz="1600" dirty="0">
                <a:latin typeface="+mn-ea"/>
                <a:ea typeface="+mn-ea"/>
              </a:rPr>
              <a:t>9784798174655</a:t>
            </a:r>
          </a:p>
        </p:txBody>
      </p:sp>
      <p:sp>
        <p:nvSpPr>
          <p:cNvPr id="2" name="スライド番号プレースホルダー 1">
            <a:extLst>
              <a:ext uri="{FF2B5EF4-FFF2-40B4-BE49-F238E27FC236}">
                <a16:creationId xmlns:a16="http://schemas.microsoft.com/office/drawing/2014/main" id="{661DD50E-B611-4ED5-A82A-DD9C7EE907E2}"/>
              </a:ext>
            </a:extLst>
          </p:cNvPr>
          <p:cNvSpPr>
            <a:spLocks noGrp="1"/>
          </p:cNvSpPr>
          <p:nvPr>
            <p:ph type="sldNum" sz="quarter" idx="12"/>
          </p:nvPr>
        </p:nvSpPr>
        <p:spPr/>
        <p:txBody>
          <a:bodyPr/>
          <a:lstStyle/>
          <a:p>
            <a:fld id="{F9134F74-3BB4-4ADE-A554-892E3A208E77}" type="slidenum">
              <a:rPr lang="ja-JP" altLang="en-US" smtClean="0"/>
              <a:pPr/>
              <a:t>2</a:t>
            </a:fld>
            <a:endParaRPr lang="ja-JP" altLang="en-US"/>
          </a:p>
        </p:txBody>
      </p:sp>
      <p:pic>
        <p:nvPicPr>
          <p:cNvPr id="1026" name="Picture 2">
            <a:extLst>
              <a:ext uri="{FF2B5EF4-FFF2-40B4-BE49-F238E27FC236}">
                <a16:creationId xmlns:a16="http://schemas.microsoft.com/office/drawing/2014/main" id="{F6DFB073-58CB-850E-5736-23FFF3BC5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697066"/>
            <a:ext cx="2286000" cy="288607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9">
            <a:extLst>
              <a:ext uri="{FF2B5EF4-FFF2-40B4-BE49-F238E27FC236}">
                <a16:creationId xmlns:a16="http://schemas.microsoft.com/office/drawing/2014/main" id="{1FA16D88-1D95-CAB8-A94D-0F617A33F69A}"/>
              </a:ext>
            </a:extLst>
          </p:cNvPr>
          <p:cNvSpPr>
            <a:spLocks noChangeArrowheads="1"/>
          </p:cNvSpPr>
          <p:nvPr/>
        </p:nvSpPr>
        <p:spPr bwMode="auto">
          <a:xfrm>
            <a:off x="323528" y="1555036"/>
            <a:ext cx="507776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mn-ea"/>
                <a:ea typeface="+mn-ea"/>
              </a:rPr>
              <a:t>本資料は</a:t>
            </a:r>
            <a:br>
              <a:rPr lang="en-US" altLang="ja-JP" dirty="0">
                <a:latin typeface="+mn-ea"/>
                <a:ea typeface="+mn-ea"/>
              </a:rPr>
            </a:br>
            <a:endParaRPr lang="en-US" altLang="ja-JP" dirty="0">
              <a:latin typeface="+mn-ea"/>
              <a:ea typeface="+mn-ea"/>
            </a:endParaRPr>
          </a:p>
          <a:p>
            <a:pPr eaLnBrk="1" hangingPunct="1"/>
            <a:r>
              <a:rPr lang="en-US" altLang="ja-JP" dirty="0">
                <a:latin typeface="+mn-ea"/>
                <a:ea typeface="+mn-ea"/>
              </a:rPr>
              <a:t>『 C</a:t>
            </a:r>
            <a:r>
              <a:rPr lang="ja-JP" altLang="en-US" dirty="0">
                <a:latin typeface="+mn-ea"/>
                <a:ea typeface="+mn-ea"/>
              </a:rPr>
              <a:t>言語</a:t>
            </a:r>
            <a:r>
              <a:rPr lang="en-US" altLang="ja-JP" dirty="0">
                <a:latin typeface="+mn-ea"/>
                <a:ea typeface="+mn-ea"/>
              </a:rPr>
              <a:t> </a:t>
            </a:r>
            <a:r>
              <a:rPr lang="ja-JP" altLang="en-US" dirty="0">
                <a:latin typeface="+mn-ea"/>
                <a:ea typeface="+mn-ea"/>
              </a:rPr>
              <a:t>ゼロからはじめるプログラミング</a:t>
            </a:r>
            <a:r>
              <a:rPr lang="en-US" altLang="ja-JP" dirty="0">
                <a:latin typeface="+mn-ea"/>
                <a:ea typeface="+mn-ea"/>
              </a:rPr>
              <a:t>』</a:t>
            </a:r>
            <a:endParaRPr lang="ja-JP" altLang="en-US" dirty="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を専門学校・大学・企業などで教科書として採用された教員・指導員を対象に、教科書の内容を解説するための副教材として作られています。</a:t>
            </a:r>
            <a:endParaRPr lang="en-US" altLang="ja-JP" dirty="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上記に該当する場合は、自由にご使用ください。授業の進め方などに応じて、改変していただいて結構です。</a:t>
            </a:r>
            <a:r>
              <a:rPr lang="en-US" altLang="ja-JP" dirty="0">
                <a:latin typeface="+mn-ea"/>
                <a:ea typeface="+mn-ea"/>
              </a:rPr>
              <a:t>※</a:t>
            </a:r>
            <a:r>
              <a:rPr lang="ja-JP" altLang="en-US" dirty="0">
                <a:latin typeface="+mn-ea"/>
                <a:ea typeface="+mn-ea"/>
              </a:rPr>
              <a:t> このページを削除して構いません</a:t>
            </a:r>
            <a:endParaRPr lang="en-US" altLang="ja-JP" dirty="0">
              <a:latin typeface="+mn-ea"/>
              <a:ea typeface="+mn-ea"/>
            </a:endParaRPr>
          </a:p>
          <a:p>
            <a:pPr eaLnBrk="1" hangingPunct="1"/>
            <a:endParaRPr lang="en-US" altLang="ja-JP" dirty="0">
              <a:latin typeface="+mn-ea"/>
              <a:ea typeface="+mn-ea"/>
            </a:endParaRPr>
          </a:p>
          <a:p>
            <a:pPr eaLnBrk="1" hangingPunct="1"/>
            <a:r>
              <a:rPr lang="ja-JP" altLang="en-US" dirty="0">
                <a:latin typeface="+mn-ea"/>
                <a:ea typeface="+mn-ea"/>
              </a:rPr>
              <a:t>ただし、民間企業が商用、ビジネス目的で利用する際には別途許諾が必要ですので、著者までご連絡ください。</a:t>
            </a:r>
          </a:p>
          <a:p>
            <a:pPr eaLnBrk="1" hangingPunct="1"/>
            <a:endParaRPr lang="ja-JP" altLang="en-US" dirty="0">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9A91C-2E11-FBC8-6E4B-6A3F058A5068}"/>
              </a:ext>
            </a:extLst>
          </p:cNvPr>
          <p:cNvSpPr>
            <a:spLocks noGrp="1"/>
          </p:cNvSpPr>
          <p:nvPr>
            <p:ph type="title"/>
          </p:nvPr>
        </p:nvSpPr>
        <p:spPr/>
        <p:txBody>
          <a:bodyPr>
            <a:normAutofit fontScale="90000"/>
          </a:bodyPr>
          <a:lstStyle/>
          <a:p>
            <a:r>
              <a:rPr kumimoji="1" lang="en-US" altLang="ja-JP" dirty="0"/>
              <a:t>Visual Studio </a:t>
            </a:r>
            <a:r>
              <a:rPr kumimoji="1" lang="ja-JP" altLang="en-US" dirty="0"/>
              <a:t>のインストール（</a:t>
            </a:r>
            <a:r>
              <a:rPr kumimoji="1" lang="en-US" altLang="ja-JP" dirty="0"/>
              <a:t>Windows</a:t>
            </a:r>
            <a:r>
              <a:rPr kumimoji="1" lang="ja-JP" altLang="en-US" dirty="0"/>
              <a:t>）</a:t>
            </a:r>
          </a:p>
        </p:txBody>
      </p:sp>
      <p:pic>
        <p:nvPicPr>
          <p:cNvPr id="6" name="コンテンツ プレースホルダー 5" descr="グラフィカル ユーザー インターフェイス, テキスト, アプリケーション, メール&#10;&#10;自動的に生成された説明">
            <a:extLst>
              <a:ext uri="{FF2B5EF4-FFF2-40B4-BE49-F238E27FC236}">
                <a16:creationId xmlns:a16="http://schemas.microsoft.com/office/drawing/2014/main" id="{CB54E27D-8624-4DA4-17AB-89F3D40122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00176"/>
            <a:ext cx="8229600" cy="4629149"/>
          </a:xfrm>
        </p:spPr>
      </p:pic>
      <p:sp>
        <p:nvSpPr>
          <p:cNvPr id="7" name="四角形: 角を丸くする 6">
            <a:extLst>
              <a:ext uri="{FF2B5EF4-FFF2-40B4-BE49-F238E27FC236}">
                <a16:creationId xmlns:a16="http://schemas.microsoft.com/office/drawing/2014/main" id="{017CE5FA-BD32-6794-8883-DEF6D3103E24}"/>
              </a:ext>
            </a:extLst>
          </p:cNvPr>
          <p:cNvSpPr/>
          <p:nvPr/>
        </p:nvSpPr>
        <p:spPr>
          <a:xfrm>
            <a:off x="611560" y="4221088"/>
            <a:ext cx="2808312"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479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FAE85-AC12-4520-AFDF-8EFAA4E1F183}"/>
              </a:ext>
            </a:extLst>
          </p:cNvPr>
          <p:cNvSpPr>
            <a:spLocks noGrp="1"/>
          </p:cNvSpPr>
          <p:nvPr>
            <p:ph type="title"/>
          </p:nvPr>
        </p:nvSpPr>
        <p:spPr/>
        <p:txBody>
          <a:bodyPr/>
          <a:lstStyle/>
          <a:p>
            <a:r>
              <a:rPr kumimoji="1" lang="en-US" altLang="ja-JP" dirty="0"/>
              <a:t>Visual Studio</a:t>
            </a:r>
            <a:r>
              <a:rPr kumimoji="1" lang="ja-JP" altLang="en-US" dirty="0"/>
              <a:t>の画面構成</a:t>
            </a:r>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C9BC688F-85E2-5B73-0190-9666FCEFE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62333"/>
            <a:ext cx="8078128" cy="5559141"/>
          </a:xfrm>
          <a:prstGeom prst="rect">
            <a:avLst/>
          </a:prstGeom>
        </p:spPr>
      </p:pic>
      <p:sp>
        <p:nvSpPr>
          <p:cNvPr id="12" name="テキスト ボックス 11">
            <a:extLst>
              <a:ext uri="{FF2B5EF4-FFF2-40B4-BE49-F238E27FC236}">
                <a16:creationId xmlns:a16="http://schemas.microsoft.com/office/drawing/2014/main" id="{4F85E22E-DBCF-ADD2-D015-168A40CA9E81}"/>
              </a:ext>
            </a:extLst>
          </p:cNvPr>
          <p:cNvSpPr txBox="1"/>
          <p:nvPr/>
        </p:nvSpPr>
        <p:spPr>
          <a:xfrm>
            <a:off x="2411760" y="3238289"/>
            <a:ext cx="1826141" cy="338554"/>
          </a:xfrm>
          <a:prstGeom prst="rect">
            <a:avLst/>
          </a:prstGeom>
          <a:solidFill>
            <a:schemeClr val="tx2"/>
          </a:solidFill>
          <a:ln>
            <a:solidFill>
              <a:srgbClr val="002060"/>
            </a:solidFill>
          </a:ln>
        </p:spPr>
        <p:txBody>
          <a:bodyPr wrap="none" rtlCol="0">
            <a:spAutoFit/>
          </a:bodyPr>
          <a:lstStyle/>
          <a:p>
            <a:r>
              <a:rPr kumimoji="1" lang="ja-JP" altLang="en-US" sz="1600" b="1" dirty="0">
                <a:solidFill>
                  <a:srgbClr val="EAF6FD"/>
                </a:solidFill>
                <a:latin typeface="+mn-ea"/>
                <a:ea typeface="+mn-ea"/>
              </a:rPr>
              <a:t>コードエディター</a:t>
            </a:r>
          </a:p>
        </p:txBody>
      </p:sp>
      <p:sp>
        <p:nvSpPr>
          <p:cNvPr id="13" name="テキスト ボックス 12">
            <a:extLst>
              <a:ext uri="{FF2B5EF4-FFF2-40B4-BE49-F238E27FC236}">
                <a16:creationId xmlns:a16="http://schemas.microsoft.com/office/drawing/2014/main" id="{2D2FDBF1-D042-532A-940C-FAAD001267E9}"/>
              </a:ext>
            </a:extLst>
          </p:cNvPr>
          <p:cNvSpPr txBox="1"/>
          <p:nvPr/>
        </p:nvSpPr>
        <p:spPr>
          <a:xfrm>
            <a:off x="2411760" y="5949280"/>
            <a:ext cx="1826141" cy="338554"/>
          </a:xfrm>
          <a:prstGeom prst="rect">
            <a:avLst/>
          </a:prstGeom>
          <a:solidFill>
            <a:schemeClr val="tx2"/>
          </a:solidFill>
          <a:ln>
            <a:solidFill>
              <a:srgbClr val="002060"/>
            </a:solidFill>
          </a:ln>
        </p:spPr>
        <p:txBody>
          <a:bodyPr wrap="none" rtlCol="0">
            <a:spAutoFit/>
          </a:bodyPr>
          <a:lstStyle/>
          <a:p>
            <a:r>
              <a:rPr kumimoji="1" lang="ja-JP" altLang="en-US" sz="1600" b="1" dirty="0">
                <a:solidFill>
                  <a:srgbClr val="EAF6FD"/>
                </a:solidFill>
                <a:latin typeface="+mn-ea"/>
                <a:ea typeface="+mn-ea"/>
              </a:rPr>
              <a:t>出力・エラー一覧</a:t>
            </a:r>
          </a:p>
        </p:txBody>
      </p:sp>
      <p:sp>
        <p:nvSpPr>
          <p:cNvPr id="14" name="テキスト ボックス 13">
            <a:extLst>
              <a:ext uri="{FF2B5EF4-FFF2-40B4-BE49-F238E27FC236}">
                <a16:creationId xmlns:a16="http://schemas.microsoft.com/office/drawing/2014/main" id="{8AB299DB-78E6-821F-B58D-6FAD72C9ABEA}"/>
              </a:ext>
            </a:extLst>
          </p:cNvPr>
          <p:cNvSpPr txBox="1"/>
          <p:nvPr/>
        </p:nvSpPr>
        <p:spPr>
          <a:xfrm>
            <a:off x="6516216" y="3462919"/>
            <a:ext cx="1826141" cy="584775"/>
          </a:xfrm>
          <a:prstGeom prst="rect">
            <a:avLst/>
          </a:prstGeom>
          <a:solidFill>
            <a:schemeClr val="tx2"/>
          </a:solidFill>
          <a:ln>
            <a:solidFill>
              <a:srgbClr val="002060"/>
            </a:solidFill>
          </a:ln>
        </p:spPr>
        <p:txBody>
          <a:bodyPr wrap="none" rtlCol="0">
            <a:spAutoFit/>
          </a:bodyPr>
          <a:lstStyle/>
          <a:p>
            <a:r>
              <a:rPr kumimoji="1" lang="ja-JP" altLang="en-US" sz="1600" b="1" dirty="0">
                <a:solidFill>
                  <a:srgbClr val="EAF6FD"/>
                </a:solidFill>
                <a:latin typeface="+mn-ea"/>
                <a:ea typeface="+mn-ea"/>
              </a:rPr>
              <a:t>ソリューション </a:t>
            </a:r>
            <a:endParaRPr kumimoji="1" lang="en-US" altLang="ja-JP" sz="1600" b="1" dirty="0">
              <a:solidFill>
                <a:srgbClr val="EAF6FD"/>
              </a:solidFill>
              <a:latin typeface="+mn-ea"/>
              <a:ea typeface="+mn-ea"/>
            </a:endParaRPr>
          </a:p>
          <a:p>
            <a:r>
              <a:rPr kumimoji="1" lang="ja-JP" altLang="en-US" sz="1600" b="1" dirty="0">
                <a:solidFill>
                  <a:srgbClr val="EAF6FD"/>
                </a:solidFill>
                <a:latin typeface="+mn-ea"/>
                <a:ea typeface="+mn-ea"/>
              </a:rPr>
              <a:t>エクスプローラー</a:t>
            </a:r>
          </a:p>
        </p:txBody>
      </p:sp>
      <p:sp>
        <p:nvSpPr>
          <p:cNvPr id="15" name="テキスト ボックス 14">
            <a:extLst>
              <a:ext uri="{FF2B5EF4-FFF2-40B4-BE49-F238E27FC236}">
                <a16:creationId xmlns:a16="http://schemas.microsoft.com/office/drawing/2014/main" id="{FC658860-782D-C90E-5356-A8259C98F573}"/>
              </a:ext>
            </a:extLst>
          </p:cNvPr>
          <p:cNvSpPr txBox="1"/>
          <p:nvPr/>
        </p:nvSpPr>
        <p:spPr>
          <a:xfrm>
            <a:off x="6516216" y="5580216"/>
            <a:ext cx="1210588" cy="338554"/>
          </a:xfrm>
          <a:prstGeom prst="rect">
            <a:avLst/>
          </a:prstGeom>
          <a:solidFill>
            <a:schemeClr val="tx2"/>
          </a:solidFill>
          <a:ln>
            <a:solidFill>
              <a:srgbClr val="002060"/>
            </a:solidFill>
          </a:ln>
        </p:spPr>
        <p:txBody>
          <a:bodyPr wrap="none" rtlCol="0">
            <a:spAutoFit/>
          </a:bodyPr>
          <a:lstStyle/>
          <a:p>
            <a:r>
              <a:rPr kumimoji="1" lang="ja-JP" altLang="en-US" sz="1600" b="1" dirty="0">
                <a:solidFill>
                  <a:srgbClr val="EAF6FD"/>
                </a:solidFill>
                <a:latin typeface="+mn-ea"/>
                <a:ea typeface="+mn-ea"/>
              </a:rPr>
              <a:t>プロパティ</a:t>
            </a:r>
          </a:p>
        </p:txBody>
      </p:sp>
    </p:spTree>
    <p:extLst>
      <p:ext uri="{BB962C8B-B14F-4D97-AF65-F5344CB8AC3E}">
        <p14:creationId xmlns:p14="http://schemas.microsoft.com/office/powerpoint/2010/main" val="412808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FF137-B0B9-68DF-E771-04EBA792DB87}"/>
              </a:ext>
            </a:extLst>
          </p:cNvPr>
          <p:cNvSpPr>
            <a:spLocks noGrp="1"/>
          </p:cNvSpPr>
          <p:nvPr>
            <p:ph type="title"/>
          </p:nvPr>
        </p:nvSpPr>
        <p:spPr/>
        <p:txBody>
          <a:bodyPr/>
          <a:lstStyle/>
          <a:p>
            <a:r>
              <a:rPr kumimoji="1" lang="ja-JP" altLang="en-US" dirty="0"/>
              <a:t>プログラムを作成して実行する</a:t>
            </a:r>
          </a:p>
        </p:txBody>
      </p:sp>
      <p:sp>
        <p:nvSpPr>
          <p:cNvPr id="3" name="コンテンツ プレースホルダー 2">
            <a:extLst>
              <a:ext uri="{FF2B5EF4-FFF2-40B4-BE49-F238E27FC236}">
                <a16:creationId xmlns:a16="http://schemas.microsoft.com/office/drawing/2014/main" id="{D69840EE-AE12-EAC4-3A21-E5A8D9CF2077}"/>
              </a:ext>
            </a:extLst>
          </p:cNvPr>
          <p:cNvSpPr>
            <a:spLocks noGrp="1"/>
          </p:cNvSpPr>
          <p:nvPr>
            <p:ph idx="1"/>
          </p:nvPr>
        </p:nvSpPr>
        <p:spPr/>
        <p:txBody>
          <a:bodyPr/>
          <a:lstStyle/>
          <a:p>
            <a:pPr algn="l">
              <a:buFont typeface="+mj-lt"/>
              <a:buAutoNum type="arabicPeriod"/>
            </a:pPr>
            <a:r>
              <a:rPr lang="ja-JP" altLang="en-US" b="0" i="0" u="none" strike="noStrike" baseline="0" dirty="0">
                <a:latin typeface="ShinGoPro-Regular"/>
              </a:rPr>
              <a:t>プロジェクトの作成</a:t>
            </a:r>
            <a:endParaRPr lang="en-US" altLang="ja-JP" b="0" i="0" u="none" strike="noStrike" baseline="0" dirty="0">
              <a:latin typeface="ShinGoPro-Regular"/>
            </a:endParaRPr>
          </a:p>
          <a:p>
            <a:pPr algn="l">
              <a:buFont typeface="+mj-lt"/>
              <a:buAutoNum type="arabicPeriod"/>
            </a:pPr>
            <a:r>
              <a:rPr lang="ja-JP" altLang="en-US" b="0" i="0" u="none" strike="noStrike" baseline="0" dirty="0">
                <a:latin typeface="ShinGoPro-Regular"/>
              </a:rPr>
              <a:t>プログラムコードの作成</a:t>
            </a:r>
            <a:endParaRPr lang="en-US" altLang="ja-JP" b="0" i="0" u="none" strike="noStrike" baseline="0" dirty="0">
              <a:latin typeface="ShinGoPro-Regular"/>
            </a:endParaRPr>
          </a:p>
          <a:p>
            <a:pPr algn="l">
              <a:buFont typeface="+mj-lt"/>
              <a:buAutoNum type="arabicPeriod"/>
            </a:pPr>
            <a:r>
              <a:rPr lang="ja-JP" altLang="en-US" b="0" i="0" u="none" strike="noStrike" baseline="0" dirty="0">
                <a:latin typeface="ShinGoPro-Regular"/>
              </a:rPr>
              <a:t>プログラムの実行</a:t>
            </a:r>
            <a:endParaRPr kumimoji="1" lang="ja-JP" altLang="en-US" sz="4800" dirty="0"/>
          </a:p>
        </p:txBody>
      </p:sp>
    </p:spTree>
    <p:extLst>
      <p:ext uri="{BB962C8B-B14F-4D97-AF65-F5344CB8AC3E}">
        <p14:creationId xmlns:p14="http://schemas.microsoft.com/office/powerpoint/2010/main" val="371603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78E865-80DC-07AE-DC2A-EAB3CFBF9225}"/>
              </a:ext>
            </a:extLst>
          </p:cNvPr>
          <p:cNvSpPr>
            <a:spLocks noGrp="1"/>
          </p:cNvSpPr>
          <p:nvPr>
            <p:ph type="title"/>
          </p:nvPr>
        </p:nvSpPr>
        <p:spPr/>
        <p:txBody>
          <a:bodyPr/>
          <a:lstStyle/>
          <a:p>
            <a:r>
              <a:rPr kumimoji="1" lang="en-US" altLang="ja-JP" dirty="0"/>
              <a:t>1. </a:t>
            </a:r>
            <a:r>
              <a:rPr kumimoji="1" lang="ja-JP" altLang="en-US" dirty="0"/>
              <a:t>プロジェクトの作成</a:t>
            </a:r>
          </a:p>
        </p:txBody>
      </p:sp>
      <p:grpSp>
        <p:nvGrpSpPr>
          <p:cNvPr id="7" name="グループ化 6">
            <a:extLst>
              <a:ext uri="{FF2B5EF4-FFF2-40B4-BE49-F238E27FC236}">
                <a16:creationId xmlns:a16="http://schemas.microsoft.com/office/drawing/2014/main" id="{95CC065C-CE63-0E5D-732E-E42A95D2DE1F}"/>
              </a:ext>
            </a:extLst>
          </p:cNvPr>
          <p:cNvGrpSpPr/>
          <p:nvPr/>
        </p:nvGrpSpPr>
        <p:grpSpPr>
          <a:xfrm>
            <a:off x="457201" y="1340769"/>
            <a:ext cx="3610743" cy="2403600"/>
            <a:chOff x="949613" y="1017648"/>
            <a:chExt cx="7244774" cy="4822704"/>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0A9E71D7-83DF-A21F-82B5-D5938F205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613" y="1017648"/>
              <a:ext cx="7244774" cy="4822704"/>
            </a:xfrm>
            <a:prstGeom prst="rect">
              <a:avLst/>
            </a:prstGeom>
          </p:spPr>
        </p:pic>
        <p:sp>
          <p:nvSpPr>
            <p:cNvPr id="6" name="四角形: 角を丸くする 5">
              <a:extLst>
                <a:ext uri="{FF2B5EF4-FFF2-40B4-BE49-F238E27FC236}">
                  <a16:creationId xmlns:a16="http://schemas.microsoft.com/office/drawing/2014/main" id="{D39116C1-7586-CEC5-5C26-9174B0CAB506}"/>
                </a:ext>
              </a:extLst>
            </p:cNvPr>
            <p:cNvSpPr/>
            <p:nvPr/>
          </p:nvSpPr>
          <p:spPr>
            <a:xfrm>
              <a:off x="5202382" y="3780559"/>
              <a:ext cx="2556164" cy="59574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0C131075-661C-3516-EA61-0B8FABA164C2}"/>
              </a:ext>
            </a:extLst>
          </p:cNvPr>
          <p:cNvGrpSpPr/>
          <p:nvPr/>
        </p:nvGrpSpPr>
        <p:grpSpPr>
          <a:xfrm>
            <a:off x="4855481" y="1340768"/>
            <a:ext cx="3422727" cy="2403600"/>
            <a:chOff x="1392588" y="1196267"/>
            <a:chExt cx="6358825" cy="4465467"/>
          </a:xfrm>
        </p:grpSpPr>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87AECE9F-73E1-0386-6235-D20A39197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588" y="1196267"/>
              <a:ext cx="6358825" cy="4465467"/>
            </a:xfrm>
            <a:prstGeom prst="rect">
              <a:avLst/>
            </a:prstGeom>
          </p:spPr>
        </p:pic>
        <p:sp>
          <p:nvSpPr>
            <p:cNvPr id="10" name="四角形: 角を丸くする 9">
              <a:extLst>
                <a:ext uri="{FF2B5EF4-FFF2-40B4-BE49-F238E27FC236}">
                  <a16:creationId xmlns:a16="http://schemas.microsoft.com/office/drawing/2014/main" id="{BF48A20B-683D-CD46-E96B-27232E9596E6}"/>
                </a:ext>
              </a:extLst>
            </p:cNvPr>
            <p:cNvSpPr/>
            <p:nvPr/>
          </p:nvSpPr>
          <p:spPr>
            <a:xfrm>
              <a:off x="3415146" y="2415885"/>
              <a:ext cx="4080163" cy="68580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1648B35A-E945-8B90-4DBC-BBF63863CB86}"/>
                </a:ext>
              </a:extLst>
            </p:cNvPr>
            <p:cNvSpPr/>
            <p:nvPr/>
          </p:nvSpPr>
          <p:spPr>
            <a:xfrm>
              <a:off x="6726382" y="5110595"/>
              <a:ext cx="768926" cy="29094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 name="直線矢印コネクタ 12">
            <a:extLst>
              <a:ext uri="{FF2B5EF4-FFF2-40B4-BE49-F238E27FC236}">
                <a16:creationId xmlns:a16="http://schemas.microsoft.com/office/drawing/2014/main" id="{54F26732-E129-7099-5F20-EBD964496A70}"/>
              </a:ext>
            </a:extLst>
          </p:cNvPr>
          <p:cNvCxnSpPr/>
          <p:nvPr/>
        </p:nvCxnSpPr>
        <p:spPr>
          <a:xfrm>
            <a:off x="4283968" y="2492896"/>
            <a:ext cx="3600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4" name="図 13" descr="グラフィカル ユーザー インターフェイス, テキスト, アプリケーション, メール&#10;&#10;自動的に生成された説明">
            <a:extLst>
              <a:ext uri="{FF2B5EF4-FFF2-40B4-BE49-F238E27FC236}">
                <a16:creationId xmlns:a16="http://schemas.microsoft.com/office/drawing/2014/main" id="{DFE01C26-A98D-7199-A7AA-DB7EB4F7EC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9958" y="4106802"/>
            <a:ext cx="3584084" cy="2516913"/>
          </a:xfrm>
          <a:prstGeom prst="rect">
            <a:avLst/>
          </a:prstGeom>
        </p:spPr>
      </p:pic>
      <p:cxnSp>
        <p:nvCxnSpPr>
          <p:cNvPr id="15" name="直線矢印コネクタ 14">
            <a:extLst>
              <a:ext uri="{FF2B5EF4-FFF2-40B4-BE49-F238E27FC236}">
                <a16:creationId xmlns:a16="http://schemas.microsoft.com/office/drawing/2014/main" id="{37518B38-926C-E656-E1A1-2F16050D72AC}"/>
              </a:ext>
            </a:extLst>
          </p:cNvPr>
          <p:cNvCxnSpPr>
            <a:cxnSpLocks/>
          </p:cNvCxnSpPr>
          <p:nvPr/>
        </p:nvCxnSpPr>
        <p:spPr>
          <a:xfrm flipH="1">
            <a:off x="4572000" y="3744368"/>
            <a:ext cx="145629" cy="241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5CFD2D90-90D5-B546-C27A-DBECA9E04675}"/>
              </a:ext>
            </a:extLst>
          </p:cNvPr>
          <p:cNvSpPr/>
          <p:nvPr/>
        </p:nvSpPr>
        <p:spPr>
          <a:xfrm>
            <a:off x="5796136" y="6309320"/>
            <a:ext cx="413885" cy="15660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5360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E28F8-4036-6037-2B9E-85CC59DB770E}"/>
              </a:ext>
            </a:extLst>
          </p:cNvPr>
          <p:cNvSpPr>
            <a:spLocks noGrp="1"/>
          </p:cNvSpPr>
          <p:nvPr>
            <p:ph type="title"/>
          </p:nvPr>
        </p:nvSpPr>
        <p:spPr/>
        <p:txBody>
          <a:bodyPr/>
          <a:lstStyle/>
          <a:p>
            <a:r>
              <a:rPr kumimoji="1" lang="en-US" altLang="ja-JP" dirty="0"/>
              <a:t>2. </a:t>
            </a:r>
            <a:r>
              <a:rPr kumimoji="1" lang="ja-JP" altLang="en-US" dirty="0"/>
              <a:t>プログラムコードの作成</a:t>
            </a:r>
          </a:p>
        </p:txBody>
      </p:sp>
      <p:grpSp>
        <p:nvGrpSpPr>
          <p:cNvPr id="5" name="グループ化 4">
            <a:extLst>
              <a:ext uri="{FF2B5EF4-FFF2-40B4-BE49-F238E27FC236}">
                <a16:creationId xmlns:a16="http://schemas.microsoft.com/office/drawing/2014/main" id="{DA8667BB-07AB-10C9-A054-B626F4684813}"/>
              </a:ext>
            </a:extLst>
          </p:cNvPr>
          <p:cNvGrpSpPr/>
          <p:nvPr/>
        </p:nvGrpSpPr>
        <p:grpSpPr>
          <a:xfrm>
            <a:off x="899592" y="2230312"/>
            <a:ext cx="4727171" cy="2664296"/>
            <a:chOff x="1764115" y="1846439"/>
            <a:chExt cx="5615771" cy="3165123"/>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69192E8E-AB8D-0945-7F62-F420AC0F9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115" y="1846439"/>
              <a:ext cx="5615771" cy="3165123"/>
            </a:xfrm>
            <a:prstGeom prst="rect">
              <a:avLst/>
            </a:prstGeom>
          </p:spPr>
        </p:pic>
        <p:sp>
          <p:nvSpPr>
            <p:cNvPr id="7" name="四角形: 角を丸くする 6">
              <a:extLst>
                <a:ext uri="{FF2B5EF4-FFF2-40B4-BE49-F238E27FC236}">
                  <a16:creationId xmlns:a16="http://schemas.microsoft.com/office/drawing/2014/main" id="{EA6D2B99-DB9E-FB98-7DA4-52F453249A71}"/>
                </a:ext>
              </a:extLst>
            </p:cNvPr>
            <p:cNvSpPr/>
            <p:nvPr/>
          </p:nvSpPr>
          <p:spPr>
            <a:xfrm>
              <a:off x="3539838" y="2291195"/>
              <a:ext cx="2022763" cy="29787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31B2DE36-B3E1-5BD0-BDB2-5165F6A75714}"/>
                </a:ext>
              </a:extLst>
            </p:cNvPr>
            <p:cNvSpPr/>
            <p:nvPr/>
          </p:nvSpPr>
          <p:spPr>
            <a:xfrm>
              <a:off x="2656611" y="4383232"/>
              <a:ext cx="502226" cy="18357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9CD0B6D6-C6F8-927D-6A25-A394BC4F9018}"/>
                </a:ext>
              </a:extLst>
            </p:cNvPr>
            <p:cNvSpPr/>
            <p:nvPr/>
          </p:nvSpPr>
          <p:spPr>
            <a:xfrm>
              <a:off x="6102928" y="4753841"/>
              <a:ext cx="671945" cy="25772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3C7DA912-9D09-8E8D-3E33-CAF14ABC88A8}"/>
              </a:ext>
            </a:extLst>
          </p:cNvPr>
          <p:cNvSpPr txBox="1"/>
          <p:nvPr/>
        </p:nvSpPr>
        <p:spPr>
          <a:xfrm>
            <a:off x="755576" y="1484784"/>
            <a:ext cx="6006773" cy="646331"/>
          </a:xfrm>
          <a:prstGeom prst="rect">
            <a:avLst/>
          </a:prstGeom>
          <a:noFill/>
        </p:spPr>
        <p:txBody>
          <a:bodyPr wrap="none" rtlCol="0">
            <a:spAutoFit/>
          </a:bodyPr>
          <a:lstStyle/>
          <a:p>
            <a:r>
              <a:rPr lang="en-US" altLang="ja-JP" dirty="0">
                <a:latin typeface="+mn-ea"/>
                <a:ea typeface="+mn-ea"/>
              </a:rPr>
              <a:t>1.  </a:t>
            </a:r>
            <a:r>
              <a:rPr lang="en-US" altLang="ja-JP" sz="1800" b="0" i="0" u="none" strike="noStrike" baseline="0" dirty="0">
                <a:latin typeface="+mn-ea"/>
                <a:ea typeface="+mn-ea"/>
              </a:rPr>
              <a:t>[</a:t>
            </a:r>
            <a:r>
              <a:rPr lang="ja-JP" altLang="en-US" sz="1800" b="0" i="0" u="none" strike="noStrike" baseline="0" dirty="0">
                <a:latin typeface="+mn-ea"/>
                <a:ea typeface="+mn-ea"/>
              </a:rPr>
              <a:t>プロジェクト</a:t>
            </a:r>
            <a:r>
              <a:rPr lang="en-US" altLang="ja-JP" dirty="0">
                <a:latin typeface="+mn-ea"/>
                <a:ea typeface="+mn-ea"/>
              </a:rPr>
              <a:t>]</a:t>
            </a:r>
            <a:r>
              <a:rPr lang="ja-JP" altLang="en-US" sz="1800" b="0" i="0" u="none" strike="noStrike" baseline="0" dirty="0">
                <a:latin typeface="+mn-ea"/>
                <a:ea typeface="+mn-ea"/>
              </a:rPr>
              <a:t>メニューの</a:t>
            </a:r>
            <a:r>
              <a:rPr lang="en-US" altLang="ja-JP" sz="1800" b="0" i="0" u="none" strike="noStrike" baseline="0" dirty="0">
                <a:latin typeface="+mn-ea"/>
                <a:ea typeface="+mn-ea"/>
              </a:rPr>
              <a:t>[</a:t>
            </a:r>
            <a:r>
              <a:rPr lang="ja-JP" altLang="en-US" sz="1800" b="0" i="0" u="none" strike="noStrike" baseline="0" dirty="0">
                <a:latin typeface="+mn-ea"/>
                <a:ea typeface="+mn-ea"/>
              </a:rPr>
              <a:t>新しい項目の追加</a:t>
            </a:r>
            <a:r>
              <a:rPr lang="en-US" altLang="ja-JP" sz="1800" b="0" i="0" u="none" strike="noStrike" baseline="0" dirty="0">
                <a:latin typeface="+mn-ea"/>
                <a:ea typeface="+mn-ea"/>
              </a:rPr>
              <a:t>]</a:t>
            </a:r>
            <a:r>
              <a:rPr lang="ja-JP" altLang="en-US" sz="1800" b="0" i="0" u="none" strike="noStrike" baseline="0" dirty="0">
                <a:latin typeface="+mn-ea"/>
                <a:ea typeface="+mn-ea"/>
              </a:rPr>
              <a:t>を選択</a:t>
            </a:r>
            <a:endParaRPr lang="en-US" altLang="ja-JP" sz="1800" b="0" i="0" u="none" strike="noStrike" baseline="0" dirty="0">
              <a:latin typeface="+mn-ea"/>
              <a:ea typeface="+mn-ea"/>
            </a:endParaRPr>
          </a:p>
          <a:p>
            <a:r>
              <a:rPr lang="en-US" altLang="ja-JP" sz="1800" b="0" i="0" u="none" strike="noStrike" baseline="0" dirty="0">
                <a:latin typeface="+mn-ea"/>
                <a:ea typeface="+mn-ea"/>
              </a:rPr>
              <a:t>2. </a:t>
            </a:r>
            <a:r>
              <a:rPr lang="ja-JP" altLang="en-US" dirty="0">
                <a:latin typeface="+mn-ea"/>
                <a:ea typeface="+mn-ea"/>
              </a:rPr>
              <a:t> ファイルの拡張子を </a:t>
            </a:r>
            <a:r>
              <a:rPr lang="en-US" altLang="ja-JP" dirty="0">
                <a:latin typeface="+mn-ea"/>
                <a:ea typeface="+mn-ea"/>
              </a:rPr>
              <a:t>.c </a:t>
            </a:r>
            <a:r>
              <a:rPr lang="ja-JP" altLang="en-US" dirty="0">
                <a:latin typeface="+mn-ea"/>
                <a:ea typeface="+mn-ea"/>
              </a:rPr>
              <a:t>にする</a:t>
            </a:r>
            <a:endParaRPr kumimoji="1" lang="ja-JP" altLang="en-US" dirty="0">
              <a:latin typeface="+mn-ea"/>
              <a:ea typeface="+mn-ea"/>
            </a:endParaRPr>
          </a:p>
        </p:txBody>
      </p:sp>
      <p:sp>
        <p:nvSpPr>
          <p:cNvPr id="11" name="テキスト ボックス 10">
            <a:extLst>
              <a:ext uri="{FF2B5EF4-FFF2-40B4-BE49-F238E27FC236}">
                <a16:creationId xmlns:a16="http://schemas.microsoft.com/office/drawing/2014/main" id="{A462B327-65D9-AC1C-0E69-CF2E4BB15001}"/>
              </a:ext>
            </a:extLst>
          </p:cNvPr>
          <p:cNvSpPr txBox="1"/>
          <p:nvPr/>
        </p:nvSpPr>
        <p:spPr>
          <a:xfrm>
            <a:off x="755576" y="5225343"/>
            <a:ext cx="7441124" cy="923330"/>
          </a:xfrm>
          <a:prstGeom prst="rect">
            <a:avLst/>
          </a:prstGeom>
          <a:noFill/>
        </p:spPr>
        <p:txBody>
          <a:bodyPr wrap="square" rtlCol="0">
            <a:spAutoFit/>
          </a:bodyPr>
          <a:lstStyle/>
          <a:p>
            <a:r>
              <a:rPr lang="en-US" altLang="ja-JP" sz="1800" b="0" i="0" u="none" strike="noStrike" baseline="0" dirty="0">
                <a:latin typeface="+mn-ea"/>
                <a:ea typeface="+mn-ea"/>
              </a:rPr>
              <a:t>3. </a:t>
            </a:r>
            <a:r>
              <a:rPr lang="ja-JP" altLang="en-US" sz="1800" b="0" i="0" u="none" strike="noStrike" baseline="0" dirty="0">
                <a:latin typeface="+mn-ea"/>
                <a:ea typeface="+mn-ea"/>
              </a:rPr>
              <a:t> コードエディターにプログラムコードを入力</a:t>
            </a:r>
            <a:endParaRPr lang="en-US" altLang="ja-JP" sz="1800" b="0" i="0" u="none" strike="noStrike" baseline="0" dirty="0">
              <a:latin typeface="+mn-ea"/>
              <a:ea typeface="+mn-ea"/>
            </a:endParaRPr>
          </a:p>
          <a:p>
            <a:r>
              <a:rPr lang="en-US" altLang="ja-JP" dirty="0">
                <a:latin typeface="+mn-ea"/>
                <a:ea typeface="+mn-ea"/>
              </a:rPr>
              <a:t>4</a:t>
            </a:r>
            <a:r>
              <a:rPr lang="ja-JP" altLang="en-US" dirty="0">
                <a:latin typeface="+mn-ea"/>
                <a:ea typeface="+mn-ea"/>
              </a:rPr>
              <a:t>．</a:t>
            </a:r>
            <a:r>
              <a:rPr lang="en-US" altLang="ja-JP" sz="1800" b="0" i="0" u="none" strike="noStrike" baseline="0" dirty="0">
                <a:latin typeface="+mn-ea"/>
                <a:ea typeface="+mn-ea"/>
              </a:rPr>
              <a:t>[</a:t>
            </a:r>
            <a:r>
              <a:rPr lang="ja-JP" altLang="en-US" sz="1800" b="0" i="0" u="none" strike="noStrike" baseline="0" dirty="0">
                <a:latin typeface="+mn-ea"/>
                <a:ea typeface="+mn-ea"/>
              </a:rPr>
              <a:t>ファイル］メニューの［すべて保存］を選択してプログラムコードを保存</a:t>
            </a:r>
            <a:endParaRPr kumimoji="1" lang="ja-JP" altLang="en-US" dirty="0">
              <a:latin typeface="+mn-ea"/>
              <a:ea typeface="+mn-ea"/>
            </a:endParaRPr>
          </a:p>
        </p:txBody>
      </p:sp>
      <p:pic>
        <p:nvPicPr>
          <p:cNvPr id="13" name="図 12">
            <a:extLst>
              <a:ext uri="{FF2B5EF4-FFF2-40B4-BE49-F238E27FC236}">
                <a16:creationId xmlns:a16="http://schemas.microsoft.com/office/drawing/2014/main" id="{B0B34EAE-A0CE-A353-BA25-91EDC37A44D5}"/>
              </a:ext>
            </a:extLst>
          </p:cNvPr>
          <p:cNvPicPr>
            <a:picLocks noChangeAspect="1"/>
          </p:cNvPicPr>
          <p:nvPr/>
        </p:nvPicPr>
        <p:blipFill>
          <a:blip r:embed="rId3"/>
          <a:stretch>
            <a:fillRect/>
          </a:stretch>
        </p:blipFill>
        <p:spPr>
          <a:xfrm>
            <a:off x="6050252" y="3001476"/>
            <a:ext cx="2636548" cy="1725410"/>
          </a:xfrm>
          <a:prstGeom prst="rect">
            <a:avLst/>
          </a:prstGeom>
        </p:spPr>
      </p:pic>
    </p:spTree>
    <p:extLst>
      <p:ext uri="{BB962C8B-B14F-4D97-AF65-F5344CB8AC3E}">
        <p14:creationId xmlns:p14="http://schemas.microsoft.com/office/powerpoint/2010/main" val="249093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E28F8-4036-6037-2B9E-85CC59DB770E}"/>
              </a:ext>
            </a:extLst>
          </p:cNvPr>
          <p:cNvSpPr>
            <a:spLocks noGrp="1"/>
          </p:cNvSpPr>
          <p:nvPr>
            <p:ph type="title"/>
          </p:nvPr>
        </p:nvSpPr>
        <p:spPr/>
        <p:txBody>
          <a:bodyPr/>
          <a:lstStyle/>
          <a:p>
            <a:r>
              <a:rPr kumimoji="1" lang="en-US" altLang="ja-JP" dirty="0"/>
              <a:t>3. </a:t>
            </a:r>
            <a:r>
              <a:rPr kumimoji="1" lang="ja-JP" altLang="en-US" dirty="0"/>
              <a:t>プログラムの実行</a:t>
            </a:r>
            <a:r>
              <a:rPr kumimoji="1" lang="en-US" altLang="ja-JP" dirty="0"/>
              <a:t>(1/2)</a:t>
            </a:r>
            <a:endParaRPr kumimoji="1" lang="ja-JP" altLang="en-US" dirty="0"/>
          </a:p>
        </p:txBody>
      </p:sp>
      <p:sp>
        <p:nvSpPr>
          <p:cNvPr id="10" name="テキスト ボックス 9">
            <a:extLst>
              <a:ext uri="{FF2B5EF4-FFF2-40B4-BE49-F238E27FC236}">
                <a16:creationId xmlns:a16="http://schemas.microsoft.com/office/drawing/2014/main" id="{3C7DA912-9D09-8E8D-3E33-CAF14ABC88A8}"/>
              </a:ext>
            </a:extLst>
          </p:cNvPr>
          <p:cNvSpPr txBox="1"/>
          <p:nvPr/>
        </p:nvSpPr>
        <p:spPr>
          <a:xfrm>
            <a:off x="704258" y="1207604"/>
            <a:ext cx="8185254" cy="923330"/>
          </a:xfrm>
          <a:prstGeom prst="rect">
            <a:avLst/>
          </a:prstGeom>
          <a:noFill/>
        </p:spPr>
        <p:txBody>
          <a:bodyPr wrap="none" rtlCol="0">
            <a:spAutoFit/>
          </a:bodyPr>
          <a:lstStyle/>
          <a:p>
            <a:pPr marL="342900" indent="-342900" algn="l">
              <a:buAutoNum type="arabicPeriod"/>
            </a:pPr>
            <a:r>
              <a:rPr lang="en-US" altLang="ja-JP" dirty="0">
                <a:latin typeface="+mn-ea"/>
                <a:ea typeface="+mn-ea"/>
              </a:rPr>
              <a:t>[</a:t>
            </a:r>
            <a:r>
              <a:rPr lang="ja-JP" altLang="en-US" sz="1800" b="0" i="0" u="none" strike="noStrike" baseline="0" dirty="0">
                <a:latin typeface="+mn-ea"/>
                <a:ea typeface="+mn-ea"/>
              </a:rPr>
              <a:t>プロジェクト</a:t>
            </a:r>
            <a:r>
              <a:rPr lang="en-US" altLang="ja-JP" sz="1800" b="0" i="0" u="none" strike="noStrike" baseline="0" dirty="0">
                <a:latin typeface="+mn-ea"/>
                <a:ea typeface="+mn-ea"/>
              </a:rPr>
              <a:t>]</a:t>
            </a:r>
            <a:r>
              <a:rPr lang="ja-JP" altLang="en-US" sz="1800" b="0" i="0" u="none" strike="noStrike" baseline="0" dirty="0">
                <a:latin typeface="+mn-ea"/>
                <a:ea typeface="+mn-ea"/>
              </a:rPr>
              <a:t>メニューの</a:t>
            </a:r>
            <a:r>
              <a:rPr lang="en-US" altLang="ja-JP" sz="1800" b="0" i="0" u="none" strike="noStrike" baseline="0" dirty="0">
                <a:latin typeface="+mn-ea"/>
                <a:ea typeface="+mn-ea"/>
              </a:rPr>
              <a:t>[</a:t>
            </a:r>
            <a:r>
              <a:rPr lang="ja-JP" altLang="en-US" sz="1800" b="0" i="0" u="none" strike="noStrike" baseline="0" dirty="0">
                <a:latin typeface="+mn-ea"/>
                <a:ea typeface="+mn-ea"/>
              </a:rPr>
              <a:t>（プロジェクト名）のプロパティ</a:t>
            </a:r>
            <a:r>
              <a:rPr lang="en-US" altLang="ja-JP" sz="1800" b="0" i="0" u="none" strike="noStrike" baseline="0" dirty="0">
                <a:latin typeface="+mn-ea"/>
                <a:ea typeface="+mn-ea"/>
              </a:rPr>
              <a:t>]</a:t>
            </a:r>
            <a:r>
              <a:rPr lang="ja-JP" altLang="en-US" sz="1800" b="0" i="0" u="none" strike="noStrike" baseline="0" dirty="0">
                <a:latin typeface="+mn-ea"/>
                <a:ea typeface="+mn-ea"/>
              </a:rPr>
              <a:t>を選択</a:t>
            </a:r>
            <a:endParaRPr lang="en-US" altLang="ja-JP" sz="1800" b="0" i="0" u="none" strike="noStrike" baseline="0" dirty="0">
              <a:latin typeface="+mn-ea"/>
              <a:ea typeface="+mn-ea"/>
            </a:endParaRPr>
          </a:p>
          <a:p>
            <a:pPr marL="342900" indent="-342900" algn="l">
              <a:buAutoNum type="arabicPeriod"/>
            </a:pPr>
            <a:r>
              <a:rPr lang="en-US" altLang="ja-JP" dirty="0">
                <a:latin typeface="+mn-ea"/>
                <a:ea typeface="+mn-ea"/>
              </a:rPr>
              <a:t>[</a:t>
            </a:r>
            <a:r>
              <a:rPr lang="ja-JP" altLang="en-US" sz="1800" b="0" i="0" u="none" strike="noStrike" baseline="0" dirty="0">
                <a:latin typeface="+mn-ea"/>
                <a:ea typeface="+mn-ea"/>
              </a:rPr>
              <a:t>構成プロパティ</a:t>
            </a:r>
            <a:r>
              <a:rPr lang="en-US" altLang="ja-JP" sz="1800" b="0" i="0" u="none" strike="noStrike" baseline="0" dirty="0">
                <a:latin typeface="+mn-ea"/>
                <a:ea typeface="+mn-ea"/>
              </a:rPr>
              <a:t>]</a:t>
            </a:r>
            <a:r>
              <a:rPr lang="ja-JP" altLang="en-US" sz="1800" b="0" i="0" u="none" strike="noStrike" baseline="0" dirty="0">
                <a:latin typeface="+mn-ea"/>
                <a:ea typeface="+mn-ea"/>
              </a:rPr>
              <a:t>→</a:t>
            </a:r>
            <a:r>
              <a:rPr lang="en-US" altLang="ja-JP" sz="1800" b="0" i="0" u="none" strike="noStrike" baseline="0" dirty="0">
                <a:latin typeface="+mn-ea"/>
                <a:ea typeface="+mn-ea"/>
              </a:rPr>
              <a:t>[</a:t>
            </a:r>
            <a:r>
              <a:rPr lang="ja-JP" altLang="en-US" sz="1800" b="0" i="0" u="none" strike="noStrike" baseline="0" dirty="0">
                <a:latin typeface="+mn-ea"/>
                <a:ea typeface="+mn-ea"/>
              </a:rPr>
              <a:t>リンカー</a:t>
            </a:r>
            <a:r>
              <a:rPr lang="en-US" altLang="ja-JP" dirty="0">
                <a:latin typeface="+mn-ea"/>
                <a:ea typeface="+mn-ea"/>
              </a:rPr>
              <a:t>]</a:t>
            </a:r>
            <a:r>
              <a:rPr lang="ja-JP" altLang="en-US" sz="1800" b="0" i="0" u="none" strike="noStrike" baseline="0" dirty="0">
                <a:latin typeface="+mn-ea"/>
                <a:ea typeface="+mn-ea"/>
              </a:rPr>
              <a:t>→</a:t>
            </a:r>
            <a:r>
              <a:rPr lang="en-US" altLang="ja-JP" dirty="0">
                <a:latin typeface="+mn-ea"/>
                <a:ea typeface="+mn-ea"/>
              </a:rPr>
              <a:t>[</a:t>
            </a:r>
            <a:r>
              <a:rPr lang="ja-JP" altLang="en-US" sz="1800" b="0" i="0" u="none" strike="noStrike" baseline="0" dirty="0">
                <a:latin typeface="+mn-ea"/>
                <a:ea typeface="+mn-ea"/>
              </a:rPr>
              <a:t>システム</a:t>
            </a:r>
            <a:r>
              <a:rPr lang="en-US" altLang="ja-JP" dirty="0">
                <a:latin typeface="+mn-ea"/>
                <a:ea typeface="+mn-ea"/>
              </a:rPr>
              <a:t>]</a:t>
            </a:r>
            <a:r>
              <a:rPr lang="ja-JP" altLang="en-US" sz="1800" b="0" i="0" u="none" strike="noStrike" baseline="0" dirty="0">
                <a:latin typeface="+mn-ea"/>
                <a:ea typeface="+mn-ea"/>
              </a:rPr>
              <a:t>を選択</a:t>
            </a:r>
            <a:endParaRPr lang="en-US" altLang="ja-JP" sz="1800" b="0" i="0" u="none" strike="noStrike" baseline="0" dirty="0">
              <a:latin typeface="+mn-ea"/>
              <a:ea typeface="+mn-ea"/>
            </a:endParaRPr>
          </a:p>
          <a:p>
            <a:pPr marL="342900" indent="-342900" algn="l">
              <a:buAutoNum type="arabicPeriod"/>
            </a:pPr>
            <a:r>
              <a:rPr lang="ja-JP" altLang="en-US" sz="1800" b="0" i="0" u="none" strike="noStrike" baseline="0" dirty="0">
                <a:latin typeface="+mn-ea"/>
                <a:ea typeface="+mn-ea"/>
              </a:rPr>
              <a:t>右側の</a:t>
            </a:r>
            <a:r>
              <a:rPr lang="en-US" altLang="ja-JP" sz="1800" b="0" i="0" u="none" strike="noStrike" baseline="0" dirty="0">
                <a:latin typeface="+mn-ea"/>
                <a:ea typeface="+mn-ea"/>
              </a:rPr>
              <a:t>[</a:t>
            </a:r>
            <a:r>
              <a:rPr lang="ja-JP" altLang="en-US" sz="1800" b="0" i="0" u="none" strike="noStrike" baseline="0" dirty="0">
                <a:latin typeface="+mn-ea"/>
                <a:ea typeface="+mn-ea"/>
              </a:rPr>
              <a:t>サブシステム</a:t>
            </a:r>
            <a:r>
              <a:rPr lang="en-US" altLang="ja-JP" dirty="0">
                <a:latin typeface="+mn-ea"/>
                <a:ea typeface="+mn-ea"/>
              </a:rPr>
              <a:t>]</a:t>
            </a:r>
            <a:r>
              <a:rPr lang="ja-JP" altLang="en-US" sz="1800" b="0" i="0" u="none" strike="noStrike" baseline="0" dirty="0">
                <a:latin typeface="+mn-ea"/>
                <a:ea typeface="+mn-ea"/>
              </a:rPr>
              <a:t>に</a:t>
            </a:r>
            <a:r>
              <a:rPr lang="en-US" altLang="ja-JP" dirty="0">
                <a:latin typeface="+mn-ea"/>
                <a:ea typeface="+mn-ea"/>
              </a:rPr>
              <a:t>[</a:t>
            </a:r>
            <a:r>
              <a:rPr lang="ja-JP" altLang="en-US" sz="1800" b="0" i="0" u="none" strike="noStrike" baseline="0" dirty="0">
                <a:latin typeface="+mn-ea"/>
                <a:ea typeface="+mn-ea"/>
              </a:rPr>
              <a:t>コンソール（</a:t>
            </a:r>
            <a:r>
              <a:rPr lang="en-US" altLang="ja-JP" sz="1800" b="0" i="0" u="none" strike="noStrike" baseline="0" dirty="0">
                <a:latin typeface="+mn-ea"/>
                <a:ea typeface="+mn-ea"/>
              </a:rPr>
              <a:t>/SUBSYSTEM:CONSOLE</a:t>
            </a:r>
            <a:r>
              <a:rPr lang="ja-JP" altLang="en-US" sz="1800" b="0" i="0" u="none" strike="noStrike" baseline="0" dirty="0">
                <a:latin typeface="+mn-ea"/>
                <a:ea typeface="+mn-ea"/>
              </a:rPr>
              <a:t>）</a:t>
            </a:r>
            <a:r>
              <a:rPr lang="en-US" altLang="ja-JP" sz="1800" b="0" i="0" u="none" strike="noStrike" baseline="0" dirty="0">
                <a:latin typeface="+mn-ea"/>
                <a:ea typeface="+mn-ea"/>
              </a:rPr>
              <a:t>]</a:t>
            </a:r>
            <a:r>
              <a:rPr lang="ja-JP" altLang="en-US" sz="1800" b="0" i="0" u="none" strike="noStrike" baseline="0" dirty="0">
                <a:latin typeface="+mn-ea"/>
                <a:ea typeface="+mn-ea"/>
              </a:rPr>
              <a:t>を選択</a:t>
            </a:r>
            <a:endParaRPr lang="en-US" altLang="ja-JP" sz="1800" b="0" i="0" u="none" strike="noStrike" baseline="0" dirty="0">
              <a:latin typeface="+mn-ea"/>
              <a:ea typeface="+mn-ea"/>
            </a:endParaRPr>
          </a:p>
        </p:txBody>
      </p:sp>
      <p:grpSp>
        <p:nvGrpSpPr>
          <p:cNvPr id="3" name="グループ化 2">
            <a:extLst>
              <a:ext uri="{FF2B5EF4-FFF2-40B4-BE49-F238E27FC236}">
                <a16:creationId xmlns:a16="http://schemas.microsoft.com/office/drawing/2014/main" id="{E85D1899-4DE7-C81E-EA5F-FC983ADA002B}"/>
              </a:ext>
            </a:extLst>
          </p:cNvPr>
          <p:cNvGrpSpPr/>
          <p:nvPr/>
        </p:nvGrpSpPr>
        <p:grpSpPr>
          <a:xfrm>
            <a:off x="1475656" y="2146264"/>
            <a:ext cx="5826861" cy="3888432"/>
            <a:chOff x="2352152" y="837838"/>
            <a:chExt cx="7487695" cy="5182323"/>
          </a:xfrm>
        </p:grpSpPr>
        <p:pic>
          <p:nvPicPr>
            <p:cNvPr id="12" name="図 11" descr="グラフィカル ユーザー インターフェイス, テキスト, アプリケーション&#10;&#10;自動的に生成された説明">
              <a:extLst>
                <a:ext uri="{FF2B5EF4-FFF2-40B4-BE49-F238E27FC236}">
                  <a16:creationId xmlns:a16="http://schemas.microsoft.com/office/drawing/2014/main" id="{20219AFB-C0BD-5474-9DFB-64B156002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152" y="837838"/>
              <a:ext cx="7487695" cy="5182323"/>
            </a:xfrm>
            <a:prstGeom prst="rect">
              <a:avLst/>
            </a:prstGeom>
          </p:spPr>
        </p:pic>
        <p:sp>
          <p:nvSpPr>
            <p:cNvPr id="14" name="四角形: 角を丸くする 13">
              <a:extLst>
                <a:ext uri="{FF2B5EF4-FFF2-40B4-BE49-F238E27FC236}">
                  <a16:creationId xmlns:a16="http://schemas.microsoft.com/office/drawing/2014/main" id="{19D8B728-AEA0-225F-73E3-C1CDB63AB9A4}"/>
                </a:ext>
              </a:extLst>
            </p:cNvPr>
            <p:cNvSpPr/>
            <p:nvPr/>
          </p:nvSpPr>
          <p:spPr>
            <a:xfrm>
              <a:off x="6437748" y="1505526"/>
              <a:ext cx="2641598" cy="29556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C6D90C69-36BB-35D5-B5EB-8291869CAB4F}"/>
                </a:ext>
              </a:extLst>
            </p:cNvPr>
            <p:cNvSpPr/>
            <p:nvPr/>
          </p:nvSpPr>
          <p:spPr>
            <a:xfrm>
              <a:off x="2849417" y="3429000"/>
              <a:ext cx="955961" cy="24707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55ADB058-B143-E4F1-68CD-CC009CC0A538}"/>
                </a:ext>
              </a:extLst>
            </p:cNvPr>
            <p:cNvSpPr/>
            <p:nvPr/>
          </p:nvSpPr>
          <p:spPr>
            <a:xfrm>
              <a:off x="2641601" y="2583872"/>
              <a:ext cx="955961" cy="24707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D8236F2A-0227-B0BC-87B1-3289E3B10E46}"/>
              </a:ext>
            </a:extLst>
          </p:cNvPr>
          <p:cNvSpPr txBox="1"/>
          <p:nvPr/>
        </p:nvSpPr>
        <p:spPr>
          <a:xfrm>
            <a:off x="971600" y="6275585"/>
            <a:ext cx="6764993" cy="307777"/>
          </a:xfrm>
          <a:prstGeom prst="rect">
            <a:avLst/>
          </a:prstGeom>
          <a:noFill/>
        </p:spPr>
        <p:txBody>
          <a:bodyPr wrap="none" rtlCol="0">
            <a:spAutoFit/>
          </a:bodyPr>
          <a:lstStyle/>
          <a:p>
            <a:r>
              <a:rPr kumimoji="1" lang="en-US" altLang="ja-JP" sz="1400" dirty="0"/>
              <a:t>※</a:t>
            </a:r>
            <a:r>
              <a:rPr kumimoji="1" lang="ja-JP" altLang="en-US" sz="1400" dirty="0"/>
              <a:t> プログラム実行直後にコンソールウィンドウが閉じてしまう場合には、この設定を確認</a:t>
            </a:r>
          </a:p>
        </p:txBody>
      </p:sp>
    </p:spTree>
    <p:extLst>
      <p:ext uri="{BB962C8B-B14F-4D97-AF65-F5344CB8AC3E}">
        <p14:creationId xmlns:p14="http://schemas.microsoft.com/office/powerpoint/2010/main" val="3513141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E28F8-4036-6037-2B9E-85CC59DB770E}"/>
              </a:ext>
            </a:extLst>
          </p:cNvPr>
          <p:cNvSpPr>
            <a:spLocks noGrp="1"/>
          </p:cNvSpPr>
          <p:nvPr>
            <p:ph type="title"/>
          </p:nvPr>
        </p:nvSpPr>
        <p:spPr/>
        <p:txBody>
          <a:bodyPr/>
          <a:lstStyle/>
          <a:p>
            <a:r>
              <a:rPr kumimoji="1" lang="en-US" altLang="ja-JP" dirty="0"/>
              <a:t>3. </a:t>
            </a:r>
            <a:r>
              <a:rPr kumimoji="1" lang="ja-JP" altLang="en-US" dirty="0"/>
              <a:t>プログラムの実行</a:t>
            </a:r>
            <a:r>
              <a:rPr kumimoji="1" lang="en-US" altLang="ja-JP" dirty="0"/>
              <a:t>(2/2)</a:t>
            </a:r>
            <a:endParaRPr kumimoji="1" lang="ja-JP" altLang="en-US" dirty="0"/>
          </a:p>
        </p:txBody>
      </p:sp>
      <p:sp>
        <p:nvSpPr>
          <p:cNvPr id="10" name="テキスト ボックス 9">
            <a:extLst>
              <a:ext uri="{FF2B5EF4-FFF2-40B4-BE49-F238E27FC236}">
                <a16:creationId xmlns:a16="http://schemas.microsoft.com/office/drawing/2014/main" id="{3C7DA912-9D09-8E8D-3E33-CAF14ABC88A8}"/>
              </a:ext>
            </a:extLst>
          </p:cNvPr>
          <p:cNvSpPr txBox="1"/>
          <p:nvPr/>
        </p:nvSpPr>
        <p:spPr>
          <a:xfrm>
            <a:off x="704258" y="1207604"/>
            <a:ext cx="5391219" cy="369332"/>
          </a:xfrm>
          <a:prstGeom prst="rect">
            <a:avLst/>
          </a:prstGeom>
          <a:noFill/>
        </p:spPr>
        <p:txBody>
          <a:bodyPr wrap="none" rtlCol="0">
            <a:spAutoFit/>
          </a:bodyPr>
          <a:lstStyle/>
          <a:p>
            <a:pPr algn="l"/>
            <a:r>
              <a:rPr lang="en-US" altLang="ja-JP" sz="1800" b="0" i="0" u="none" strike="noStrike" baseline="0" dirty="0">
                <a:latin typeface="+mn-ea"/>
                <a:ea typeface="+mn-ea"/>
              </a:rPr>
              <a:t>[</a:t>
            </a:r>
            <a:r>
              <a:rPr lang="ja-JP" altLang="en-US" sz="1800" b="0" i="0" u="none" strike="noStrike" baseline="0" dirty="0">
                <a:latin typeface="+mn-ea"/>
                <a:ea typeface="+mn-ea"/>
              </a:rPr>
              <a:t>デバッグ</a:t>
            </a:r>
            <a:r>
              <a:rPr lang="en-US" altLang="ja-JP" sz="1800" b="0" i="0" u="none" strike="noStrike" baseline="0" dirty="0">
                <a:latin typeface="+mn-ea"/>
                <a:ea typeface="+mn-ea"/>
              </a:rPr>
              <a:t>]</a:t>
            </a:r>
            <a:r>
              <a:rPr lang="ja-JP" altLang="en-US" sz="1800" b="0" i="0" u="none" strike="noStrike" baseline="0" dirty="0">
                <a:latin typeface="+mn-ea"/>
                <a:ea typeface="+mn-ea"/>
              </a:rPr>
              <a:t>メニュー→</a:t>
            </a:r>
            <a:r>
              <a:rPr lang="en-US" altLang="ja-JP" sz="1800" b="0" i="0" u="none" strike="noStrike" baseline="0" dirty="0">
                <a:latin typeface="+mn-ea"/>
                <a:ea typeface="+mn-ea"/>
              </a:rPr>
              <a:t>[</a:t>
            </a:r>
            <a:r>
              <a:rPr lang="ja-JP" altLang="en-US" sz="1800" b="0" i="0" u="none" strike="noStrike" baseline="0" dirty="0">
                <a:latin typeface="+mn-ea"/>
                <a:ea typeface="+mn-ea"/>
              </a:rPr>
              <a:t>デバッグなしで開始</a:t>
            </a:r>
            <a:r>
              <a:rPr lang="en-US" altLang="ja-JP" sz="1800" b="0" i="0" u="none" strike="noStrike" baseline="0" dirty="0">
                <a:latin typeface="+mn-ea"/>
                <a:ea typeface="+mn-ea"/>
              </a:rPr>
              <a:t>]</a:t>
            </a:r>
            <a:r>
              <a:rPr lang="ja-JP" altLang="en-US" sz="1800" b="0" i="0" u="none" strike="noStrike" baseline="0" dirty="0">
                <a:latin typeface="+mn-ea"/>
                <a:ea typeface="+mn-ea"/>
              </a:rPr>
              <a:t>を選択</a:t>
            </a:r>
            <a:endParaRPr lang="en-US" altLang="ja-JP" sz="1800" b="0" i="0" u="none" strike="noStrike" baseline="0" dirty="0">
              <a:latin typeface="+mn-ea"/>
              <a:ea typeface="+mn-ea"/>
            </a:endParaRPr>
          </a:p>
        </p:txBody>
      </p:sp>
      <p:pic>
        <p:nvPicPr>
          <p:cNvPr id="11" name="図 10" descr="テキスト&#10;&#10;自動的に生成された説明">
            <a:extLst>
              <a:ext uri="{FF2B5EF4-FFF2-40B4-BE49-F238E27FC236}">
                <a16:creationId xmlns:a16="http://schemas.microsoft.com/office/drawing/2014/main" id="{A8D86965-BD56-F451-8171-3BDA33A4D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58" y="1839647"/>
            <a:ext cx="7535327" cy="3677163"/>
          </a:xfrm>
          <a:prstGeom prst="rect">
            <a:avLst/>
          </a:prstGeom>
        </p:spPr>
      </p:pic>
      <p:sp>
        <p:nvSpPr>
          <p:cNvPr id="13" name="四角形: 角を丸くする 12">
            <a:extLst>
              <a:ext uri="{FF2B5EF4-FFF2-40B4-BE49-F238E27FC236}">
                <a16:creationId xmlns:a16="http://schemas.microsoft.com/office/drawing/2014/main" id="{0BC3C48B-70FC-9B7D-CD78-77FF53F38E0C}"/>
              </a:ext>
            </a:extLst>
          </p:cNvPr>
          <p:cNvSpPr/>
          <p:nvPr/>
        </p:nvSpPr>
        <p:spPr>
          <a:xfrm>
            <a:off x="574179" y="2041083"/>
            <a:ext cx="1062179" cy="29556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92310E3-01CD-C84D-7FC2-42E8788B7DC9}"/>
              </a:ext>
            </a:extLst>
          </p:cNvPr>
          <p:cNvSpPr txBox="1"/>
          <p:nvPr/>
        </p:nvSpPr>
        <p:spPr>
          <a:xfrm flipH="1">
            <a:off x="704258" y="5662977"/>
            <a:ext cx="7350415" cy="923330"/>
          </a:xfrm>
          <a:prstGeom prst="rect">
            <a:avLst/>
          </a:prstGeom>
          <a:noFill/>
        </p:spPr>
        <p:txBody>
          <a:bodyPr wrap="square" rtlCol="0">
            <a:spAutoFit/>
          </a:bodyPr>
          <a:lstStyle/>
          <a:p>
            <a:pPr algn="l"/>
            <a:r>
              <a:rPr lang="en-US" altLang="ja-JP" sz="1800" b="0" i="0" u="none" strike="noStrike" baseline="0" dirty="0">
                <a:latin typeface="+mn-ea"/>
                <a:ea typeface="+mn-ea"/>
              </a:rPr>
              <a:t>※</a:t>
            </a:r>
            <a:r>
              <a:rPr lang="ja-JP" altLang="en-US" sz="1800" b="0" i="0" u="none" strike="noStrike" baseline="0" dirty="0">
                <a:latin typeface="+mn-ea"/>
                <a:ea typeface="+mn-ea"/>
              </a:rPr>
              <a:t> 練習用であれば、毎回新しいプロジェクトファイルを作る必要は無い。エディターの中でプログラムコードを更新して、その都度、実行結果を確認する</a:t>
            </a:r>
            <a:endParaRPr kumimoji="1" lang="ja-JP" altLang="en-US" dirty="0">
              <a:latin typeface="+mn-ea"/>
              <a:ea typeface="+mn-ea"/>
            </a:endParaRPr>
          </a:p>
        </p:txBody>
      </p:sp>
    </p:spTree>
    <p:extLst>
      <p:ext uri="{BB962C8B-B14F-4D97-AF65-F5344CB8AC3E}">
        <p14:creationId xmlns:p14="http://schemas.microsoft.com/office/powerpoint/2010/main" val="2238115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B2D4CD-2185-D088-83E2-15848AB54349}"/>
              </a:ext>
            </a:extLst>
          </p:cNvPr>
          <p:cNvSpPr>
            <a:spLocks noGrp="1"/>
          </p:cNvSpPr>
          <p:nvPr>
            <p:ph type="title"/>
          </p:nvPr>
        </p:nvSpPr>
        <p:spPr/>
        <p:txBody>
          <a:bodyPr/>
          <a:lstStyle/>
          <a:p>
            <a:r>
              <a:rPr kumimoji="1" lang="ja-JP" altLang="en-US" dirty="0"/>
              <a:t>プログラムコードの間違い</a:t>
            </a:r>
          </a:p>
        </p:txBody>
      </p:sp>
      <p:sp>
        <p:nvSpPr>
          <p:cNvPr id="3" name="コンテンツ プレースホルダー 2">
            <a:extLst>
              <a:ext uri="{FF2B5EF4-FFF2-40B4-BE49-F238E27FC236}">
                <a16:creationId xmlns:a16="http://schemas.microsoft.com/office/drawing/2014/main" id="{0FE341E0-44B9-D0BA-C68B-40A39A20210A}"/>
              </a:ext>
            </a:extLst>
          </p:cNvPr>
          <p:cNvSpPr>
            <a:spLocks noGrp="1"/>
          </p:cNvSpPr>
          <p:nvPr>
            <p:ph idx="1"/>
          </p:nvPr>
        </p:nvSpPr>
        <p:spPr/>
        <p:txBody>
          <a:bodyPr/>
          <a:lstStyle/>
          <a:p>
            <a:pPr marL="0" indent="0" algn="l">
              <a:buNone/>
            </a:pPr>
            <a:r>
              <a:rPr lang="en-US" altLang="ja-JP" sz="2800" b="0" i="0" u="none" strike="noStrike" baseline="0" dirty="0">
                <a:solidFill>
                  <a:srgbClr val="000000"/>
                </a:solidFill>
                <a:latin typeface="+mn-ea"/>
              </a:rPr>
              <a:t>Error</a:t>
            </a:r>
            <a:r>
              <a:rPr lang="ja-JP" altLang="en-US" sz="2800" b="0" i="0" u="none" strike="noStrike" baseline="0" dirty="0">
                <a:solidFill>
                  <a:srgbClr val="000000"/>
                </a:solidFill>
                <a:latin typeface="+mn-ea"/>
              </a:rPr>
              <a:t>（エラー）の種類</a:t>
            </a:r>
          </a:p>
          <a:p>
            <a:endParaRPr lang="en-US" altLang="ja-JP" sz="2000" b="1" i="0" u="none" strike="noStrike" baseline="0" dirty="0">
              <a:solidFill>
                <a:srgbClr val="000000"/>
              </a:solidFill>
              <a:latin typeface="+mn-ea"/>
            </a:endParaRPr>
          </a:p>
          <a:p>
            <a:r>
              <a:rPr lang="ja-JP" altLang="en-US" sz="2000" b="1" i="0" u="none" strike="noStrike" baseline="0" dirty="0">
                <a:solidFill>
                  <a:srgbClr val="000000"/>
                </a:solidFill>
                <a:latin typeface="+mn-ea"/>
              </a:rPr>
              <a:t>コンパイルエラー</a:t>
            </a:r>
            <a:r>
              <a:rPr lang="ja-JP" altLang="en-US" sz="2000" b="0" i="0" u="none" strike="noStrike" baseline="0" dirty="0">
                <a:solidFill>
                  <a:srgbClr val="000000"/>
                </a:solidFill>
                <a:latin typeface="+mn-ea"/>
              </a:rPr>
              <a:t>（</a:t>
            </a:r>
            <a:r>
              <a:rPr lang="en-US" altLang="ja-JP" sz="2000" b="0" i="0" u="none" strike="noStrike" baseline="0" dirty="0">
                <a:solidFill>
                  <a:srgbClr val="000000"/>
                </a:solidFill>
                <a:latin typeface="+mn-ea"/>
              </a:rPr>
              <a:t>Compile Error</a:t>
            </a:r>
            <a:r>
              <a:rPr lang="ja-JP" altLang="en-US" sz="2000" b="0" i="0" u="none" strike="noStrike" baseline="0" dirty="0">
                <a:solidFill>
                  <a:srgbClr val="000000"/>
                </a:solidFill>
                <a:latin typeface="+mn-ea"/>
              </a:rPr>
              <a:t>）</a:t>
            </a:r>
            <a:endParaRPr lang="en-US" altLang="ja-JP" sz="2000" b="0" i="0" u="none" strike="noStrike" baseline="0" dirty="0">
              <a:solidFill>
                <a:srgbClr val="000000"/>
              </a:solidFill>
              <a:latin typeface="+mn-ea"/>
            </a:endParaRPr>
          </a:p>
          <a:p>
            <a:pPr lvl="1"/>
            <a:r>
              <a:rPr lang="ja-JP" altLang="en-US" sz="2000" dirty="0">
                <a:solidFill>
                  <a:srgbClr val="000000"/>
                </a:solidFill>
                <a:latin typeface="+mn-ea"/>
              </a:rPr>
              <a:t>キーワードのつづりミス</a:t>
            </a:r>
            <a:endParaRPr lang="en-US" altLang="ja-JP" sz="2000" dirty="0">
              <a:solidFill>
                <a:srgbClr val="000000"/>
              </a:solidFill>
              <a:latin typeface="+mn-ea"/>
            </a:endParaRPr>
          </a:p>
          <a:p>
            <a:pPr lvl="1"/>
            <a:r>
              <a:rPr lang="ja-JP" altLang="en-US" sz="2000" dirty="0">
                <a:solidFill>
                  <a:srgbClr val="000000"/>
                </a:solidFill>
                <a:latin typeface="+mn-ea"/>
              </a:rPr>
              <a:t>文法上の間違い</a:t>
            </a:r>
            <a:endParaRPr lang="en-US" altLang="ja-JP" sz="2000" dirty="0">
              <a:solidFill>
                <a:srgbClr val="000000"/>
              </a:solidFill>
              <a:latin typeface="+mn-ea"/>
            </a:endParaRPr>
          </a:p>
          <a:p>
            <a:pPr lvl="1"/>
            <a:endParaRPr lang="ja-JP" altLang="en-US" sz="2000" b="0" i="0" u="none" strike="noStrike" baseline="0" dirty="0">
              <a:solidFill>
                <a:srgbClr val="000000"/>
              </a:solidFill>
              <a:latin typeface="+mn-ea"/>
            </a:endParaRPr>
          </a:p>
          <a:p>
            <a:pPr algn="l"/>
            <a:r>
              <a:rPr lang="ja-JP" altLang="en-US" sz="2000" b="1" i="0" u="none" strike="noStrike" baseline="0" dirty="0">
                <a:solidFill>
                  <a:srgbClr val="000000"/>
                </a:solidFill>
                <a:latin typeface="+mn-ea"/>
              </a:rPr>
              <a:t>ランタイムエラー </a:t>
            </a:r>
            <a:r>
              <a:rPr lang="ja-JP" altLang="en-US" sz="2000" b="0" i="0" u="none" strike="noStrike" baseline="0" dirty="0">
                <a:solidFill>
                  <a:srgbClr val="000000"/>
                </a:solidFill>
                <a:latin typeface="+mn-ea"/>
              </a:rPr>
              <a:t>または </a:t>
            </a:r>
            <a:r>
              <a:rPr lang="ja-JP" altLang="en-US" sz="2000" b="1" i="0" u="none" strike="noStrike" baseline="0" dirty="0">
                <a:solidFill>
                  <a:srgbClr val="000000"/>
                </a:solidFill>
                <a:latin typeface="+mn-ea"/>
              </a:rPr>
              <a:t>実行時エラー</a:t>
            </a:r>
            <a:r>
              <a:rPr lang="ja-JP" altLang="en-US" sz="2000" b="0" i="0" u="none" strike="noStrike" baseline="0" dirty="0">
                <a:solidFill>
                  <a:srgbClr val="000000"/>
                </a:solidFill>
                <a:latin typeface="+mn-ea"/>
              </a:rPr>
              <a:t> （</a:t>
            </a:r>
            <a:r>
              <a:rPr lang="en-US" altLang="ja-JP" sz="2000" b="0" i="0" u="none" strike="noStrike" baseline="0" dirty="0">
                <a:solidFill>
                  <a:srgbClr val="000000"/>
                </a:solidFill>
                <a:latin typeface="+mn-ea"/>
              </a:rPr>
              <a:t>Runtime Error</a:t>
            </a:r>
            <a:r>
              <a:rPr lang="ja-JP" altLang="en-US" sz="2000" b="0" i="0" u="none" strike="noStrike" baseline="0" dirty="0">
                <a:solidFill>
                  <a:srgbClr val="000000"/>
                </a:solidFill>
                <a:latin typeface="+mn-ea"/>
              </a:rPr>
              <a:t>）</a:t>
            </a:r>
            <a:endParaRPr lang="en-US" altLang="ja-JP" sz="2000" b="0" i="0" u="none" strike="noStrike" baseline="0" dirty="0">
              <a:solidFill>
                <a:srgbClr val="000000"/>
              </a:solidFill>
              <a:latin typeface="+mn-ea"/>
            </a:endParaRPr>
          </a:p>
          <a:p>
            <a:pPr lvl="1"/>
            <a:r>
              <a:rPr kumimoji="1" lang="ja-JP" altLang="en-US" sz="2000" dirty="0">
                <a:latin typeface="+mn-ea"/>
              </a:rPr>
              <a:t>コンパイル時には発見されず、プログラムを実行している最中に見つかる問題</a:t>
            </a:r>
          </a:p>
        </p:txBody>
      </p:sp>
      <p:sp>
        <p:nvSpPr>
          <p:cNvPr id="5" name="テキスト ボックス 4">
            <a:extLst>
              <a:ext uri="{FF2B5EF4-FFF2-40B4-BE49-F238E27FC236}">
                <a16:creationId xmlns:a16="http://schemas.microsoft.com/office/drawing/2014/main" id="{B7DB0E85-1CFE-7813-B3DF-4CB8F4C5C240}"/>
              </a:ext>
            </a:extLst>
          </p:cNvPr>
          <p:cNvSpPr txBox="1">
            <a:spLocks noChangeArrowheads="1"/>
          </p:cNvSpPr>
          <p:nvPr/>
        </p:nvSpPr>
        <p:spPr bwMode="auto">
          <a:xfrm>
            <a:off x="3059832" y="5768329"/>
            <a:ext cx="5040560" cy="830997"/>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solidFill>
                  <a:schemeClr val="bg1"/>
                </a:solidFill>
                <a:latin typeface="Lucida Console" panose="020B0609040504020204" pitchFamily="49" charset="0"/>
                <a:ea typeface="+mn-ea"/>
              </a:rPr>
              <a:t>Visual Studio</a:t>
            </a:r>
            <a:r>
              <a:rPr lang="ja-JP" altLang="en-US" sz="2400" dirty="0">
                <a:solidFill>
                  <a:schemeClr val="bg1"/>
                </a:solidFill>
                <a:latin typeface="Lucida Console" panose="020B0609040504020204" pitchFamily="49" charset="0"/>
                <a:ea typeface="+mn-ea"/>
              </a:rPr>
              <a:t>で</a:t>
            </a:r>
            <a:br>
              <a:rPr lang="en-US" altLang="ja-JP" sz="2400" dirty="0">
                <a:solidFill>
                  <a:schemeClr val="bg1"/>
                </a:solidFill>
                <a:latin typeface="Lucida Console" panose="020B0609040504020204" pitchFamily="49" charset="0"/>
                <a:ea typeface="+mn-ea"/>
              </a:rPr>
            </a:br>
            <a:r>
              <a:rPr lang="ja-JP" altLang="en-US" sz="2400" dirty="0">
                <a:solidFill>
                  <a:schemeClr val="bg1"/>
                </a:solidFill>
                <a:latin typeface="Lucida Console" panose="020B0609040504020204" pitchFamily="49" charset="0"/>
                <a:ea typeface="+mn-ea"/>
              </a:rPr>
              <a:t>最初のプログラムを作ってみよう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857698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dirty="0"/>
              <a:t>第</a:t>
            </a:r>
            <a:r>
              <a:rPr lang="en-US" altLang="ja-JP" dirty="0"/>
              <a:t>2</a:t>
            </a:r>
            <a:r>
              <a:rPr lang="ja-JP" altLang="en-US" dirty="0"/>
              <a:t>章 </a:t>
            </a:r>
            <a:r>
              <a:rPr lang="en-US" altLang="ja-JP" dirty="0"/>
              <a:t>C</a:t>
            </a:r>
            <a:r>
              <a:rPr lang="ja-JP" altLang="en-US" dirty="0"/>
              <a:t>言語の基本</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395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431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0E294-E5DC-4BD4-819D-F8FE659E6D63}"/>
              </a:ext>
            </a:extLst>
          </p:cNvPr>
          <p:cNvSpPr>
            <a:spLocks noGrp="1"/>
          </p:cNvSpPr>
          <p:nvPr>
            <p:ph type="ctrTitle"/>
          </p:nvPr>
        </p:nvSpPr>
        <p:spPr/>
        <p:txBody>
          <a:bodyPr/>
          <a:lstStyle/>
          <a:p>
            <a:r>
              <a:rPr kumimoji="1" lang="ja-JP" altLang="en-US" dirty="0"/>
              <a:t>出力</a:t>
            </a:r>
          </a:p>
        </p:txBody>
      </p:sp>
      <p:sp>
        <p:nvSpPr>
          <p:cNvPr id="3" name="字幕 2">
            <a:extLst>
              <a:ext uri="{FF2B5EF4-FFF2-40B4-BE49-F238E27FC236}">
                <a16:creationId xmlns:a16="http://schemas.microsoft.com/office/drawing/2014/main" id="{F8978D04-7C4D-48B0-87A4-4F8C5B577BE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58212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A49A3DF-33E6-4B52-93E1-3304B24B0C76}"/>
              </a:ext>
            </a:extLst>
          </p:cNvPr>
          <p:cNvSpPr>
            <a:spLocks noGrp="1"/>
          </p:cNvSpPr>
          <p:nvPr>
            <p:ph type="ctrTitle"/>
          </p:nvPr>
        </p:nvSpPr>
        <p:spPr/>
        <p:txBody>
          <a:bodyPr/>
          <a:lstStyle/>
          <a:p>
            <a:r>
              <a:rPr lang="ja-JP" altLang="en-US" dirty="0"/>
              <a:t>はじめに</a:t>
            </a:r>
          </a:p>
        </p:txBody>
      </p:sp>
    </p:spTree>
    <p:extLst>
      <p:ext uri="{BB962C8B-B14F-4D97-AF65-F5344CB8AC3E}">
        <p14:creationId xmlns:p14="http://schemas.microsoft.com/office/powerpoint/2010/main" val="648694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3EFD02-1DA7-44A2-A976-1ED713B366AE}"/>
              </a:ext>
            </a:extLst>
          </p:cNvPr>
          <p:cNvSpPr>
            <a:spLocks noGrp="1"/>
          </p:cNvSpPr>
          <p:nvPr>
            <p:ph type="title"/>
          </p:nvPr>
        </p:nvSpPr>
        <p:spPr/>
        <p:txBody>
          <a:bodyPr/>
          <a:lstStyle/>
          <a:p>
            <a:r>
              <a:rPr kumimoji="1" lang="ja-JP" altLang="en-US" dirty="0"/>
              <a:t>画面へ文字列を出力する</a:t>
            </a:r>
          </a:p>
        </p:txBody>
      </p:sp>
      <p:sp>
        <p:nvSpPr>
          <p:cNvPr id="5" name="正方形/長方形 4">
            <a:extLst>
              <a:ext uri="{FF2B5EF4-FFF2-40B4-BE49-F238E27FC236}">
                <a16:creationId xmlns:a16="http://schemas.microsoft.com/office/drawing/2014/main" id="{416A4C48-5079-4C60-A000-197ABD785007}"/>
              </a:ext>
            </a:extLst>
          </p:cNvPr>
          <p:cNvSpPr/>
          <p:nvPr/>
        </p:nvSpPr>
        <p:spPr>
          <a:xfrm>
            <a:off x="323528" y="1393886"/>
            <a:ext cx="8229600" cy="461665"/>
          </a:xfrm>
          <a:prstGeom prst="rect">
            <a:avLst/>
          </a:prstGeom>
        </p:spPr>
        <p:txBody>
          <a:bodyPr wrap="square">
            <a:spAutoFit/>
          </a:bodyPr>
          <a:lstStyle/>
          <a:p>
            <a:pPr marL="0" indent="0" eaLnBrk="1" hangingPunct="1">
              <a:buNone/>
            </a:pPr>
            <a:r>
              <a:rPr lang="ja-JP" altLang="en-US" sz="2400" dirty="0">
                <a:latin typeface="+mn-ea"/>
                <a:ea typeface="+mn-ea"/>
              </a:rPr>
              <a:t>文字列を出力する </a:t>
            </a:r>
            <a:r>
              <a:rPr lang="en-US" altLang="ja-JP" sz="2400" dirty="0" err="1">
                <a:latin typeface="Lucida Console" panose="020B0609040504020204" pitchFamily="49" charset="0"/>
                <a:ea typeface="+mn-ea"/>
              </a:rPr>
              <a:t>printf</a:t>
            </a:r>
            <a:r>
              <a:rPr lang="en-US" altLang="ja-JP" sz="2400" dirty="0">
                <a:latin typeface="+mn-ea"/>
                <a:ea typeface="+mn-ea"/>
              </a:rPr>
              <a:t> </a:t>
            </a:r>
            <a:r>
              <a:rPr lang="ja-JP" altLang="en-US" sz="2400" dirty="0">
                <a:latin typeface="+mn-ea"/>
                <a:ea typeface="+mn-ea"/>
              </a:rPr>
              <a:t>関数</a:t>
            </a:r>
            <a:endParaRPr lang="en-US" altLang="ja-JP" sz="2400" dirty="0">
              <a:latin typeface="+mn-ea"/>
              <a:ea typeface="+mn-ea"/>
            </a:endParaRPr>
          </a:p>
        </p:txBody>
      </p:sp>
      <p:sp>
        <p:nvSpPr>
          <p:cNvPr id="7" name="テキスト ボックス 6">
            <a:extLst>
              <a:ext uri="{FF2B5EF4-FFF2-40B4-BE49-F238E27FC236}">
                <a16:creationId xmlns:a16="http://schemas.microsoft.com/office/drawing/2014/main" id="{05918D12-B1FC-2690-0899-565CD7C4FC1C}"/>
              </a:ext>
            </a:extLst>
          </p:cNvPr>
          <p:cNvSpPr txBox="1">
            <a:spLocks noChangeArrowheads="1"/>
          </p:cNvSpPr>
          <p:nvPr/>
        </p:nvSpPr>
        <p:spPr bwMode="auto">
          <a:xfrm>
            <a:off x="328185" y="2018496"/>
            <a:ext cx="5544616" cy="46166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err="1"/>
              <a:t>printf</a:t>
            </a:r>
            <a:r>
              <a:rPr lang="en-US" altLang="ja-JP" dirty="0"/>
              <a:t>(</a:t>
            </a:r>
            <a:r>
              <a:rPr lang="ja-JP" altLang="en-US" dirty="0"/>
              <a:t>出力する内容</a:t>
            </a:r>
            <a:r>
              <a:rPr lang="en-US" altLang="ja-JP" dirty="0"/>
              <a:t>);</a:t>
            </a:r>
            <a:endParaRPr lang="ja-JP" altLang="en-US" dirty="0"/>
          </a:p>
        </p:txBody>
      </p:sp>
      <p:sp>
        <p:nvSpPr>
          <p:cNvPr id="9" name="正方形/長方形 8">
            <a:extLst>
              <a:ext uri="{FF2B5EF4-FFF2-40B4-BE49-F238E27FC236}">
                <a16:creationId xmlns:a16="http://schemas.microsoft.com/office/drawing/2014/main" id="{44803AA6-73F7-6D44-C7EA-6F28C1781FE7}"/>
              </a:ext>
            </a:extLst>
          </p:cNvPr>
          <p:cNvSpPr/>
          <p:nvPr/>
        </p:nvSpPr>
        <p:spPr>
          <a:xfrm>
            <a:off x="323528" y="2852936"/>
            <a:ext cx="8229600" cy="830997"/>
          </a:xfrm>
          <a:prstGeom prst="rect">
            <a:avLst/>
          </a:prstGeom>
        </p:spPr>
        <p:txBody>
          <a:bodyPr wrap="square">
            <a:spAutoFit/>
          </a:bodyPr>
          <a:lstStyle/>
          <a:p>
            <a:pPr marL="0" indent="0" eaLnBrk="1" hangingPunct="1">
              <a:buNone/>
            </a:pPr>
            <a:r>
              <a:rPr lang="ja-JP" altLang="en-US" sz="2400" dirty="0">
                <a:latin typeface="+mn-ea"/>
                <a:ea typeface="+mn-ea"/>
              </a:rPr>
              <a:t>・文字列をダブルクォーテーション</a:t>
            </a:r>
            <a:r>
              <a:rPr lang="en-US" altLang="ja-JP" sz="2400" dirty="0">
                <a:latin typeface="+mn-ea"/>
                <a:ea typeface="+mn-ea"/>
              </a:rPr>
              <a:t>( " )</a:t>
            </a:r>
            <a:r>
              <a:rPr lang="ja-JP" altLang="en-US" sz="2400" dirty="0">
                <a:latin typeface="+mn-ea"/>
                <a:ea typeface="+mn-ea"/>
              </a:rPr>
              <a:t>で囲む</a:t>
            </a:r>
            <a:endParaRPr lang="en-US" altLang="ja-JP" sz="2400" dirty="0">
              <a:latin typeface="+mn-ea"/>
              <a:ea typeface="+mn-ea"/>
            </a:endParaRPr>
          </a:p>
          <a:p>
            <a:pPr marL="0" indent="0" eaLnBrk="1" hangingPunct="1">
              <a:buNone/>
            </a:pPr>
            <a:r>
              <a:rPr lang="ja-JP" altLang="en-US" sz="2400" dirty="0">
                <a:latin typeface="+mn-ea"/>
                <a:ea typeface="+mn-ea"/>
              </a:rPr>
              <a:t>・「</a:t>
            </a:r>
            <a:r>
              <a:rPr lang="en-US" altLang="ja-JP" sz="2400" dirty="0">
                <a:latin typeface="+mn-ea"/>
                <a:ea typeface="+mn-ea"/>
              </a:rPr>
              <a:t>\n</a:t>
            </a:r>
            <a:r>
              <a:rPr lang="ja-JP" altLang="en-US" sz="2400" dirty="0">
                <a:latin typeface="+mn-ea"/>
                <a:ea typeface="+mn-ea"/>
              </a:rPr>
              <a:t>」で改行</a:t>
            </a:r>
            <a:endParaRPr lang="en-US" altLang="ja-JP" sz="2400" dirty="0">
              <a:latin typeface="+mn-ea"/>
              <a:ea typeface="+mn-ea"/>
            </a:endParaRPr>
          </a:p>
        </p:txBody>
      </p:sp>
      <p:pic>
        <p:nvPicPr>
          <p:cNvPr id="11" name="図 10">
            <a:extLst>
              <a:ext uri="{FF2B5EF4-FFF2-40B4-BE49-F238E27FC236}">
                <a16:creationId xmlns:a16="http://schemas.microsoft.com/office/drawing/2014/main" id="{F32EA705-6DDB-03FB-0E21-4B431D9D5A91}"/>
              </a:ext>
            </a:extLst>
          </p:cNvPr>
          <p:cNvPicPr>
            <a:picLocks noChangeAspect="1"/>
          </p:cNvPicPr>
          <p:nvPr/>
        </p:nvPicPr>
        <p:blipFill>
          <a:blip r:embed="rId2"/>
          <a:stretch>
            <a:fillRect/>
          </a:stretch>
        </p:blipFill>
        <p:spPr>
          <a:xfrm>
            <a:off x="457200" y="3950823"/>
            <a:ext cx="4903350" cy="2571561"/>
          </a:xfrm>
          <a:prstGeom prst="rect">
            <a:avLst/>
          </a:prstGeom>
        </p:spPr>
      </p:pic>
    </p:spTree>
    <p:extLst>
      <p:ext uri="{BB962C8B-B14F-4D97-AF65-F5344CB8AC3E}">
        <p14:creationId xmlns:p14="http://schemas.microsoft.com/office/powerpoint/2010/main" val="2470134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13724A-A685-AFCC-153F-1821A3158F50}"/>
              </a:ext>
            </a:extLst>
          </p:cNvPr>
          <p:cNvSpPr>
            <a:spLocks noGrp="1"/>
          </p:cNvSpPr>
          <p:nvPr>
            <p:ph type="title"/>
          </p:nvPr>
        </p:nvSpPr>
        <p:spPr/>
        <p:txBody>
          <a:bodyPr/>
          <a:lstStyle/>
          <a:p>
            <a:r>
              <a:rPr kumimoji="1" lang="ja-JP" altLang="en-US" dirty="0"/>
              <a:t>数値の埋め込み</a:t>
            </a:r>
          </a:p>
        </p:txBody>
      </p:sp>
      <p:pic>
        <p:nvPicPr>
          <p:cNvPr id="6" name="図 5">
            <a:extLst>
              <a:ext uri="{FF2B5EF4-FFF2-40B4-BE49-F238E27FC236}">
                <a16:creationId xmlns:a16="http://schemas.microsoft.com/office/drawing/2014/main" id="{3F9A7466-AE1F-C883-448A-1D59526D6B21}"/>
              </a:ext>
            </a:extLst>
          </p:cNvPr>
          <p:cNvPicPr>
            <a:picLocks noChangeAspect="1"/>
          </p:cNvPicPr>
          <p:nvPr/>
        </p:nvPicPr>
        <p:blipFill>
          <a:blip r:embed="rId2"/>
          <a:stretch>
            <a:fillRect/>
          </a:stretch>
        </p:blipFill>
        <p:spPr>
          <a:xfrm>
            <a:off x="1187624" y="2177689"/>
            <a:ext cx="6087325" cy="2152950"/>
          </a:xfrm>
          <a:prstGeom prst="rect">
            <a:avLst/>
          </a:prstGeom>
        </p:spPr>
      </p:pic>
      <p:sp>
        <p:nvSpPr>
          <p:cNvPr id="10" name="正方形/長方形 9">
            <a:extLst>
              <a:ext uri="{FF2B5EF4-FFF2-40B4-BE49-F238E27FC236}">
                <a16:creationId xmlns:a16="http://schemas.microsoft.com/office/drawing/2014/main" id="{8A5A443F-BCB5-5084-54F1-538386F97085}"/>
              </a:ext>
            </a:extLst>
          </p:cNvPr>
          <p:cNvSpPr/>
          <p:nvPr/>
        </p:nvSpPr>
        <p:spPr>
          <a:xfrm>
            <a:off x="323528" y="1393886"/>
            <a:ext cx="8229600" cy="461665"/>
          </a:xfrm>
          <a:prstGeom prst="rect">
            <a:avLst/>
          </a:prstGeom>
        </p:spPr>
        <p:txBody>
          <a:bodyPr wrap="square">
            <a:spAutoFit/>
          </a:bodyPr>
          <a:lstStyle/>
          <a:p>
            <a:pPr marL="0" indent="0" eaLnBrk="1" hangingPunct="1">
              <a:buNone/>
            </a:pPr>
            <a:r>
              <a:rPr lang="ja-JP" altLang="en-US" sz="2400" dirty="0">
                <a:latin typeface="+mn-ea"/>
                <a:ea typeface="+mn-ea"/>
              </a:rPr>
              <a:t>文字列の中に「</a:t>
            </a:r>
            <a:r>
              <a:rPr lang="en-US" altLang="ja-JP" sz="2400" dirty="0">
                <a:latin typeface="+mn-ea"/>
                <a:ea typeface="+mn-ea"/>
              </a:rPr>
              <a:t>%d</a:t>
            </a:r>
            <a:r>
              <a:rPr lang="ja-JP" altLang="en-US" sz="2400" dirty="0">
                <a:latin typeface="+mn-ea"/>
                <a:ea typeface="+mn-ea"/>
              </a:rPr>
              <a:t>」と記述した場所が数字に置き換わる</a:t>
            </a:r>
            <a:endParaRPr lang="en-US" altLang="ja-JP" sz="2400" dirty="0">
              <a:latin typeface="+mn-ea"/>
              <a:ea typeface="+mn-ea"/>
            </a:endParaRPr>
          </a:p>
        </p:txBody>
      </p:sp>
    </p:spTree>
    <p:extLst>
      <p:ext uri="{BB962C8B-B14F-4D97-AF65-F5344CB8AC3E}">
        <p14:creationId xmlns:p14="http://schemas.microsoft.com/office/powerpoint/2010/main" val="673054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9737A-7739-DDC9-93CC-D37A281CB94F}"/>
              </a:ext>
            </a:extLst>
          </p:cNvPr>
          <p:cNvSpPr>
            <a:spLocks noGrp="1"/>
          </p:cNvSpPr>
          <p:nvPr>
            <p:ph type="title"/>
          </p:nvPr>
        </p:nvSpPr>
        <p:spPr/>
        <p:txBody>
          <a:bodyPr/>
          <a:lstStyle/>
          <a:p>
            <a:r>
              <a:rPr kumimoji="1" lang="ja-JP" altLang="en-US" dirty="0"/>
              <a:t>数値の埋め込み</a:t>
            </a:r>
          </a:p>
        </p:txBody>
      </p:sp>
      <p:sp>
        <p:nvSpPr>
          <p:cNvPr id="5" name="テキスト ボックス 4">
            <a:extLst>
              <a:ext uri="{FF2B5EF4-FFF2-40B4-BE49-F238E27FC236}">
                <a16:creationId xmlns:a16="http://schemas.microsoft.com/office/drawing/2014/main" id="{3DB861A7-33C0-9711-DC6C-C497D59AD174}"/>
              </a:ext>
            </a:extLst>
          </p:cNvPr>
          <p:cNvSpPr txBox="1">
            <a:spLocks noChangeArrowheads="1"/>
          </p:cNvSpPr>
          <p:nvPr/>
        </p:nvSpPr>
        <p:spPr bwMode="auto">
          <a:xfrm>
            <a:off x="289852" y="1628800"/>
            <a:ext cx="8564296" cy="255454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#include &lt;</a:t>
            </a:r>
            <a:r>
              <a:rPr lang="en-US" altLang="ja-JP" sz="2000" dirty="0" err="1"/>
              <a:t>stdio.h</a:t>
            </a:r>
            <a:r>
              <a:rPr lang="en-US" altLang="ja-JP" sz="2000" dirty="0"/>
              <a:t>&gt;</a:t>
            </a:r>
          </a:p>
          <a:p>
            <a:endParaRPr lang="en-US" altLang="ja-JP" sz="2000" dirty="0"/>
          </a:p>
          <a:p>
            <a:r>
              <a:rPr lang="en-US" altLang="ja-JP" sz="2000" dirty="0"/>
              <a:t>int main(void)</a:t>
            </a:r>
          </a:p>
          <a:p>
            <a:r>
              <a:rPr lang="en-US" altLang="ja-JP" sz="2000" dirty="0"/>
              <a:t>{</a:t>
            </a:r>
          </a:p>
          <a:p>
            <a:r>
              <a:rPr lang="en-US" altLang="ja-JP" sz="2000" dirty="0"/>
              <a:t>    </a:t>
            </a:r>
            <a:r>
              <a:rPr lang="en-US" altLang="ja-JP" sz="2000" dirty="0" err="1"/>
              <a:t>printf</a:t>
            </a:r>
            <a:r>
              <a:rPr lang="en-US" altLang="ja-JP" sz="2000" dirty="0"/>
              <a:t>("</a:t>
            </a:r>
            <a:r>
              <a:rPr lang="ja-JP" altLang="en-US" sz="2000" dirty="0"/>
              <a:t>今年は西暦 </a:t>
            </a:r>
            <a:r>
              <a:rPr lang="en-US" altLang="ja-JP" sz="2000" dirty="0">
                <a:solidFill>
                  <a:srgbClr val="FF0000"/>
                </a:solidFill>
              </a:rPr>
              <a:t>%d </a:t>
            </a:r>
            <a:r>
              <a:rPr lang="ja-JP" altLang="en-US" sz="2000" dirty="0"/>
              <a:t>年です</a:t>
            </a:r>
            <a:r>
              <a:rPr lang="en-US" altLang="ja-JP" sz="2000" dirty="0"/>
              <a:t>¥n", 2022);</a:t>
            </a:r>
          </a:p>
          <a:p>
            <a:r>
              <a:rPr lang="en-US" altLang="ja-JP" sz="2000" dirty="0"/>
              <a:t>    </a:t>
            </a:r>
            <a:r>
              <a:rPr lang="en-US" altLang="ja-JP" sz="2000" dirty="0" err="1"/>
              <a:t>printf</a:t>
            </a:r>
            <a:r>
              <a:rPr lang="en-US" altLang="ja-JP" sz="2000" dirty="0"/>
              <a:t>("</a:t>
            </a:r>
            <a:r>
              <a:rPr lang="ja-JP" altLang="en-US" sz="2000" dirty="0"/>
              <a:t>フルマラソンのコースは </a:t>
            </a:r>
            <a:r>
              <a:rPr lang="en-US" altLang="ja-JP" sz="2000" dirty="0">
                <a:solidFill>
                  <a:srgbClr val="FF0000"/>
                </a:solidFill>
              </a:rPr>
              <a:t>%f </a:t>
            </a:r>
            <a:r>
              <a:rPr lang="ja-JP" altLang="en-US" sz="2000" dirty="0"/>
              <a:t>キロ</a:t>
            </a:r>
            <a:r>
              <a:rPr lang="en-US" altLang="ja-JP" sz="2000" dirty="0"/>
              <a:t>¥n", 42.195);</a:t>
            </a:r>
          </a:p>
          <a:p>
            <a:r>
              <a:rPr lang="en-US" altLang="ja-JP" sz="2000" dirty="0"/>
              <a:t>    </a:t>
            </a:r>
            <a:r>
              <a:rPr lang="en-US" altLang="ja-JP" sz="2000" dirty="0" err="1"/>
              <a:t>printf</a:t>
            </a:r>
            <a:r>
              <a:rPr lang="en-US" altLang="ja-JP" sz="2000" dirty="0"/>
              <a:t>("%d</a:t>
            </a:r>
            <a:r>
              <a:rPr lang="ja-JP" altLang="en-US" sz="2000" dirty="0"/>
              <a:t>歳の男の子の平均身長は </a:t>
            </a:r>
            <a:r>
              <a:rPr lang="en-US" altLang="ja-JP" sz="2000" dirty="0">
                <a:solidFill>
                  <a:srgbClr val="FF0000"/>
                </a:solidFill>
              </a:rPr>
              <a:t>%f </a:t>
            </a:r>
            <a:r>
              <a:rPr lang="en-US" altLang="ja-JP" sz="2000" dirty="0" err="1"/>
              <a:t>cm¥n</a:t>
            </a:r>
            <a:r>
              <a:rPr lang="en-US" altLang="ja-JP" sz="2000" dirty="0"/>
              <a:t>", 10, 138.9);</a:t>
            </a:r>
          </a:p>
          <a:p>
            <a:r>
              <a:rPr lang="en-US" altLang="ja-JP" sz="2000" dirty="0"/>
              <a:t>}</a:t>
            </a:r>
            <a:endParaRPr lang="ja-JP" altLang="en-US" sz="2000" dirty="0"/>
          </a:p>
        </p:txBody>
      </p:sp>
      <p:sp>
        <p:nvSpPr>
          <p:cNvPr id="6" name="テキスト ボックス 5">
            <a:extLst>
              <a:ext uri="{FF2B5EF4-FFF2-40B4-BE49-F238E27FC236}">
                <a16:creationId xmlns:a16="http://schemas.microsoft.com/office/drawing/2014/main" id="{ED9F7467-E01F-5F9D-D363-8B3FA394588B}"/>
              </a:ext>
            </a:extLst>
          </p:cNvPr>
          <p:cNvSpPr txBox="1"/>
          <p:nvPr/>
        </p:nvSpPr>
        <p:spPr>
          <a:xfrm>
            <a:off x="455210" y="4725144"/>
            <a:ext cx="3504486" cy="1477328"/>
          </a:xfrm>
          <a:prstGeom prst="rect">
            <a:avLst/>
          </a:prstGeom>
          <a:noFill/>
          <a:ln>
            <a:solidFill>
              <a:schemeClr val="tx2"/>
            </a:solidFill>
          </a:ln>
        </p:spPr>
        <p:txBody>
          <a:bodyPr wrap="none" rtlCol="0">
            <a:spAutoFit/>
          </a:bodyPr>
          <a:lstStyle/>
          <a:p>
            <a:r>
              <a:rPr lang="ja-JP" altLang="en-US" b="1" dirty="0">
                <a:latin typeface="Lucida Console" panose="020B0609040504020204" pitchFamily="49" charset="0"/>
                <a:ea typeface="+mn-ea"/>
              </a:rPr>
              <a:t>「変換指定」</a:t>
            </a:r>
            <a:endParaRPr lang="en-US" altLang="ja-JP" b="1" dirty="0">
              <a:latin typeface="Lucida Console" panose="020B0609040504020204" pitchFamily="49" charset="0"/>
              <a:ea typeface="+mn-ea"/>
            </a:endParaRPr>
          </a:p>
          <a:p>
            <a:endParaRPr lang="en-US" altLang="ja-JP" b="1" dirty="0">
              <a:latin typeface="Lucida Console" panose="020B0609040504020204" pitchFamily="49" charset="0"/>
              <a:ea typeface="+mn-ea"/>
            </a:endParaRPr>
          </a:p>
          <a:p>
            <a:r>
              <a:rPr lang="en-US" altLang="ja-JP" dirty="0">
                <a:latin typeface="Lucida Console" panose="020B0609040504020204" pitchFamily="49" charset="0"/>
                <a:ea typeface="+mn-ea"/>
              </a:rPr>
              <a:t>%d </a:t>
            </a:r>
            <a:r>
              <a:rPr lang="en-US" altLang="ja-JP" dirty="0">
                <a:latin typeface="+mn-ea"/>
                <a:ea typeface="+mn-ea"/>
              </a:rPr>
              <a:t>: </a:t>
            </a:r>
            <a:r>
              <a:rPr lang="ja-JP" altLang="en-US" dirty="0">
                <a:latin typeface="+mn-ea"/>
                <a:ea typeface="+mn-ea"/>
              </a:rPr>
              <a:t>整数の埋め込み</a:t>
            </a:r>
            <a:endParaRPr lang="en-US" altLang="ja-JP" dirty="0">
              <a:latin typeface="+mn-ea"/>
              <a:ea typeface="+mn-ea"/>
            </a:endParaRPr>
          </a:p>
          <a:p>
            <a:r>
              <a:rPr kumimoji="1" lang="en-US" altLang="ja-JP" dirty="0">
                <a:latin typeface="Lucida Console" panose="020B0609040504020204" pitchFamily="49" charset="0"/>
                <a:ea typeface="+mn-ea"/>
              </a:rPr>
              <a:t>%f </a:t>
            </a:r>
            <a:r>
              <a:rPr kumimoji="1" lang="en-US" altLang="ja-JP" dirty="0">
                <a:latin typeface="+mn-ea"/>
                <a:ea typeface="+mn-ea"/>
              </a:rPr>
              <a:t>: </a:t>
            </a:r>
            <a:r>
              <a:rPr kumimoji="1" lang="ja-JP" altLang="en-US" dirty="0">
                <a:latin typeface="+mn-ea"/>
                <a:ea typeface="+mn-ea"/>
              </a:rPr>
              <a:t>小数点を含む数の埋め込み</a:t>
            </a:r>
            <a:endParaRPr kumimoji="1" lang="en-US" altLang="ja-JP" dirty="0">
              <a:latin typeface="+mn-ea"/>
              <a:ea typeface="+mn-ea"/>
            </a:endParaRPr>
          </a:p>
          <a:p>
            <a:endParaRPr lang="en-US" altLang="ja-JP" dirty="0">
              <a:latin typeface="+mn-ea"/>
              <a:ea typeface="+mn-ea"/>
            </a:endParaRPr>
          </a:p>
        </p:txBody>
      </p:sp>
      <p:sp>
        <p:nvSpPr>
          <p:cNvPr id="8" name="テキスト ボックス 7">
            <a:extLst>
              <a:ext uri="{FF2B5EF4-FFF2-40B4-BE49-F238E27FC236}">
                <a16:creationId xmlns:a16="http://schemas.microsoft.com/office/drawing/2014/main" id="{00F94435-4D78-1DC0-C6A3-7FAF15F9A783}"/>
              </a:ext>
            </a:extLst>
          </p:cNvPr>
          <p:cNvSpPr txBox="1"/>
          <p:nvPr/>
        </p:nvSpPr>
        <p:spPr>
          <a:xfrm>
            <a:off x="4663480" y="5433020"/>
            <a:ext cx="4032448" cy="923330"/>
          </a:xfrm>
          <a:prstGeom prst="rect">
            <a:avLst/>
          </a:prstGeom>
          <a:noFill/>
        </p:spPr>
        <p:txBody>
          <a:bodyPr wrap="square">
            <a:spAutoFit/>
          </a:bodyPr>
          <a:lstStyle/>
          <a:p>
            <a:r>
              <a:rPr lang="ja-JP" altLang="en-US" dirty="0">
                <a:latin typeface="+mn-ea"/>
                <a:ea typeface="+mn-ea"/>
              </a:rPr>
              <a:t>表示する桁数の指定</a:t>
            </a:r>
            <a:endParaRPr lang="en-US" altLang="ja-JP" dirty="0">
              <a:latin typeface="+mn-ea"/>
              <a:ea typeface="+mn-ea"/>
            </a:endParaRPr>
          </a:p>
          <a:p>
            <a:r>
              <a:rPr kumimoji="1" lang="ja-JP" altLang="en-US" dirty="0">
                <a:latin typeface="+mn-ea"/>
                <a:ea typeface="+mn-ea"/>
              </a:rPr>
              <a:t>  </a:t>
            </a:r>
            <a:r>
              <a:rPr kumimoji="1" lang="en-US" altLang="ja-JP" dirty="0">
                <a:latin typeface="Lucida Console" panose="020B0609040504020204" pitchFamily="49" charset="0"/>
                <a:ea typeface="+mn-ea"/>
              </a:rPr>
              <a:t>%.2f </a:t>
            </a:r>
            <a:r>
              <a:rPr kumimoji="1" lang="ja-JP" altLang="en-US" dirty="0">
                <a:latin typeface="+mn-ea"/>
                <a:ea typeface="+mn-ea"/>
              </a:rPr>
              <a:t>：小数点以下</a:t>
            </a:r>
            <a:r>
              <a:rPr kumimoji="1" lang="en-US" altLang="ja-JP" dirty="0">
                <a:latin typeface="+mn-ea"/>
                <a:ea typeface="+mn-ea"/>
              </a:rPr>
              <a:t>2</a:t>
            </a:r>
            <a:r>
              <a:rPr kumimoji="1" lang="ja-JP" altLang="en-US" dirty="0">
                <a:latin typeface="+mn-ea"/>
                <a:ea typeface="+mn-ea"/>
              </a:rPr>
              <a:t>桁を表示</a:t>
            </a:r>
            <a:endParaRPr kumimoji="1" lang="en-US" altLang="ja-JP" dirty="0">
              <a:latin typeface="+mn-ea"/>
              <a:ea typeface="+mn-ea"/>
            </a:endParaRPr>
          </a:p>
          <a:p>
            <a:r>
              <a:rPr lang="ja-JP" altLang="en-US" dirty="0">
                <a:latin typeface="+mn-ea"/>
                <a:ea typeface="+mn-ea"/>
              </a:rPr>
              <a:t>  </a:t>
            </a:r>
            <a:r>
              <a:rPr lang="en-US" altLang="ja-JP" dirty="0">
                <a:latin typeface="Lucida Console" panose="020B0609040504020204" pitchFamily="49" charset="0"/>
                <a:ea typeface="+mn-ea"/>
              </a:rPr>
              <a:t>%.5f </a:t>
            </a:r>
            <a:r>
              <a:rPr lang="ja-JP" altLang="en-US" dirty="0">
                <a:latin typeface="+mn-ea"/>
                <a:ea typeface="+mn-ea"/>
              </a:rPr>
              <a:t>：小数点以下</a:t>
            </a:r>
            <a:r>
              <a:rPr lang="en-US" altLang="ja-JP" dirty="0">
                <a:latin typeface="+mn-ea"/>
                <a:ea typeface="+mn-ea"/>
              </a:rPr>
              <a:t>5</a:t>
            </a:r>
            <a:r>
              <a:rPr lang="ja-JP" altLang="en-US" dirty="0">
                <a:latin typeface="+mn-ea"/>
                <a:ea typeface="+mn-ea"/>
              </a:rPr>
              <a:t>桁を表示</a:t>
            </a:r>
            <a:endParaRPr kumimoji="1" lang="ja-JP" altLang="en-US" dirty="0">
              <a:latin typeface="+mn-ea"/>
              <a:ea typeface="+mn-ea"/>
            </a:endParaRPr>
          </a:p>
        </p:txBody>
      </p:sp>
      <p:cxnSp>
        <p:nvCxnSpPr>
          <p:cNvPr id="10" name="直線矢印コネクタ 9">
            <a:extLst>
              <a:ext uri="{FF2B5EF4-FFF2-40B4-BE49-F238E27FC236}">
                <a16:creationId xmlns:a16="http://schemas.microsoft.com/office/drawing/2014/main" id="{E9AF742B-FCE0-7ECE-71E9-69950FC07B82}"/>
              </a:ext>
            </a:extLst>
          </p:cNvPr>
          <p:cNvCxnSpPr>
            <a:cxnSpLocks/>
          </p:cNvCxnSpPr>
          <p:nvPr/>
        </p:nvCxnSpPr>
        <p:spPr>
          <a:xfrm flipH="1">
            <a:off x="3959696" y="5733256"/>
            <a:ext cx="684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722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6836EF-C359-AF0F-1A3D-4BD2700E56A6}"/>
              </a:ext>
            </a:extLst>
          </p:cNvPr>
          <p:cNvSpPr>
            <a:spLocks noGrp="1"/>
          </p:cNvSpPr>
          <p:nvPr>
            <p:ph type="title"/>
          </p:nvPr>
        </p:nvSpPr>
        <p:spPr/>
        <p:txBody>
          <a:bodyPr/>
          <a:lstStyle/>
          <a:p>
            <a:r>
              <a:rPr kumimoji="1" lang="ja-JP" altLang="en-US" dirty="0"/>
              <a:t>変数</a:t>
            </a:r>
          </a:p>
        </p:txBody>
      </p:sp>
      <p:sp>
        <p:nvSpPr>
          <p:cNvPr id="3" name="コンテンツ プレースホルダー 2">
            <a:extLst>
              <a:ext uri="{FF2B5EF4-FFF2-40B4-BE49-F238E27FC236}">
                <a16:creationId xmlns:a16="http://schemas.microsoft.com/office/drawing/2014/main" id="{B4210F6D-84C8-0710-AE72-3FF200E407D2}"/>
              </a:ext>
            </a:extLst>
          </p:cNvPr>
          <p:cNvSpPr>
            <a:spLocks noGrp="1"/>
          </p:cNvSpPr>
          <p:nvPr>
            <p:ph idx="1"/>
          </p:nvPr>
        </p:nvSpPr>
        <p:spPr/>
        <p:txBody>
          <a:bodyPr/>
          <a:lstStyle/>
          <a:p>
            <a:pPr marL="0" indent="0">
              <a:buNone/>
            </a:pPr>
            <a:r>
              <a:rPr lang="ja-JP" altLang="en-US" sz="2800" b="1" i="0" u="none" strike="noStrike" baseline="0" dirty="0">
                <a:latin typeface="RyuminPro-Regular"/>
              </a:rPr>
              <a:t>変数</a:t>
            </a:r>
            <a:r>
              <a:rPr lang="ja-JP" altLang="en-US" sz="2800" b="0" i="0" u="none" strike="noStrike" baseline="0" dirty="0">
                <a:latin typeface="RyuminPro-Regular"/>
              </a:rPr>
              <a:t>：値を入れておく入れ物のこと</a:t>
            </a:r>
            <a:endParaRPr kumimoji="1" lang="ja-JP" altLang="en-US" sz="4400" dirty="0"/>
          </a:p>
        </p:txBody>
      </p:sp>
      <p:pic>
        <p:nvPicPr>
          <p:cNvPr id="6" name="図 5">
            <a:extLst>
              <a:ext uri="{FF2B5EF4-FFF2-40B4-BE49-F238E27FC236}">
                <a16:creationId xmlns:a16="http://schemas.microsoft.com/office/drawing/2014/main" id="{EBA72032-8DA3-9CB9-EE1F-7E31D7B8786C}"/>
              </a:ext>
            </a:extLst>
          </p:cNvPr>
          <p:cNvPicPr>
            <a:picLocks noChangeAspect="1"/>
          </p:cNvPicPr>
          <p:nvPr/>
        </p:nvPicPr>
        <p:blipFill rotWithShape="1">
          <a:blip r:embed="rId2"/>
          <a:srcRect l="34610"/>
          <a:stretch/>
        </p:blipFill>
        <p:spPr>
          <a:xfrm>
            <a:off x="4355976" y="2348880"/>
            <a:ext cx="3418052" cy="3423901"/>
          </a:xfrm>
          <a:prstGeom prst="rect">
            <a:avLst/>
          </a:prstGeom>
        </p:spPr>
      </p:pic>
      <p:sp>
        <p:nvSpPr>
          <p:cNvPr id="7" name="テキスト ボックス 6">
            <a:extLst>
              <a:ext uri="{FF2B5EF4-FFF2-40B4-BE49-F238E27FC236}">
                <a16:creationId xmlns:a16="http://schemas.microsoft.com/office/drawing/2014/main" id="{1BDA4117-D646-9D4D-4C50-710C8624AD62}"/>
              </a:ext>
            </a:extLst>
          </p:cNvPr>
          <p:cNvSpPr txBox="1">
            <a:spLocks noChangeArrowheads="1"/>
          </p:cNvSpPr>
          <p:nvPr/>
        </p:nvSpPr>
        <p:spPr bwMode="auto">
          <a:xfrm>
            <a:off x="275769" y="2437479"/>
            <a:ext cx="3418052" cy="255454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#include &lt;</a:t>
            </a:r>
            <a:r>
              <a:rPr lang="en-US" altLang="ja-JP" sz="2000" dirty="0" err="1"/>
              <a:t>stdio.h</a:t>
            </a:r>
            <a:r>
              <a:rPr lang="en-US" altLang="ja-JP" sz="2000" dirty="0"/>
              <a:t>&gt;</a:t>
            </a:r>
          </a:p>
          <a:p>
            <a:endParaRPr lang="en-US" altLang="ja-JP" sz="2000" dirty="0"/>
          </a:p>
          <a:p>
            <a:r>
              <a:rPr lang="en-US" altLang="ja-JP" sz="2000" dirty="0"/>
              <a:t>int main(void)</a:t>
            </a:r>
          </a:p>
          <a:p>
            <a:r>
              <a:rPr lang="en-US" altLang="ja-JP" sz="2000" dirty="0"/>
              <a:t>{</a:t>
            </a:r>
          </a:p>
          <a:p>
            <a:r>
              <a:rPr lang="en-US" altLang="ja-JP" sz="2000" dirty="0"/>
              <a:t> </a:t>
            </a:r>
            <a:r>
              <a:rPr lang="ja-JP" altLang="en-US" sz="2000" dirty="0"/>
              <a:t>   </a:t>
            </a:r>
            <a:r>
              <a:rPr lang="en-US" altLang="ja-JP" sz="2000" dirty="0"/>
              <a:t>int </a:t>
            </a:r>
            <a:r>
              <a:rPr lang="en-US" altLang="ja-JP" sz="2000" dirty="0" err="1"/>
              <a:t>i</a:t>
            </a:r>
            <a:r>
              <a:rPr lang="en-US" altLang="ja-JP" sz="2000" dirty="0"/>
              <a:t>;</a:t>
            </a:r>
          </a:p>
          <a:p>
            <a:r>
              <a:rPr lang="en-US" altLang="ja-JP" sz="2000" dirty="0"/>
              <a:t> </a:t>
            </a:r>
            <a:r>
              <a:rPr lang="ja-JP" altLang="en-US" sz="2000" dirty="0"/>
              <a:t>   </a:t>
            </a:r>
            <a:r>
              <a:rPr lang="en-US" altLang="ja-JP" sz="2000" dirty="0" err="1"/>
              <a:t>i</a:t>
            </a:r>
            <a:r>
              <a:rPr lang="en-US" altLang="ja-JP" sz="2000" dirty="0"/>
              <a:t> = 5;</a:t>
            </a:r>
          </a:p>
          <a:p>
            <a:r>
              <a:rPr lang="en-US" altLang="ja-JP" sz="2000" dirty="0"/>
              <a:t> </a:t>
            </a:r>
            <a:r>
              <a:rPr lang="ja-JP" altLang="en-US" sz="2000" dirty="0"/>
              <a:t>   </a:t>
            </a:r>
            <a:r>
              <a:rPr lang="en-US" altLang="ja-JP" sz="2000" dirty="0" err="1"/>
              <a:t>printf</a:t>
            </a:r>
            <a:r>
              <a:rPr lang="en-US" altLang="ja-JP" sz="2000" dirty="0"/>
              <a:t>("%d", </a:t>
            </a:r>
            <a:r>
              <a:rPr lang="en-US" altLang="ja-JP" sz="2000" dirty="0" err="1"/>
              <a:t>i</a:t>
            </a:r>
            <a:r>
              <a:rPr lang="en-US" altLang="ja-JP" sz="2000" dirty="0"/>
              <a:t>);</a:t>
            </a:r>
          </a:p>
          <a:p>
            <a:r>
              <a:rPr lang="en-US" altLang="ja-JP" sz="2000" dirty="0"/>
              <a:t>}</a:t>
            </a:r>
            <a:endParaRPr lang="ja-JP" altLang="en-US" sz="2000" dirty="0"/>
          </a:p>
        </p:txBody>
      </p:sp>
      <p:cxnSp>
        <p:nvCxnSpPr>
          <p:cNvPr id="9" name="直線矢印コネクタ 8">
            <a:extLst>
              <a:ext uri="{FF2B5EF4-FFF2-40B4-BE49-F238E27FC236}">
                <a16:creationId xmlns:a16="http://schemas.microsoft.com/office/drawing/2014/main" id="{1F2352D2-7927-79F0-23F6-6C4FFA34D030}"/>
              </a:ext>
            </a:extLst>
          </p:cNvPr>
          <p:cNvCxnSpPr>
            <a:cxnSpLocks/>
          </p:cNvCxnSpPr>
          <p:nvPr/>
        </p:nvCxnSpPr>
        <p:spPr>
          <a:xfrm flipV="1">
            <a:off x="1984795" y="2996952"/>
            <a:ext cx="2371181" cy="8640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CF2E7411-4900-97CC-0FAA-4AEF710CC495}"/>
              </a:ext>
            </a:extLst>
          </p:cNvPr>
          <p:cNvCxnSpPr>
            <a:cxnSpLocks/>
          </p:cNvCxnSpPr>
          <p:nvPr/>
        </p:nvCxnSpPr>
        <p:spPr>
          <a:xfrm flipV="1">
            <a:off x="2022141" y="4005064"/>
            <a:ext cx="2189819" cy="146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D15787EB-7901-04AD-3B1F-67D0D0B55C25}"/>
              </a:ext>
            </a:extLst>
          </p:cNvPr>
          <p:cNvCxnSpPr>
            <a:cxnSpLocks/>
          </p:cNvCxnSpPr>
          <p:nvPr/>
        </p:nvCxnSpPr>
        <p:spPr>
          <a:xfrm>
            <a:off x="3443204" y="4509120"/>
            <a:ext cx="768756" cy="6269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6E1C081B-A5E0-E363-E6A0-05681A5B0233}"/>
              </a:ext>
            </a:extLst>
          </p:cNvPr>
          <p:cNvSpPr txBox="1"/>
          <p:nvPr/>
        </p:nvSpPr>
        <p:spPr>
          <a:xfrm>
            <a:off x="7197041" y="2812286"/>
            <a:ext cx="1338828" cy="369332"/>
          </a:xfrm>
          <a:prstGeom prst="rect">
            <a:avLst/>
          </a:prstGeom>
          <a:solidFill>
            <a:schemeClr val="tx2"/>
          </a:solidFill>
        </p:spPr>
        <p:txBody>
          <a:bodyPr wrap="none" rtlCol="0">
            <a:spAutoFit/>
          </a:bodyPr>
          <a:lstStyle/>
          <a:p>
            <a:r>
              <a:rPr kumimoji="1" lang="ja-JP" altLang="en-US" dirty="0">
                <a:solidFill>
                  <a:schemeClr val="bg1"/>
                </a:solidFill>
              </a:rPr>
              <a:t>変数の宣言</a:t>
            </a:r>
          </a:p>
        </p:txBody>
      </p:sp>
      <p:sp>
        <p:nvSpPr>
          <p:cNvPr id="17" name="テキスト ボックス 16">
            <a:extLst>
              <a:ext uri="{FF2B5EF4-FFF2-40B4-BE49-F238E27FC236}">
                <a16:creationId xmlns:a16="http://schemas.microsoft.com/office/drawing/2014/main" id="{F307ADEC-B95D-696D-8138-B584605BA3B7}"/>
              </a:ext>
            </a:extLst>
          </p:cNvPr>
          <p:cNvSpPr txBox="1"/>
          <p:nvPr/>
        </p:nvSpPr>
        <p:spPr>
          <a:xfrm>
            <a:off x="7197041" y="3741182"/>
            <a:ext cx="1107996" cy="369332"/>
          </a:xfrm>
          <a:prstGeom prst="rect">
            <a:avLst/>
          </a:prstGeom>
          <a:solidFill>
            <a:schemeClr val="tx2"/>
          </a:solidFill>
        </p:spPr>
        <p:txBody>
          <a:bodyPr wrap="none" rtlCol="0">
            <a:spAutoFit/>
          </a:bodyPr>
          <a:lstStyle/>
          <a:p>
            <a:r>
              <a:rPr lang="ja-JP" altLang="en-US" dirty="0">
                <a:solidFill>
                  <a:schemeClr val="bg1"/>
                </a:solidFill>
              </a:rPr>
              <a:t>値</a:t>
            </a:r>
            <a:r>
              <a:rPr kumimoji="1" lang="ja-JP" altLang="en-US" dirty="0">
                <a:solidFill>
                  <a:schemeClr val="bg1"/>
                </a:solidFill>
              </a:rPr>
              <a:t>の代入</a:t>
            </a:r>
          </a:p>
        </p:txBody>
      </p:sp>
      <p:sp>
        <p:nvSpPr>
          <p:cNvPr id="18" name="テキスト ボックス 17">
            <a:extLst>
              <a:ext uri="{FF2B5EF4-FFF2-40B4-BE49-F238E27FC236}">
                <a16:creationId xmlns:a16="http://schemas.microsoft.com/office/drawing/2014/main" id="{1626C290-0DF2-603B-A634-3E2716D74025}"/>
              </a:ext>
            </a:extLst>
          </p:cNvPr>
          <p:cNvSpPr txBox="1"/>
          <p:nvPr/>
        </p:nvSpPr>
        <p:spPr>
          <a:xfrm>
            <a:off x="7197041" y="4807358"/>
            <a:ext cx="1107996" cy="369332"/>
          </a:xfrm>
          <a:prstGeom prst="rect">
            <a:avLst/>
          </a:prstGeom>
          <a:solidFill>
            <a:schemeClr val="tx2"/>
          </a:solidFill>
        </p:spPr>
        <p:txBody>
          <a:bodyPr wrap="none" rtlCol="0">
            <a:spAutoFit/>
          </a:bodyPr>
          <a:lstStyle/>
          <a:p>
            <a:r>
              <a:rPr lang="ja-JP" altLang="en-US" dirty="0">
                <a:solidFill>
                  <a:schemeClr val="bg1"/>
                </a:solidFill>
              </a:rPr>
              <a:t>値</a:t>
            </a:r>
            <a:r>
              <a:rPr kumimoji="1" lang="ja-JP" altLang="en-US" dirty="0">
                <a:solidFill>
                  <a:schemeClr val="bg1"/>
                </a:solidFill>
              </a:rPr>
              <a:t>の参照</a:t>
            </a:r>
          </a:p>
        </p:txBody>
      </p:sp>
    </p:spTree>
    <p:extLst>
      <p:ext uri="{BB962C8B-B14F-4D97-AF65-F5344CB8AC3E}">
        <p14:creationId xmlns:p14="http://schemas.microsoft.com/office/powerpoint/2010/main" val="467905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9AB52E-16A6-5960-5956-CD156E9DEF07}"/>
              </a:ext>
            </a:extLst>
          </p:cNvPr>
          <p:cNvSpPr>
            <a:spLocks noGrp="1"/>
          </p:cNvSpPr>
          <p:nvPr>
            <p:ph type="title"/>
          </p:nvPr>
        </p:nvSpPr>
        <p:spPr/>
        <p:txBody>
          <a:bodyPr/>
          <a:lstStyle/>
          <a:p>
            <a:r>
              <a:rPr kumimoji="1" lang="ja-JP" altLang="en-US" dirty="0"/>
              <a:t>変数の宣言</a:t>
            </a:r>
          </a:p>
        </p:txBody>
      </p:sp>
      <p:sp>
        <p:nvSpPr>
          <p:cNvPr id="5" name="テキスト ボックス 4">
            <a:extLst>
              <a:ext uri="{FF2B5EF4-FFF2-40B4-BE49-F238E27FC236}">
                <a16:creationId xmlns:a16="http://schemas.microsoft.com/office/drawing/2014/main" id="{400E9B16-247B-6D79-0D9B-6AFC1AFF1A38}"/>
              </a:ext>
            </a:extLst>
          </p:cNvPr>
          <p:cNvSpPr txBox="1">
            <a:spLocks noChangeArrowheads="1"/>
          </p:cNvSpPr>
          <p:nvPr/>
        </p:nvSpPr>
        <p:spPr bwMode="auto">
          <a:xfrm>
            <a:off x="1675269" y="1556792"/>
            <a:ext cx="341805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ja-JP" altLang="en-US" sz="2000" dirty="0"/>
              <a:t>型名 変数名</a:t>
            </a:r>
            <a:r>
              <a:rPr lang="en-US" altLang="ja-JP" sz="2000" dirty="0"/>
              <a:t>;</a:t>
            </a:r>
            <a:endParaRPr lang="ja-JP" altLang="en-US" sz="2000" dirty="0"/>
          </a:p>
        </p:txBody>
      </p:sp>
      <p:sp>
        <p:nvSpPr>
          <p:cNvPr id="6" name="テキスト ボックス 5">
            <a:extLst>
              <a:ext uri="{FF2B5EF4-FFF2-40B4-BE49-F238E27FC236}">
                <a16:creationId xmlns:a16="http://schemas.microsoft.com/office/drawing/2014/main" id="{5D930CA2-5707-1733-6D03-819F1D13AE35}"/>
              </a:ext>
            </a:extLst>
          </p:cNvPr>
          <p:cNvSpPr txBox="1">
            <a:spLocks noChangeArrowheads="1"/>
          </p:cNvSpPr>
          <p:nvPr/>
        </p:nvSpPr>
        <p:spPr bwMode="auto">
          <a:xfrm>
            <a:off x="1691680" y="2348880"/>
            <a:ext cx="341805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int</a:t>
            </a:r>
            <a:r>
              <a:rPr lang="ja-JP" altLang="en-US" sz="2000" dirty="0"/>
              <a:t> </a:t>
            </a:r>
            <a:r>
              <a:rPr lang="en-US" altLang="ja-JP" sz="2000" dirty="0" err="1"/>
              <a:t>i</a:t>
            </a:r>
            <a:r>
              <a:rPr lang="en-US" altLang="ja-JP" sz="2000" dirty="0"/>
              <a:t>;</a:t>
            </a:r>
            <a:endParaRPr lang="ja-JP" altLang="en-US" sz="2000" dirty="0"/>
          </a:p>
        </p:txBody>
      </p:sp>
      <p:cxnSp>
        <p:nvCxnSpPr>
          <p:cNvPr id="7" name="直線矢印コネクタ 6">
            <a:extLst>
              <a:ext uri="{FF2B5EF4-FFF2-40B4-BE49-F238E27FC236}">
                <a16:creationId xmlns:a16="http://schemas.microsoft.com/office/drawing/2014/main" id="{422DF048-E852-CF06-D418-CAF75EB67433}"/>
              </a:ext>
            </a:extLst>
          </p:cNvPr>
          <p:cNvCxnSpPr>
            <a:cxnSpLocks/>
          </p:cNvCxnSpPr>
          <p:nvPr/>
        </p:nvCxnSpPr>
        <p:spPr>
          <a:xfrm flipV="1">
            <a:off x="1986926" y="2748990"/>
            <a:ext cx="0" cy="288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B374264-E22A-5932-05E0-07E6C2375D8F}"/>
              </a:ext>
            </a:extLst>
          </p:cNvPr>
          <p:cNvSpPr txBox="1"/>
          <p:nvPr/>
        </p:nvSpPr>
        <p:spPr>
          <a:xfrm>
            <a:off x="465444" y="3192133"/>
            <a:ext cx="1800199" cy="369332"/>
          </a:xfrm>
          <a:prstGeom prst="rect">
            <a:avLst/>
          </a:prstGeom>
          <a:noFill/>
        </p:spPr>
        <p:txBody>
          <a:bodyPr wrap="square">
            <a:spAutoFit/>
          </a:bodyPr>
          <a:lstStyle/>
          <a:p>
            <a:r>
              <a:rPr lang="ja-JP" altLang="en-US" dirty="0">
                <a:latin typeface="+mn-ea"/>
                <a:ea typeface="+mn-ea"/>
              </a:rPr>
              <a:t>整数を表す型名</a:t>
            </a:r>
          </a:p>
        </p:txBody>
      </p:sp>
      <p:sp>
        <p:nvSpPr>
          <p:cNvPr id="12" name="テキスト ボックス 11">
            <a:extLst>
              <a:ext uri="{FF2B5EF4-FFF2-40B4-BE49-F238E27FC236}">
                <a16:creationId xmlns:a16="http://schemas.microsoft.com/office/drawing/2014/main" id="{2223005B-88CA-DABD-AE33-9EF2E7509C1A}"/>
              </a:ext>
            </a:extLst>
          </p:cNvPr>
          <p:cNvSpPr txBox="1"/>
          <p:nvPr/>
        </p:nvSpPr>
        <p:spPr>
          <a:xfrm>
            <a:off x="2699792" y="3265080"/>
            <a:ext cx="6104556" cy="1477328"/>
          </a:xfrm>
          <a:prstGeom prst="rect">
            <a:avLst/>
          </a:prstGeom>
          <a:noFill/>
        </p:spPr>
        <p:txBody>
          <a:bodyPr wrap="none" rtlCol="0">
            <a:spAutoFit/>
          </a:bodyPr>
          <a:lstStyle/>
          <a:p>
            <a:pPr algn="l"/>
            <a:r>
              <a:rPr lang="ja-JP" altLang="en-US" sz="1800" b="0" i="0" u="none" strike="noStrike" baseline="0" dirty="0">
                <a:latin typeface="+mn-ea"/>
                <a:ea typeface="+mn-ea"/>
              </a:rPr>
              <a:t>変数名</a:t>
            </a:r>
            <a:endParaRPr lang="en-US" altLang="ja-JP" sz="1800" b="0" i="0" u="none" strike="noStrike" baseline="0" dirty="0">
              <a:latin typeface="+mn-ea"/>
              <a:ea typeface="+mn-ea"/>
            </a:endParaRPr>
          </a:p>
          <a:p>
            <a:pPr algn="l"/>
            <a:r>
              <a:rPr lang="en-US" altLang="ja-JP" sz="1800" b="0" i="0" u="none" strike="noStrike" baseline="0" dirty="0">
                <a:latin typeface="+mn-ea"/>
                <a:ea typeface="+mn-ea"/>
              </a:rPr>
              <a:t>•</a:t>
            </a:r>
            <a:r>
              <a:rPr lang="ja-JP" altLang="en-US" sz="1800" b="0" i="0" u="none" strike="noStrike" baseline="0" dirty="0">
                <a:latin typeface="+mn-ea"/>
                <a:ea typeface="+mn-ea"/>
              </a:rPr>
              <a:t>  英字、数字、アンダースコア（ </a:t>
            </a:r>
            <a:r>
              <a:rPr lang="en-US" altLang="ja-JP" sz="1800" b="1" i="0" u="none" strike="noStrike" baseline="0" dirty="0">
                <a:latin typeface="+mn-ea"/>
                <a:ea typeface="+mn-ea"/>
              </a:rPr>
              <a:t>_</a:t>
            </a:r>
            <a:r>
              <a:rPr lang="ja-JP" altLang="en-US" sz="1800" b="1" i="0" u="none" strike="noStrike" baseline="0" dirty="0">
                <a:latin typeface="+mn-ea"/>
                <a:ea typeface="+mn-ea"/>
              </a:rPr>
              <a:t> </a:t>
            </a:r>
            <a:r>
              <a:rPr lang="ja-JP" altLang="en-US" sz="1800" b="0" i="0" u="none" strike="noStrike" baseline="0" dirty="0">
                <a:latin typeface="+mn-ea"/>
                <a:ea typeface="+mn-ea"/>
              </a:rPr>
              <a:t>）が使える</a:t>
            </a:r>
          </a:p>
          <a:p>
            <a:pPr algn="l"/>
            <a:r>
              <a:rPr lang="en-US" altLang="ja-JP" sz="1800" b="0" i="0" u="none" strike="noStrike" baseline="0" dirty="0">
                <a:latin typeface="+mn-ea"/>
                <a:ea typeface="+mn-ea"/>
              </a:rPr>
              <a:t>•</a:t>
            </a:r>
            <a:r>
              <a:rPr lang="ja-JP" altLang="en-US" sz="1800" b="0" i="0" u="none" strike="noStrike" baseline="0" dirty="0">
                <a:latin typeface="+mn-ea"/>
                <a:ea typeface="+mn-ea"/>
              </a:rPr>
              <a:t> </a:t>
            </a:r>
            <a:r>
              <a:rPr lang="en-US" altLang="ja-JP" sz="1800" b="0" i="0" u="none" strike="noStrike" baseline="0" dirty="0">
                <a:latin typeface="+mn-ea"/>
                <a:ea typeface="+mn-ea"/>
              </a:rPr>
              <a:t> </a:t>
            </a:r>
            <a:r>
              <a:rPr lang="ja-JP" altLang="en-US" sz="1800" b="0" i="0" u="none" strike="noStrike" baseline="0" dirty="0">
                <a:latin typeface="+mn-ea"/>
                <a:ea typeface="+mn-ea"/>
              </a:rPr>
              <a:t>先頭の文字が数字であってはいけない</a:t>
            </a:r>
          </a:p>
          <a:p>
            <a:pPr algn="l"/>
            <a:r>
              <a:rPr lang="en-US" altLang="ja-JP" sz="1800" b="0" i="0" u="none" strike="noStrike" baseline="0" dirty="0">
                <a:latin typeface="+mn-ea"/>
                <a:ea typeface="+mn-ea"/>
              </a:rPr>
              <a:t>•</a:t>
            </a:r>
            <a:r>
              <a:rPr lang="ja-JP" altLang="en-US" sz="1800" b="0" i="0" u="none" strike="noStrike" baseline="0" dirty="0">
                <a:latin typeface="+mn-ea"/>
                <a:ea typeface="+mn-ea"/>
              </a:rPr>
              <a:t> </a:t>
            </a:r>
            <a:r>
              <a:rPr lang="en-US" altLang="ja-JP" sz="1800" b="0" i="0" u="none" strike="noStrike" baseline="0" dirty="0">
                <a:latin typeface="+mn-ea"/>
                <a:ea typeface="+mn-ea"/>
              </a:rPr>
              <a:t> </a:t>
            </a:r>
            <a:r>
              <a:rPr lang="ja-JP" altLang="en-US" sz="1800" b="0" i="0" u="none" strike="noStrike" baseline="0" dirty="0">
                <a:latin typeface="+mn-ea"/>
                <a:ea typeface="+mn-ea"/>
              </a:rPr>
              <a:t>大文字と小文字が区別される</a:t>
            </a:r>
          </a:p>
          <a:p>
            <a:pPr algn="l"/>
            <a:r>
              <a:rPr lang="en-US" altLang="ja-JP" sz="1800" b="0" i="0" u="none" strike="noStrike" baseline="0" dirty="0">
                <a:latin typeface="+mn-ea"/>
                <a:ea typeface="+mn-ea"/>
              </a:rPr>
              <a:t>•</a:t>
            </a:r>
            <a:r>
              <a:rPr lang="ja-JP" altLang="en-US" sz="1800" b="0" i="0" u="none" strike="noStrike" baseline="0" dirty="0">
                <a:latin typeface="+mn-ea"/>
                <a:ea typeface="+mn-ea"/>
              </a:rPr>
              <a:t> </a:t>
            </a:r>
            <a:r>
              <a:rPr lang="en-US" altLang="ja-JP" sz="1800" b="0" i="0" u="none" strike="noStrike" baseline="0" dirty="0">
                <a:latin typeface="+mn-ea"/>
                <a:ea typeface="+mn-ea"/>
              </a:rPr>
              <a:t> C</a:t>
            </a:r>
            <a:r>
              <a:rPr lang="ja-JP" altLang="en-US" sz="1800" b="0" i="0" u="none" strike="noStrike" baseline="0" dirty="0">
                <a:latin typeface="+mn-ea"/>
                <a:ea typeface="+mn-ea"/>
              </a:rPr>
              <a:t>言語で用途が決まっている単語を変数名にはできない</a:t>
            </a:r>
            <a:endParaRPr kumimoji="1" lang="ja-JP" altLang="en-US" dirty="0">
              <a:latin typeface="+mn-ea"/>
              <a:ea typeface="+mn-ea"/>
            </a:endParaRPr>
          </a:p>
        </p:txBody>
      </p:sp>
      <p:cxnSp>
        <p:nvCxnSpPr>
          <p:cNvPr id="15" name="直線矢印コネクタ 14">
            <a:extLst>
              <a:ext uri="{FF2B5EF4-FFF2-40B4-BE49-F238E27FC236}">
                <a16:creationId xmlns:a16="http://schemas.microsoft.com/office/drawing/2014/main" id="{FB4750DE-4BDB-FC31-A123-BC5973570ED5}"/>
              </a:ext>
            </a:extLst>
          </p:cNvPr>
          <p:cNvCxnSpPr>
            <a:cxnSpLocks/>
          </p:cNvCxnSpPr>
          <p:nvPr/>
        </p:nvCxnSpPr>
        <p:spPr>
          <a:xfrm flipH="1" flipV="1">
            <a:off x="2483768" y="2748990"/>
            <a:ext cx="648072" cy="4431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032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9AB52E-16A6-5960-5956-CD156E9DEF07}"/>
              </a:ext>
            </a:extLst>
          </p:cNvPr>
          <p:cNvSpPr>
            <a:spLocks noGrp="1"/>
          </p:cNvSpPr>
          <p:nvPr>
            <p:ph type="title"/>
          </p:nvPr>
        </p:nvSpPr>
        <p:spPr/>
        <p:txBody>
          <a:bodyPr/>
          <a:lstStyle/>
          <a:p>
            <a:r>
              <a:rPr lang="ja-JP" altLang="en-US" dirty="0"/>
              <a:t>値</a:t>
            </a:r>
            <a:r>
              <a:rPr kumimoji="1" lang="ja-JP" altLang="en-US" dirty="0"/>
              <a:t>の代入</a:t>
            </a:r>
          </a:p>
        </p:txBody>
      </p:sp>
      <p:sp>
        <p:nvSpPr>
          <p:cNvPr id="5" name="テキスト ボックス 4">
            <a:extLst>
              <a:ext uri="{FF2B5EF4-FFF2-40B4-BE49-F238E27FC236}">
                <a16:creationId xmlns:a16="http://schemas.microsoft.com/office/drawing/2014/main" id="{400E9B16-247B-6D79-0D9B-6AFC1AFF1A38}"/>
              </a:ext>
            </a:extLst>
          </p:cNvPr>
          <p:cNvSpPr txBox="1">
            <a:spLocks noChangeArrowheads="1"/>
          </p:cNvSpPr>
          <p:nvPr/>
        </p:nvSpPr>
        <p:spPr bwMode="auto">
          <a:xfrm>
            <a:off x="1675269" y="1556792"/>
            <a:ext cx="341805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ja-JP" altLang="en-US" sz="2000" dirty="0"/>
              <a:t>変数名 </a:t>
            </a:r>
            <a:r>
              <a:rPr lang="en-US" altLang="ja-JP" sz="2000" dirty="0"/>
              <a:t>=</a:t>
            </a:r>
            <a:r>
              <a:rPr lang="ja-JP" altLang="en-US" sz="2000" dirty="0"/>
              <a:t> 値</a:t>
            </a:r>
            <a:r>
              <a:rPr lang="en-US" altLang="ja-JP" sz="2000" dirty="0"/>
              <a:t>;</a:t>
            </a:r>
            <a:endParaRPr lang="ja-JP" altLang="en-US" sz="2000" dirty="0"/>
          </a:p>
        </p:txBody>
      </p:sp>
      <p:sp>
        <p:nvSpPr>
          <p:cNvPr id="6" name="テキスト ボックス 5">
            <a:extLst>
              <a:ext uri="{FF2B5EF4-FFF2-40B4-BE49-F238E27FC236}">
                <a16:creationId xmlns:a16="http://schemas.microsoft.com/office/drawing/2014/main" id="{5D930CA2-5707-1733-6D03-819F1D13AE35}"/>
              </a:ext>
            </a:extLst>
          </p:cNvPr>
          <p:cNvSpPr txBox="1">
            <a:spLocks noChangeArrowheads="1"/>
          </p:cNvSpPr>
          <p:nvPr/>
        </p:nvSpPr>
        <p:spPr bwMode="auto">
          <a:xfrm>
            <a:off x="1691680" y="2348880"/>
            <a:ext cx="341805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err="1"/>
              <a:t>i</a:t>
            </a:r>
            <a:r>
              <a:rPr lang="en-US" altLang="ja-JP" sz="2000" dirty="0"/>
              <a:t> = 5;</a:t>
            </a:r>
            <a:endParaRPr lang="ja-JP" altLang="en-US" sz="2000" dirty="0"/>
          </a:p>
        </p:txBody>
      </p:sp>
      <p:cxnSp>
        <p:nvCxnSpPr>
          <p:cNvPr id="7" name="直線矢印コネクタ 6">
            <a:extLst>
              <a:ext uri="{FF2B5EF4-FFF2-40B4-BE49-F238E27FC236}">
                <a16:creationId xmlns:a16="http://schemas.microsoft.com/office/drawing/2014/main" id="{422DF048-E852-CF06-D418-CAF75EB67433}"/>
              </a:ext>
            </a:extLst>
          </p:cNvPr>
          <p:cNvCxnSpPr>
            <a:cxnSpLocks/>
          </p:cNvCxnSpPr>
          <p:nvPr/>
        </p:nvCxnSpPr>
        <p:spPr>
          <a:xfrm flipV="1">
            <a:off x="1835696" y="2792109"/>
            <a:ext cx="0" cy="348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B374264-E22A-5932-05E0-07E6C2375D8F}"/>
              </a:ext>
            </a:extLst>
          </p:cNvPr>
          <p:cNvSpPr txBox="1"/>
          <p:nvPr/>
        </p:nvSpPr>
        <p:spPr>
          <a:xfrm>
            <a:off x="1187625" y="3192133"/>
            <a:ext cx="1008112" cy="369332"/>
          </a:xfrm>
          <a:prstGeom prst="rect">
            <a:avLst/>
          </a:prstGeom>
          <a:noFill/>
        </p:spPr>
        <p:txBody>
          <a:bodyPr wrap="square">
            <a:spAutoFit/>
          </a:bodyPr>
          <a:lstStyle/>
          <a:p>
            <a:r>
              <a:rPr lang="ja-JP" altLang="en-US" dirty="0">
                <a:latin typeface="+mn-ea"/>
                <a:ea typeface="+mn-ea"/>
              </a:rPr>
              <a:t>整数名</a:t>
            </a:r>
          </a:p>
        </p:txBody>
      </p:sp>
      <p:sp>
        <p:nvSpPr>
          <p:cNvPr id="12" name="テキスト ボックス 11">
            <a:extLst>
              <a:ext uri="{FF2B5EF4-FFF2-40B4-BE49-F238E27FC236}">
                <a16:creationId xmlns:a16="http://schemas.microsoft.com/office/drawing/2014/main" id="{2223005B-88CA-DABD-AE33-9EF2E7509C1A}"/>
              </a:ext>
            </a:extLst>
          </p:cNvPr>
          <p:cNvSpPr txBox="1"/>
          <p:nvPr/>
        </p:nvSpPr>
        <p:spPr>
          <a:xfrm>
            <a:off x="2348027" y="3192133"/>
            <a:ext cx="415498" cy="369332"/>
          </a:xfrm>
          <a:prstGeom prst="rect">
            <a:avLst/>
          </a:prstGeom>
          <a:noFill/>
        </p:spPr>
        <p:txBody>
          <a:bodyPr wrap="none" rtlCol="0">
            <a:spAutoFit/>
          </a:bodyPr>
          <a:lstStyle/>
          <a:p>
            <a:pPr algn="l"/>
            <a:r>
              <a:rPr lang="ja-JP" altLang="en-US" dirty="0">
                <a:latin typeface="+mn-ea"/>
                <a:ea typeface="+mn-ea"/>
              </a:rPr>
              <a:t>値</a:t>
            </a:r>
            <a:endParaRPr kumimoji="1" lang="ja-JP" altLang="en-US" dirty="0">
              <a:latin typeface="+mn-ea"/>
              <a:ea typeface="+mn-ea"/>
            </a:endParaRPr>
          </a:p>
        </p:txBody>
      </p:sp>
      <p:cxnSp>
        <p:nvCxnSpPr>
          <p:cNvPr id="15" name="直線矢印コネクタ 14">
            <a:extLst>
              <a:ext uri="{FF2B5EF4-FFF2-40B4-BE49-F238E27FC236}">
                <a16:creationId xmlns:a16="http://schemas.microsoft.com/office/drawing/2014/main" id="{FB4750DE-4BDB-FC31-A123-BC5973570ED5}"/>
              </a:ext>
            </a:extLst>
          </p:cNvPr>
          <p:cNvCxnSpPr>
            <a:cxnSpLocks/>
          </p:cNvCxnSpPr>
          <p:nvPr/>
        </p:nvCxnSpPr>
        <p:spPr>
          <a:xfrm flipH="1" flipV="1">
            <a:off x="2483768" y="2792109"/>
            <a:ext cx="72008" cy="3693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0B8A23BA-CB01-68A0-2070-D368350D881B}"/>
              </a:ext>
            </a:extLst>
          </p:cNvPr>
          <p:cNvSpPr txBox="1"/>
          <p:nvPr/>
        </p:nvSpPr>
        <p:spPr>
          <a:xfrm>
            <a:off x="3330900" y="3161441"/>
            <a:ext cx="5278536" cy="369332"/>
          </a:xfrm>
          <a:prstGeom prst="rect">
            <a:avLst/>
          </a:prstGeom>
          <a:noFill/>
        </p:spPr>
        <p:txBody>
          <a:bodyPr wrap="square">
            <a:spAutoFit/>
          </a:bodyPr>
          <a:lstStyle/>
          <a:p>
            <a:r>
              <a:rPr lang="ja-JP" altLang="en-US" dirty="0">
                <a:latin typeface="+mn-ea"/>
                <a:ea typeface="+mn-ea"/>
              </a:rPr>
              <a:t>左辺の変数に右辺の値を入れる操作</a:t>
            </a:r>
          </a:p>
        </p:txBody>
      </p:sp>
      <p:sp>
        <p:nvSpPr>
          <p:cNvPr id="14" name="テキスト ボックス 13">
            <a:extLst>
              <a:ext uri="{FF2B5EF4-FFF2-40B4-BE49-F238E27FC236}">
                <a16:creationId xmlns:a16="http://schemas.microsoft.com/office/drawing/2014/main" id="{5A12BDA5-4078-CFB3-56CC-AE16D556B0EB}"/>
              </a:ext>
            </a:extLst>
          </p:cNvPr>
          <p:cNvSpPr txBox="1">
            <a:spLocks noChangeArrowheads="1"/>
          </p:cNvSpPr>
          <p:nvPr/>
        </p:nvSpPr>
        <p:spPr bwMode="auto">
          <a:xfrm>
            <a:off x="774742" y="4814942"/>
            <a:ext cx="3418052" cy="1015663"/>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err="1"/>
              <a:t>i</a:t>
            </a:r>
            <a:r>
              <a:rPr lang="en-US" altLang="ja-JP" sz="2000" dirty="0"/>
              <a:t> = 5;</a:t>
            </a:r>
          </a:p>
          <a:p>
            <a:r>
              <a:rPr lang="en-US" altLang="ja-JP" sz="2000" dirty="0" err="1"/>
              <a:t>i</a:t>
            </a:r>
            <a:r>
              <a:rPr lang="en-US" altLang="ja-JP" sz="2000" dirty="0"/>
              <a:t> = 10;</a:t>
            </a:r>
          </a:p>
          <a:p>
            <a:r>
              <a:rPr lang="en-US" altLang="ja-JP" sz="2000" dirty="0" err="1"/>
              <a:t>printf</a:t>
            </a:r>
            <a:r>
              <a:rPr lang="en-US" altLang="ja-JP" sz="2000" dirty="0"/>
              <a:t>("%d", </a:t>
            </a:r>
            <a:r>
              <a:rPr lang="en-US" altLang="ja-JP" sz="2000" dirty="0" err="1"/>
              <a:t>i</a:t>
            </a:r>
            <a:r>
              <a:rPr lang="en-US" altLang="ja-JP" sz="2000" dirty="0"/>
              <a:t>);</a:t>
            </a:r>
            <a:endParaRPr lang="ja-JP" altLang="en-US" sz="2000" dirty="0"/>
          </a:p>
        </p:txBody>
      </p:sp>
      <p:sp>
        <p:nvSpPr>
          <p:cNvPr id="16" name="テキスト ボックス 15">
            <a:extLst>
              <a:ext uri="{FF2B5EF4-FFF2-40B4-BE49-F238E27FC236}">
                <a16:creationId xmlns:a16="http://schemas.microsoft.com/office/drawing/2014/main" id="{51608A2A-D28B-CEC2-B8B4-9435581BA072}"/>
              </a:ext>
            </a:extLst>
          </p:cNvPr>
          <p:cNvSpPr txBox="1"/>
          <p:nvPr/>
        </p:nvSpPr>
        <p:spPr>
          <a:xfrm>
            <a:off x="611560" y="4316408"/>
            <a:ext cx="7344816" cy="369332"/>
          </a:xfrm>
          <a:prstGeom prst="rect">
            <a:avLst/>
          </a:prstGeom>
          <a:noFill/>
        </p:spPr>
        <p:txBody>
          <a:bodyPr wrap="square">
            <a:spAutoFit/>
          </a:bodyPr>
          <a:lstStyle/>
          <a:p>
            <a:r>
              <a:rPr lang="ja-JP" altLang="en-US" dirty="0">
                <a:latin typeface="+mn-ea"/>
                <a:ea typeface="+mn-ea"/>
              </a:rPr>
              <a:t>複数回実行した場合は、後から代入した値に上書きされる</a:t>
            </a:r>
          </a:p>
        </p:txBody>
      </p:sp>
      <p:sp>
        <p:nvSpPr>
          <p:cNvPr id="17" name="テキスト ボックス 16">
            <a:extLst>
              <a:ext uri="{FF2B5EF4-FFF2-40B4-BE49-F238E27FC236}">
                <a16:creationId xmlns:a16="http://schemas.microsoft.com/office/drawing/2014/main" id="{3E0E2139-8357-ECDE-09CE-705E489A98CC}"/>
              </a:ext>
            </a:extLst>
          </p:cNvPr>
          <p:cNvSpPr txBox="1">
            <a:spLocks noChangeArrowheads="1"/>
          </p:cNvSpPr>
          <p:nvPr/>
        </p:nvSpPr>
        <p:spPr bwMode="auto">
          <a:xfrm>
            <a:off x="774742" y="6183252"/>
            <a:ext cx="341805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10</a:t>
            </a:r>
            <a:endParaRPr lang="ja-JP" altLang="en-US" sz="2000" dirty="0"/>
          </a:p>
        </p:txBody>
      </p:sp>
      <p:cxnSp>
        <p:nvCxnSpPr>
          <p:cNvPr id="18" name="直線矢印コネクタ 17">
            <a:extLst>
              <a:ext uri="{FF2B5EF4-FFF2-40B4-BE49-F238E27FC236}">
                <a16:creationId xmlns:a16="http://schemas.microsoft.com/office/drawing/2014/main" id="{FE31221C-12DC-91F4-D099-BC09769C2C47}"/>
              </a:ext>
            </a:extLst>
          </p:cNvPr>
          <p:cNvCxnSpPr>
            <a:cxnSpLocks/>
          </p:cNvCxnSpPr>
          <p:nvPr/>
        </p:nvCxnSpPr>
        <p:spPr>
          <a:xfrm>
            <a:off x="971600" y="5860678"/>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467DC8F-D1AA-879F-1A0F-5CB76C38DA71}"/>
              </a:ext>
            </a:extLst>
          </p:cNvPr>
          <p:cNvSpPr txBox="1"/>
          <p:nvPr/>
        </p:nvSpPr>
        <p:spPr>
          <a:xfrm>
            <a:off x="971600" y="5856265"/>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cxnSp>
        <p:nvCxnSpPr>
          <p:cNvPr id="20" name="直線矢印コネクタ 19">
            <a:extLst>
              <a:ext uri="{FF2B5EF4-FFF2-40B4-BE49-F238E27FC236}">
                <a16:creationId xmlns:a16="http://schemas.microsoft.com/office/drawing/2014/main" id="{FFECD0B7-B3D6-70DB-1A57-A23C378FE735}"/>
              </a:ext>
            </a:extLst>
          </p:cNvPr>
          <p:cNvCxnSpPr>
            <a:cxnSpLocks/>
          </p:cNvCxnSpPr>
          <p:nvPr/>
        </p:nvCxnSpPr>
        <p:spPr>
          <a:xfrm flipH="1">
            <a:off x="3563888" y="5589240"/>
            <a:ext cx="12241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69998C02-DAEA-8A69-B43F-B39E1ECC2CFE}"/>
              </a:ext>
            </a:extLst>
          </p:cNvPr>
          <p:cNvSpPr txBox="1"/>
          <p:nvPr/>
        </p:nvSpPr>
        <p:spPr>
          <a:xfrm>
            <a:off x="4860032" y="5368940"/>
            <a:ext cx="1496213" cy="461665"/>
          </a:xfrm>
          <a:prstGeom prst="rect">
            <a:avLst/>
          </a:prstGeom>
          <a:noFill/>
        </p:spPr>
        <p:txBody>
          <a:bodyPr wrap="square">
            <a:spAutoFit/>
          </a:bodyPr>
          <a:lstStyle/>
          <a:p>
            <a:r>
              <a:rPr lang="ja-JP" altLang="en-US" sz="2400" dirty="0">
                <a:latin typeface="+mn-ea"/>
                <a:ea typeface="+mn-ea"/>
              </a:rPr>
              <a:t>値の参照</a:t>
            </a:r>
          </a:p>
        </p:txBody>
      </p:sp>
    </p:spTree>
    <p:extLst>
      <p:ext uri="{BB962C8B-B14F-4D97-AF65-F5344CB8AC3E}">
        <p14:creationId xmlns:p14="http://schemas.microsoft.com/office/powerpoint/2010/main" val="1656633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B59544-2F0C-4085-0CB6-6A74CC331879}"/>
              </a:ext>
            </a:extLst>
          </p:cNvPr>
          <p:cNvSpPr>
            <a:spLocks noGrp="1"/>
          </p:cNvSpPr>
          <p:nvPr>
            <p:ph type="title"/>
          </p:nvPr>
        </p:nvSpPr>
        <p:spPr/>
        <p:txBody>
          <a:bodyPr/>
          <a:lstStyle/>
          <a:p>
            <a:r>
              <a:rPr kumimoji="1" lang="ja-JP" altLang="en-US" dirty="0"/>
              <a:t>変数の初期化</a:t>
            </a:r>
          </a:p>
        </p:txBody>
      </p:sp>
      <p:sp>
        <p:nvSpPr>
          <p:cNvPr id="5" name="コンテンツ プレースホルダー 2">
            <a:extLst>
              <a:ext uri="{FF2B5EF4-FFF2-40B4-BE49-F238E27FC236}">
                <a16:creationId xmlns:a16="http://schemas.microsoft.com/office/drawing/2014/main" id="{F0E5A248-B428-EC39-3C09-7BECC7A9D72D}"/>
              </a:ext>
            </a:extLst>
          </p:cNvPr>
          <p:cNvSpPr>
            <a:spLocks noGrp="1"/>
          </p:cNvSpPr>
          <p:nvPr>
            <p:ph idx="1"/>
          </p:nvPr>
        </p:nvSpPr>
        <p:spPr>
          <a:xfrm>
            <a:off x="457200" y="1214422"/>
            <a:ext cx="8229600" cy="725470"/>
          </a:xfrm>
        </p:spPr>
        <p:txBody>
          <a:bodyPr/>
          <a:lstStyle/>
          <a:p>
            <a:pPr marL="0" indent="0">
              <a:buNone/>
            </a:pPr>
            <a:r>
              <a:rPr lang="ja-JP" altLang="en-US" sz="2800" b="1" i="0" u="none" strike="noStrike" baseline="0" dirty="0">
                <a:latin typeface="RyuminPro-Regular"/>
              </a:rPr>
              <a:t>初期化</a:t>
            </a:r>
            <a:r>
              <a:rPr lang="ja-JP" altLang="en-US" sz="2800" b="0" i="0" u="none" strike="noStrike" baseline="0" dirty="0">
                <a:latin typeface="RyuminPro-Regular"/>
              </a:rPr>
              <a:t>：変数に最初の値を入れること</a:t>
            </a:r>
            <a:endParaRPr kumimoji="1" lang="ja-JP" altLang="en-US" sz="4400" dirty="0"/>
          </a:p>
        </p:txBody>
      </p:sp>
      <p:sp>
        <p:nvSpPr>
          <p:cNvPr id="6" name="テキスト ボックス 5">
            <a:extLst>
              <a:ext uri="{FF2B5EF4-FFF2-40B4-BE49-F238E27FC236}">
                <a16:creationId xmlns:a16="http://schemas.microsoft.com/office/drawing/2014/main" id="{B80667CC-5551-8987-8678-ACA96D9FDEB7}"/>
              </a:ext>
            </a:extLst>
          </p:cNvPr>
          <p:cNvSpPr txBox="1">
            <a:spLocks noChangeArrowheads="1"/>
          </p:cNvSpPr>
          <p:nvPr/>
        </p:nvSpPr>
        <p:spPr bwMode="auto">
          <a:xfrm>
            <a:off x="2339752" y="2258199"/>
            <a:ext cx="3418052" cy="830997"/>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a:t>int </a:t>
            </a:r>
            <a:r>
              <a:rPr lang="en-US" altLang="ja-JP" dirty="0" err="1"/>
              <a:t>i</a:t>
            </a:r>
            <a:r>
              <a:rPr lang="en-US" altLang="ja-JP" dirty="0"/>
              <a:t>;</a:t>
            </a:r>
          </a:p>
          <a:p>
            <a:r>
              <a:rPr lang="en-US" altLang="ja-JP" dirty="0" err="1"/>
              <a:t>i</a:t>
            </a:r>
            <a:r>
              <a:rPr lang="en-US" altLang="ja-JP" dirty="0"/>
              <a:t> = 5;</a:t>
            </a:r>
            <a:endParaRPr lang="ja-JP" altLang="en-US" dirty="0"/>
          </a:p>
        </p:txBody>
      </p:sp>
      <p:sp>
        <p:nvSpPr>
          <p:cNvPr id="7" name="テキスト ボックス 6">
            <a:extLst>
              <a:ext uri="{FF2B5EF4-FFF2-40B4-BE49-F238E27FC236}">
                <a16:creationId xmlns:a16="http://schemas.microsoft.com/office/drawing/2014/main" id="{255A42CE-074B-0C8D-17EE-A356D628D29D}"/>
              </a:ext>
            </a:extLst>
          </p:cNvPr>
          <p:cNvSpPr txBox="1">
            <a:spLocks noChangeArrowheads="1"/>
          </p:cNvSpPr>
          <p:nvPr/>
        </p:nvSpPr>
        <p:spPr bwMode="auto">
          <a:xfrm>
            <a:off x="2339752" y="3914383"/>
            <a:ext cx="3418052" cy="461665"/>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dirty="0"/>
              <a:t>int </a:t>
            </a:r>
            <a:r>
              <a:rPr lang="en-US" altLang="ja-JP" dirty="0" err="1"/>
              <a:t>i</a:t>
            </a:r>
            <a:r>
              <a:rPr lang="en-US" altLang="ja-JP" dirty="0"/>
              <a:t> = 5;</a:t>
            </a:r>
          </a:p>
        </p:txBody>
      </p:sp>
      <p:cxnSp>
        <p:nvCxnSpPr>
          <p:cNvPr id="8" name="直線矢印コネクタ 7">
            <a:extLst>
              <a:ext uri="{FF2B5EF4-FFF2-40B4-BE49-F238E27FC236}">
                <a16:creationId xmlns:a16="http://schemas.microsoft.com/office/drawing/2014/main" id="{C0D1F8D1-0725-5CC0-4B1B-ABDADBD62721}"/>
              </a:ext>
            </a:extLst>
          </p:cNvPr>
          <p:cNvCxnSpPr>
            <a:cxnSpLocks/>
          </p:cNvCxnSpPr>
          <p:nvPr/>
        </p:nvCxnSpPr>
        <p:spPr>
          <a:xfrm>
            <a:off x="2555776" y="3219817"/>
            <a:ext cx="0" cy="550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51D1F595-4152-55C0-76BB-A907DAFD208E}"/>
              </a:ext>
            </a:extLst>
          </p:cNvPr>
          <p:cNvSpPr txBox="1"/>
          <p:nvPr/>
        </p:nvSpPr>
        <p:spPr>
          <a:xfrm>
            <a:off x="2699792" y="3334544"/>
            <a:ext cx="1939955" cy="338554"/>
          </a:xfrm>
          <a:prstGeom prst="rect">
            <a:avLst/>
          </a:prstGeom>
          <a:noFill/>
        </p:spPr>
        <p:txBody>
          <a:bodyPr wrap="none" rtlCol="0">
            <a:spAutoFit/>
          </a:bodyPr>
          <a:lstStyle/>
          <a:p>
            <a:r>
              <a:rPr kumimoji="1" lang="en-US" altLang="ja-JP" sz="1600" dirty="0">
                <a:latin typeface="+mn-ea"/>
                <a:ea typeface="+mn-ea"/>
              </a:rPr>
              <a:t>1</a:t>
            </a:r>
            <a:r>
              <a:rPr kumimoji="1" lang="ja-JP" altLang="en-US" sz="1600" dirty="0">
                <a:latin typeface="+mn-ea"/>
                <a:ea typeface="+mn-ea"/>
              </a:rPr>
              <a:t>行にまとめられる</a:t>
            </a:r>
          </a:p>
        </p:txBody>
      </p:sp>
    </p:spTree>
    <p:extLst>
      <p:ext uri="{BB962C8B-B14F-4D97-AF65-F5344CB8AC3E}">
        <p14:creationId xmlns:p14="http://schemas.microsoft.com/office/powerpoint/2010/main" val="1576869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F235D33-CE2D-406F-6185-8C7FE1A3C433}"/>
              </a:ext>
            </a:extLst>
          </p:cNvPr>
          <p:cNvPicPr>
            <a:picLocks noChangeAspect="1"/>
          </p:cNvPicPr>
          <p:nvPr/>
        </p:nvPicPr>
        <p:blipFill>
          <a:blip r:embed="rId2"/>
          <a:stretch>
            <a:fillRect/>
          </a:stretch>
        </p:blipFill>
        <p:spPr>
          <a:xfrm>
            <a:off x="251520" y="1141520"/>
            <a:ext cx="5168712" cy="5473152"/>
          </a:xfrm>
          <a:prstGeom prst="rect">
            <a:avLst/>
          </a:prstGeom>
        </p:spPr>
      </p:pic>
      <p:sp>
        <p:nvSpPr>
          <p:cNvPr id="2" name="タイトル 1">
            <a:extLst>
              <a:ext uri="{FF2B5EF4-FFF2-40B4-BE49-F238E27FC236}">
                <a16:creationId xmlns:a16="http://schemas.microsoft.com/office/drawing/2014/main" id="{1B3DD48B-5FD1-398E-2549-9EBE0924BF50}"/>
              </a:ext>
            </a:extLst>
          </p:cNvPr>
          <p:cNvSpPr>
            <a:spLocks noGrp="1"/>
          </p:cNvSpPr>
          <p:nvPr>
            <p:ph type="title"/>
          </p:nvPr>
        </p:nvSpPr>
        <p:spPr/>
        <p:txBody>
          <a:bodyPr/>
          <a:lstStyle/>
          <a:p>
            <a:r>
              <a:rPr kumimoji="1" lang="ja-JP" altLang="en-US" dirty="0"/>
              <a:t>変数の型</a:t>
            </a:r>
          </a:p>
        </p:txBody>
      </p:sp>
      <p:sp>
        <p:nvSpPr>
          <p:cNvPr id="7" name="テキスト ボックス 6">
            <a:extLst>
              <a:ext uri="{FF2B5EF4-FFF2-40B4-BE49-F238E27FC236}">
                <a16:creationId xmlns:a16="http://schemas.microsoft.com/office/drawing/2014/main" id="{BD7ABCB6-CFB0-8AE9-D344-9D7101C27516}"/>
              </a:ext>
            </a:extLst>
          </p:cNvPr>
          <p:cNvSpPr txBox="1"/>
          <p:nvPr/>
        </p:nvSpPr>
        <p:spPr>
          <a:xfrm>
            <a:off x="2699792" y="6583362"/>
            <a:ext cx="2844048" cy="276999"/>
          </a:xfrm>
          <a:prstGeom prst="rect">
            <a:avLst/>
          </a:prstGeom>
          <a:noFill/>
        </p:spPr>
        <p:txBody>
          <a:bodyPr wrap="none" rtlCol="0">
            <a:spAutoFit/>
          </a:bodyPr>
          <a:lstStyle/>
          <a:p>
            <a:r>
              <a:rPr kumimoji="1" lang="en-US" altLang="ja-JP" sz="1200" dirty="0">
                <a:latin typeface="+mn-ea"/>
                <a:ea typeface="+mn-ea"/>
              </a:rPr>
              <a:t>※</a:t>
            </a:r>
            <a:r>
              <a:rPr kumimoji="1" lang="ja-JP" altLang="en-US" sz="1200" dirty="0">
                <a:latin typeface="+mn-ea"/>
                <a:ea typeface="+mn-ea"/>
              </a:rPr>
              <a:t> 実行環境によって異なる場合がある</a:t>
            </a:r>
          </a:p>
        </p:txBody>
      </p:sp>
      <p:cxnSp>
        <p:nvCxnSpPr>
          <p:cNvPr id="8" name="直線矢印コネクタ 7">
            <a:extLst>
              <a:ext uri="{FF2B5EF4-FFF2-40B4-BE49-F238E27FC236}">
                <a16:creationId xmlns:a16="http://schemas.microsoft.com/office/drawing/2014/main" id="{D2111EED-16AE-A6C6-CF57-515FCDFE0FA4}"/>
              </a:ext>
            </a:extLst>
          </p:cNvPr>
          <p:cNvCxnSpPr>
            <a:cxnSpLocks/>
          </p:cNvCxnSpPr>
          <p:nvPr/>
        </p:nvCxnSpPr>
        <p:spPr>
          <a:xfrm flipV="1">
            <a:off x="2555776" y="6603255"/>
            <a:ext cx="0" cy="1381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D6213C15-D98B-8D09-FC67-2521780B77C6}"/>
              </a:ext>
            </a:extLst>
          </p:cNvPr>
          <p:cNvSpPr/>
          <p:nvPr/>
        </p:nvSpPr>
        <p:spPr>
          <a:xfrm>
            <a:off x="827584" y="2276872"/>
            <a:ext cx="1008112" cy="21602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5961E2FC-7980-4A30-D9B6-C6DDE28E1BF6}"/>
              </a:ext>
            </a:extLst>
          </p:cNvPr>
          <p:cNvSpPr/>
          <p:nvPr/>
        </p:nvSpPr>
        <p:spPr>
          <a:xfrm>
            <a:off x="827584" y="5589240"/>
            <a:ext cx="1008112" cy="21602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DB9EA53-CA82-C605-AC75-0784401D0481}"/>
              </a:ext>
            </a:extLst>
          </p:cNvPr>
          <p:cNvSpPr/>
          <p:nvPr/>
        </p:nvSpPr>
        <p:spPr>
          <a:xfrm>
            <a:off x="827584" y="6070456"/>
            <a:ext cx="1008112" cy="21602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54D23E9-0B91-2B49-32F3-31324F210023}"/>
              </a:ext>
            </a:extLst>
          </p:cNvPr>
          <p:cNvSpPr txBox="1"/>
          <p:nvPr/>
        </p:nvSpPr>
        <p:spPr>
          <a:xfrm>
            <a:off x="5510761" y="1496999"/>
            <a:ext cx="3395481" cy="1477328"/>
          </a:xfrm>
          <a:prstGeom prst="rect">
            <a:avLst/>
          </a:prstGeom>
          <a:noFill/>
        </p:spPr>
        <p:txBody>
          <a:bodyPr wrap="none" rtlCol="0">
            <a:spAutoFit/>
          </a:bodyPr>
          <a:lstStyle/>
          <a:p>
            <a:r>
              <a:rPr kumimoji="1" lang="ja-JP" altLang="en-US" dirty="0">
                <a:latin typeface="+mn-ea"/>
                <a:ea typeface="+mn-ea"/>
              </a:rPr>
              <a:t>よく使用する型</a:t>
            </a:r>
            <a:endParaRPr kumimoji="1" lang="en-US" altLang="ja-JP" dirty="0">
              <a:latin typeface="+mn-ea"/>
              <a:ea typeface="+mn-ea"/>
            </a:endParaRPr>
          </a:p>
          <a:p>
            <a:endParaRPr kumimoji="1" lang="en-US" altLang="ja-JP" dirty="0">
              <a:latin typeface="+mn-ea"/>
              <a:ea typeface="+mn-ea"/>
            </a:endParaRPr>
          </a:p>
          <a:p>
            <a:r>
              <a:rPr lang="ja-JP" altLang="en-US" dirty="0">
                <a:latin typeface="+mn-ea"/>
                <a:ea typeface="+mn-ea"/>
              </a:rPr>
              <a:t>・整数： </a:t>
            </a:r>
            <a:r>
              <a:rPr lang="en-US" altLang="ja-JP" dirty="0">
                <a:latin typeface="Lucida Console" panose="020B0609040504020204" pitchFamily="49" charset="0"/>
                <a:ea typeface="+mn-ea"/>
              </a:rPr>
              <a:t>int</a:t>
            </a:r>
            <a:r>
              <a:rPr lang="ja-JP" altLang="en-US" dirty="0">
                <a:latin typeface="+mn-ea"/>
                <a:ea typeface="+mn-ea"/>
              </a:rPr>
              <a:t>型</a:t>
            </a:r>
            <a:endParaRPr lang="en-US" altLang="ja-JP" dirty="0">
              <a:latin typeface="+mn-ea"/>
              <a:ea typeface="+mn-ea"/>
            </a:endParaRPr>
          </a:p>
          <a:p>
            <a:r>
              <a:rPr kumimoji="1" lang="ja-JP" altLang="en-US" dirty="0">
                <a:latin typeface="+mn-ea"/>
                <a:ea typeface="+mn-ea"/>
              </a:rPr>
              <a:t>・小数点を含む数： </a:t>
            </a:r>
            <a:r>
              <a:rPr kumimoji="1" lang="en-US" altLang="ja-JP" dirty="0">
                <a:latin typeface="Lucida Console" panose="020B0609040504020204" pitchFamily="49" charset="0"/>
                <a:ea typeface="+mn-ea"/>
              </a:rPr>
              <a:t>double</a:t>
            </a:r>
            <a:r>
              <a:rPr kumimoji="1" lang="ja-JP" altLang="en-US" dirty="0">
                <a:latin typeface="+mn-ea"/>
                <a:ea typeface="+mn-ea"/>
              </a:rPr>
              <a:t>型</a:t>
            </a:r>
            <a:endParaRPr kumimoji="1" lang="en-US" altLang="ja-JP" dirty="0">
              <a:latin typeface="+mn-ea"/>
              <a:ea typeface="+mn-ea"/>
            </a:endParaRPr>
          </a:p>
          <a:p>
            <a:r>
              <a:rPr lang="ja-JP" altLang="en-US" dirty="0">
                <a:latin typeface="+mn-ea"/>
                <a:ea typeface="+mn-ea"/>
              </a:rPr>
              <a:t>・文字：</a:t>
            </a:r>
            <a:r>
              <a:rPr lang="en-US" altLang="ja-JP" dirty="0">
                <a:latin typeface="Lucida Console" panose="020B0609040504020204" pitchFamily="49" charset="0"/>
                <a:ea typeface="+mn-ea"/>
              </a:rPr>
              <a:t>char</a:t>
            </a:r>
            <a:r>
              <a:rPr lang="ja-JP" altLang="en-US" dirty="0">
                <a:latin typeface="+mn-ea"/>
                <a:ea typeface="+mn-ea"/>
              </a:rPr>
              <a:t>型</a:t>
            </a:r>
            <a:endParaRPr kumimoji="1" lang="ja-JP" altLang="en-US" dirty="0">
              <a:latin typeface="+mn-ea"/>
              <a:ea typeface="+mn-ea"/>
            </a:endParaRPr>
          </a:p>
        </p:txBody>
      </p:sp>
      <p:sp>
        <p:nvSpPr>
          <p:cNvPr id="14" name="正方形/長方形 13">
            <a:extLst>
              <a:ext uri="{FF2B5EF4-FFF2-40B4-BE49-F238E27FC236}">
                <a16:creationId xmlns:a16="http://schemas.microsoft.com/office/drawing/2014/main" id="{B985B264-A4DA-8C15-8AD8-9BAD2E232D52}"/>
              </a:ext>
            </a:extLst>
          </p:cNvPr>
          <p:cNvSpPr/>
          <p:nvPr/>
        </p:nvSpPr>
        <p:spPr>
          <a:xfrm>
            <a:off x="5436096" y="1412776"/>
            <a:ext cx="3600400" cy="157196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AB09F34-0D1C-989A-03AB-5209FA9B52C3}"/>
              </a:ext>
            </a:extLst>
          </p:cNvPr>
          <p:cNvSpPr txBox="1"/>
          <p:nvPr/>
        </p:nvSpPr>
        <p:spPr>
          <a:xfrm>
            <a:off x="5560887" y="3288489"/>
            <a:ext cx="3307316" cy="584775"/>
          </a:xfrm>
          <a:prstGeom prst="rect">
            <a:avLst/>
          </a:prstGeom>
          <a:noFill/>
        </p:spPr>
        <p:txBody>
          <a:bodyPr wrap="none" rtlCol="0">
            <a:spAutoFit/>
          </a:bodyPr>
          <a:lstStyle/>
          <a:p>
            <a:r>
              <a:rPr kumimoji="1" lang="en-US" altLang="ja-JP" sz="1600" dirty="0">
                <a:latin typeface="+mn-ea"/>
                <a:ea typeface="+mn-ea"/>
              </a:rPr>
              <a:t>※ char</a:t>
            </a:r>
            <a:r>
              <a:rPr kumimoji="1" lang="ja-JP" altLang="en-US" sz="1600" dirty="0">
                <a:latin typeface="+mn-ea"/>
                <a:ea typeface="+mn-ea"/>
              </a:rPr>
              <a:t>型は </a:t>
            </a:r>
            <a:r>
              <a:rPr kumimoji="1" lang="en-US" altLang="ja-JP" sz="1600" dirty="0">
                <a:latin typeface="+mn-ea"/>
                <a:ea typeface="+mn-ea"/>
              </a:rPr>
              <a:t>a</a:t>
            </a:r>
            <a:r>
              <a:rPr kumimoji="1" lang="ja-JP" altLang="en-US" sz="1600" dirty="0">
                <a:latin typeface="+mn-ea"/>
                <a:ea typeface="+mn-ea"/>
              </a:rPr>
              <a:t>～</a:t>
            </a:r>
            <a:r>
              <a:rPr kumimoji="1" lang="en-US" altLang="ja-JP" sz="1600" dirty="0" err="1">
                <a:latin typeface="+mn-ea"/>
                <a:ea typeface="+mn-ea"/>
              </a:rPr>
              <a:t>z,A</a:t>
            </a:r>
            <a:r>
              <a:rPr kumimoji="1" lang="ja-JP" altLang="en-US" sz="1600" dirty="0">
                <a:latin typeface="+mn-ea"/>
                <a:ea typeface="+mn-ea"/>
              </a:rPr>
              <a:t>～</a:t>
            </a:r>
            <a:r>
              <a:rPr kumimoji="1" lang="en-US" altLang="ja-JP" sz="1600" dirty="0">
                <a:latin typeface="+mn-ea"/>
                <a:ea typeface="+mn-ea"/>
              </a:rPr>
              <a:t>Z,0</a:t>
            </a:r>
            <a:r>
              <a:rPr kumimoji="1" lang="ja-JP" altLang="en-US" sz="1600" dirty="0">
                <a:latin typeface="+mn-ea"/>
                <a:ea typeface="+mn-ea"/>
              </a:rPr>
              <a:t>～</a:t>
            </a:r>
            <a:r>
              <a:rPr kumimoji="1" lang="en-US" altLang="ja-JP" sz="1600" dirty="0">
                <a:latin typeface="+mn-ea"/>
                <a:ea typeface="+mn-ea"/>
              </a:rPr>
              <a:t>9, #!?&gt;</a:t>
            </a:r>
          </a:p>
          <a:p>
            <a:r>
              <a:rPr lang="ja-JP" altLang="en-US" sz="1600" dirty="0">
                <a:latin typeface="+mn-ea"/>
                <a:ea typeface="+mn-ea"/>
              </a:rPr>
              <a:t>といった半角英数字記号</a:t>
            </a:r>
            <a:r>
              <a:rPr lang="en-US" altLang="ja-JP" sz="1600" dirty="0">
                <a:latin typeface="+mn-ea"/>
                <a:ea typeface="+mn-ea"/>
              </a:rPr>
              <a:t>1</a:t>
            </a:r>
            <a:r>
              <a:rPr lang="ja-JP" altLang="en-US" sz="1600" dirty="0">
                <a:latin typeface="+mn-ea"/>
                <a:ea typeface="+mn-ea"/>
              </a:rPr>
              <a:t>文字</a:t>
            </a:r>
            <a:endParaRPr kumimoji="1" lang="ja-JP" altLang="en-US" sz="1600" dirty="0">
              <a:latin typeface="+mn-ea"/>
              <a:ea typeface="+mn-ea"/>
            </a:endParaRPr>
          </a:p>
        </p:txBody>
      </p:sp>
    </p:spTree>
    <p:extLst>
      <p:ext uri="{BB962C8B-B14F-4D97-AF65-F5344CB8AC3E}">
        <p14:creationId xmlns:p14="http://schemas.microsoft.com/office/powerpoint/2010/main" val="2952006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6503A-C057-2E2F-B557-6A3ABCD53F7B}"/>
              </a:ext>
            </a:extLst>
          </p:cNvPr>
          <p:cNvSpPr>
            <a:spLocks noGrp="1"/>
          </p:cNvSpPr>
          <p:nvPr>
            <p:ph type="title"/>
          </p:nvPr>
        </p:nvSpPr>
        <p:spPr/>
        <p:txBody>
          <a:bodyPr/>
          <a:lstStyle/>
          <a:p>
            <a:r>
              <a:rPr kumimoji="1" lang="ja-JP" altLang="en-US" dirty="0"/>
              <a:t>さまざまな型の変数</a:t>
            </a:r>
          </a:p>
        </p:txBody>
      </p:sp>
      <p:sp>
        <p:nvSpPr>
          <p:cNvPr id="5" name="テキスト ボックス 4">
            <a:extLst>
              <a:ext uri="{FF2B5EF4-FFF2-40B4-BE49-F238E27FC236}">
                <a16:creationId xmlns:a16="http://schemas.microsoft.com/office/drawing/2014/main" id="{BE03B36A-B693-0997-8578-2E3D1C905AEE}"/>
              </a:ext>
            </a:extLst>
          </p:cNvPr>
          <p:cNvSpPr txBox="1">
            <a:spLocks noChangeArrowheads="1"/>
          </p:cNvSpPr>
          <p:nvPr/>
        </p:nvSpPr>
        <p:spPr bwMode="auto">
          <a:xfrm>
            <a:off x="611560" y="1412776"/>
            <a:ext cx="6533562" cy="3785652"/>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 #include &lt;</a:t>
            </a:r>
            <a:r>
              <a:rPr lang="en-US" altLang="ja-JP" sz="2000" dirty="0" err="1"/>
              <a:t>stdio.h</a:t>
            </a:r>
            <a:r>
              <a:rPr lang="en-US" altLang="ja-JP" sz="2000" dirty="0"/>
              <a:t>&gt;</a:t>
            </a:r>
          </a:p>
          <a:p>
            <a:endParaRPr lang="en-US" altLang="ja-JP" sz="2000" dirty="0"/>
          </a:p>
          <a:p>
            <a:r>
              <a:rPr lang="en-US" altLang="ja-JP" sz="2000" dirty="0"/>
              <a:t> int main(void)</a:t>
            </a:r>
          </a:p>
          <a:p>
            <a:r>
              <a:rPr lang="en-US" altLang="ja-JP" sz="2000" dirty="0"/>
              <a:t> {</a:t>
            </a:r>
          </a:p>
          <a:p>
            <a:r>
              <a:rPr lang="ja-JP" altLang="en-US" sz="2000" dirty="0"/>
              <a:t>    </a:t>
            </a:r>
            <a:r>
              <a:rPr lang="en-US" altLang="ja-JP" sz="2000" dirty="0"/>
              <a:t> int </a:t>
            </a:r>
            <a:r>
              <a:rPr lang="en-US" altLang="ja-JP" sz="2000" dirty="0" err="1"/>
              <a:t>i</a:t>
            </a:r>
            <a:r>
              <a:rPr lang="en-US" altLang="ja-JP" sz="2000" dirty="0"/>
              <a:t> = 1;</a:t>
            </a:r>
          </a:p>
          <a:p>
            <a:r>
              <a:rPr lang="ja-JP" altLang="en-US" sz="2000" dirty="0"/>
              <a:t>    </a:t>
            </a:r>
            <a:r>
              <a:rPr lang="en-US" altLang="ja-JP" sz="2000" dirty="0"/>
              <a:t> double d = 0.2;</a:t>
            </a:r>
          </a:p>
          <a:p>
            <a:r>
              <a:rPr lang="ja-JP" altLang="en-US" sz="2000" dirty="0"/>
              <a:t>    </a:t>
            </a:r>
            <a:r>
              <a:rPr lang="en-US" altLang="ja-JP" sz="2000" dirty="0"/>
              <a:t> char c = </a:t>
            </a:r>
            <a:r>
              <a:rPr lang="en-US" altLang="ja-JP" sz="2000" dirty="0">
                <a:solidFill>
                  <a:srgbClr val="FF0000"/>
                </a:solidFill>
              </a:rPr>
              <a:t>'A'</a:t>
            </a:r>
            <a:r>
              <a:rPr lang="en-US" altLang="ja-JP" sz="2000" dirty="0"/>
              <a:t>;</a:t>
            </a:r>
          </a:p>
          <a:p>
            <a:endParaRPr lang="en-US" altLang="ja-JP" sz="2000" dirty="0"/>
          </a:p>
          <a:p>
            <a:r>
              <a:rPr lang="ja-JP" altLang="en-US" sz="2000" dirty="0"/>
              <a:t>    </a:t>
            </a:r>
            <a:r>
              <a:rPr lang="en-US" altLang="ja-JP" sz="2000" dirty="0"/>
              <a:t> </a:t>
            </a:r>
            <a:r>
              <a:rPr lang="en-US" altLang="ja-JP" sz="2000" dirty="0" err="1"/>
              <a:t>printf</a:t>
            </a:r>
            <a:r>
              <a:rPr lang="en-US" altLang="ja-JP" sz="2000" dirty="0"/>
              <a:t>("</a:t>
            </a:r>
            <a:r>
              <a:rPr lang="en-US" altLang="ja-JP" sz="2000" dirty="0" err="1"/>
              <a:t>i</a:t>
            </a:r>
            <a:r>
              <a:rPr lang="ja-JP" altLang="en-US" sz="2000" dirty="0"/>
              <a:t>の値は </a:t>
            </a:r>
            <a:r>
              <a:rPr lang="en-US" altLang="ja-JP" sz="2000" dirty="0">
                <a:solidFill>
                  <a:srgbClr val="FF0000"/>
                </a:solidFill>
              </a:rPr>
              <a:t>%</a:t>
            </a:r>
            <a:r>
              <a:rPr lang="en-US" altLang="ja-JP" sz="2000" dirty="0" err="1">
                <a:solidFill>
                  <a:srgbClr val="FF0000"/>
                </a:solidFill>
              </a:rPr>
              <a:t>d</a:t>
            </a:r>
            <a:r>
              <a:rPr lang="en-US" altLang="ja-JP" sz="2000" dirty="0" err="1"/>
              <a:t>¥n</a:t>
            </a:r>
            <a:r>
              <a:rPr lang="en-US" altLang="ja-JP" sz="2000" dirty="0"/>
              <a:t>", </a:t>
            </a:r>
            <a:r>
              <a:rPr lang="en-US" altLang="ja-JP" sz="2000" dirty="0" err="1"/>
              <a:t>i</a:t>
            </a:r>
            <a:r>
              <a:rPr lang="en-US" altLang="ja-JP" sz="2000" dirty="0"/>
              <a:t>);</a:t>
            </a:r>
            <a:r>
              <a:rPr lang="ja-JP" altLang="en-US" sz="2000" dirty="0"/>
              <a:t>    </a:t>
            </a:r>
            <a:endParaRPr lang="en-US" altLang="ja-JP" sz="2000" dirty="0"/>
          </a:p>
          <a:p>
            <a:r>
              <a:rPr lang="ja-JP" altLang="en-US" sz="2000" dirty="0"/>
              <a:t>    </a:t>
            </a:r>
            <a:r>
              <a:rPr lang="en-US" altLang="ja-JP" sz="2000" dirty="0"/>
              <a:t> </a:t>
            </a:r>
            <a:r>
              <a:rPr lang="en-US" altLang="ja-JP" sz="2000" dirty="0" err="1"/>
              <a:t>printf</a:t>
            </a:r>
            <a:r>
              <a:rPr lang="en-US" altLang="ja-JP" sz="2000" dirty="0"/>
              <a:t>("d</a:t>
            </a:r>
            <a:r>
              <a:rPr lang="ja-JP" altLang="en-US" sz="2000" dirty="0"/>
              <a:t>の値は</a:t>
            </a:r>
            <a:r>
              <a:rPr lang="ja-JP" altLang="en-US" sz="2000" dirty="0">
                <a:solidFill>
                  <a:srgbClr val="FF0000"/>
                </a:solidFill>
              </a:rPr>
              <a:t> </a:t>
            </a:r>
            <a:r>
              <a:rPr lang="en-US" altLang="ja-JP" sz="2000" dirty="0">
                <a:solidFill>
                  <a:srgbClr val="FF0000"/>
                </a:solidFill>
              </a:rPr>
              <a:t>%</a:t>
            </a:r>
            <a:r>
              <a:rPr lang="en-US" altLang="ja-JP" sz="2000" dirty="0" err="1">
                <a:solidFill>
                  <a:srgbClr val="FF0000"/>
                </a:solidFill>
              </a:rPr>
              <a:t>f</a:t>
            </a:r>
            <a:r>
              <a:rPr lang="en-US" altLang="ja-JP" sz="2000" dirty="0" err="1"/>
              <a:t>¥n</a:t>
            </a:r>
            <a:r>
              <a:rPr lang="en-US" altLang="ja-JP" sz="2000" dirty="0"/>
              <a:t>", d); </a:t>
            </a:r>
            <a:r>
              <a:rPr lang="ja-JP" altLang="en-US" sz="2000" dirty="0"/>
              <a:t>　</a:t>
            </a:r>
          </a:p>
          <a:p>
            <a:r>
              <a:rPr lang="ja-JP" altLang="en-US" sz="2000" dirty="0"/>
              <a:t>     </a:t>
            </a:r>
            <a:r>
              <a:rPr lang="en-US" altLang="ja-JP" sz="2000" dirty="0" err="1"/>
              <a:t>printf</a:t>
            </a:r>
            <a:r>
              <a:rPr lang="en-US" altLang="ja-JP" sz="2000" dirty="0"/>
              <a:t>("c</a:t>
            </a:r>
            <a:r>
              <a:rPr lang="ja-JP" altLang="en-US" sz="2000" dirty="0"/>
              <a:t>の値は </a:t>
            </a:r>
            <a:r>
              <a:rPr lang="en-US" altLang="ja-JP" sz="2000" dirty="0">
                <a:solidFill>
                  <a:srgbClr val="FF0000"/>
                </a:solidFill>
              </a:rPr>
              <a:t>%</a:t>
            </a:r>
            <a:r>
              <a:rPr lang="en-US" altLang="ja-JP" sz="2000" dirty="0" err="1">
                <a:solidFill>
                  <a:srgbClr val="FF0000"/>
                </a:solidFill>
              </a:rPr>
              <a:t>c</a:t>
            </a:r>
            <a:r>
              <a:rPr lang="en-US" altLang="ja-JP" sz="2000" dirty="0" err="1"/>
              <a:t>¥n</a:t>
            </a:r>
            <a:r>
              <a:rPr lang="en-US" altLang="ja-JP" sz="2000" dirty="0"/>
              <a:t>", c);</a:t>
            </a:r>
          </a:p>
          <a:p>
            <a:r>
              <a:rPr lang="en-US" altLang="ja-JP" sz="2000" dirty="0"/>
              <a:t> }</a:t>
            </a:r>
            <a:endParaRPr lang="ja-JP" altLang="en-US" sz="2000" dirty="0"/>
          </a:p>
        </p:txBody>
      </p:sp>
      <p:sp>
        <p:nvSpPr>
          <p:cNvPr id="6" name="テキスト ボックス 5">
            <a:extLst>
              <a:ext uri="{FF2B5EF4-FFF2-40B4-BE49-F238E27FC236}">
                <a16:creationId xmlns:a16="http://schemas.microsoft.com/office/drawing/2014/main" id="{6E3FFEA4-4EB6-0D1B-73B3-DAA7BDDA3C4E}"/>
              </a:ext>
            </a:extLst>
          </p:cNvPr>
          <p:cNvSpPr txBox="1">
            <a:spLocks noChangeArrowheads="1"/>
          </p:cNvSpPr>
          <p:nvPr/>
        </p:nvSpPr>
        <p:spPr bwMode="auto">
          <a:xfrm>
            <a:off x="632628" y="5611096"/>
            <a:ext cx="3418052" cy="1015663"/>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err="1"/>
              <a:t>i</a:t>
            </a:r>
            <a:r>
              <a:rPr lang="ja-JP" altLang="en-US" sz="2000" dirty="0"/>
              <a:t>の値は </a:t>
            </a:r>
            <a:r>
              <a:rPr lang="en-US" altLang="ja-JP" sz="2000" dirty="0"/>
              <a:t>1</a:t>
            </a:r>
          </a:p>
          <a:p>
            <a:r>
              <a:rPr lang="en-US" altLang="ja-JP" sz="2000" dirty="0"/>
              <a:t>d</a:t>
            </a:r>
            <a:r>
              <a:rPr lang="ja-JP" altLang="en-US" sz="2000" dirty="0"/>
              <a:t>の値は </a:t>
            </a:r>
            <a:r>
              <a:rPr lang="en-US" altLang="ja-JP" sz="2000" dirty="0"/>
              <a:t>0.200000</a:t>
            </a:r>
          </a:p>
          <a:p>
            <a:r>
              <a:rPr lang="en-US" altLang="ja-JP" sz="2000" dirty="0"/>
              <a:t>c</a:t>
            </a:r>
            <a:r>
              <a:rPr lang="ja-JP" altLang="en-US" sz="2000" dirty="0"/>
              <a:t>の値は </a:t>
            </a:r>
            <a:r>
              <a:rPr lang="en-US" altLang="ja-JP" sz="2000" dirty="0"/>
              <a:t>A</a:t>
            </a:r>
            <a:endParaRPr lang="ja-JP" altLang="en-US" sz="2000" dirty="0"/>
          </a:p>
        </p:txBody>
      </p:sp>
      <p:cxnSp>
        <p:nvCxnSpPr>
          <p:cNvPr id="7" name="直線矢印コネクタ 6">
            <a:extLst>
              <a:ext uri="{FF2B5EF4-FFF2-40B4-BE49-F238E27FC236}">
                <a16:creationId xmlns:a16="http://schemas.microsoft.com/office/drawing/2014/main" id="{B084D476-DCB0-2507-B50A-1C39CD90B056}"/>
              </a:ext>
            </a:extLst>
          </p:cNvPr>
          <p:cNvCxnSpPr>
            <a:cxnSpLocks/>
          </p:cNvCxnSpPr>
          <p:nvPr/>
        </p:nvCxnSpPr>
        <p:spPr>
          <a:xfrm>
            <a:off x="829486" y="5288522"/>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E3AEFB28-19E6-D9DF-8E4C-520A80F57BD8}"/>
              </a:ext>
            </a:extLst>
          </p:cNvPr>
          <p:cNvSpPr txBox="1"/>
          <p:nvPr/>
        </p:nvSpPr>
        <p:spPr>
          <a:xfrm>
            <a:off x="829486" y="5284109"/>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9" name="テキスト ボックス 8">
            <a:extLst>
              <a:ext uri="{FF2B5EF4-FFF2-40B4-BE49-F238E27FC236}">
                <a16:creationId xmlns:a16="http://schemas.microsoft.com/office/drawing/2014/main" id="{92578F06-1D96-A433-2305-F3DDB30EFC1F}"/>
              </a:ext>
            </a:extLst>
          </p:cNvPr>
          <p:cNvSpPr txBox="1"/>
          <p:nvPr/>
        </p:nvSpPr>
        <p:spPr>
          <a:xfrm>
            <a:off x="5044672" y="1557865"/>
            <a:ext cx="3504486" cy="1200329"/>
          </a:xfrm>
          <a:prstGeom prst="rect">
            <a:avLst/>
          </a:prstGeom>
          <a:solidFill>
            <a:schemeClr val="bg1"/>
          </a:solidFill>
          <a:ln>
            <a:solidFill>
              <a:schemeClr val="tx2"/>
            </a:solidFill>
          </a:ln>
        </p:spPr>
        <p:txBody>
          <a:bodyPr wrap="none" rtlCol="0">
            <a:spAutoFit/>
          </a:bodyPr>
          <a:lstStyle/>
          <a:p>
            <a:r>
              <a:rPr lang="ja-JP" altLang="en-US" b="1" dirty="0">
                <a:latin typeface="Lucida Console" panose="020B0609040504020204" pitchFamily="49" charset="0"/>
                <a:ea typeface="+mn-ea"/>
              </a:rPr>
              <a:t>「変換指定」</a:t>
            </a:r>
            <a:endParaRPr lang="en-US" altLang="ja-JP" b="1" dirty="0">
              <a:latin typeface="Lucida Console" panose="020B0609040504020204" pitchFamily="49" charset="0"/>
              <a:ea typeface="+mn-ea"/>
            </a:endParaRPr>
          </a:p>
          <a:p>
            <a:r>
              <a:rPr lang="en-US" altLang="ja-JP" dirty="0">
                <a:latin typeface="Lucida Console" panose="020B0609040504020204" pitchFamily="49" charset="0"/>
                <a:ea typeface="+mn-ea"/>
              </a:rPr>
              <a:t>%d </a:t>
            </a:r>
            <a:r>
              <a:rPr lang="en-US" altLang="ja-JP" dirty="0">
                <a:latin typeface="+mn-ea"/>
                <a:ea typeface="+mn-ea"/>
              </a:rPr>
              <a:t>: </a:t>
            </a:r>
            <a:r>
              <a:rPr lang="ja-JP" altLang="en-US" dirty="0">
                <a:latin typeface="+mn-ea"/>
                <a:ea typeface="+mn-ea"/>
              </a:rPr>
              <a:t>整数の埋め込み</a:t>
            </a:r>
            <a:endParaRPr lang="en-US" altLang="ja-JP" dirty="0">
              <a:latin typeface="+mn-ea"/>
              <a:ea typeface="+mn-ea"/>
            </a:endParaRPr>
          </a:p>
          <a:p>
            <a:r>
              <a:rPr kumimoji="1" lang="en-US" altLang="ja-JP" dirty="0">
                <a:latin typeface="Lucida Console" panose="020B0609040504020204" pitchFamily="49" charset="0"/>
                <a:ea typeface="+mn-ea"/>
              </a:rPr>
              <a:t>%f </a:t>
            </a:r>
            <a:r>
              <a:rPr kumimoji="1" lang="en-US" altLang="ja-JP" dirty="0">
                <a:latin typeface="+mn-ea"/>
                <a:ea typeface="+mn-ea"/>
              </a:rPr>
              <a:t>: </a:t>
            </a:r>
            <a:r>
              <a:rPr kumimoji="1" lang="ja-JP" altLang="en-US" dirty="0">
                <a:latin typeface="+mn-ea"/>
                <a:ea typeface="+mn-ea"/>
              </a:rPr>
              <a:t>小数点を含む数の埋め込み</a:t>
            </a:r>
            <a:endParaRPr kumimoji="1" lang="en-US" altLang="ja-JP" dirty="0">
              <a:latin typeface="+mn-ea"/>
              <a:ea typeface="+mn-ea"/>
            </a:endParaRPr>
          </a:p>
          <a:p>
            <a:r>
              <a:rPr lang="en-US" altLang="ja-JP" dirty="0">
                <a:latin typeface="Lucida Console" panose="020B0609040504020204" pitchFamily="49" charset="0"/>
                <a:ea typeface="+mn-ea"/>
              </a:rPr>
              <a:t>%c</a:t>
            </a:r>
            <a:r>
              <a:rPr lang="en-US" altLang="ja-JP" dirty="0">
                <a:latin typeface="+mn-ea"/>
                <a:ea typeface="+mn-ea"/>
              </a:rPr>
              <a:t> </a:t>
            </a:r>
            <a:r>
              <a:rPr lang="ja-JP" altLang="en-US" dirty="0">
                <a:latin typeface="+mn-ea"/>
                <a:ea typeface="+mn-ea"/>
              </a:rPr>
              <a:t>：文字の埋め込み</a:t>
            </a:r>
            <a:endParaRPr lang="en-US" altLang="ja-JP" dirty="0">
              <a:latin typeface="+mn-ea"/>
              <a:ea typeface="+mn-ea"/>
            </a:endParaRPr>
          </a:p>
        </p:txBody>
      </p:sp>
      <p:sp>
        <p:nvSpPr>
          <p:cNvPr id="10" name="テキスト ボックス 9">
            <a:extLst>
              <a:ext uri="{FF2B5EF4-FFF2-40B4-BE49-F238E27FC236}">
                <a16:creationId xmlns:a16="http://schemas.microsoft.com/office/drawing/2014/main" id="{9EFA719C-DBF6-1EC3-F7E2-65394276F8ED}"/>
              </a:ext>
            </a:extLst>
          </p:cNvPr>
          <p:cNvSpPr txBox="1"/>
          <p:nvPr/>
        </p:nvSpPr>
        <p:spPr>
          <a:xfrm>
            <a:off x="4211960" y="3136612"/>
            <a:ext cx="3024335" cy="584775"/>
          </a:xfrm>
          <a:prstGeom prst="rect">
            <a:avLst/>
          </a:prstGeom>
          <a:noFill/>
        </p:spPr>
        <p:txBody>
          <a:bodyPr wrap="square" rtlCol="0">
            <a:spAutoFit/>
          </a:bodyPr>
          <a:lstStyle/>
          <a:p>
            <a:r>
              <a:rPr kumimoji="1" lang="en-US" altLang="ja-JP" sz="1600" dirty="0">
                <a:latin typeface="+mn-ea"/>
                <a:ea typeface="+mn-ea"/>
              </a:rPr>
              <a:t>※</a:t>
            </a:r>
            <a:r>
              <a:rPr kumimoji="1" lang="ja-JP" altLang="en-US" sz="1600" dirty="0">
                <a:latin typeface="+mn-ea"/>
                <a:ea typeface="+mn-ea"/>
              </a:rPr>
              <a:t> </a:t>
            </a:r>
            <a:r>
              <a:rPr kumimoji="1" lang="en-US" altLang="ja-JP" sz="1600" dirty="0">
                <a:latin typeface="+mn-ea"/>
                <a:ea typeface="+mn-ea"/>
              </a:rPr>
              <a:t>char</a:t>
            </a:r>
            <a:r>
              <a:rPr kumimoji="1" lang="ja-JP" altLang="en-US" sz="1600" dirty="0">
                <a:latin typeface="+mn-ea"/>
                <a:ea typeface="+mn-ea"/>
              </a:rPr>
              <a:t>型の値は、文字をシングルクォーテーションで囲む</a:t>
            </a:r>
          </a:p>
        </p:txBody>
      </p:sp>
      <p:cxnSp>
        <p:nvCxnSpPr>
          <p:cNvPr id="11" name="直線矢印コネクタ 10">
            <a:extLst>
              <a:ext uri="{FF2B5EF4-FFF2-40B4-BE49-F238E27FC236}">
                <a16:creationId xmlns:a16="http://schemas.microsoft.com/office/drawing/2014/main" id="{82073D36-BDE3-858D-C792-3E23C6553A91}"/>
              </a:ext>
            </a:extLst>
          </p:cNvPr>
          <p:cNvCxnSpPr>
            <a:cxnSpLocks/>
          </p:cNvCxnSpPr>
          <p:nvPr/>
        </p:nvCxnSpPr>
        <p:spPr>
          <a:xfrm flipH="1">
            <a:off x="3707904" y="3428999"/>
            <a:ext cx="50405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38B4DE2-90BE-8DA0-7DEA-18A3B04F6E57}"/>
              </a:ext>
            </a:extLst>
          </p:cNvPr>
          <p:cNvSpPr txBox="1">
            <a:spLocks noChangeArrowheads="1"/>
          </p:cNvSpPr>
          <p:nvPr/>
        </p:nvSpPr>
        <p:spPr bwMode="auto">
          <a:xfrm>
            <a:off x="5416930" y="589468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099411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05E6A-EF33-A419-B3BD-B3D751FC51F0}"/>
              </a:ext>
            </a:extLst>
          </p:cNvPr>
          <p:cNvSpPr>
            <a:spLocks noGrp="1"/>
          </p:cNvSpPr>
          <p:nvPr>
            <p:ph type="ctrTitle"/>
          </p:nvPr>
        </p:nvSpPr>
        <p:spPr/>
        <p:txBody>
          <a:bodyPr/>
          <a:lstStyle/>
          <a:p>
            <a:r>
              <a:rPr kumimoji="1" lang="ja-JP" altLang="en-US" dirty="0"/>
              <a:t>算術演算子と式</a:t>
            </a:r>
          </a:p>
        </p:txBody>
      </p:sp>
      <p:sp>
        <p:nvSpPr>
          <p:cNvPr id="3" name="字幕 2">
            <a:extLst>
              <a:ext uri="{FF2B5EF4-FFF2-40B4-BE49-F238E27FC236}">
                <a16:creationId xmlns:a16="http://schemas.microsoft.com/office/drawing/2014/main" id="{081F4B11-6480-DA8E-AE5A-91435261261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81320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ja-JP" altLang="en-US" dirty="0"/>
              <a:t>プログラミングを学ぶ意義（</a:t>
            </a:r>
            <a:r>
              <a:rPr lang="en-US" altLang="ja-JP" dirty="0"/>
              <a:t>1/2</a:t>
            </a:r>
            <a:r>
              <a:rPr lang="ja-JP" altLang="en-US" dirty="0"/>
              <a:t>）</a:t>
            </a:r>
          </a:p>
        </p:txBody>
      </p:sp>
      <p:sp>
        <p:nvSpPr>
          <p:cNvPr id="6148" name="コンテンツ プレースホルダ 2"/>
          <p:cNvSpPr>
            <a:spLocks noGrp="1"/>
          </p:cNvSpPr>
          <p:nvPr>
            <p:ph idx="1"/>
          </p:nvPr>
        </p:nvSpPr>
        <p:spPr/>
        <p:txBody>
          <a:bodyPr/>
          <a:lstStyle/>
          <a:p>
            <a:pPr eaLnBrk="1" hangingPunct="1"/>
            <a:r>
              <a:rPr lang="ja-JP" altLang="en-US" sz="2400" dirty="0"/>
              <a:t>ソフトウェアを使う立場から、作る立場へ</a:t>
            </a:r>
            <a:endParaRPr lang="en-US" altLang="ja-JP" sz="2400" dirty="0"/>
          </a:p>
          <a:p>
            <a:pPr lvl="1" eaLnBrk="1" hangingPunct="1"/>
            <a:r>
              <a:rPr lang="ja-JP" altLang="en-US" sz="2000" dirty="0"/>
              <a:t>パソコン、スマートフォンなどで動作するアプリ</a:t>
            </a:r>
            <a:endParaRPr lang="en-US" altLang="ja-JP" sz="2000" dirty="0"/>
          </a:p>
          <a:p>
            <a:pPr lvl="1" eaLnBrk="1" hangingPunct="1"/>
            <a:r>
              <a:rPr lang="en-US" altLang="ja-JP" sz="2000" dirty="0"/>
              <a:t>TV</a:t>
            </a:r>
            <a:r>
              <a:rPr lang="ja-JP" altLang="en-US" sz="2000" dirty="0"/>
              <a:t>、エアコン、洗濯機などの電子機器の制御</a:t>
            </a:r>
            <a:endParaRPr lang="en-US" altLang="ja-JP" sz="2000" dirty="0"/>
          </a:p>
          <a:p>
            <a:pPr lvl="1" eaLnBrk="1" hangingPunct="1"/>
            <a:r>
              <a:rPr lang="ja-JP" altLang="en-US" sz="2000" dirty="0"/>
              <a:t>電子決済、電子申請、各種のシステム</a:t>
            </a:r>
            <a:endParaRPr lang="en-US" altLang="ja-JP" sz="2000" dirty="0"/>
          </a:p>
          <a:p>
            <a:pPr eaLnBrk="1" hangingPunct="1"/>
            <a:endParaRPr lang="en-US" altLang="ja-JP" sz="2400" dirty="0"/>
          </a:p>
          <a:p>
            <a:pPr eaLnBrk="1" hangingPunct="1"/>
            <a:r>
              <a:rPr lang="ja-JP" altLang="en-US" sz="2400" dirty="0"/>
              <a:t>個人での簡単な開発</a:t>
            </a:r>
            <a:endParaRPr lang="en-US" altLang="ja-JP" sz="2400" dirty="0"/>
          </a:p>
          <a:p>
            <a:pPr lvl="1" eaLnBrk="1" hangingPunct="1"/>
            <a:r>
              <a:rPr lang="ja-JP" altLang="en-US" sz="2000" dirty="0"/>
              <a:t>電卓・</a:t>
            </a:r>
            <a:r>
              <a:rPr lang="en-US" altLang="ja-JP" sz="2000" dirty="0"/>
              <a:t>Excel</a:t>
            </a:r>
            <a:r>
              <a:rPr lang="ja-JP" altLang="en-US" sz="2000" dirty="0"/>
              <a:t>の一歩先</a:t>
            </a:r>
            <a:endParaRPr lang="en-US" altLang="ja-JP" sz="2000" dirty="0"/>
          </a:p>
          <a:p>
            <a:pPr lvl="1" eaLnBrk="1" hangingPunct="1"/>
            <a:r>
              <a:rPr lang="ja-JP" altLang="en-US" sz="2000" dirty="0"/>
              <a:t>データ処理・データ解析</a:t>
            </a:r>
            <a:endParaRPr lang="en-US" altLang="ja-JP" sz="2000" dirty="0"/>
          </a:p>
          <a:p>
            <a:pPr lvl="1" eaLnBrk="1" hangingPunct="1"/>
            <a:r>
              <a:rPr lang="ja-JP" altLang="en-US" sz="2000" dirty="0"/>
              <a:t>個人用途のアプリ開発</a:t>
            </a:r>
            <a:endParaRPr lang="en-US" altLang="ja-JP" sz="2000" dirty="0"/>
          </a:p>
          <a:p>
            <a:pPr eaLnBrk="1" hangingPunct="1"/>
            <a:endParaRPr lang="en-US" altLang="ja-JP" sz="2400" dirty="0"/>
          </a:p>
          <a:p>
            <a:pPr eaLnBrk="1" hangingPunct="1"/>
            <a:r>
              <a:rPr lang="ja-JP" altLang="en-US" sz="2400" dirty="0"/>
              <a:t>スキルアップ</a:t>
            </a:r>
            <a:endParaRPr lang="en-US" altLang="ja-JP" sz="2400" dirty="0"/>
          </a:p>
          <a:p>
            <a:pPr lvl="1" eaLnBrk="1" hangingPunct="1"/>
            <a:r>
              <a:rPr lang="ja-JP" altLang="en-US" sz="2000" dirty="0"/>
              <a:t>情報処理関係の資格取得</a:t>
            </a:r>
            <a:endParaRPr lang="en-US" altLang="ja-JP" sz="2000" dirty="0"/>
          </a:p>
          <a:p>
            <a:pPr lvl="1" eaLnBrk="1" hangingPunct="1"/>
            <a:r>
              <a:rPr lang="ja-JP" altLang="en-US" sz="2000" dirty="0"/>
              <a:t>プログラミングコンテスト</a:t>
            </a:r>
            <a:endParaRPr lang="en-US" altLang="ja-JP" sz="2000" dirty="0"/>
          </a:p>
        </p:txBody>
      </p:sp>
    </p:spTree>
    <p:extLst>
      <p:ext uri="{BB962C8B-B14F-4D97-AF65-F5344CB8AC3E}">
        <p14:creationId xmlns:p14="http://schemas.microsoft.com/office/powerpoint/2010/main" val="3489804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11F65B-0EF5-3306-B6BD-BF0503364500}"/>
              </a:ext>
            </a:extLst>
          </p:cNvPr>
          <p:cNvSpPr>
            <a:spLocks noGrp="1"/>
          </p:cNvSpPr>
          <p:nvPr>
            <p:ph type="title"/>
          </p:nvPr>
        </p:nvSpPr>
        <p:spPr/>
        <p:txBody>
          <a:bodyPr/>
          <a:lstStyle/>
          <a:p>
            <a:r>
              <a:rPr kumimoji="1" lang="ja-JP" altLang="en-US" dirty="0"/>
              <a:t>計算を行う</a:t>
            </a:r>
          </a:p>
        </p:txBody>
      </p:sp>
      <p:pic>
        <p:nvPicPr>
          <p:cNvPr id="6" name="図 5">
            <a:extLst>
              <a:ext uri="{FF2B5EF4-FFF2-40B4-BE49-F238E27FC236}">
                <a16:creationId xmlns:a16="http://schemas.microsoft.com/office/drawing/2014/main" id="{3CE481E3-62B9-7E16-D117-151883D4711A}"/>
              </a:ext>
            </a:extLst>
          </p:cNvPr>
          <p:cNvPicPr>
            <a:picLocks noChangeAspect="1"/>
          </p:cNvPicPr>
          <p:nvPr/>
        </p:nvPicPr>
        <p:blipFill>
          <a:blip r:embed="rId2"/>
          <a:stretch>
            <a:fillRect/>
          </a:stretch>
        </p:blipFill>
        <p:spPr>
          <a:xfrm>
            <a:off x="457201" y="1268760"/>
            <a:ext cx="3682752" cy="2681531"/>
          </a:xfrm>
          <a:prstGeom prst="rect">
            <a:avLst/>
          </a:prstGeom>
        </p:spPr>
      </p:pic>
      <p:pic>
        <p:nvPicPr>
          <p:cNvPr id="8" name="図 7">
            <a:extLst>
              <a:ext uri="{FF2B5EF4-FFF2-40B4-BE49-F238E27FC236}">
                <a16:creationId xmlns:a16="http://schemas.microsoft.com/office/drawing/2014/main" id="{5B5A45B3-8CBC-E4F0-FF99-23F625C0BCAC}"/>
              </a:ext>
            </a:extLst>
          </p:cNvPr>
          <p:cNvPicPr>
            <a:picLocks noChangeAspect="1"/>
          </p:cNvPicPr>
          <p:nvPr/>
        </p:nvPicPr>
        <p:blipFill>
          <a:blip r:embed="rId3"/>
          <a:stretch>
            <a:fillRect/>
          </a:stretch>
        </p:blipFill>
        <p:spPr>
          <a:xfrm>
            <a:off x="4627948" y="1772816"/>
            <a:ext cx="3222913" cy="2007253"/>
          </a:xfrm>
          <a:prstGeom prst="rect">
            <a:avLst/>
          </a:prstGeom>
        </p:spPr>
      </p:pic>
      <p:sp>
        <p:nvSpPr>
          <p:cNvPr id="9" name="テキスト ボックス 8">
            <a:extLst>
              <a:ext uri="{FF2B5EF4-FFF2-40B4-BE49-F238E27FC236}">
                <a16:creationId xmlns:a16="http://schemas.microsoft.com/office/drawing/2014/main" id="{953B15C3-8708-884B-96CA-1CF159E34439}"/>
              </a:ext>
            </a:extLst>
          </p:cNvPr>
          <p:cNvSpPr txBox="1"/>
          <p:nvPr/>
        </p:nvSpPr>
        <p:spPr>
          <a:xfrm>
            <a:off x="4499992" y="1268760"/>
            <a:ext cx="646331" cy="369332"/>
          </a:xfrm>
          <a:prstGeom prst="rect">
            <a:avLst/>
          </a:prstGeom>
          <a:noFill/>
        </p:spPr>
        <p:txBody>
          <a:bodyPr wrap="none" rtlCol="0">
            <a:spAutoFit/>
          </a:bodyPr>
          <a:lstStyle/>
          <a:p>
            <a:r>
              <a:rPr kumimoji="1" lang="ja-JP" altLang="en-US" dirty="0"/>
              <a:t>用語</a:t>
            </a:r>
          </a:p>
        </p:txBody>
      </p:sp>
    </p:spTree>
    <p:extLst>
      <p:ext uri="{BB962C8B-B14F-4D97-AF65-F5344CB8AC3E}">
        <p14:creationId xmlns:p14="http://schemas.microsoft.com/office/powerpoint/2010/main" val="3417867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868BD0-4280-C0A0-04CD-03013DF6DA20}"/>
              </a:ext>
            </a:extLst>
          </p:cNvPr>
          <p:cNvSpPr>
            <a:spLocks noGrp="1"/>
          </p:cNvSpPr>
          <p:nvPr>
            <p:ph type="title"/>
          </p:nvPr>
        </p:nvSpPr>
        <p:spPr/>
        <p:txBody>
          <a:bodyPr/>
          <a:lstStyle/>
          <a:p>
            <a:r>
              <a:rPr kumimoji="1" lang="ja-JP" altLang="en-US" dirty="0"/>
              <a:t>算術演算子</a:t>
            </a:r>
          </a:p>
        </p:txBody>
      </p:sp>
      <p:sp>
        <p:nvSpPr>
          <p:cNvPr id="5" name="テキスト ボックス 4">
            <a:extLst>
              <a:ext uri="{FF2B5EF4-FFF2-40B4-BE49-F238E27FC236}">
                <a16:creationId xmlns:a16="http://schemas.microsoft.com/office/drawing/2014/main" id="{925FC402-533E-28B1-508D-9A75E2AE4A06}"/>
              </a:ext>
            </a:extLst>
          </p:cNvPr>
          <p:cNvSpPr txBox="1"/>
          <p:nvPr/>
        </p:nvSpPr>
        <p:spPr>
          <a:xfrm>
            <a:off x="302186" y="1819696"/>
            <a:ext cx="1338828" cy="369332"/>
          </a:xfrm>
          <a:prstGeom prst="rect">
            <a:avLst/>
          </a:prstGeom>
          <a:noFill/>
        </p:spPr>
        <p:txBody>
          <a:bodyPr wrap="none" rtlCol="0">
            <a:spAutoFit/>
          </a:bodyPr>
          <a:lstStyle/>
          <a:p>
            <a:r>
              <a:rPr kumimoji="1" lang="ja-JP" altLang="en-US" dirty="0"/>
              <a:t>算術演算子</a:t>
            </a:r>
          </a:p>
        </p:txBody>
      </p:sp>
      <p:pic>
        <p:nvPicPr>
          <p:cNvPr id="6" name="図 5">
            <a:extLst>
              <a:ext uri="{FF2B5EF4-FFF2-40B4-BE49-F238E27FC236}">
                <a16:creationId xmlns:a16="http://schemas.microsoft.com/office/drawing/2014/main" id="{C90537C5-77BA-18B7-97E8-76EC51F17853}"/>
              </a:ext>
            </a:extLst>
          </p:cNvPr>
          <p:cNvPicPr>
            <a:picLocks noChangeAspect="1"/>
          </p:cNvPicPr>
          <p:nvPr/>
        </p:nvPicPr>
        <p:blipFill>
          <a:blip r:embed="rId2"/>
          <a:stretch>
            <a:fillRect/>
          </a:stretch>
        </p:blipFill>
        <p:spPr>
          <a:xfrm>
            <a:off x="971600" y="2276872"/>
            <a:ext cx="2397835" cy="2181881"/>
          </a:xfrm>
          <a:prstGeom prst="rect">
            <a:avLst/>
          </a:prstGeom>
        </p:spPr>
      </p:pic>
      <p:sp>
        <p:nvSpPr>
          <p:cNvPr id="7" name="テキスト ボックス 6">
            <a:extLst>
              <a:ext uri="{FF2B5EF4-FFF2-40B4-BE49-F238E27FC236}">
                <a16:creationId xmlns:a16="http://schemas.microsoft.com/office/drawing/2014/main" id="{672B6C2A-30DF-650D-5450-E982DF234A42}"/>
              </a:ext>
            </a:extLst>
          </p:cNvPr>
          <p:cNvSpPr txBox="1"/>
          <p:nvPr/>
        </p:nvSpPr>
        <p:spPr>
          <a:xfrm>
            <a:off x="3960275" y="1819696"/>
            <a:ext cx="2223686" cy="369332"/>
          </a:xfrm>
          <a:prstGeom prst="rect">
            <a:avLst/>
          </a:prstGeom>
          <a:noFill/>
        </p:spPr>
        <p:txBody>
          <a:bodyPr wrap="none" rtlCol="0">
            <a:spAutoFit/>
          </a:bodyPr>
          <a:lstStyle/>
          <a:p>
            <a:r>
              <a:rPr kumimoji="1" lang="ja-JP" altLang="en-US" dirty="0"/>
              <a:t>変数を含む算術演算</a:t>
            </a:r>
          </a:p>
        </p:txBody>
      </p:sp>
      <p:pic>
        <p:nvPicPr>
          <p:cNvPr id="8" name="図 7">
            <a:extLst>
              <a:ext uri="{FF2B5EF4-FFF2-40B4-BE49-F238E27FC236}">
                <a16:creationId xmlns:a16="http://schemas.microsoft.com/office/drawing/2014/main" id="{3108B081-CF68-25B9-C939-24BF98693DB4}"/>
              </a:ext>
            </a:extLst>
          </p:cNvPr>
          <p:cNvPicPr>
            <a:picLocks noChangeAspect="1"/>
          </p:cNvPicPr>
          <p:nvPr/>
        </p:nvPicPr>
        <p:blipFill>
          <a:blip r:embed="rId3"/>
          <a:stretch>
            <a:fillRect/>
          </a:stretch>
        </p:blipFill>
        <p:spPr>
          <a:xfrm>
            <a:off x="4118611" y="2323752"/>
            <a:ext cx="3972479" cy="1143160"/>
          </a:xfrm>
          <a:prstGeom prst="rect">
            <a:avLst/>
          </a:prstGeom>
        </p:spPr>
      </p:pic>
      <p:sp>
        <p:nvSpPr>
          <p:cNvPr id="9" name="テキスト ボックス 8">
            <a:extLst>
              <a:ext uri="{FF2B5EF4-FFF2-40B4-BE49-F238E27FC236}">
                <a16:creationId xmlns:a16="http://schemas.microsoft.com/office/drawing/2014/main" id="{30BB6846-BD76-2B70-1817-C0E91B583765}"/>
              </a:ext>
            </a:extLst>
          </p:cNvPr>
          <p:cNvSpPr txBox="1">
            <a:spLocks noChangeArrowheads="1"/>
          </p:cNvSpPr>
          <p:nvPr/>
        </p:nvSpPr>
        <p:spPr bwMode="auto">
          <a:xfrm>
            <a:off x="4118611" y="3902010"/>
            <a:ext cx="341805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j</a:t>
            </a:r>
            <a:r>
              <a:rPr lang="ja-JP" altLang="en-US" sz="2000" dirty="0"/>
              <a:t>の値は </a:t>
            </a:r>
            <a:r>
              <a:rPr lang="en-US" altLang="ja-JP" sz="2000" dirty="0"/>
              <a:t>20</a:t>
            </a:r>
            <a:endParaRPr lang="ja-JP" altLang="en-US" sz="2000" dirty="0"/>
          </a:p>
        </p:txBody>
      </p:sp>
      <p:cxnSp>
        <p:nvCxnSpPr>
          <p:cNvPr id="10" name="直線矢印コネクタ 9">
            <a:extLst>
              <a:ext uri="{FF2B5EF4-FFF2-40B4-BE49-F238E27FC236}">
                <a16:creationId xmlns:a16="http://schemas.microsoft.com/office/drawing/2014/main" id="{06A6D20F-BBCB-5DB0-2653-E9D749FB3FAB}"/>
              </a:ext>
            </a:extLst>
          </p:cNvPr>
          <p:cNvCxnSpPr>
            <a:cxnSpLocks/>
          </p:cNvCxnSpPr>
          <p:nvPr/>
        </p:nvCxnSpPr>
        <p:spPr>
          <a:xfrm>
            <a:off x="4315469" y="3579436"/>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4E3947B-BE67-CB67-6347-D5DF00ABC177}"/>
              </a:ext>
            </a:extLst>
          </p:cNvPr>
          <p:cNvSpPr txBox="1"/>
          <p:nvPr/>
        </p:nvSpPr>
        <p:spPr>
          <a:xfrm>
            <a:off x="4315469" y="3575023"/>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3" name="テキスト ボックス 2">
            <a:extLst>
              <a:ext uri="{FF2B5EF4-FFF2-40B4-BE49-F238E27FC236}">
                <a16:creationId xmlns:a16="http://schemas.microsoft.com/office/drawing/2014/main" id="{3603817B-221A-B686-24D6-BDE7E305C4ED}"/>
              </a:ext>
            </a:extLst>
          </p:cNvPr>
          <p:cNvSpPr txBox="1">
            <a:spLocks noChangeArrowheads="1"/>
          </p:cNvSpPr>
          <p:nvPr/>
        </p:nvSpPr>
        <p:spPr bwMode="auto">
          <a:xfrm>
            <a:off x="4118611" y="5894685"/>
            <a:ext cx="4392761"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いろいろな計算をしてみよう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507158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30212B-72B2-313D-7D91-5809E3AF4ABD}"/>
              </a:ext>
            </a:extLst>
          </p:cNvPr>
          <p:cNvSpPr>
            <a:spLocks noGrp="1"/>
          </p:cNvSpPr>
          <p:nvPr>
            <p:ph type="title"/>
          </p:nvPr>
        </p:nvSpPr>
        <p:spPr/>
        <p:txBody>
          <a:bodyPr/>
          <a:lstStyle/>
          <a:p>
            <a:r>
              <a:rPr kumimoji="1" lang="ja-JP" altLang="en-US" dirty="0"/>
              <a:t>変数の値を変更する</a:t>
            </a:r>
          </a:p>
        </p:txBody>
      </p:sp>
      <p:sp>
        <p:nvSpPr>
          <p:cNvPr id="3" name="コンテンツ プレースホルダー 2">
            <a:extLst>
              <a:ext uri="{FF2B5EF4-FFF2-40B4-BE49-F238E27FC236}">
                <a16:creationId xmlns:a16="http://schemas.microsoft.com/office/drawing/2014/main" id="{74E91970-222D-880D-3E60-23C60EEE2282}"/>
              </a:ext>
            </a:extLst>
          </p:cNvPr>
          <p:cNvSpPr>
            <a:spLocks noGrp="1"/>
          </p:cNvSpPr>
          <p:nvPr>
            <p:ph idx="1"/>
          </p:nvPr>
        </p:nvSpPr>
        <p:spPr/>
        <p:txBody>
          <a:bodyPr/>
          <a:lstStyle/>
          <a:p>
            <a:pPr marL="0" indent="0">
              <a:buNone/>
            </a:pPr>
            <a:r>
              <a:rPr lang="ja-JP" altLang="en-US" dirty="0"/>
              <a:t>例：変数</a:t>
            </a:r>
            <a:r>
              <a:rPr lang="en-US" altLang="ja-JP" dirty="0" err="1">
                <a:latin typeface="Lucida Console" panose="020B0609040504020204" pitchFamily="49" charset="0"/>
              </a:rPr>
              <a:t>i</a:t>
            </a:r>
            <a:r>
              <a:rPr lang="ja-JP" altLang="en-US" dirty="0"/>
              <a:t>の値を </a:t>
            </a:r>
            <a:r>
              <a:rPr lang="en-US" altLang="ja-JP" dirty="0"/>
              <a:t>3</a:t>
            </a:r>
            <a:r>
              <a:rPr lang="ja-JP" altLang="en-US" dirty="0"/>
              <a:t> 増やす</a:t>
            </a:r>
            <a:endParaRPr kumimoji="1" lang="ja-JP" altLang="en-US" dirty="0"/>
          </a:p>
        </p:txBody>
      </p:sp>
      <p:sp>
        <p:nvSpPr>
          <p:cNvPr id="5" name="テキスト ボックス 4">
            <a:extLst>
              <a:ext uri="{FF2B5EF4-FFF2-40B4-BE49-F238E27FC236}">
                <a16:creationId xmlns:a16="http://schemas.microsoft.com/office/drawing/2014/main" id="{A8BD40DF-DC5B-AFC1-97E5-AA6214EE70ED}"/>
              </a:ext>
            </a:extLst>
          </p:cNvPr>
          <p:cNvSpPr txBox="1">
            <a:spLocks noChangeArrowheads="1"/>
          </p:cNvSpPr>
          <p:nvPr/>
        </p:nvSpPr>
        <p:spPr bwMode="auto">
          <a:xfrm>
            <a:off x="539552" y="2060848"/>
            <a:ext cx="3418052" cy="52322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800" dirty="0" err="1"/>
              <a:t>i</a:t>
            </a:r>
            <a:r>
              <a:rPr lang="en-US" altLang="ja-JP" sz="2800" dirty="0"/>
              <a:t> = </a:t>
            </a:r>
            <a:r>
              <a:rPr lang="en-US" altLang="ja-JP" sz="2800" dirty="0" err="1"/>
              <a:t>i</a:t>
            </a:r>
            <a:r>
              <a:rPr lang="en-US" altLang="ja-JP" sz="2800" dirty="0"/>
              <a:t> + 3;</a:t>
            </a:r>
            <a:endParaRPr lang="ja-JP" altLang="en-US" sz="2800" dirty="0"/>
          </a:p>
        </p:txBody>
      </p:sp>
      <p:sp>
        <p:nvSpPr>
          <p:cNvPr id="6" name="テキスト ボックス 5">
            <a:extLst>
              <a:ext uri="{FF2B5EF4-FFF2-40B4-BE49-F238E27FC236}">
                <a16:creationId xmlns:a16="http://schemas.microsoft.com/office/drawing/2014/main" id="{CF297D07-AF8F-0F78-98C0-8F8F6853A067}"/>
              </a:ext>
            </a:extLst>
          </p:cNvPr>
          <p:cNvSpPr txBox="1"/>
          <p:nvPr/>
        </p:nvSpPr>
        <p:spPr>
          <a:xfrm>
            <a:off x="899592" y="2708920"/>
            <a:ext cx="5413661" cy="646331"/>
          </a:xfrm>
          <a:prstGeom prst="rect">
            <a:avLst/>
          </a:prstGeom>
          <a:noFill/>
        </p:spPr>
        <p:txBody>
          <a:bodyPr wrap="none" rtlCol="0">
            <a:spAutoFit/>
          </a:bodyPr>
          <a:lstStyle/>
          <a:p>
            <a:r>
              <a:rPr kumimoji="1" lang="en-US" altLang="ja-JP" dirty="0">
                <a:latin typeface="+mn-ea"/>
                <a:ea typeface="+mn-ea"/>
              </a:rPr>
              <a:t>※</a:t>
            </a:r>
            <a:r>
              <a:rPr kumimoji="1" lang="ja-JP" altLang="en-US" dirty="0">
                <a:latin typeface="+mn-ea"/>
                <a:ea typeface="+mn-ea"/>
              </a:rPr>
              <a:t> 「</a:t>
            </a:r>
            <a:r>
              <a:rPr kumimoji="1" lang="en-US" altLang="ja-JP" dirty="0" err="1">
                <a:latin typeface="Lucida Console" panose="020B0609040504020204" pitchFamily="49" charset="0"/>
                <a:ea typeface="+mn-ea"/>
              </a:rPr>
              <a:t>i</a:t>
            </a:r>
            <a:r>
              <a:rPr kumimoji="1" lang="en-US" altLang="ja-JP" dirty="0">
                <a:latin typeface="Lucida Console" panose="020B0609040504020204" pitchFamily="49" charset="0"/>
                <a:ea typeface="+mn-ea"/>
              </a:rPr>
              <a:t> </a:t>
            </a:r>
            <a:r>
              <a:rPr kumimoji="1" lang="ja-JP" altLang="en-US" dirty="0">
                <a:latin typeface="+mn-ea"/>
                <a:ea typeface="+mn-ea"/>
              </a:rPr>
              <a:t>の値に</a:t>
            </a:r>
            <a:r>
              <a:rPr kumimoji="1" lang="en-US" altLang="ja-JP" dirty="0">
                <a:latin typeface="+mn-ea"/>
                <a:ea typeface="+mn-ea"/>
              </a:rPr>
              <a:t>3</a:t>
            </a:r>
            <a:r>
              <a:rPr kumimoji="1" lang="ja-JP" altLang="en-US" dirty="0">
                <a:latin typeface="+mn-ea"/>
                <a:ea typeface="+mn-ea"/>
              </a:rPr>
              <a:t>を加えた」値を、変数</a:t>
            </a:r>
            <a:r>
              <a:rPr kumimoji="1" lang="en-US" altLang="ja-JP" dirty="0" err="1">
                <a:latin typeface="Lucida Console" panose="020B0609040504020204" pitchFamily="49" charset="0"/>
                <a:ea typeface="+mn-ea"/>
              </a:rPr>
              <a:t>i</a:t>
            </a:r>
            <a:r>
              <a:rPr kumimoji="1" lang="ja-JP" altLang="en-US" dirty="0">
                <a:latin typeface="+mn-ea"/>
                <a:ea typeface="+mn-ea"/>
              </a:rPr>
              <a:t>に代入する</a:t>
            </a:r>
            <a:endParaRPr kumimoji="1" lang="en-US" altLang="ja-JP" dirty="0">
              <a:latin typeface="+mn-ea"/>
              <a:ea typeface="+mn-ea"/>
            </a:endParaRPr>
          </a:p>
          <a:p>
            <a:r>
              <a:rPr kumimoji="1" lang="ja-JP" altLang="en-US" dirty="0">
                <a:latin typeface="+mn-ea"/>
                <a:ea typeface="+mn-ea"/>
              </a:rPr>
              <a:t>        </a:t>
            </a:r>
            <a:r>
              <a:rPr kumimoji="1" lang="en-US" altLang="ja-JP" dirty="0" err="1">
                <a:latin typeface="Lucida Console" panose="020B0609040504020204" pitchFamily="49" charset="0"/>
                <a:ea typeface="+mn-ea"/>
              </a:rPr>
              <a:t>i</a:t>
            </a:r>
            <a:r>
              <a:rPr kumimoji="1" lang="en-US" altLang="ja-JP" dirty="0">
                <a:latin typeface="Lucida Console" panose="020B0609040504020204" pitchFamily="49" charset="0"/>
                <a:ea typeface="+mn-ea"/>
              </a:rPr>
              <a:t> </a:t>
            </a:r>
            <a:r>
              <a:rPr kumimoji="1" lang="ja-JP" altLang="en-US" dirty="0">
                <a:latin typeface="Lucida Console" panose="020B0609040504020204" pitchFamily="49" charset="0"/>
                <a:ea typeface="+mn-ea"/>
              </a:rPr>
              <a:t>← </a:t>
            </a:r>
            <a:r>
              <a:rPr kumimoji="1" lang="en-US" altLang="ja-JP" dirty="0" err="1">
                <a:latin typeface="Lucida Console" panose="020B0609040504020204" pitchFamily="49" charset="0"/>
                <a:ea typeface="+mn-ea"/>
              </a:rPr>
              <a:t>i</a:t>
            </a:r>
            <a:r>
              <a:rPr kumimoji="1" lang="en-US" altLang="ja-JP" dirty="0">
                <a:latin typeface="Lucida Console" panose="020B0609040504020204" pitchFamily="49" charset="0"/>
                <a:ea typeface="+mn-ea"/>
              </a:rPr>
              <a:t> + 3</a:t>
            </a:r>
            <a:r>
              <a:rPr kumimoji="1" lang="en-US" altLang="ja-JP" dirty="0">
                <a:latin typeface="+mn-ea"/>
                <a:ea typeface="+mn-ea"/>
              </a:rPr>
              <a:t> </a:t>
            </a:r>
            <a:r>
              <a:rPr kumimoji="1" lang="ja-JP" altLang="en-US" dirty="0">
                <a:latin typeface="+mn-ea"/>
                <a:ea typeface="+mn-ea"/>
              </a:rPr>
              <a:t>のイメージ</a:t>
            </a:r>
            <a:endParaRPr kumimoji="1" lang="en-US" altLang="ja-JP" dirty="0">
              <a:latin typeface="+mn-ea"/>
              <a:ea typeface="+mn-ea"/>
            </a:endParaRPr>
          </a:p>
        </p:txBody>
      </p:sp>
      <p:cxnSp>
        <p:nvCxnSpPr>
          <p:cNvPr id="7" name="直線矢印コネクタ 6">
            <a:extLst>
              <a:ext uri="{FF2B5EF4-FFF2-40B4-BE49-F238E27FC236}">
                <a16:creationId xmlns:a16="http://schemas.microsoft.com/office/drawing/2014/main" id="{1845D2DC-0CAA-3140-CA76-06116F6A98E3}"/>
              </a:ext>
            </a:extLst>
          </p:cNvPr>
          <p:cNvCxnSpPr>
            <a:cxnSpLocks/>
          </p:cNvCxnSpPr>
          <p:nvPr/>
        </p:nvCxnSpPr>
        <p:spPr>
          <a:xfrm>
            <a:off x="683568" y="2799467"/>
            <a:ext cx="0" cy="13496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7504B14-FB29-042D-7D9B-076DC6667CFE}"/>
              </a:ext>
            </a:extLst>
          </p:cNvPr>
          <p:cNvSpPr txBox="1"/>
          <p:nvPr/>
        </p:nvSpPr>
        <p:spPr>
          <a:xfrm>
            <a:off x="755576" y="3623699"/>
            <a:ext cx="902811" cy="307777"/>
          </a:xfrm>
          <a:prstGeom prst="rect">
            <a:avLst/>
          </a:prstGeom>
          <a:noFill/>
        </p:spPr>
        <p:txBody>
          <a:bodyPr wrap="none" rtlCol="0">
            <a:spAutoFit/>
          </a:bodyPr>
          <a:lstStyle/>
          <a:p>
            <a:r>
              <a:rPr lang="ja-JP" altLang="en-US" sz="1400" dirty="0"/>
              <a:t>短縮表現</a:t>
            </a:r>
            <a:endParaRPr kumimoji="1" lang="ja-JP" altLang="en-US" sz="1400" dirty="0"/>
          </a:p>
        </p:txBody>
      </p:sp>
      <p:sp>
        <p:nvSpPr>
          <p:cNvPr id="10" name="テキスト ボックス 9">
            <a:extLst>
              <a:ext uri="{FF2B5EF4-FFF2-40B4-BE49-F238E27FC236}">
                <a16:creationId xmlns:a16="http://schemas.microsoft.com/office/drawing/2014/main" id="{8CB997B1-9271-384D-6A2D-BE132ACD2A6A}"/>
              </a:ext>
            </a:extLst>
          </p:cNvPr>
          <p:cNvSpPr txBox="1">
            <a:spLocks noChangeArrowheads="1"/>
          </p:cNvSpPr>
          <p:nvPr/>
        </p:nvSpPr>
        <p:spPr bwMode="auto">
          <a:xfrm>
            <a:off x="539552" y="4550059"/>
            <a:ext cx="3418052" cy="52322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800" dirty="0" err="1"/>
              <a:t>i</a:t>
            </a:r>
            <a:r>
              <a:rPr lang="en-US" altLang="ja-JP" sz="2800" dirty="0"/>
              <a:t> += 3;</a:t>
            </a:r>
            <a:endParaRPr lang="ja-JP" altLang="en-US" sz="2800" dirty="0"/>
          </a:p>
        </p:txBody>
      </p:sp>
    </p:spTree>
    <p:extLst>
      <p:ext uri="{BB962C8B-B14F-4D97-AF65-F5344CB8AC3E}">
        <p14:creationId xmlns:p14="http://schemas.microsoft.com/office/powerpoint/2010/main" val="3273012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63C61-03A9-EDA1-1DDE-C87F038A2D10}"/>
              </a:ext>
            </a:extLst>
          </p:cNvPr>
          <p:cNvSpPr>
            <a:spLocks noGrp="1"/>
          </p:cNvSpPr>
          <p:nvPr>
            <p:ph type="title"/>
          </p:nvPr>
        </p:nvSpPr>
        <p:spPr/>
        <p:txBody>
          <a:bodyPr/>
          <a:lstStyle/>
          <a:p>
            <a:r>
              <a:rPr lang="ja-JP" altLang="en-US" dirty="0"/>
              <a:t>さまざまな短縮表現</a:t>
            </a:r>
            <a:endParaRPr kumimoji="1" lang="ja-JP" altLang="en-US" dirty="0"/>
          </a:p>
        </p:txBody>
      </p:sp>
      <p:graphicFrame>
        <p:nvGraphicFramePr>
          <p:cNvPr id="6" name="表 6">
            <a:extLst>
              <a:ext uri="{FF2B5EF4-FFF2-40B4-BE49-F238E27FC236}">
                <a16:creationId xmlns:a16="http://schemas.microsoft.com/office/drawing/2014/main" id="{2C876830-6879-003F-42DA-5392FFBD19CB}"/>
              </a:ext>
            </a:extLst>
          </p:cNvPr>
          <p:cNvGraphicFramePr>
            <a:graphicFrameLocks noGrp="1"/>
          </p:cNvGraphicFramePr>
          <p:nvPr>
            <p:ph idx="1"/>
          </p:nvPr>
        </p:nvGraphicFramePr>
        <p:xfrm>
          <a:off x="457200" y="1214438"/>
          <a:ext cx="8229600" cy="5022872"/>
        </p:xfrm>
        <a:graphic>
          <a:graphicData uri="http://schemas.openxmlformats.org/drawingml/2006/table">
            <a:tbl>
              <a:tblPr firstRow="1" bandRow="1">
                <a:tableStyleId>{5940675A-B579-460E-94D1-54222C63F5DA}</a:tableStyleId>
              </a:tblPr>
              <a:tblGrid>
                <a:gridCol w="1090464">
                  <a:extLst>
                    <a:ext uri="{9D8B030D-6E8A-4147-A177-3AD203B41FA5}">
                      <a16:colId xmlns:a16="http://schemas.microsoft.com/office/drawing/2014/main" val="3010078518"/>
                    </a:ext>
                  </a:extLst>
                </a:gridCol>
                <a:gridCol w="1944216">
                  <a:extLst>
                    <a:ext uri="{9D8B030D-6E8A-4147-A177-3AD203B41FA5}">
                      <a16:colId xmlns:a16="http://schemas.microsoft.com/office/drawing/2014/main" val="3650406221"/>
                    </a:ext>
                  </a:extLst>
                </a:gridCol>
                <a:gridCol w="5194920">
                  <a:extLst>
                    <a:ext uri="{9D8B030D-6E8A-4147-A177-3AD203B41FA5}">
                      <a16:colId xmlns:a16="http://schemas.microsoft.com/office/drawing/2014/main" val="2252799822"/>
                    </a:ext>
                  </a:extLst>
                </a:gridCol>
              </a:tblGrid>
              <a:tr h="627859">
                <a:tc>
                  <a:txBody>
                    <a:bodyPr/>
                    <a:lstStyle/>
                    <a:p>
                      <a:r>
                        <a:rPr kumimoji="1" lang="ja-JP" altLang="en-US" dirty="0"/>
                        <a:t>演算子</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dirty="0"/>
                        <a:t>演算の内容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kumimoji="1" lang="ja-JP" altLang="en-US" dirty="0"/>
                        <a:t>使用例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80328139"/>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加算代入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a:t>
                      </a:r>
                      <a:r>
                        <a:rPr kumimoji="1" lang="ja-JP" altLang="en-US" dirty="0">
                          <a:latin typeface="Lucida Console" panose="020B0609040504020204" pitchFamily="49" charset="0"/>
                        </a:rPr>
                        <a:t> </a:t>
                      </a:r>
                      <a:r>
                        <a:rPr kumimoji="1" lang="en-US" altLang="ja-JP" dirty="0">
                          <a:latin typeface="Lucida Console" panose="020B0609040504020204" pitchFamily="49" charset="0"/>
                        </a:rPr>
                        <a:t>+=</a:t>
                      </a:r>
                      <a:r>
                        <a:rPr kumimoji="1" lang="ja-JP" altLang="en-US" dirty="0">
                          <a:latin typeface="Lucida Console" panose="020B0609040504020204" pitchFamily="49" charset="0"/>
                        </a:rPr>
                        <a:t> </a:t>
                      </a:r>
                      <a:r>
                        <a:rPr kumimoji="1" lang="en-US" altLang="ja-JP" dirty="0">
                          <a:latin typeface="Lucida Console" panose="020B0609040504020204" pitchFamily="49" charset="0"/>
                        </a:rPr>
                        <a:t>2;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a:t>
                      </a:r>
                      <a:r>
                        <a:rPr kumimoji="1" lang="ja-JP" altLang="en-US" dirty="0">
                          <a:latin typeface="Lucida Console" panose="020B0609040504020204" pitchFamily="49" charset="0"/>
                        </a:rPr>
                        <a:t> </a:t>
                      </a:r>
                      <a:r>
                        <a:rPr kumimoji="1" lang="en-US" altLang="ja-JP" dirty="0">
                          <a:latin typeface="Lucida Console" panose="020B0609040504020204" pitchFamily="49" charset="0"/>
                        </a:rPr>
                        <a:t>=</a:t>
                      </a:r>
                      <a:r>
                        <a:rPr kumimoji="1" lang="ja-JP" altLang="en-US" dirty="0">
                          <a:latin typeface="Lucida Console" panose="020B0609040504020204" pitchFamily="49" charset="0"/>
                        </a:rPr>
                        <a:t> </a:t>
                      </a:r>
                      <a:r>
                        <a:rPr kumimoji="1" lang="en-US" altLang="ja-JP" dirty="0">
                          <a:latin typeface="Lucida Console" panose="020B0609040504020204" pitchFamily="49" charset="0"/>
                        </a:rPr>
                        <a:t>a</a:t>
                      </a:r>
                      <a:r>
                        <a:rPr kumimoji="1" lang="ja-JP" altLang="en-US" dirty="0">
                          <a:latin typeface="Lucida Console" panose="020B0609040504020204" pitchFamily="49" charset="0"/>
                        </a:rPr>
                        <a:t> </a:t>
                      </a:r>
                      <a:r>
                        <a:rPr kumimoji="1" lang="en-US" altLang="ja-JP" dirty="0">
                          <a:latin typeface="Lucida Console" panose="020B0609040504020204" pitchFamily="49" charset="0"/>
                        </a:rPr>
                        <a:t>+</a:t>
                      </a:r>
                      <a:r>
                        <a:rPr kumimoji="1" lang="ja-JP" altLang="en-US" dirty="0">
                          <a:latin typeface="Lucida Console" panose="020B0609040504020204" pitchFamily="49" charset="0"/>
                        </a:rPr>
                        <a:t> </a:t>
                      </a:r>
                      <a:r>
                        <a:rPr kumimoji="1" lang="en-US" altLang="ja-JP" dirty="0">
                          <a:latin typeface="Lucida Console" panose="020B0609040504020204" pitchFamily="49" charset="0"/>
                        </a:rPr>
                        <a:t>2; </a:t>
                      </a:r>
                      <a:r>
                        <a:rPr kumimoji="1" lang="ja-JP" altLang="en-US" dirty="0">
                          <a:latin typeface="Lucida Console" panose="020B0609040504020204" pitchFamily="49" charset="0"/>
                        </a:rPr>
                        <a:t>と同じ）</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207373"/>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減算代入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a:t>
                      </a:r>
                      <a:r>
                        <a:rPr kumimoji="1" lang="ja-JP" altLang="en-US" dirty="0">
                          <a:latin typeface="Lucida Console" panose="020B0609040504020204" pitchFamily="49" charset="0"/>
                        </a:rPr>
                        <a:t> </a:t>
                      </a:r>
                      <a:r>
                        <a:rPr kumimoji="1" lang="en-US" altLang="ja-JP" dirty="0">
                          <a:latin typeface="Lucida Console" panose="020B0609040504020204" pitchFamily="49" charset="0"/>
                        </a:rPr>
                        <a:t>-= 2;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- 2;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3566738"/>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乗算代入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 *= 2;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2;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0723968"/>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除算代入</a:t>
                      </a:r>
                      <a:endParaRPr kumimoji="1" lang="en-US" altLang="ja-JP"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 /= 2;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2;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0998452"/>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剰余代入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 %= 2;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2;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963415"/>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インクリメント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+ 1;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905520"/>
                  </a:ext>
                </a:extLst>
              </a:tr>
              <a:tr h="627859">
                <a:tc>
                  <a:txBody>
                    <a:bodyPr/>
                    <a:lstStyle/>
                    <a:p>
                      <a:pPr algn="ctr"/>
                      <a:r>
                        <a:rPr kumimoji="1" lang="en-US" altLang="ja-JP" dirty="0">
                          <a:latin typeface="Lucida Console" panose="020B0609040504020204" pitchFamily="49" charset="0"/>
                        </a:rPr>
                        <a:t>--</a:t>
                      </a:r>
                      <a:endParaRPr kumimoji="1" lang="ja-JP" altLang="en-US" dirty="0">
                        <a:latin typeface="Lucida Console" panose="020B0609040504020204" pitchFamily="49"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a:t>デクリメント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dirty="0">
                          <a:latin typeface="Lucida Console" panose="020B0609040504020204" pitchFamily="49" charset="0"/>
                        </a:rPr>
                        <a:t>a--;  </a:t>
                      </a:r>
                      <a:r>
                        <a:rPr kumimoji="1" lang="ja-JP" altLang="en-US" dirty="0">
                          <a:latin typeface="Lucida Console" panose="020B0609040504020204" pitchFamily="49" charset="0"/>
                        </a:rPr>
                        <a:t>（</a:t>
                      </a:r>
                      <a:r>
                        <a:rPr kumimoji="1" lang="en-US" altLang="ja-JP" dirty="0">
                          <a:latin typeface="Lucida Console" panose="020B0609040504020204" pitchFamily="49" charset="0"/>
                        </a:rPr>
                        <a:t>a = a - 1; </a:t>
                      </a:r>
                      <a:r>
                        <a:rPr kumimoji="1" lang="ja-JP" altLang="en-US" dirty="0">
                          <a:latin typeface="Lucida Console" panose="020B0609040504020204" pitchFamily="49" charset="0"/>
                        </a:rPr>
                        <a:t>と同じ）</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0400775"/>
                  </a:ext>
                </a:extLst>
              </a:tr>
            </a:tbl>
          </a:graphicData>
        </a:graphic>
      </p:graphicFrame>
      <p:sp>
        <p:nvSpPr>
          <p:cNvPr id="3" name="テキスト ボックス 2">
            <a:extLst>
              <a:ext uri="{FF2B5EF4-FFF2-40B4-BE49-F238E27FC236}">
                <a16:creationId xmlns:a16="http://schemas.microsoft.com/office/drawing/2014/main" id="{92015E11-D02B-9187-6BD1-E53E6D9C4E28}"/>
              </a:ext>
            </a:extLst>
          </p:cNvPr>
          <p:cNvSpPr txBox="1">
            <a:spLocks noChangeArrowheads="1"/>
          </p:cNvSpPr>
          <p:nvPr/>
        </p:nvSpPr>
        <p:spPr bwMode="auto">
          <a:xfrm>
            <a:off x="3779912" y="6356350"/>
            <a:ext cx="4392761"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いろいろな計算をしてみよう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359139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F1E74-74E8-9205-7040-886B2821A94C}"/>
              </a:ext>
            </a:extLst>
          </p:cNvPr>
          <p:cNvSpPr>
            <a:spLocks noGrp="1"/>
          </p:cNvSpPr>
          <p:nvPr>
            <p:ph type="title"/>
          </p:nvPr>
        </p:nvSpPr>
        <p:spPr/>
        <p:txBody>
          <a:bodyPr/>
          <a:lstStyle/>
          <a:p>
            <a:r>
              <a:rPr lang="ja-JP" altLang="en-US" dirty="0"/>
              <a:t>キーボードからの入力を受け取る</a:t>
            </a:r>
            <a:endParaRPr kumimoji="1" lang="ja-JP" altLang="en-US" dirty="0"/>
          </a:p>
        </p:txBody>
      </p:sp>
      <p:sp>
        <p:nvSpPr>
          <p:cNvPr id="5" name="テキスト ボックス 4">
            <a:extLst>
              <a:ext uri="{FF2B5EF4-FFF2-40B4-BE49-F238E27FC236}">
                <a16:creationId xmlns:a16="http://schemas.microsoft.com/office/drawing/2014/main" id="{E7BF17E5-CACC-8617-BA19-3D969D2DB005}"/>
              </a:ext>
            </a:extLst>
          </p:cNvPr>
          <p:cNvSpPr txBox="1">
            <a:spLocks noChangeArrowheads="1"/>
          </p:cNvSpPr>
          <p:nvPr/>
        </p:nvSpPr>
        <p:spPr bwMode="auto">
          <a:xfrm>
            <a:off x="611560" y="2004690"/>
            <a:ext cx="6533562" cy="2862322"/>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#include &lt;</a:t>
            </a:r>
            <a:r>
              <a:rPr lang="en-US" altLang="ja-JP" sz="2000" dirty="0" err="1"/>
              <a:t>stdio.h</a:t>
            </a:r>
            <a:r>
              <a:rPr lang="en-US" altLang="ja-JP" sz="2000" dirty="0"/>
              <a:t>&gt;</a:t>
            </a:r>
          </a:p>
          <a:p>
            <a:endParaRPr lang="en-US" altLang="ja-JP" sz="2000" dirty="0"/>
          </a:p>
          <a:p>
            <a:r>
              <a:rPr lang="en-US" altLang="ja-JP" sz="2000" dirty="0"/>
              <a:t>int main(void)</a:t>
            </a:r>
          </a:p>
          <a:p>
            <a:r>
              <a:rPr lang="en-US" altLang="ja-JP" sz="2000" dirty="0"/>
              <a:t>{</a:t>
            </a:r>
          </a:p>
          <a:p>
            <a:r>
              <a:rPr lang="ja-JP" altLang="en-US" sz="2000" dirty="0"/>
              <a:t>    </a:t>
            </a:r>
            <a:r>
              <a:rPr lang="en-US" altLang="ja-JP" sz="2000" dirty="0"/>
              <a:t>int </a:t>
            </a:r>
            <a:r>
              <a:rPr lang="en-US" altLang="ja-JP" sz="2000" dirty="0" err="1"/>
              <a:t>i</a:t>
            </a:r>
            <a:r>
              <a:rPr lang="en-US" altLang="ja-JP" sz="2000" dirty="0"/>
              <a:t>;</a:t>
            </a:r>
          </a:p>
          <a:p>
            <a:r>
              <a:rPr lang="ja-JP" altLang="en-US" sz="2000" dirty="0"/>
              <a:t>    </a:t>
            </a:r>
            <a:r>
              <a:rPr lang="en-US" altLang="ja-JP" sz="2000" dirty="0" err="1"/>
              <a:t>printf</a:t>
            </a:r>
            <a:r>
              <a:rPr lang="en-US" altLang="ja-JP" sz="2000" dirty="0"/>
              <a:t>("</a:t>
            </a:r>
            <a:r>
              <a:rPr lang="ja-JP" altLang="en-US" sz="2000" dirty="0"/>
              <a:t>整数を入力してください￥</a:t>
            </a:r>
            <a:r>
              <a:rPr lang="en-US" altLang="ja-JP" sz="2000" dirty="0"/>
              <a:t>n");</a:t>
            </a:r>
          </a:p>
          <a:p>
            <a:r>
              <a:rPr lang="ja-JP" altLang="en-US" sz="2000" dirty="0"/>
              <a:t>    </a:t>
            </a:r>
            <a:r>
              <a:rPr lang="en-US" altLang="ja-JP" sz="2000" dirty="0" err="1">
                <a:solidFill>
                  <a:srgbClr val="FF0000"/>
                </a:solidFill>
              </a:rPr>
              <a:t>scanf_s</a:t>
            </a:r>
            <a:r>
              <a:rPr lang="en-US" altLang="ja-JP" sz="2000" dirty="0">
                <a:solidFill>
                  <a:srgbClr val="FF0000"/>
                </a:solidFill>
              </a:rPr>
              <a:t>("%d", &amp;</a:t>
            </a:r>
            <a:r>
              <a:rPr lang="en-US" altLang="ja-JP" sz="2000" dirty="0" err="1">
                <a:solidFill>
                  <a:srgbClr val="FF0000"/>
                </a:solidFill>
              </a:rPr>
              <a:t>i</a:t>
            </a:r>
            <a:r>
              <a:rPr lang="en-US" altLang="ja-JP" sz="2000" dirty="0">
                <a:solidFill>
                  <a:srgbClr val="FF0000"/>
                </a:solidFill>
              </a:rPr>
              <a:t>);</a:t>
            </a:r>
          </a:p>
          <a:p>
            <a:r>
              <a:rPr lang="ja-JP" altLang="en-US" sz="2000" dirty="0"/>
              <a:t>    </a:t>
            </a:r>
            <a:r>
              <a:rPr lang="en-US" altLang="ja-JP" sz="2000" dirty="0" err="1"/>
              <a:t>printf</a:t>
            </a:r>
            <a:r>
              <a:rPr lang="en-US" altLang="ja-JP" sz="2000" dirty="0"/>
              <a:t>("%d</a:t>
            </a:r>
            <a:r>
              <a:rPr lang="ja-JP" altLang="en-US" sz="2000" dirty="0"/>
              <a:t>が入力されました</a:t>
            </a:r>
            <a:r>
              <a:rPr lang="en-US" altLang="ja-JP" sz="2000" dirty="0"/>
              <a:t>¥n", </a:t>
            </a:r>
            <a:r>
              <a:rPr lang="en-US" altLang="ja-JP" sz="2000" dirty="0" err="1"/>
              <a:t>i</a:t>
            </a:r>
            <a:r>
              <a:rPr lang="en-US" altLang="ja-JP" sz="2000" dirty="0"/>
              <a:t>);</a:t>
            </a:r>
          </a:p>
          <a:p>
            <a:r>
              <a:rPr lang="en-US" altLang="ja-JP" sz="2000" dirty="0"/>
              <a:t>}</a:t>
            </a:r>
            <a:endParaRPr lang="ja-JP" altLang="en-US" sz="2000" dirty="0"/>
          </a:p>
        </p:txBody>
      </p:sp>
      <p:sp>
        <p:nvSpPr>
          <p:cNvPr id="6" name="テキスト ボックス 5">
            <a:extLst>
              <a:ext uri="{FF2B5EF4-FFF2-40B4-BE49-F238E27FC236}">
                <a16:creationId xmlns:a16="http://schemas.microsoft.com/office/drawing/2014/main" id="{255A5F5A-5F17-3608-07F3-CCCA642A4AA2}"/>
              </a:ext>
            </a:extLst>
          </p:cNvPr>
          <p:cNvSpPr txBox="1">
            <a:spLocks noChangeArrowheads="1"/>
          </p:cNvSpPr>
          <p:nvPr/>
        </p:nvSpPr>
        <p:spPr bwMode="auto">
          <a:xfrm>
            <a:off x="588724" y="5345057"/>
            <a:ext cx="3418052" cy="1015663"/>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ja-JP" altLang="en-US" sz="2000" dirty="0"/>
              <a:t>整数を入力してください</a:t>
            </a:r>
          </a:p>
          <a:p>
            <a:r>
              <a:rPr lang="en-US" altLang="ja-JP" sz="2000" dirty="0">
                <a:solidFill>
                  <a:srgbClr val="0070C0"/>
                </a:solidFill>
              </a:rPr>
              <a:t>99</a:t>
            </a:r>
          </a:p>
          <a:p>
            <a:r>
              <a:rPr lang="en-US" altLang="ja-JP" sz="2000" dirty="0"/>
              <a:t>99</a:t>
            </a:r>
            <a:r>
              <a:rPr lang="ja-JP" altLang="en-US" sz="2000" dirty="0"/>
              <a:t>が入力されました</a:t>
            </a:r>
          </a:p>
        </p:txBody>
      </p:sp>
      <p:cxnSp>
        <p:nvCxnSpPr>
          <p:cNvPr id="7" name="直線矢印コネクタ 6">
            <a:extLst>
              <a:ext uri="{FF2B5EF4-FFF2-40B4-BE49-F238E27FC236}">
                <a16:creationId xmlns:a16="http://schemas.microsoft.com/office/drawing/2014/main" id="{F97D661B-C85E-E14D-69C9-5C5EF6E25F20}"/>
              </a:ext>
            </a:extLst>
          </p:cNvPr>
          <p:cNvCxnSpPr>
            <a:cxnSpLocks/>
          </p:cNvCxnSpPr>
          <p:nvPr/>
        </p:nvCxnSpPr>
        <p:spPr>
          <a:xfrm>
            <a:off x="785582" y="5022483"/>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A5E533E-3D07-E525-6F83-8F6A5FAE75B3}"/>
              </a:ext>
            </a:extLst>
          </p:cNvPr>
          <p:cNvSpPr txBox="1"/>
          <p:nvPr/>
        </p:nvSpPr>
        <p:spPr>
          <a:xfrm>
            <a:off x="785582" y="5018070"/>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9" name="テキスト ボックス 8">
            <a:extLst>
              <a:ext uri="{FF2B5EF4-FFF2-40B4-BE49-F238E27FC236}">
                <a16:creationId xmlns:a16="http://schemas.microsoft.com/office/drawing/2014/main" id="{EEC73805-CA0D-4B57-BEDA-F4580BB6DF78}"/>
              </a:ext>
            </a:extLst>
          </p:cNvPr>
          <p:cNvSpPr txBox="1"/>
          <p:nvPr/>
        </p:nvSpPr>
        <p:spPr>
          <a:xfrm>
            <a:off x="1664099" y="5723195"/>
            <a:ext cx="1899789" cy="276999"/>
          </a:xfrm>
          <a:prstGeom prst="rect">
            <a:avLst/>
          </a:prstGeom>
          <a:solidFill>
            <a:schemeClr val="bg1"/>
          </a:solidFill>
          <a:ln>
            <a:solidFill>
              <a:schemeClr val="accent1"/>
            </a:solidFill>
          </a:ln>
        </p:spPr>
        <p:txBody>
          <a:bodyPr wrap="square" rtlCol="0">
            <a:spAutoFit/>
          </a:bodyPr>
          <a:lstStyle/>
          <a:p>
            <a:r>
              <a:rPr kumimoji="1" lang="ja-JP" altLang="en-US" sz="1200" dirty="0">
                <a:latin typeface="+mn-ea"/>
                <a:ea typeface="+mn-ea"/>
              </a:rPr>
              <a:t>キーボードからの入力</a:t>
            </a:r>
          </a:p>
        </p:txBody>
      </p:sp>
      <p:cxnSp>
        <p:nvCxnSpPr>
          <p:cNvPr id="10" name="直線矢印コネクタ 9">
            <a:extLst>
              <a:ext uri="{FF2B5EF4-FFF2-40B4-BE49-F238E27FC236}">
                <a16:creationId xmlns:a16="http://schemas.microsoft.com/office/drawing/2014/main" id="{B37D6DBD-F315-D27F-6D2C-6ED5E487449D}"/>
              </a:ext>
            </a:extLst>
          </p:cNvPr>
          <p:cNvCxnSpPr>
            <a:cxnSpLocks/>
          </p:cNvCxnSpPr>
          <p:nvPr/>
        </p:nvCxnSpPr>
        <p:spPr>
          <a:xfrm flipH="1">
            <a:off x="1160043" y="5848053"/>
            <a:ext cx="50405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F661D9D-4902-C6EF-5E89-BA6D562F75AB}"/>
              </a:ext>
            </a:extLst>
          </p:cNvPr>
          <p:cNvSpPr txBox="1"/>
          <p:nvPr/>
        </p:nvSpPr>
        <p:spPr>
          <a:xfrm>
            <a:off x="4625703" y="3906403"/>
            <a:ext cx="3330673" cy="276999"/>
          </a:xfrm>
          <a:prstGeom prst="rect">
            <a:avLst/>
          </a:prstGeom>
          <a:solidFill>
            <a:schemeClr val="bg1"/>
          </a:solidFill>
          <a:ln>
            <a:solidFill>
              <a:schemeClr val="accent1"/>
            </a:solidFill>
          </a:ln>
        </p:spPr>
        <p:txBody>
          <a:bodyPr wrap="square" rtlCol="0">
            <a:spAutoFit/>
          </a:bodyPr>
          <a:lstStyle/>
          <a:p>
            <a:r>
              <a:rPr kumimoji="1" lang="ja-JP" altLang="en-US" sz="1200" dirty="0">
                <a:latin typeface="+mn-ea"/>
                <a:ea typeface="+mn-ea"/>
              </a:rPr>
              <a:t>キーボードからの入力を変数</a:t>
            </a:r>
            <a:r>
              <a:rPr kumimoji="1" lang="en-US" altLang="ja-JP" sz="1200" dirty="0" err="1">
                <a:latin typeface="Lucida Console" panose="020B0609040504020204" pitchFamily="49" charset="0"/>
                <a:ea typeface="+mn-ea"/>
              </a:rPr>
              <a:t>i</a:t>
            </a:r>
            <a:r>
              <a:rPr kumimoji="1" lang="ja-JP" altLang="en-US" sz="1200" dirty="0">
                <a:latin typeface="+mn-ea"/>
                <a:ea typeface="+mn-ea"/>
              </a:rPr>
              <a:t>で受け取る</a:t>
            </a:r>
          </a:p>
        </p:txBody>
      </p:sp>
      <p:cxnSp>
        <p:nvCxnSpPr>
          <p:cNvPr id="12" name="直線矢印コネクタ 11">
            <a:extLst>
              <a:ext uri="{FF2B5EF4-FFF2-40B4-BE49-F238E27FC236}">
                <a16:creationId xmlns:a16="http://schemas.microsoft.com/office/drawing/2014/main" id="{771AE9D0-982B-3CD5-767B-FF0C8F74621E}"/>
              </a:ext>
            </a:extLst>
          </p:cNvPr>
          <p:cNvCxnSpPr>
            <a:cxnSpLocks/>
          </p:cNvCxnSpPr>
          <p:nvPr/>
        </p:nvCxnSpPr>
        <p:spPr>
          <a:xfrm flipH="1">
            <a:off x="4121647" y="4031261"/>
            <a:ext cx="50405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E721DB23-17C3-7485-EF3C-C59B07899A9F}"/>
              </a:ext>
            </a:extLst>
          </p:cNvPr>
          <p:cNvSpPr txBox="1"/>
          <p:nvPr/>
        </p:nvSpPr>
        <p:spPr>
          <a:xfrm>
            <a:off x="486614" y="1224739"/>
            <a:ext cx="7344816" cy="646331"/>
          </a:xfrm>
          <a:prstGeom prst="rect">
            <a:avLst/>
          </a:prstGeom>
          <a:noFill/>
        </p:spPr>
        <p:txBody>
          <a:bodyPr wrap="square">
            <a:spAutoFit/>
          </a:bodyPr>
          <a:lstStyle/>
          <a:p>
            <a:r>
              <a:rPr lang="ja-JP" altLang="en-US" dirty="0">
                <a:latin typeface="+mn-ea"/>
                <a:ea typeface="+mn-ea"/>
              </a:rPr>
              <a:t>キーボードからの入力を受け取ることで、</a:t>
            </a:r>
            <a:endParaRPr lang="en-US" altLang="ja-JP" dirty="0">
              <a:latin typeface="+mn-ea"/>
              <a:ea typeface="+mn-ea"/>
            </a:endParaRPr>
          </a:p>
          <a:p>
            <a:r>
              <a:rPr lang="ja-JP" altLang="en-US" dirty="0">
                <a:latin typeface="+mn-ea"/>
                <a:ea typeface="+mn-ea"/>
              </a:rPr>
              <a:t>入力に応じた処理を行うプログラムを作成できるようになる</a:t>
            </a:r>
          </a:p>
        </p:txBody>
      </p:sp>
      <p:sp>
        <p:nvSpPr>
          <p:cNvPr id="14" name="テキスト ボックス 13">
            <a:extLst>
              <a:ext uri="{FF2B5EF4-FFF2-40B4-BE49-F238E27FC236}">
                <a16:creationId xmlns:a16="http://schemas.microsoft.com/office/drawing/2014/main" id="{B1BFCB3C-36E1-AA2D-11FC-6711A9E177DA}"/>
              </a:ext>
            </a:extLst>
          </p:cNvPr>
          <p:cNvSpPr txBox="1">
            <a:spLocks noChangeArrowheads="1"/>
          </p:cNvSpPr>
          <p:nvPr/>
        </p:nvSpPr>
        <p:spPr bwMode="auto">
          <a:xfrm>
            <a:off x="5416930" y="5894685"/>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420139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79817E-98A5-E06D-BE88-468F7D8AAFF6}"/>
              </a:ext>
            </a:extLst>
          </p:cNvPr>
          <p:cNvSpPr>
            <a:spLocks noGrp="1"/>
          </p:cNvSpPr>
          <p:nvPr>
            <p:ph type="ctrTitle"/>
          </p:nvPr>
        </p:nvSpPr>
        <p:spPr/>
        <p:txBody>
          <a:bodyPr/>
          <a:lstStyle/>
          <a:p>
            <a:r>
              <a:rPr kumimoji="1" lang="ja-JP" altLang="en-US" dirty="0"/>
              <a:t>演算と型</a:t>
            </a:r>
          </a:p>
        </p:txBody>
      </p:sp>
      <p:sp>
        <p:nvSpPr>
          <p:cNvPr id="3" name="字幕 2">
            <a:extLst>
              <a:ext uri="{FF2B5EF4-FFF2-40B4-BE49-F238E27FC236}">
                <a16:creationId xmlns:a16="http://schemas.microsoft.com/office/drawing/2014/main" id="{805D5F63-6242-BE76-340B-9D2F61490985}"/>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113408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008C02-C6F6-7157-D39C-44BD4DA84BC6}"/>
              </a:ext>
            </a:extLst>
          </p:cNvPr>
          <p:cNvSpPr>
            <a:spLocks noGrp="1"/>
          </p:cNvSpPr>
          <p:nvPr>
            <p:ph type="title"/>
          </p:nvPr>
        </p:nvSpPr>
        <p:spPr/>
        <p:txBody>
          <a:bodyPr/>
          <a:lstStyle/>
          <a:p>
            <a:r>
              <a:rPr kumimoji="1" lang="ja-JP" altLang="en-US" dirty="0"/>
              <a:t>異なる型の値の代入</a:t>
            </a:r>
          </a:p>
        </p:txBody>
      </p:sp>
      <p:sp>
        <p:nvSpPr>
          <p:cNvPr id="5" name="テキスト ボックス 4">
            <a:extLst>
              <a:ext uri="{FF2B5EF4-FFF2-40B4-BE49-F238E27FC236}">
                <a16:creationId xmlns:a16="http://schemas.microsoft.com/office/drawing/2014/main" id="{8264BF01-3CD5-CF3B-28C0-32E633801590}"/>
              </a:ext>
            </a:extLst>
          </p:cNvPr>
          <p:cNvSpPr txBox="1">
            <a:spLocks noChangeArrowheads="1"/>
          </p:cNvSpPr>
          <p:nvPr/>
        </p:nvSpPr>
        <p:spPr bwMode="auto">
          <a:xfrm>
            <a:off x="490380" y="1484784"/>
            <a:ext cx="6533562" cy="707886"/>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int </a:t>
            </a:r>
            <a:r>
              <a:rPr lang="en-US" altLang="ja-JP" sz="2000" dirty="0" err="1"/>
              <a:t>i</a:t>
            </a:r>
            <a:r>
              <a:rPr lang="en-US" altLang="ja-JP" sz="2000" dirty="0"/>
              <a:t> = 1.99;</a:t>
            </a:r>
          </a:p>
          <a:p>
            <a:r>
              <a:rPr lang="en-US" altLang="ja-JP" sz="2000" dirty="0" err="1"/>
              <a:t>printf</a:t>
            </a:r>
            <a:r>
              <a:rPr lang="en-US" altLang="ja-JP" sz="2000" dirty="0"/>
              <a:t>("%d", </a:t>
            </a:r>
            <a:r>
              <a:rPr lang="en-US" altLang="ja-JP" sz="2000" dirty="0" err="1"/>
              <a:t>i</a:t>
            </a:r>
            <a:r>
              <a:rPr lang="en-US" altLang="ja-JP" sz="2000" dirty="0"/>
              <a:t>);</a:t>
            </a:r>
          </a:p>
        </p:txBody>
      </p:sp>
      <p:sp>
        <p:nvSpPr>
          <p:cNvPr id="6" name="テキスト ボックス 5">
            <a:extLst>
              <a:ext uri="{FF2B5EF4-FFF2-40B4-BE49-F238E27FC236}">
                <a16:creationId xmlns:a16="http://schemas.microsoft.com/office/drawing/2014/main" id="{A08CAB36-79B9-B56D-37E2-5EE0BC18D908}"/>
              </a:ext>
            </a:extLst>
          </p:cNvPr>
          <p:cNvSpPr txBox="1">
            <a:spLocks noChangeArrowheads="1"/>
          </p:cNvSpPr>
          <p:nvPr/>
        </p:nvSpPr>
        <p:spPr bwMode="auto">
          <a:xfrm>
            <a:off x="490380" y="2689420"/>
            <a:ext cx="341805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1</a:t>
            </a:r>
            <a:endParaRPr lang="ja-JP" altLang="en-US" sz="2000" dirty="0"/>
          </a:p>
        </p:txBody>
      </p:sp>
      <p:cxnSp>
        <p:nvCxnSpPr>
          <p:cNvPr id="7" name="直線矢印コネクタ 6">
            <a:extLst>
              <a:ext uri="{FF2B5EF4-FFF2-40B4-BE49-F238E27FC236}">
                <a16:creationId xmlns:a16="http://schemas.microsoft.com/office/drawing/2014/main" id="{C002C7B4-1A93-B070-DA84-2BAB73FD71F0}"/>
              </a:ext>
            </a:extLst>
          </p:cNvPr>
          <p:cNvCxnSpPr>
            <a:cxnSpLocks/>
          </p:cNvCxnSpPr>
          <p:nvPr/>
        </p:nvCxnSpPr>
        <p:spPr>
          <a:xfrm>
            <a:off x="687238" y="2366846"/>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35EE07AA-B07C-20FD-52E0-48AFACF6CD93}"/>
              </a:ext>
            </a:extLst>
          </p:cNvPr>
          <p:cNvSpPr txBox="1"/>
          <p:nvPr/>
        </p:nvSpPr>
        <p:spPr>
          <a:xfrm>
            <a:off x="687238" y="2362433"/>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11" name="テキスト ボックス 10">
            <a:extLst>
              <a:ext uri="{FF2B5EF4-FFF2-40B4-BE49-F238E27FC236}">
                <a16:creationId xmlns:a16="http://schemas.microsoft.com/office/drawing/2014/main" id="{600D3E79-6E4A-DD6D-C459-0E6BDD0324F3}"/>
              </a:ext>
            </a:extLst>
          </p:cNvPr>
          <p:cNvSpPr txBox="1"/>
          <p:nvPr/>
        </p:nvSpPr>
        <p:spPr>
          <a:xfrm>
            <a:off x="490380" y="3263114"/>
            <a:ext cx="5955476" cy="646331"/>
          </a:xfrm>
          <a:prstGeom prst="rect">
            <a:avLst/>
          </a:prstGeom>
          <a:noFill/>
        </p:spPr>
        <p:txBody>
          <a:bodyPr wrap="none" rtlCol="0">
            <a:spAutoFit/>
          </a:bodyPr>
          <a:lstStyle/>
          <a:p>
            <a:r>
              <a:rPr kumimoji="1" lang="en-US" altLang="ja-JP" dirty="0">
                <a:latin typeface="+mn-ea"/>
                <a:ea typeface="+mn-ea"/>
              </a:rPr>
              <a:t>int</a:t>
            </a:r>
            <a:r>
              <a:rPr kumimoji="1" lang="ja-JP" altLang="en-US" dirty="0">
                <a:latin typeface="+mn-ea"/>
                <a:ea typeface="+mn-ea"/>
              </a:rPr>
              <a:t>型の変数には整数しか代入できない。</a:t>
            </a:r>
            <a:endParaRPr kumimoji="1" lang="en-US" altLang="ja-JP" dirty="0">
              <a:latin typeface="+mn-ea"/>
              <a:ea typeface="+mn-ea"/>
            </a:endParaRPr>
          </a:p>
          <a:p>
            <a:r>
              <a:rPr lang="ja-JP" altLang="en-US" dirty="0">
                <a:latin typeface="+mn-ea"/>
                <a:ea typeface="+mn-ea"/>
              </a:rPr>
              <a:t>小数点を含む数を代入すると、小数点以下が無視される</a:t>
            </a:r>
            <a:endParaRPr kumimoji="1" lang="ja-JP" altLang="en-US" dirty="0">
              <a:latin typeface="+mn-ea"/>
              <a:ea typeface="+mn-ea"/>
            </a:endParaRPr>
          </a:p>
        </p:txBody>
      </p:sp>
    </p:spTree>
    <p:extLst>
      <p:ext uri="{BB962C8B-B14F-4D97-AF65-F5344CB8AC3E}">
        <p14:creationId xmlns:p14="http://schemas.microsoft.com/office/powerpoint/2010/main" val="1198620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52876A-0E2F-C0B2-2B9B-E36A77E5B883}"/>
              </a:ext>
            </a:extLst>
          </p:cNvPr>
          <p:cNvSpPr>
            <a:spLocks noGrp="1"/>
          </p:cNvSpPr>
          <p:nvPr>
            <p:ph type="title"/>
          </p:nvPr>
        </p:nvSpPr>
        <p:spPr/>
        <p:txBody>
          <a:bodyPr/>
          <a:lstStyle/>
          <a:p>
            <a:r>
              <a:rPr kumimoji="1" lang="ja-JP" altLang="en-US" dirty="0"/>
              <a:t>異なる型を含む演算</a:t>
            </a:r>
          </a:p>
        </p:txBody>
      </p:sp>
      <p:pic>
        <p:nvPicPr>
          <p:cNvPr id="5" name="図 4">
            <a:extLst>
              <a:ext uri="{FF2B5EF4-FFF2-40B4-BE49-F238E27FC236}">
                <a16:creationId xmlns:a16="http://schemas.microsoft.com/office/drawing/2014/main" id="{BFABFFA5-FE90-F396-922B-E0AD00D3F2AA}"/>
              </a:ext>
            </a:extLst>
          </p:cNvPr>
          <p:cNvPicPr>
            <a:picLocks noChangeAspect="1"/>
          </p:cNvPicPr>
          <p:nvPr/>
        </p:nvPicPr>
        <p:blipFill>
          <a:blip r:embed="rId2"/>
          <a:stretch>
            <a:fillRect/>
          </a:stretch>
        </p:blipFill>
        <p:spPr>
          <a:xfrm>
            <a:off x="1191427" y="1907949"/>
            <a:ext cx="4968552" cy="1686218"/>
          </a:xfrm>
          <a:prstGeom prst="rect">
            <a:avLst/>
          </a:prstGeom>
        </p:spPr>
      </p:pic>
      <p:sp>
        <p:nvSpPr>
          <p:cNvPr id="6" name="テキスト ボックス 5">
            <a:extLst>
              <a:ext uri="{FF2B5EF4-FFF2-40B4-BE49-F238E27FC236}">
                <a16:creationId xmlns:a16="http://schemas.microsoft.com/office/drawing/2014/main" id="{4B9F733D-8787-CF6C-D209-2CB72FBE362E}"/>
              </a:ext>
            </a:extLst>
          </p:cNvPr>
          <p:cNvSpPr txBox="1"/>
          <p:nvPr/>
        </p:nvSpPr>
        <p:spPr>
          <a:xfrm>
            <a:off x="488217" y="1315324"/>
            <a:ext cx="4801314" cy="369332"/>
          </a:xfrm>
          <a:prstGeom prst="rect">
            <a:avLst/>
          </a:prstGeom>
          <a:noFill/>
        </p:spPr>
        <p:txBody>
          <a:bodyPr wrap="none" rtlCol="0">
            <a:spAutoFit/>
          </a:bodyPr>
          <a:lstStyle/>
          <a:p>
            <a:r>
              <a:rPr kumimoji="1" lang="ja-JP" altLang="en-US" dirty="0">
                <a:latin typeface="+mn-ea"/>
                <a:ea typeface="+mn-ea"/>
              </a:rPr>
              <a:t>型によって変数（入れ物）の大きさが異なる</a:t>
            </a:r>
          </a:p>
        </p:txBody>
      </p:sp>
      <p:sp>
        <p:nvSpPr>
          <p:cNvPr id="7" name="テキスト ボックス 6">
            <a:extLst>
              <a:ext uri="{FF2B5EF4-FFF2-40B4-BE49-F238E27FC236}">
                <a16:creationId xmlns:a16="http://schemas.microsoft.com/office/drawing/2014/main" id="{2C847E5B-87AF-DE47-096B-ED6115827543}"/>
              </a:ext>
            </a:extLst>
          </p:cNvPr>
          <p:cNvSpPr txBox="1"/>
          <p:nvPr/>
        </p:nvSpPr>
        <p:spPr>
          <a:xfrm>
            <a:off x="827584" y="3555644"/>
            <a:ext cx="2284600" cy="307777"/>
          </a:xfrm>
          <a:prstGeom prst="rect">
            <a:avLst/>
          </a:prstGeom>
          <a:noFill/>
        </p:spPr>
        <p:txBody>
          <a:bodyPr wrap="none" rtlCol="0">
            <a:spAutoFit/>
          </a:bodyPr>
          <a:lstStyle/>
          <a:p>
            <a:r>
              <a:rPr kumimoji="1" lang="en-US" altLang="ja-JP" sz="1400" dirty="0">
                <a:latin typeface="+mn-ea"/>
                <a:ea typeface="+mn-ea"/>
              </a:rPr>
              <a:t>※</a:t>
            </a:r>
            <a:r>
              <a:rPr kumimoji="1" lang="ja-JP" altLang="en-US" sz="1400" dirty="0">
                <a:latin typeface="+mn-ea"/>
                <a:ea typeface="+mn-ea"/>
              </a:rPr>
              <a:t> </a:t>
            </a:r>
            <a:r>
              <a:rPr kumimoji="1" lang="en-US" altLang="ja-JP" sz="1400" dirty="0">
                <a:latin typeface="+mn-ea"/>
                <a:ea typeface="+mn-ea"/>
              </a:rPr>
              <a:t>double </a:t>
            </a:r>
            <a:r>
              <a:rPr kumimoji="1" lang="ja-JP" altLang="en-US" sz="1400" dirty="0">
                <a:latin typeface="+mn-ea"/>
                <a:ea typeface="+mn-ea"/>
              </a:rPr>
              <a:t>型の方が大きい</a:t>
            </a:r>
            <a:endParaRPr kumimoji="1" lang="en-US" altLang="ja-JP" sz="1400" dirty="0">
              <a:latin typeface="+mn-ea"/>
              <a:ea typeface="+mn-ea"/>
            </a:endParaRPr>
          </a:p>
        </p:txBody>
      </p:sp>
      <p:sp>
        <p:nvSpPr>
          <p:cNvPr id="9" name="テキスト ボックス 8">
            <a:extLst>
              <a:ext uri="{FF2B5EF4-FFF2-40B4-BE49-F238E27FC236}">
                <a16:creationId xmlns:a16="http://schemas.microsoft.com/office/drawing/2014/main" id="{85F06F2C-36DB-3571-A72A-0B8365F6152D}"/>
              </a:ext>
            </a:extLst>
          </p:cNvPr>
          <p:cNvSpPr txBox="1"/>
          <p:nvPr/>
        </p:nvSpPr>
        <p:spPr>
          <a:xfrm>
            <a:off x="488217" y="4132676"/>
            <a:ext cx="8003232" cy="369332"/>
          </a:xfrm>
          <a:prstGeom prst="rect">
            <a:avLst/>
          </a:prstGeom>
          <a:noFill/>
        </p:spPr>
        <p:txBody>
          <a:bodyPr wrap="square">
            <a:spAutoFit/>
          </a:bodyPr>
          <a:lstStyle/>
          <a:p>
            <a:r>
              <a:rPr kumimoji="1" lang="ja-JP" altLang="en-US" dirty="0">
                <a:latin typeface="+mn-ea"/>
                <a:ea typeface="+mn-ea"/>
              </a:rPr>
              <a:t>型の異なる変数が含まれる演算では、大きい型に統一されて演算が行われる</a:t>
            </a:r>
          </a:p>
        </p:txBody>
      </p:sp>
      <p:pic>
        <p:nvPicPr>
          <p:cNvPr id="11" name="図 10">
            <a:extLst>
              <a:ext uri="{FF2B5EF4-FFF2-40B4-BE49-F238E27FC236}">
                <a16:creationId xmlns:a16="http://schemas.microsoft.com/office/drawing/2014/main" id="{40DB25CE-FC8F-1D22-4E8F-0A4C2B74E3BE}"/>
              </a:ext>
            </a:extLst>
          </p:cNvPr>
          <p:cNvPicPr>
            <a:picLocks noChangeAspect="1"/>
          </p:cNvPicPr>
          <p:nvPr/>
        </p:nvPicPr>
        <p:blipFill>
          <a:blip r:embed="rId3"/>
          <a:stretch>
            <a:fillRect/>
          </a:stretch>
        </p:blipFill>
        <p:spPr>
          <a:xfrm>
            <a:off x="499693" y="4577664"/>
            <a:ext cx="3868879" cy="1328396"/>
          </a:xfrm>
          <a:prstGeom prst="rect">
            <a:avLst/>
          </a:prstGeom>
        </p:spPr>
      </p:pic>
      <p:sp>
        <p:nvSpPr>
          <p:cNvPr id="12" name="テキスト ボックス 11">
            <a:extLst>
              <a:ext uri="{FF2B5EF4-FFF2-40B4-BE49-F238E27FC236}">
                <a16:creationId xmlns:a16="http://schemas.microsoft.com/office/drawing/2014/main" id="{C0F27FC8-8FCA-485B-EFE9-84666CA9C00D}"/>
              </a:ext>
            </a:extLst>
          </p:cNvPr>
          <p:cNvSpPr txBox="1">
            <a:spLocks noChangeArrowheads="1"/>
          </p:cNvSpPr>
          <p:nvPr/>
        </p:nvSpPr>
        <p:spPr bwMode="auto">
          <a:xfrm>
            <a:off x="443919" y="6305116"/>
            <a:ext cx="341805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5.500000</a:t>
            </a:r>
            <a:endParaRPr lang="ja-JP" altLang="en-US" sz="2000" dirty="0"/>
          </a:p>
        </p:txBody>
      </p:sp>
      <p:cxnSp>
        <p:nvCxnSpPr>
          <p:cNvPr id="13" name="直線矢印コネクタ 12">
            <a:extLst>
              <a:ext uri="{FF2B5EF4-FFF2-40B4-BE49-F238E27FC236}">
                <a16:creationId xmlns:a16="http://schemas.microsoft.com/office/drawing/2014/main" id="{3FD7700C-0396-567C-35EA-0555AFF0CA69}"/>
              </a:ext>
            </a:extLst>
          </p:cNvPr>
          <p:cNvCxnSpPr>
            <a:cxnSpLocks/>
          </p:cNvCxnSpPr>
          <p:nvPr/>
        </p:nvCxnSpPr>
        <p:spPr>
          <a:xfrm>
            <a:off x="640777" y="5982542"/>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AD8DB58-A76D-DCC2-D400-B72C43099E42}"/>
              </a:ext>
            </a:extLst>
          </p:cNvPr>
          <p:cNvSpPr txBox="1"/>
          <p:nvPr/>
        </p:nvSpPr>
        <p:spPr>
          <a:xfrm>
            <a:off x="640777" y="5978129"/>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15" name="テキスト ボックス 14">
            <a:extLst>
              <a:ext uri="{FF2B5EF4-FFF2-40B4-BE49-F238E27FC236}">
                <a16:creationId xmlns:a16="http://schemas.microsoft.com/office/drawing/2014/main" id="{EAF60A86-1937-0511-D6AB-E54853F008E4}"/>
              </a:ext>
            </a:extLst>
          </p:cNvPr>
          <p:cNvSpPr txBox="1"/>
          <p:nvPr/>
        </p:nvSpPr>
        <p:spPr>
          <a:xfrm>
            <a:off x="4600600" y="4912094"/>
            <a:ext cx="3797835" cy="523220"/>
          </a:xfrm>
          <a:prstGeom prst="rect">
            <a:avLst/>
          </a:prstGeom>
          <a:noFill/>
        </p:spPr>
        <p:txBody>
          <a:bodyPr wrap="none" rtlCol="0">
            <a:spAutoFit/>
          </a:bodyPr>
          <a:lstStyle/>
          <a:p>
            <a:r>
              <a:rPr kumimoji="1" lang="en-US" altLang="ja-JP" sz="1400" dirty="0">
                <a:latin typeface="+mn-ea"/>
                <a:ea typeface="+mn-ea"/>
              </a:rPr>
              <a:t>※</a:t>
            </a:r>
            <a:r>
              <a:rPr kumimoji="1" lang="ja-JP" altLang="en-US" sz="1400" dirty="0">
                <a:latin typeface="+mn-ea"/>
                <a:ea typeface="+mn-ea"/>
              </a:rPr>
              <a:t> </a:t>
            </a:r>
            <a:r>
              <a:rPr kumimoji="1" lang="en-US" altLang="ja-JP" sz="1400" dirty="0">
                <a:latin typeface="+mn-ea"/>
                <a:ea typeface="+mn-ea"/>
              </a:rPr>
              <a:t>double </a:t>
            </a:r>
            <a:r>
              <a:rPr kumimoji="1" lang="ja-JP" altLang="en-US" sz="1400" dirty="0">
                <a:latin typeface="+mn-ea"/>
                <a:ea typeface="+mn-ea"/>
              </a:rPr>
              <a:t>型の変数と</a:t>
            </a:r>
            <a:r>
              <a:rPr kumimoji="1" lang="en-US" altLang="ja-JP" sz="1400" dirty="0">
                <a:latin typeface="+mn-ea"/>
                <a:ea typeface="+mn-ea"/>
              </a:rPr>
              <a:t>int</a:t>
            </a:r>
            <a:r>
              <a:rPr kumimoji="1" lang="ja-JP" altLang="en-US" sz="1400" dirty="0">
                <a:latin typeface="+mn-ea"/>
                <a:ea typeface="+mn-ea"/>
              </a:rPr>
              <a:t>型の変数が含まれる</a:t>
            </a:r>
            <a:endParaRPr kumimoji="1" lang="en-US" altLang="ja-JP" sz="1400" dirty="0">
              <a:latin typeface="+mn-ea"/>
              <a:ea typeface="+mn-ea"/>
            </a:endParaRPr>
          </a:p>
          <a:p>
            <a:r>
              <a:rPr lang="ja-JP" altLang="en-US" sz="1400" dirty="0">
                <a:latin typeface="+mn-ea"/>
                <a:ea typeface="+mn-ea"/>
              </a:rPr>
              <a:t>演算では、</a:t>
            </a:r>
            <a:r>
              <a:rPr lang="en-US" altLang="ja-JP" sz="1400" dirty="0">
                <a:latin typeface="+mn-ea"/>
                <a:ea typeface="+mn-ea"/>
              </a:rPr>
              <a:t>double</a:t>
            </a:r>
            <a:r>
              <a:rPr lang="ja-JP" altLang="en-US" sz="1400" dirty="0">
                <a:latin typeface="+mn-ea"/>
                <a:ea typeface="+mn-ea"/>
              </a:rPr>
              <a:t>型に統一される</a:t>
            </a:r>
            <a:endParaRPr kumimoji="1" lang="en-US" altLang="ja-JP" sz="1400" dirty="0">
              <a:latin typeface="+mn-ea"/>
              <a:ea typeface="+mn-ea"/>
            </a:endParaRPr>
          </a:p>
        </p:txBody>
      </p:sp>
    </p:spTree>
    <p:extLst>
      <p:ext uri="{BB962C8B-B14F-4D97-AF65-F5344CB8AC3E}">
        <p14:creationId xmlns:p14="http://schemas.microsoft.com/office/powerpoint/2010/main" val="53990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B3842E-F8AC-0134-3AF9-7BE434D75C50}"/>
              </a:ext>
            </a:extLst>
          </p:cNvPr>
          <p:cNvSpPr>
            <a:spLocks noGrp="1"/>
          </p:cNvSpPr>
          <p:nvPr>
            <p:ph type="title"/>
          </p:nvPr>
        </p:nvSpPr>
        <p:spPr/>
        <p:txBody>
          <a:bodyPr/>
          <a:lstStyle/>
          <a:p>
            <a:r>
              <a:rPr kumimoji="1" lang="ja-JP" altLang="en-US" dirty="0"/>
              <a:t>整数どうしの割り算</a:t>
            </a:r>
          </a:p>
        </p:txBody>
      </p:sp>
      <p:sp>
        <p:nvSpPr>
          <p:cNvPr id="5" name="テキスト ボックス 4">
            <a:extLst>
              <a:ext uri="{FF2B5EF4-FFF2-40B4-BE49-F238E27FC236}">
                <a16:creationId xmlns:a16="http://schemas.microsoft.com/office/drawing/2014/main" id="{D26337A4-4A2D-3C64-5BF4-ED9073EEA324}"/>
              </a:ext>
            </a:extLst>
          </p:cNvPr>
          <p:cNvSpPr txBox="1"/>
          <p:nvPr/>
        </p:nvSpPr>
        <p:spPr>
          <a:xfrm>
            <a:off x="488217" y="1315324"/>
            <a:ext cx="6806672" cy="369332"/>
          </a:xfrm>
          <a:prstGeom prst="rect">
            <a:avLst/>
          </a:prstGeom>
          <a:noFill/>
        </p:spPr>
        <p:txBody>
          <a:bodyPr wrap="none" rtlCol="0">
            <a:spAutoFit/>
          </a:bodyPr>
          <a:lstStyle/>
          <a:p>
            <a:r>
              <a:rPr kumimoji="1" lang="en-US" altLang="ja-JP" dirty="0">
                <a:latin typeface="Lucida Console" panose="020B0609040504020204" pitchFamily="49" charset="0"/>
                <a:ea typeface="+mn-ea"/>
              </a:rPr>
              <a:t>int</a:t>
            </a:r>
            <a:r>
              <a:rPr kumimoji="1" lang="en-US" altLang="ja-JP" dirty="0">
                <a:latin typeface="+mn-ea"/>
                <a:ea typeface="+mn-ea"/>
              </a:rPr>
              <a:t> </a:t>
            </a:r>
            <a:r>
              <a:rPr kumimoji="1" lang="ja-JP" altLang="en-US" dirty="0">
                <a:latin typeface="+mn-ea"/>
                <a:ea typeface="+mn-ea"/>
              </a:rPr>
              <a:t>型</a:t>
            </a:r>
            <a:r>
              <a:rPr lang="ja-JP" altLang="en-US" dirty="0">
                <a:latin typeface="+mn-ea"/>
                <a:ea typeface="+mn-ea"/>
              </a:rPr>
              <a:t>どうしの割り算では、結果も</a:t>
            </a:r>
            <a:r>
              <a:rPr lang="en-US" altLang="ja-JP" dirty="0">
                <a:latin typeface="Lucida Console" panose="020B0609040504020204" pitchFamily="49" charset="0"/>
                <a:ea typeface="+mn-ea"/>
              </a:rPr>
              <a:t>int</a:t>
            </a:r>
            <a:r>
              <a:rPr lang="ja-JP" altLang="en-US" dirty="0">
                <a:latin typeface="+mn-ea"/>
                <a:ea typeface="+mn-ea"/>
              </a:rPr>
              <a:t>型になるので注意が必要</a:t>
            </a:r>
            <a:endParaRPr kumimoji="1" lang="ja-JP" altLang="en-US" dirty="0">
              <a:latin typeface="+mn-ea"/>
              <a:ea typeface="+mn-ea"/>
            </a:endParaRPr>
          </a:p>
        </p:txBody>
      </p:sp>
      <p:pic>
        <p:nvPicPr>
          <p:cNvPr id="7" name="図 6">
            <a:extLst>
              <a:ext uri="{FF2B5EF4-FFF2-40B4-BE49-F238E27FC236}">
                <a16:creationId xmlns:a16="http://schemas.microsoft.com/office/drawing/2014/main" id="{954E8F4D-6425-78E3-1D04-569323557BE9}"/>
              </a:ext>
            </a:extLst>
          </p:cNvPr>
          <p:cNvPicPr>
            <a:picLocks noChangeAspect="1"/>
          </p:cNvPicPr>
          <p:nvPr/>
        </p:nvPicPr>
        <p:blipFill>
          <a:blip r:embed="rId2"/>
          <a:stretch>
            <a:fillRect/>
          </a:stretch>
        </p:blipFill>
        <p:spPr>
          <a:xfrm>
            <a:off x="611560" y="1897301"/>
            <a:ext cx="4212601" cy="1510065"/>
          </a:xfrm>
          <a:prstGeom prst="rect">
            <a:avLst/>
          </a:prstGeom>
        </p:spPr>
      </p:pic>
      <p:sp>
        <p:nvSpPr>
          <p:cNvPr id="8" name="テキスト ボックス 7">
            <a:extLst>
              <a:ext uri="{FF2B5EF4-FFF2-40B4-BE49-F238E27FC236}">
                <a16:creationId xmlns:a16="http://schemas.microsoft.com/office/drawing/2014/main" id="{C42CF6C9-3535-DA74-6E7B-793310BFF1E7}"/>
              </a:ext>
            </a:extLst>
          </p:cNvPr>
          <p:cNvSpPr txBox="1">
            <a:spLocks noChangeArrowheads="1"/>
          </p:cNvSpPr>
          <p:nvPr/>
        </p:nvSpPr>
        <p:spPr bwMode="auto">
          <a:xfrm>
            <a:off x="5585863" y="3000766"/>
            <a:ext cx="341805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c</a:t>
            </a:r>
            <a:r>
              <a:rPr lang="ja-JP" altLang="en-US" sz="2000" dirty="0"/>
              <a:t>の値は </a:t>
            </a:r>
            <a:r>
              <a:rPr lang="en-US" altLang="ja-JP" sz="2000" dirty="0"/>
              <a:t>0.000000</a:t>
            </a:r>
            <a:endParaRPr lang="ja-JP" altLang="en-US" sz="2000" dirty="0"/>
          </a:p>
        </p:txBody>
      </p:sp>
      <p:cxnSp>
        <p:nvCxnSpPr>
          <p:cNvPr id="9" name="直線矢印コネクタ 8">
            <a:extLst>
              <a:ext uri="{FF2B5EF4-FFF2-40B4-BE49-F238E27FC236}">
                <a16:creationId xmlns:a16="http://schemas.microsoft.com/office/drawing/2014/main" id="{16B81A7A-443F-D2F1-ABB1-FAF8BB877EBC}"/>
              </a:ext>
            </a:extLst>
          </p:cNvPr>
          <p:cNvCxnSpPr>
            <a:cxnSpLocks/>
          </p:cNvCxnSpPr>
          <p:nvPr/>
        </p:nvCxnSpPr>
        <p:spPr>
          <a:xfrm>
            <a:off x="4836940" y="3116396"/>
            <a:ext cx="52322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1D7854A-5B41-B4F8-364B-B9AA4E0CE463}"/>
              </a:ext>
            </a:extLst>
          </p:cNvPr>
          <p:cNvSpPr txBox="1"/>
          <p:nvPr/>
        </p:nvSpPr>
        <p:spPr>
          <a:xfrm>
            <a:off x="4836940" y="3111983"/>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11" name="テキスト ボックス 10">
            <a:extLst>
              <a:ext uri="{FF2B5EF4-FFF2-40B4-BE49-F238E27FC236}">
                <a16:creationId xmlns:a16="http://schemas.microsoft.com/office/drawing/2014/main" id="{E9365D10-2D59-50E5-9AC4-0DDCFD38AA51}"/>
              </a:ext>
            </a:extLst>
          </p:cNvPr>
          <p:cNvSpPr txBox="1"/>
          <p:nvPr/>
        </p:nvSpPr>
        <p:spPr>
          <a:xfrm>
            <a:off x="899592" y="3662320"/>
            <a:ext cx="5011308" cy="369332"/>
          </a:xfrm>
          <a:prstGeom prst="rect">
            <a:avLst/>
          </a:prstGeom>
          <a:noFill/>
        </p:spPr>
        <p:txBody>
          <a:bodyPr wrap="none" rtlCol="0">
            <a:spAutoFit/>
          </a:bodyPr>
          <a:lstStyle/>
          <a:p>
            <a:r>
              <a:rPr lang="en-US" altLang="ja-JP" dirty="0">
                <a:latin typeface="Lucida Console" panose="020B0609040504020204" pitchFamily="49" charset="0"/>
                <a:ea typeface="+mn-ea"/>
              </a:rPr>
              <a:t>double</a:t>
            </a:r>
            <a:r>
              <a:rPr kumimoji="1" lang="en-US" altLang="ja-JP" dirty="0">
                <a:latin typeface="+mn-ea"/>
                <a:ea typeface="+mn-ea"/>
              </a:rPr>
              <a:t> </a:t>
            </a:r>
            <a:r>
              <a:rPr kumimoji="1" lang="ja-JP" altLang="en-US" dirty="0">
                <a:latin typeface="+mn-ea"/>
                <a:ea typeface="+mn-ea"/>
              </a:rPr>
              <a:t>型に</a:t>
            </a:r>
            <a:r>
              <a:rPr kumimoji="1" lang="ja-JP" altLang="en-US" b="1" dirty="0">
                <a:latin typeface="+mn-ea"/>
                <a:ea typeface="+mn-ea"/>
              </a:rPr>
              <a:t>型変換（キャスト）</a:t>
            </a:r>
            <a:r>
              <a:rPr kumimoji="1" lang="ja-JP" altLang="en-US" dirty="0">
                <a:latin typeface="+mn-ea"/>
                <a:ea typeface="+mn-ea"/>
              </a:rPr>
              <a:t>して計算する</a:t>
            </a:r>
          </a:p>
        </p:txBody>
      </p:sp>
      <p:pic>
        <p:nvPicPr>
          <p:cNvPr id="14" name="図 13">
            <a:extLst>
              <a:ext uri="{FF2B5EF4-FFF2-40B4-BE49-F238E27FC236}">
                <a16:creationId xmlns:a16="http://schemas.microsoft.com/office/drawing/2014/main" id="{61D61620-A448-D3F2-5298-76DD269DCB7F}"/>
              </a:ext>
            </a:extLst>
          </p:cNvPr>
          <p:cNvPicPr>
            <a:picLocks noChangeAspect="1"/>
          </p:cNvPicPr>
          <p:nvPr/>
        </p:nvPicPr>
        <p:blipFill>
          <a:blip r:embed="rId3"/>
          <a:stretch>
            <a:fillRect/>
          </a:stretch>
        </p:blipFill>
        <p:spPr>
          <a:xfrm>
            <a:off x="611560" y="4293096"/>
            <a:ext cx="6163535" cy="1629002"/>
          </a:xfrm>
          <a:prstGeom prst="rect">
            <a:avLst/>
          </a:prstGeom>
        </p:spPr>
      </p:pic>
      <p:cxnSp>
        <p:nvCxnSpPr>
          <p:cNvPr id="15" name="直線矢印コネクタ 14">
            <a:extLst>
              <a:ext uri="{FF2B5EF4-FFF2-40B4-BE49-F238E27FC236}">
                <a16:creationId xmlns:a16="http://schemas.microsoft.com/office/drawing/2014/main" id="{07F97658-56C1-8938-7B99-BF4F78141093}"/>
              </a:ext>
            </a:extLst>
          </p:cNvPr>
          <p:cNvCxnSpPr>
            <a:cxnSpLocks/>
          </p:cNvCxnSpPr>
          <p:nvPr/>
        </p:nvCxnSpPr>
        <p:spPr>
          <a:xfrm>
            <a:off x="683568" y="3501008"/>
            <a:ext cx="0" cy="648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C8A1CFA5-AACB-B345-CBC3-2A9FC619DA45}"/>
              </a:ext>
            </a:extLst>
          </p:cNvPr>
          <p:cNvSpPr txBox="1">
            <a:spLocks noChangeArrowheads="1"/>
          </p:cNvSpPr>
          <p:nvPr/>
        </p:nvSpPr>
        <p:spPr bwMode="auto">
          <a:xfrm>
            <a:off x="590747" y="6287762"/>
            <a:ext cx="3418052" cy="400110"/>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c</a:t>
            </a:r>
            <a:r>
              <a:rPr lang="ja-JP" altLang="en-US" sz="2000" dirty="0"/>
              <a:t>の値は </a:t>
            </a:r>
            <a:r>
              <a:rPr lang="en-US" altLang="ja-JP" sz="2000" dirty="0"/>
              <a:t>0.500000</a:t>
            </a:r>
            <a:endParaRPr lang="ja-JP" altLang="en-US" sz="2000" dirty="0"/>
          </a:p>
        </p:txBody>
      </p:sp>
      <p:cxnSp>
        <p:nvCxnSpPr>
          <p:cNvPr id="19" name="直線矢印コネクタ 18">
            <a:extLst>
              <a:ext uri="{FF2B5EF4-FFF2-40B4-BE49-F238E27FC236}">
                <a16:creationId xmlns:a16="http://schemas.microsoft.com/office/drawing/2014/main" id="{D9522311-1315-B578-19B2-E6601FC41D69}"/>
              </a:ext>
            </a:extLst>
          </p:cNvPr>
          <p:cNvCxnSpPr>
            <a:cxnSpLocks/>
          </p:cNvCxnSpPr>
          <p:nvPr/>
        </p:nvCxnSpPr>
        <p:spPr>
          <a:xfrm>
            <a:off x="787605" y="5965188"/>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050331D-E4CF-8AA7-3D0D-E538DB09579A}"/>
              </a:ext>
            </a:extLst>
          </p:cNvPr>
          <p:cNvSpPr txBox="1"/>
          <p:nvPr/>
        </p:nvSpPr>
        <p:spPr>
          <a:xfrm>
            <a:off x="787605" y="5960775"/>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3" name="テキスト ボックス 2">
            <a:extLst>
              <a:ext uri="{FF2B5EF4-FFF2-40B4-BE49-F238E27FC236}">
                <a16:creationId xmlns:a16="http://schemas.microsoft.com/office/drawing/2014/main" id="{5D29F5E6-D4D3-C6B4-AA0F-D2419CB0D02E}"/>
              </a:ext>
            </a:extLst>
          </p:cNvPr>
          <p:cNvSpPr txBox="1">
            <a:spLocks noChangeArrowheads="1"/>
          </p:cNvSpPr>
          <p:nvPr/>
        </p:nvSpPr>
        <p:spPr bwMode="auto">
          <a:xfrm>
            <a:off x="5086843" y="6287762"/>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692562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dirty="0"/>
              <a:t>第</a:t>
            </a:r>
            <a:r>
              <a:rPr lang="en-US" altLang="ja-JP" dirty="0"/>
              <a:t>3</a:t>
            </a:r>
            <a:r>
              <a:rPr lang="ja-JP" altLang="en-US" dirty="0"/>
              <a:t>章  条件分岐と繰り返し</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395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431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615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269AFF-B390-4A80-AF90-5468D0E40F99}"/>
              </a:ext>
            </a:extLst>
          </p:cNvPr>
          <p:cNvSpPr>
            <a:spLocks noGrp="1"/>
          </p:cNvSpPr>
          <p:nvPr>
            <p:ph type="title"/>
          </p:nvPr>
        </p:nvSpPr>
        <p:spPr/>
        <p:txBody>
          <a:bodyPr/>
          <a:lstStyle/>
          <a:p>
            <a:r>
              <a:rPr lang="ja-JP" altLang="en-US" dirty="0"/>
              <a:t>プログラミングを学ぶ意義（</a:t>
            </a:r>
            <a:r>
              <a:rPr lang="en-US" altLang="ja-JP" dirty="0"/>
              <a:t>2/2</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193B6B94-3B87-4B47-995C-7DB2A81C1BB8}"/>
              </a:ext>
            </a:extLst>
          </p:cNvPr>
          <p:cNvSpPr>
            <a:spLocks noGrp="1"/>
          </p:cNvSpPr>
          <p:nvPr>
            <p:ph idx="1"/>
          </p:nvPr>
        </p:nvSpPr>
        <p:spPr>
          <a:xfrm>
            <a:off x="457200" y="1214422"/>
            <a:ext cx="8363272" cy="5000660"/>
          </a:xfrm>
        </p:spPr>
        <p:txBody>
          <a:bodyPr/>
          <a:lstStyle/>
          <a:p>
            <a:r>
              <a:rPr kumimoji="1" lang="ja-JP" altLang="en-US" sz="2800" dirty="0"/>
              <a:t>実際に開発する立場になる予定が無くても</a:t>
            </a:r>
            <a:endParaRPr kumimoji="1" lang="en-US" altLang="ja-JP" sz="2800" dirty="0"/>
          </a:p>
          <a:p>
            <a:pPr lvl="1"/>
            <a:r>
              <a:rPr lang="ja-JP" altLang="en-US" sz="2400" dirty="0"/>
              <a:t>アルゴリズム的思考（ものごとを処理する手順に関する合理的な考え方）が身につく</a:t>
            </a:r>
            <a:endParaRPr lang="en-US" altLang="ja-JP" sz="2400" dirty="0"/>
          </a:p>
          <a:p>
            <a:pPr lvl="1"/>
            <a:r>
              <a:rPr kumimoji="1" lang="ja-JP" altLang="en-US" sz="2400" dirty="0"/>
              <a:t>ソフトウェアの開発の様子、動作原理がわかることによる広い視野の獲得</a:t>
            </a:r>
            <a:endParaRPr kumimoji="1" lang="en-US" altLang="ja-JP" sz="2400" dirty="0"/>
          </a:p>
          <a:p>
            <a:pPr lvl="1"/>
            <a:r>
              <a:rPr lang="ja-JP" altLang="en-US" sz="2400" dirty="0"/>
              <a:t>専門用語の理解、</a:t>
            </a:r>
            <a:r>
              <a:rPr lang="en-US" altLang="ja-JP" sz="2400" dirty="0"/>
              <a:t>IT</a:t>
            </a:r>
            <a:r>
              <a:rPr lang="ja-JP" altLang="en-US" sz="2400" dirty="0"/>
              <a:t>エンジニアとのコミュニケーション</a:t>
            </a:r>
            <a:endParaRPr kumimoji="1" lang="en-US" altLang="ja-JP" sz="2400" dirty="0"/>
          </a:p>
          <a:p>
            <a:pPr lvl="1"/>
            <a:r>
              <a:rPr kumimoji="1" lang="ja-JP" altLang="en-US" sz="2400" dirty="0"/>
              <a:t>将来にプログラミングを独習したくなったときに役立つ（異なるプログラミング言語でも考え方の基本は同じ）</a:t>
            </a:r>
            <a:endParaRPr kumimoji="1" lang="en-US" altLang="ja-JP" sz="2400" dirty="0"/>
          </a:p>
        </p:txBody>
      </p:sp>
    </p:spTree>
    <p:extLst>
      <p:ext uri="{BB962C8B-B14F-4D97-AF65-F5344CB8AC3E}">
        <p14:creationId xmlns:p14="http://schemas.microsoft.com/office/powerpoint/2010/main" val="1203307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B46CA6-AB5A-9C70-A447-6FD9A70FF968}"/>
              </a:ext>
            </a:extLst>
          </p:cNvPr>
          <p:cNvSpPr>
            <a:spLocks noGrp="1"/>
          </p:cNvSpPr>
          <p:nvPr>
            <p:ph type="ctrTitle"/>
          </p:nvPr>
        </p:nvSpPr>
        <p:spPr/>
        <p:txBody>
          <a:bodyPr/>
          <a:lstStyle/>
          <a:p>
            <a:r>
              <a:rPr lang="ja-JP" altLang="en-US" dirty="0"/>
              <a:t>条件分岐</a:t>
            </a:r>
            <a:endParaRPr kumimoji="1" lang="ja-JP" altLang="en-US" dirty="0"/>
          </a:p>
        </p:txBody>
      </p:sp>
      <p:sp>
        <p:nvSpPr>
          <p:cNvPr id="3" name="字幕 2">
            <a:extLst>
              <a:ext uri="{FF2B5EF4-FFF2-40B4-BE49-F238E27FC236}">
                <a16:creationId xmlns:a16="http://schemas.microsoft.com/office/drawing/2014/main" id="{3792C0FC-9614-12E9-E5CD-93D03D568F94}"/>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427434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457200" y="274638"/>
            <a:ext cx="8229600" cy="725487"/>
          </a:xfrm>
        </p:spPr>
        <p:txBody>
          <a:bodyPr/>
          <a:lstStyle/>
          <a:p>
            <a:pPr eaLnBrk="1" hangingPunct="1"/>
            <a:r>
              <a:rPr lang="ja-JP" altLang="en-US"/>
              <a:t>条件分岐</a:t>
            </a:r>
          </a:p>
        </p:txBody>
      </p:sp>
      <p:sp>
        <p:nvSpPr>
          <p:cNvPr id="48131"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dirty="0"/>
              <a:t>条件による処理の分岐</a:t>
            </a:r>
            <a:br>
              <a:rPr lang="en-US" altLang="ja-JP" sz="2800" dirty="0"/>
            </a:br>
            <a:r>
              <a:rPr lang="ja-JP" altLang="en-US" sz="2800" dirty="0"/>
              <a:t>「もしも○○ならば</a:t>
            </a:r>
            <a:r>
              <a:rPr lang="en-US" altLang="ja-JP" sz="2800" dirty="0"/>
              <a:t>××</a:t>
            </a:r>
            <a:r>
              <a:rPr lang="ja-JP" altLang="en-US" sz="2800" dirty="0"/>
              <a:t>を実行する」</a:t>
            </a:r>
            <a:endParaRPr lang="en-US" altLang="ja-JP" sz="2800" dirty="0"/>
          </a:p>
        </p:txBody>
      </p:sp>
      <p:sp>
        <p:nvSpPr>
          <p:cNvPr id="48132" name="テキスト ボックス 3"/>
          <p:cNvSpPr txBox="1">
            <a:spLocks noChangeArrowheads="1"/>
          </p:cNvSpPr>
          <p:nvPr/>
        </p:nvSpPr>
        <p:spPr bwMode="auto">
          <a:xfrm>
            <a:off x="571500" y="2401888"/>
            <a:ext cx="8358188"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Lucida Console" panose="020B0609040504020204" pitchFamily="49" charset="0"/>
                <a:ea typeface="HG丸ｺﾞｼｯｸM-PRO" panose="020F0600000000000000" pitchFamily="50" charset="-128"/>
              </a:rPr>
              <a:t>if</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a:t>
            </a:r>
            <a:r>
              <a:rPr lang="ja-JP" altLang="en-US" sz="2800" dirty="0">
                <a:latin typeface="Lucida Console" panose="020B0609040504020204" pitchFamily="49" charset="0"/>
                <a:ea typeface="HG丸ｺﾞｼｯｸM-PRO" panose="020F0600000000000000" pitchFamily="50" charset="-128"/>
              </a:rPr>
              <a:t>○○</a:t>
            </a:r>
            <a:r>
              <a:rPr lang="en-US" altLang="ja-JP" sz="2800" dirty="0">
                <a:latin typeface="Lucida Console" panose="020B0609040504020204" pitchFamily="49" charset="0"/>
                <a:ea typeface="HG丸ｺﾞｼｯｸM-PRO" panose="020F0600000000000000" pitchFamily="50" charset="-128"/>
              </a:rPr>
              <a:t>) {</a:t>
            </a:r>
          </a:p>
          <a:p>
            <a:pPr eaLnBrk="1" hangingPunct="1"/>
            <a:r>
              <a:rPr lang="en-US" altLang="ja-JP" sz="2800" dirty="0">
                <a:latin typeface="Lucida Console" panose="020B0609040504020204" pitchFamily="49" charset="0"/>
                <a:ea typeface="HG丸ｺﾞｼｯｸM-PRO" panose="020F0600000000000000" pitchFamily="50" charset="-128"/>
              </a:rPr>
              <a:t>    ××;</a:t>
            </a:r>
          </a:p>
          <a:p>
            <a:pPr eaLnBrk="1" hangingPunct="1"/>
            <a:r>
              <a:rPr lang="en-US" altLang="ja-JP" sz="2800" dirty="0">
                <a:latin typeface="Lucida Console" panose="020B0609040504020204" pitchFamily="49" charset="0"/>
                <a:ea typeface="HG丸ｺﾞｼｯｸM-PRO" panose="020F0600000000000000" pitchFamily="50" charset="-128"/>
              </a:rPr>
              <a:t>}</a:t>
            </a:r>
          </a:p>
        </p:txBody>
      </p:sp>
      <p:sp>
        <p:nvSpPr>
          <p:cNvPr id="48133" name="テキスト ボックス 5"/>
          <p:cNvSpPr txBox="1">
            <a:spLocks noChangeArrowheads="1"/>
          </p:cNvSpPr>
          <p:nvPr/>
        </p:nvSpPr>
        <p:spPr bwMode="auto">
          <a:xfrm>
            <a:off x="571500" y="4545013"/>
            <a:ext cx="8464996" cy="1384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Lucida Console" panose="020B0609040504020204" pitchFamily="49" charset="0"/>
                <a:ea typeface="HG丸ｺﾞｼｯｸM-PRO" panose="020F0600000000000000" pitchFamily="50" charset="-128"/>
              </a:rPr>
              <a:t>if</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a:t>
            </a:r>
            <a:r>
              <a:rPr lang="ja-JP" altLang="en-US" sz="2800" dirty="0">
                <a:solidFill>
                  <a:srgbClr val="C00000"/>
                </a:solidFill>
                <a:latin typeface="Lucida Console" panose="020B0609040504020204" pitchFamily="49" charset="0"/>
                <a:ea typeface="HG丸ｺﾞｼｯｸM-PRO" panose="020F0600000000000000" pitchFamily="50" charset="-128"/>
              </a:rPr>
              <a:t>条件式</a:t>
            </a:r>
            <a:r>
              <a:rPr lang="en-US" altLang="ja-JP" sz="2800" dirty="0">
                <a:latin typeface="Lucida Console" panose="020B0609040504020204" pitchFamily="49" charset="0"/>
                <a:ea typeface="HG丸ｺﾞｼｯｸM-PRO" panose="020F0600000000000000" pitchFamily="50" charset="-128"/>
              </a:rPr>
              <a:t>) {</a:t>
            </a:r>
          </a:p>
          <a:p>
            <a:pPr eaLnBrk="1" hangingPunct="1"/>
            <a:r>
              <a:rPr lang="en-US" altLang="ja-JP" sz="2800" dirty="0">
                <a:latin typeface="Lucida Console" panose="020B0609040504020204" pitchFamily="49" charset="0"/>
                <a:ea typeface="HG丸ｺﾞｼｯｸM-PRO" panose="020F0600000000000000" pitchFamily="50" charset="-128"/>
              </a:rPr>
              <a:t>   </a:t>
            </a:r>
            <a:r>
              <a:rPr lang="ja-JP" altLang="en-US" sz="2800" dirty="0">
                <a:solidFill>
                  <a:srgbClr val="C00000"/>
                </a:solidFill>
                <a:latin typeface="Lucida Console" panose="020B0609040504020204" pitchFamily="49" charset="0"/>
                <a:ea typeface="HG丸ｺﾞｼｯｸM-PRO" panose="020F0600000000000000" pitchFamily="50" charset="-128"/>
              </a:rPr>
              <a:t>命令文</a:t>
            </a:r>
            <a:r>
              <a:rPr lang="en-US" altLang="ja-JP" sz="2800" dirty="0">
                <a:latin typeface="Lucida Console" panose="020B0609040504020204" pitchFamily="49" charset="0"/>
                <a:ea typeface="HG丸ｺﾞｼｯｸM-PRO" panose="020F0600000000000000" pitchFamily="50" charset="-128"/>
              </a:rPr>
              <a:t>;</a:t>
            </a:r>
            <a:r>
              <a:rPr lang="ja-JP" altLang="en-US" sz="2800" dirty="0">
                <a:latin typeface="Lucida Console" panose="020B0609040504020204" pitchFamily="49" charset="0"/>
                <a:ea typeface="HG丸ｺﾞｼｯｸM-PRO" panose="020F0600000000000000" pitchFamily="50" charset="-128"/>
              </a:rPr>
              <a:t> </a:t>
            </a:r>
            <a:r>
              <a:rPr lang="en-US" altLang="ja-JP" sz="2800" dirty="0">
                <a:solidFill>
                  <a:srgbClr val="008000"/>
                </a:solidFill>
                <a:latin typeface="Lucida Console" panose="020B0609040504020204" pitchFamily="49" charset="0"/>
                <a:ea typeface="HG丸ｺﾞｼｯｸM-PRO" panose="020F0600000000000000" pitchFamily="50" charset="-128"/>
              </a:rPr>
              <a:t>//</a:t>
            </a:r>
            <a:r>
              <a:rPr lang="ja-JP" altLang="en-US" sz="2800" dirty="0">
                <a:solidFill>
                  <a:srgbClr val="008000"/>
                </a:solidFill>
                <a:latin typeface="Lucida Console" panose="020B0609040504020204" pitchFamily="49" charset="0"/>
                <a:ea typeface="HG丸ｺﾞｼｯｸM-PRO" panose="020F0600000000000000" pitchFamily="50" charset="-128"/>
              </a:rPr>
              <a:t>条件式が</a:t>
            </a:r>
            <a:r>
              <a:rPr lang="ja-JP" altLang="en-US" sz="2800" b="1" dirty="0">
                <a:solidFill>
                  <a:srgbClr val="008000"/>
                </a:solidFill>
                <a:latin typeface="Lucida Console" panose="020B0609040504020204" pitchFamily="49" charset="0"/>
                <a:ea typeface="HG丸ｺﾞｼｯｸM-PRO" panose="020F0600000000000000" pitchFamily="50" charset="-128"/>
              </a:rPr>
              <a:t>「真」</a:t>
            </a:r>
            <a:r>
              <a:rPr lang="ja-JP" altLang="en-US" sz="2800" dirty="0">
                <a:solidFill>
                  <a:srgbClr val="008000"/>
                </a:solidFill>
                <a:latin typeface="Lucida Console" panose="020B0609040504020204" pitchFamily="49" charset="0"/>
                <a:ea typeface="HG丸ｺﾞｼｯｸM-PRO" panose="020F0600000000000000" pitchFamily="50" charset="-128"/>
              </a:rPr>
              <a:t>の場合に実行される</a:t>
            </a:r>
            <a:endParaRPr lang="en-US" altLang="ja-JP" sz="2800" dirty="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800" dirty="0">
                <a:latin typeface="Lucida Console" panose="020B0609040504020204" pitchFamily="49" charset="0"/>
                <a:ea typeface="HG丸ｺﾞｼｯｸM-PRO" panose="020F0600000000000000" pitchFamily="50" charset="-128"/>
              </a:rPr>
              <a:t>}</a:t>
            </a:r>
          </a:p>
        </p:txBody>
      </p:sp>
      <p:sp>
        <p:nvSpPr>
          <p:cNvPr id="7" name="下矢印 6"/>
          <p:cNvSpPr/>
          <p:nvPr/>
        </p:nvSpPr>
        <p:spPr>
          <a:xfrm>
            <a:off x="4143375" y="3929063"/>
            <a:ext cx="85725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457200" y="274638"/>
            <a:ext cx="8229600" cy="725487"/>
          </a:xfrm>
        </p:spPr>
        <p:txBody>
          <a:bodyPr/>
          <a:lstStyle/>
          <a:p>
            <a:pPr eaLnBrk="1" hangingPunct="1"/>
            <a:r>
              <a:rPr lang="ja-JP" altLang="en-US"/>
              <a:t>条件分岐の例</a:t>
            </a:r>
          </a:p>
        </p:txBody>
      </p:sp>
      <p:pic>
        <p:nvPicPr>
          <p:cNvPr id="5" name="図 4">
            <a:extLst>
              <a:ext uri="{FF2B5EF4-FFF2-40B4-BE49-F238E27FC236}">
                <a16:creationId xmlns:a16="http://schemas.microsoft.com/office/drawing/2014/main" id="{161B67CA-56F1-2B7F-AD2C-D048FBE50D5B}"/>
              </a:ext>
            </a:extLst>
          </p:cNvPr>
          <p:cNvPicPr>
            <a:picLocks noChangeAspect="1"/>
          </p:cNvPicPr>
          <p:nvPr/>
        </p:nvPicPr>
        <p:blipFill>
          <a:blip r:embed="rId3"/>
          <a:stretch>
            <a:fillRect/>
          </a:stretch>
        </p:blipFill>
        <p:spPr>
          <a:xfrm>
            <a:off x="1259632" y="2852936"/>
            <a:ext cx="6807689" cy="3507690"/>
          </a:xfrm>
          <a:prstGeom prst="rect">
            <a:avLst/>
          </a:prstGeom>
        </p:spPr>
      </p:pic>
      <p:sp>
        <p:nvSpPr>
          <p:cNvPr id="6" name="テキスト ボックス 5">
            <a:extLst>
              <a:ext uri="{FF2B5EF4-FFF2-40B4-BE49-F238E27FC236}">
                <a16:creationId xmlns:a16="http://schemas.microsoft.com/office/drawing/2014/main" id="{2AAFF2DC-78AB-4FFE-B271-2C535509BD58}"/>
              </a:ext>
            </a:extLst>
          </p:cNvPr>
          <p:cNvSpPr txBox="1">
            <a:spLocks noChangeArrowheads="1"/>
          </p:cNvSpPr>
          <p:nvPr/>
        </p:nvSpPr>
        <p:spPr bwMode="auto">
          <a:xfrm>
            <a:off x="683568" y="1340768"/>
            <a:ext cx="6275040" cy="1015663"/>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if (age &lt; 18) {</a:t>
            </a:r>
          </a:p>
          <a:p>
            <a:r>
              <a:rPr lang="ja-JP" altLang="en-US" sz="2000" dirty="0"/>
              <a:t>    </a:t>
            </a:r>
            <a:r>
              <a:rPr lang="en-US" altLang="ja-JP" sz="2000" dirty="0" err="1"/>
              <a:t>printf</a:t>
            </a:r>
            <a:r>
              <a:rPr lang="en-US" altLang="ja-JP" sz="2000" dirty="0"/>
              <a:t>("</a:t>
            </a:r>
            <a:r>
              <a:rPr lang="ja-JP" altLang="en-US" sz="2000" dirty="0"/>
              <a:t>まだ選挙権はありません</a:t>
            </a:r>
            <a:r>
              <a:rPr lang="en-US" altLang="ja-JP" sz="2000" dirty="0"/>
              <a:t>¥n");</a:t>
            </a:r>
          </a:p>
          <a:p>
            <a:r>
              <a:rPr lang="en-US" altLang="ja-JP" sz="2000" dirty="0"/>
              <a:t>}</a:t>
            </a:r>
            <a:endParaRPr lang="ja-JP" alt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title"/>
          </p:nvPr>
        </p:nvSpPr>
        <p:spPr>
          <a:xfrm>
            <a:off x="457200" y="274638"/>
            <a:ext cx="8229600" cy="725487"/>
          </a:xfrm>
        </p:spPr>
        <p:txBody>
          <a:bodyPr/>
          <a:lstStyle/>
          <a:p>
            <a:pPr eaLnBrk="1" hangingPunct="1"/>
            <a:r>
              <a:rPr lang="ja-JP" altLang="en-US"/>
              <a:t>関係演算子</a:t>
            </a:r>
          </a:p>
        </p:txBody>
      </p:sp>
      <p:sp>
        <p:nvSpPr>
          <p:cNvPr id="50179" name="コンテンツ プレースホルダ 2"/>
          <p:cNvSpPr>
            <a:spLocks noGrp="1"/>
          </p:cNvSpPr>
          <p:nvPr>
            <p:ph idx="1"/>
          </p:nvPr>
        </p:nvSpPr>
        <p:spPr>
          <a:xfrm>
            <a:off x="323528" y="1214439"/>
            <a:ext cx="8534400" cy="1422474"/>
          </a:xfrm>
        </p:spPr>
        <p:txBody>
          <a:bodyPr/>
          <a:lstStyle/>
          <a:p>
            <a:pPr eaLnBrk="1" hangingPunct="1"/>
            <a:r>
              <a:rPr lang="ja-JP" altLang="en-US" sz="2800" dirty="0"/>
              <a:t>関係演算子を使って、</a:t>
            </a:r>
            <a:r>
              <a:rPr lang="en-US" altLang="ja-JP" sz="2800" dirty="0"/>
              <a:t>2</a:t>
            </a:r>
            <a:r>
              <a:rPr lang="ja-JP" altLang="en-US" sz="2800" dirty="0" err="1"/>
              <a:t>つの</a:t>
            </a:r>
            <a:r>
              <a:rPr lang="ja-JP" altLang="en-US" sz="2800" dirty="0"/>
              <a:t>値を比較できる</a:t>
            </a:r>
            <a:endParaRPr lang="en-US" altLang="ja-JP" sz="2800" dirty="0"/>
          </a:p>
          <a:p>
            <a:pPr eaLnBrk="1" hangingPunct="1"/>
            <a:r>
              <a:rPr lang="ja-JP" altLang="en-US" sz="2800" dirty="0"/>
              <a:t>比較した結果は 「真」 または 「偽」になる</a:t>
            </a:r>
          </a:p>
        </p:txBody>
      </p:sp>
      <p:pic>
        <p:nvPicPr>
          <p:cNvPr id="3" name="図 2">
            <a:extLst>
              <a:ext uri="{FF2B5EF4-FFF2-40B4-BE49-F238E27FC236}">
                <a16:creationId xmlns:a16="http://schemas.microsoft.com/office/drawing/2014/main" id="{001CF41C-0BE3-B413-17CA-EC86CB14196A}"/>
              </a:ext>
            </a:extLst>
          </p:cNvPr>
          <p:cNvPicPr>
            <a:picLocks noChangeAspect="1"/>
          </p:cNvPicPr>
          <p:nvPr/>
        </p:nvPicPr>
        <p:blipFill>
          <a:blip r:embed="rId3"/>
          <a:stretch>
            <a:fillRect/>
          </a:stretch>
        </p:blipFill>
        <p:spPr>
          <a:xfrm>
            <a:off x="0" y="2851227"/>
            <a:ext cx="9144000" cy="339612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457200" y="274638"/>
            <a:ext cx="8229600" cy="725487"/>
          </a:xfrm>
        </p:spPr>
        <p:txBody>
          <a:bodyPr/>
          <a:lstStyle/>
          <a:p>
            <a:pPr eaLnBrk="1" hangingPunct="1"/>
            <a:r>
              <a:rPr lang="en-US" altLang="ja-JP"/>
              <a:t>if </a:t>
            </a:r>
            <a:r>
              <a:rPr lang="ja-JP" altLang="en-US"/>
              <a:t>～ </a:t>
            </a:r>
            <a:r>
              <a:rPr lang="en-US" altLang="ja-JP"/>
              <a:t>else </a:t>
            </a:r>
            <a:r>
              <a:rPr lang="ja-JP" altLang="en-US"/>
              <a:t>文</a:t>
            </a:r>
          </a:p>
        </p:txBody>
      </p:sp>
      <p:sp>
        <p:nvSpPr>
          <p:cNvPr id="52227" name="コンテンツ プレースホルダ 2"/>
          <p:cNvSpPr>
            <a:spLocks noGrp="1"/>
          </p:cNvSpPr>
          <p:nvPr>
            <p:ph idx="1"/>
          </p:nvPr>
        </p:nvSpPr>
        <p:spPr>
          <a:xfrm>
            <a:off x="457200" y="1214438"/>
            <a:ext cx="8229600" cy="5000625"/>
          </a:xfrm>
        </p:spPr>
        <p:txBody>
          <a:bodyPr/>
          <a:lstStyle/>
          <a:p>
            <a:pPr eaLnBrk="1" hangingPunct="1">
              <a:buFont typeface="Arial" panose="020B0604020202020204" pitchFamily="34" charset="0"/>
              <a:buNone/>
            </a:pPr>
            <a:r>
              <a:rPr lang="ja-JP" altLang="en-US" sz="2800" dirty="0"/>
              <a:t>「もしも○○ならば</a:t>
            </a:r>
            <a:r>
              <a:rPr lang="en-US" altLang="ja-JP" sz="2800" dirty="0"/>
              <a:t>××</a:t>
            </a:r>
            <a:r>
              <a:rPr lang="ja-JP" altLang="en-US" sz="2800" dirty="0"/>
              <a:t>を実行し、そうでなければ△△を実行する」</a:t>
            </a:r>
            <a:endParaRPr lang="en-US" altLang="ja-JP" sz="2800" dirty="0"/>
          </a:p>
        </p:txBody>
      </p:sp>
      <p:sp>
        <p:nvSpPr>
          <p:cNvPr id="52228" name="テキスト ボックス 4"/>
          <p:cNvSpPr txBox="1">
            <a:spLocks noChangeArrowheads="1"/>
          </p:cNvSpPr>
          <p:nvPr/>
        </p:nvSpPr>
        <p:spPr bwMode="auto">
          <a:xfrm>
            <a:off x="571501" y="2459504"/>
            <a:ext cx="2643188"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if</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latin typeface="Lucida Console" panose="020B0609040504020204" pitchFamily="49" charset="0"/>
                <a:ea typeface="HG丸ｺﾞｼｯｸM-PRO" panose="020F0600000000000000" pitchFamily="50" charset="-128"/>
              </a:rPr>
              <a:t>} else {</a:t>
            </a:r>
          </a:p>
          <a:p>
            <a:pPr eaLnBrk="1" hangingPunct="1"/>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a:t>
            </a:r>
            <a:r>
              <a:rPr lang="en-US" altLang="ja-JP" sz="2400" dirty="0">
                <a:latin typeface="Lucida Console" panose="020B0609040504020204" pitchFamily="49" charset="0"/>
                <a:ea typeface="HG丸ｺﾞｼｯｸM-PRO" panose="020F0600000000000000" pitchFamily="50" charset="-128"/>
              </a:rPr>
              <a:t>;</a:t>
            </a:r>
          </a:p>
          <a:p>
            <a:pPr eaLnBrk="1" hangingPunct="1"/>
            <a:r>
              <a:rPr lang="en-US" altLang="ja-JP" sz="2400" dirty="0">
                <a:latin typeface="Lucida Console" panose="020B0609040504020204" pitchFamily="49" charset="0"/>
                <a:ea typeface="HG丸ｺﾞｼｯｸM-PRO" panose="020F0600000000000000" pitchFamily="50" charset="-128"/>
              </a:rPr>
              <a:t>}</a:t>
            </a:r>
          </a:p>
        </p:txBody>
      </p:sp>
      <p:sp>
        <p:nvSpPr>
          <p:cNvPr id="52229" name="テキスト ボックス 5"/>
          <p:cNvSpPr txBox="1">
            <a:spLocks noChangeArrowheads="1"/>
          </p:cNvSpPr>
          <p:nvPr/>
        </p:nvSpPr>
        <p:spPr bwMode="auto">
          <a:xfrm>
            <a:off x="3929063" y="2276872"/>
            <a:ext cx="5072062"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latin typeface="Lucida Console" panose="020B0609040504020204" pitchFamily="49" charset="0"/>
                <a:ea typeface="HG丸ｺﾞｼｯｸM-PRO" panose="020F0600000000000000" pitchFamily="50" charset="-128"/>
              </a:rPr>
              <a:t>if</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t>
            </a:r>
            <a:r>
              <a:rPr lang="ja-JP" altLang="en-US" sz="2400" dirty="0">
                <a:solidFill>
                  <a:srgbClr val="C00000"/>
                </a:solidFill>
                <a:latin typeface="Lucida Console" panose="020B0609040504020204" pitchFamily="49" charset="0"/>
                <a:ea typeface="HG丸ｺﾞｼｯｸM-PRO" panose="020F0600000000000000" pitchFamily="50" charset="-128"/>
              </a:rPr>
              <a:t>条件式</a:t>
            </a:r>
            <a:r>
              <a:rPr lang="en-US" altLang="ja-JP" sz="2400" dirty="0">
                <a:latin typeface="Lucida Console" panose="020B0609040504020204" pitchFamily="49" charset="0"/>
                <a:ea typeface="HG丸ｺﾞｼｯｸM-PRO" panose="020F0600000000000000" pitchFamily="50" charset="-128"/>
              </a:rPr>
              <a:t>) {</a:t>
            </a: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r>
              <a:rPr lang="ja-JP" altLang="en-US" sz="2400" dirty="0">
                <a:solidFill>
                  <a:srgbClr val="008000"/>
                </a:solidFill>
                <a:latin typeface="Lucida Console" panose="020B0609040504020204" pitchFamily="49" charset="0"/>
                <a:ea typeface="HG丸ｺﾞｼｯｸM-PRO" panose="020F0600000000000000" pitchFamily="50" charset="-128"/>
              </a:rPr>
              <a:t>条件式が「真」の場合</a:t>
            </a:r>
            <a:endParaRPr lang="en-US" altLang="ja-JP" sz="2400" dirty="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r>
              <a:rPr lang="ja-JP" altLang="en-US" sz="2400" dirty="0">
                <a:solidFill>
                  <a:srgbClr val="C00000"/>
                </a:solidFill>
                <a:latin typeface="Lucida Console" panose="020B0609040504020204" pitchFamily="49" charset="0"/>
                <a:ea typeface="HG丸ｺﾞｼｯｸM-PRO" panose="020F0600000000000000" pitchFamily="50" charset="-128"/>
              </a:rPr>
              <a:t>命令文</a:t>
            </a:r>
            <a:r>
              <a:rPr lang="en-US" altLang="ja-JP" sz="2400" dirty="0">
                <a:solidFill>
                  <a:srgbClr val="C00000"/>
                </a:solidFill>
                <a:latin typeface="Lucida Console" panose="020B0609040504020204" pitchFamily="49" charset="0"/>
                <a:ea typeface="HG丸ｺﾞｼｯｸM-PRO" panose="020F0600000000000000" pitchFamily="50" charset="-128"/>
              </a:rPr>
              <a:t>1</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 </a:t>
            </a:r>
            <a:endParaRPr lang="en-US" altLang="ja-JP" sz="2400" dirty="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else {</a:t>
            </a: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r>
              <a:rPr lang="ja-JP" altLang="en-US" sz="2400" dirty="0">
                <a:solidFill>
                  <a:srgbClr val="008000"/>
                </a:solidFill>
                <a:latin typeface="Lucida Console" panose="020B0609040504020204" pitchFamily="49" charset="0"/>
                <a:ea typeface="HG丸ｺﾞｼｯｸM-PRO" panose="020F0600000000000000" pitchFamily="50" charset="-128"/>
              </a:rPr>
              <a:t>条件式が「偽」の場合</a:t>
            </a:r>
            <a:endParaRPr lang="en-US" altLang="ja-JP" sz="2400" dirty="0">
              <a:solidFill>
                <a:srgbClr val="008000"/>
              </a:solidFill>
              <a:latin typeface="Lucida Console" panose="020B0609040504020204" pitchFamily="49" charset="0"/>
              <a:ea typeface="HG丸ｺﾞｼｯｸM-PRO" panose="020F0600000000000000" pitchFamily="50" charset="-128"/>
            </a:endParaRPr>
          </a:p>
          <a:p>
            <a:pPr eaLnBrk="1" hangingPunct="1"/>
            <a:r>
              <a:rPr lang="en-US" altLang="ja-JP" sz="2400" dirty="0">
                <a:solidFill>
                  <a:srgbClr val="008000"/>
                </a:solidFill>
                <a:latin typeface="Lucida Console" panose="020B0609040504020204" pitchFamily="49" charset="0"/>
                <a:ea typeface="HG丸ｺﾞｼｯｸM-PRO" panose="020F0600000000000000" pitchFamily="50" charset="-128"/>
              </a:rPr>
              <a:t>   </a:t>
            </a:r>
            <a:r>
              <a:rPr lang="ja-JP" altLang="en-US" sz="2400" dirty="0">
                <a:solidFill>
                  <a:srgbClr val="C00000"/>
                </a:solidFill>
                <a:latin typeface="Lucida Console" panose="020B0609040504020204" pitchFamily="49" charset="0"/>
                <a:ea typeface="HG丸ｺﾞｼｯｸM-PRO" panose="020F0600000000000000" pitchFamily="50" charset="-128"/>
              </a:rPr>
              <a:t>命令文</a:t>
            </a:r>
            <a:r>
              <a:rPr lang="en-US" altLang="ja-JP" sz="2400" dirty="0">
                <a:solidFill>
                  <a:srgbClr val="C00000"/>
                </a:solidFill>
                <a:latin typeface="Lucida Console" panose="020B0609040504020204" pitchFamily="49" charset="0"/>
                <a:ea typeface="HG丸ｺﾞｼｯｸM-PRO" panose="020F0600000000000000" pitchFamily="50" charset="-128"/>
              </a:rPr>
              <a:t>2</a:t>
            </a:r>
            <a:r>
              <a:rPr lang="en-US" altLang="ja-JP" sz="2400" dirty="0">
                <a:latin typeface="Lucida Console" panose="020B0609040504020204" pitchFamily="49" charset="0"/>
                <a:ea typeface="HG丸ｺﾞｼｯｸM-PRO" panose="020F0600000000000000" pitchFamily="50" charset="-128"/>
              </a:rPr>
              <a:t>;</a:t>
            </a:r>
            <a:r>
              <a:rPr lang="ja-JP" altLang="en-US" sz="2400" dirty="0">
                <a:latin typeface="Lucida Console" panose="020B0609040504020204" pitchFamily="49" charset="0"/>
                <a:ea typeface="HG丸ｺﾞｼｯｸM-PRO" panose="020F0600000000000000" pitchFamily="50" charset="-128"/>
              </a:rPr>
              <a:t> </a:t>
            </a:r>
            <a:endParaRPr lang="en-US" altLang="ja-JP" sz="2400" dirty="0">
              <a:latin typeface="Lucida Console" panose="020B0609040504020204" pitchFamily="49" charset="0"/>
              <a:ea typeface="HG丸ｺﾞｼｯｸM-PRO" panose="020F0600000000000000" pitchFamily="50" charset="-128"/>
            </a:endParaRPr>
          </a:p>
          <a:p>
            <a:pPr eaLnBrk="1" hangingPunct="1"/>
            <a:r>
              <a:rPr lang="en-US" altLang="ja-JP" sz="2400" dirty="0">
                <a:latin typeface="Lucida Console" panose="020B0609040504020204" pitchFamily="49" charset="0"/>
                <a:ea typeface="HG丸ｺﾞｼｯｸM-PRO" panose="020F0600000000000000" pitchFamily="50" charset="-128"/>
              </a:rPr>
              <a:t>}</a:t>
            </a:r>
          </a:p>
        </p:txBody>
      </p:sp>
      <p:sp>
        <p:nvSpPr>
          <p:cNvPr id="7" name="下矢印 6"/>
          <p:cNvSpPr/>
          <p:nvPr/>
        </p:nvSpPr>
        <p:spPr>
          <a:xfrm rot="16200000">
            <a:off x="3143251" y="3571875"/>
            <a:ext cx="85725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テキスト ボックス 7">
            <a:extLst>
              <a:ext uri="{FF2B5EF4-FFF2-40B4-BE49-F238E27FC236}">
                <a16:creationId xmlns:a16="http://schemas.microsoft.com/office/drawing/2014/main" id="{A7858EDD-983A-C684-9548-ADAC3703ADD3}"/>
              </a:ext>
            </a:extLst>
          </p:cNvPr>
          <p:cNvSpPr txBox="1">
            <a:spLocks noChangeArrowheads="1"/>
          </p:cNvSpPr>
          <p:nvPr/>
        </p:nvSpPr>
        <p:spPr bwMode="auto">
          <a:xfrm>
            <a:off x="899592" y="5278298"/>
            <a:ext cx="6275040" cy="1477328"/>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1800" dirty="0"/>
              <a:t>if (age &lt; 18) {</a:t>
            </a:r>
          </a:p>
          <a:p>
            <a:r>
              <a:rPr lang="ja-JP" altLang="en-US" sz="1800" dirty="0"/>
              <a:t>    </a:t>
            </a:r>
            <a:r>
              <a:rPr lang="en-US" altLang="ja-JP" sz="1800" dirty="0" err="1"/>
              <a:t>printf</a:t>
            </a:r>
            <a:r>
              <a:rPr lang="en-US" altLang="ja-JP" sz="1800" dirty="0"/>
              <a:t>("</a:t>
            </a:r>
            <a:r>
              <a:rPr lang="ja-JP" altLang="en-US" sz="1800" dirty="0"/>
              <a:t>まだ選挙権はありません</a:t>
            </a:r>
            <a:r>
              <a:rPr lang="en-US" altLang="ja-JP" sz="1800" dirty="0"/>
              <a:t>¥n");</a:t>
            </a:r>
          </a:p>
          <a:p>
            <a:r>
              <a:rPr lang="en-US" altLang="ja-JP" sz="1800" dirty="0"/>
              <a:t>} else {</a:t>
            </a:r>
          </a:p>
          <a:p>
            <a:r>
              <a:rPr lang="ja-JP" altLang="en-US" sz="1800" dirty="0"/>
              <a:t>    </a:t>
            </a:r>
            <a:r>
              <a:rPr lang="en-US" altLang="ja-JP" sz="1800" dirty="0" err="1"/>
              <a:t>printf</a:t>
            </a:r>
            <a:r>
              <a:rPr lang="en-US" altLang="ja-JP" sz="1800" dirty="0"/>
              <a:t>("</a:t>
            </a:r>
            <a:r>
              <a:rPr lang="ja-JP" altLang="en-US" sz="1800" dirty="0"/>
              <a:t>投票に行きましょう</a:t>
            </a:r>
            <a:r>
              <a:rPr lang="en-US" altLang="ja-JP" sz="1800" dirty="0"/>
              <a:t>¥n");</a:t>
            </a:r>
          </a:p>
          <a:p>
            <a:r>
              <a:rPr lang="en-US" altLang="ja-JP" sz="1800" dirty="0"/>
              <a:t>}</a:t>
            </a:r>
            <a:endParaRPr lang="ja-JP" altLang="en-US" sz="1800" dirty="0"/>
          </a:p>
        </p:txBody>
      </p:sp>
      <p:sp>
        <p:nvSpPr>
          <p:cNvPr id="9" name="テキスト ボックス 8">
            <a:extLst>
              <a:ext uri="{FF2B5EF4-FFF2-40B4-BE49-F238E27FC236}">
                <a16:creationId xmlns:a16="http://schemas.microsoft.com/office/drawing/2014/main" id="{D9369B02-3C0A-91DF-C333-6CD9DA27E5CC}"/>
              </a:ext>
            </a:extLst>
          </p:cNvPr>
          <p:cNvSpPr txBox="1"/>
          <p:nvPr/>
        </p:nvSpPr>
        <p:spPr>
          <a:xfrm>
            <a:off x="755576" y="4840431"/>
            <a:ext cx="4572000" cy="369332"/>
          </a:xfrm>
          <a:prstGeom prst="rect">
            <a:avLst/>
          </a:prstGeom>
          <a:noFill/>
        </p:spPr>
        <p:txBody>
          <a:bodyPr wrap="square">
            <a:spAutoFit/>
          </a:bodyPr>
          <a:lstStyle/>
          <a:p>
            <a:r>
              <a:rPr lang="ja-JP" altLang="en-US" sz="1800" dirty="0">
                <a:latin typeface="+mn-ea"/>
                <a:ea typeface="+mn-ea"/>
              </a:rPr>
              <a:t>例</a:t>
            </a:r>
            <a:endParaRPr lang="ja-JP" altLang="en-US" dirty="0">
              <a:latin typeface="+mn-ea"/>
              <a:ea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457200" y="274638"/>
            <a:ext cx="8229600" cy="725487"/>
          </a:xfrm>
        </p:spPr>
        <p:txBody>
          <a:bodyPr/>
          <a:lstStyle/>
          <a:p>
            <a:pPr eaLnBrk="1" hangingPunct="1"/>
            <a:r>
              <a:rPr lang="ja-JP" altLang="en-US"/>
              <a:t>複数の </a:t>
            </a:r>
            <a:r>
              <a:rPr lang="en-US" altLang="ja-JP"/>
              <a:t>if </a:t>
            </a:r>
            <a:r>
              <a:rPr lang="ja-JP" altLang="en-US"/>
              <a:t>～ </a:t>
            </a:r>
            <a:r>
              <a:rPr lang="en-US" altLang="ja-JP"/>
              <a:t>else </a:t>
            </a:r>
            <a:r>
              <a:rPr lang="ja-JP" altLang="en-US"/>
              <a:t>文</a:t>
            </a:r>
          </a:p>
        </p:txBody>
      </p:sp>
      <p:sp>
        <p:nvSpPr>
          <p:cNvPr id="54276" name="コンテンツ プレースホルダ 2"/>
          <p:cNvSpPr>
            <a:spLocks noGrp="1"/>
          </p:cNvSpPr>
          <p:nvPr>
            <p:ph idx="1"/>
          </p:nvPr>
        </p:nvSpPr>
        <p:spPr>
          <a:xfrm>
            <a:off x="457200" y="1214438"/>
            <a:ext cx="8229600" cy="1214437"/>
          </a:xfrm>
        </p:spPr>
        <p:txBody>
          <a:bodyPr/>
          <a:lstStyle/>
          <a:p>
            <a:pPr eaLnBrk="1" hangingPunct="1">
              <a:buFont typeface="Arial" panose="020B0604020202020204" pitchFamily="34" charset="0"/>
              <a:buNone/>
            </a:pPr>
            <a:r>
              <a:rPr lang="ja-JP" altLang="en-US" sz="2800" dirty="0"/>
              <a:t>  </a:t>
            </a:r>
            <a:r>
              <a:rPr lang="en-US" altLang="ja-JP" sz="2800" dirty="0"/>
              <a:t>if</a:t>
            </a:r>
            <a:r>
              <a:rPr lang="ja-JP" altLang="en-US" sz="2800" dirty="0"/>
              <a:t>～</a:t>
            </a:r>
            <a:r>
              <a:rPr lang="en-US" altLang="ja-JP" sz="2800" dirty="0"/>
              <a:t>else</a:t>
            </a:r>
            <a:r>
              <a:rPr lang="ja-JP" altLang="en-US" sz="2800" dirty="0"/>
              <a:t>文を連結して、条件に応じた複数の分岐を行える</a:t>
            </a:r>
            <a:endParaRPr lang="en-US" altLang="ja-JP" sz="2800" dirty="0"/>
          </a:p>
        </p:txBody>
      </p:sp>
      <p:sp>
        <p:nvSpPr>
          <p:cNvPr id="5" name="テキスト ボックス 4">
            <a:extLst>
              <a:ext uri="{FF2B5EF4-FFF2-40B4-BE49-F238E27FC236}">
                <a16:creationId xmlns:a16="http://schemas.microsoft.com/office/drawing/2014/main" id="{59C8316B-D0F2-1F88-EC90-6FE14170974C}"/>
              </a:ext>
            </a:extLst>
          </p:cNvPr>
          <p:cNvSpPr txBox="1">
            <a:spLocks noChangeArrowheads="1"/>
          </p:cNvSpPr>
          <p:nvPr/>
        </p:nvSpPr>
        <p:spPr bwMode="auto">
          <a:xfrm>
            <a:off x="179512" y="2688417"/>
            <a:ext cx="5215276" cy="1815882"/>
          </a:xfrm>
          <a:prstGeom prst="rect">
            <a:avLst/>
          </a:prstGeom>
          <a:solidFill>
            <a:srgbClr val="EAF6FD"/>
          </a:solidFill>
          <a:ln w="9525">
            <a:noFill/>
            <a:miter lim="800000"/>
            <a:headEnd/>
            <a:tailEnd/>
          </a:ln>
        </p:spPr>
        <p:txBody>
          <a:bodyPr wrap="square">
            <a:spAutoFit/>
          </a:bodyPr>
          <a:lstStyle>
            <a:defPPr>
              <a:defRPr lang="ja-JP"/>
            </a:defPPr>
            <a:lvl1pPr eaLnBrk="1" hangingPunct="1">
              <a:defRPr sz="24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1600" dirty="0"/>
              <a:t>if (age &lt; 4) {</a:t>
            </a:r>
          </a:p>
          <a:p>
            <a:r>
              <a:rPr lang="ja-JP" altLang="en-US" sz="1600" dirty="0"/>
              <a:t>    </a:t>
            </a:r>
            <a:r>
              <a:rPr lang="en-US" altLang="ja-JP" sz="1600" dirty="0" err="1"/>
              <a:t>printf</a:t>
            </a:r>
            <a:r>
              <a:rPr lang="en-US" altLang="ja-JP" sz="1600" dirty="0"/>
              <a:t>("</a:t>
            </a:r>
            <a:r>
              <a:rPr lang="ja-JP" altLang="en-US" sz="1600" dirty="0"/>
              <a:t>入場料は無料です</a:t>
            </a:r>
            <a:r>
              <a:rPr lang="en-US" altLang="ja-JP" sz="1600" dirty="0"/>
              <a:t>¥n");</a:t>
            </a:r>
          </a:p>
          <a:p>
            <a:r>
              <a:rPr lang="en-US" altLang="ja-JP" sz="1600" dirty="0"/>
              <a:t>} else if (age &lt; 13) {</a:t>
            </a:r>
          </a:p>
          <a:p>
            <a:r>
              <a:rPr lang="ja-JP" altLang="en-US" sz="1600" dirty="0"/>
              <a:t>    </a:t>
            </a:r>
            <a:r>
              <a:rPr lang="en-US" altLang="ja-JP" sz="1600" dirty="0" err="1"/>
              <a:t>printf</a:t>
            </a:r>
            <a:r>
              <a:rPr lang="en-US" altLang="ja-JP" sz="1600" dirty="0"/>
              <a:t>("</a:t>
            </a:r>
            <a:r>
              <a:rPr lang="ja-JP" altLang="en-US" sz="1600" dirty="0"/>
              <a:t>子供料金で入場できます</a:t>
            </a:r>
            <a:r>
              <a:rPr lang="en-US" altLang="ja-JP" sz="1600" dirty="0"/>
              <a:t>¥n");</a:t>
            </a:r>
          </a:p>
          <a:p>
            <a:r>
              <a:rPr lang="en-US" altLang="ja-JP" sz="1600" dirty="0"/>
              <a:t>} else {</a:t>
            </a:r>
          </a:p>
          <a:p>
            <a:r>
              <a:rPr lang="ja-JP" altLang="en-US" sz="1600" dirty="0"/>
              <a:t>    </a:t>
            </a:r>
            <a:r>
              <a:rPr lang="en-US" altLang="ja-JP" sz="1600" dirty="0" err="1"/>
              <a:t>printf</a:t>
            </a:r>
            <a:r>
              <a:rPr lang="en-US" altLang="ja-JP" sz="1600" dirty="0"/>
              <a:t>("</a:t>
            </a:r>
            <a:r>
              <a:rPr lang="ja-JP" altLang="en-US" sz="1600" dirty="0"/>
              <a:t>大人料金が必要です</a:t>
            </a:r>
            <a:r>
              <a:rPr lang="en-US" altLang="ja-JP" sz="1600" dirty="0"/>
              <a:t>¥n");</a:t>
            </a:r>
          </a:p>
          <a:p>
            <a:r>
              <a:rPr lang="en-US" altLang="ja-JP" sz="1600" dirty="0"/>
              <a:t>}</a:t>
            </a:r>
            <a:endParaRPr lang="ja-JP" altLang="en-US" sz="1600" dirty="0"/>
          </a:p>
        </p:txBody>
      </p:sp>
      <p:pic>
        <p:nvPicPr>
          <p:cNvPr id="3" name="図 2">
            <a:extLst>
              <a:ext uri="{FF2B5EF4-FFF2-40B4-BE49-F238E27FC236}">
                <a16:creationId xmlns:a16="http://schemas.microsoft.com/office/drawing/2014/main" id="{0F99C3B4-8935-02BA-0BED-5367282B4318}"/>
              </a:ext>
            </a:extLst>
          </p:cNvPr>
          <p:cNvPicPr>
            <a:picLocks noChangeAspect="1"/>
          </p:cNvPicPr>
          <p:nvPr/>
        </p:nvPicPr>
        <p:blipFill rotWithShape="1">
          <a:blip r:embed="rId3"/>
          <a:srcRect l="4878" r="4054"/>
          <a:stretch/>
        </p:blipFill>
        <p:spPr>
          <a:xfrm>
            <a:off x="4700097" y="2132856"/>
            <a:ext cx="4443903" cy="3384376"/>
          </a:xfrm>
          <a:prstGeom prst="rect">
            <a:avLst/>
          </a:prstGeom>
        </p:spPr>
      </p:pic>
      <p:sp>
        <p:nvSpPr>
          <p:cNvPr id="2" name="テキスト ボックス 1">
            <a:extLst>
              <a:ext uri="{FF2B5EF4-FFF2-40B4-BE49-F238E27FC236}">
                <a16:creationId xmlns:a16="http://schemas.microsoft.com/office/drawing/2014/main" id="{02ED444C-2E9B-8420-B8AA-CD34B4E6B849}"/>
              </a:ext>
            </a:extLst>
          </p:cNvPr>
          <p:cNvSpPr txBox="1">
            <a:spLocks noChangeArrowheads="1"/>
          </p:cNvSpPr>
          <p:nvPr/>
        </p:nvSpPr>
        <p:spPr bwMode="auto">
          <a:xfrm>
            <a:off x="5005979" y="6080769"/>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D460B1-3710-A8E8-A7FC-1DE973B558CB}"/>
              </a:ext>
            </a:extLst>
          </p:cNvPr>
          <p:cNvSpPr>
            <a:spLocks noGrp="1"/>
          </p:cNvSpPr>
          <p:nvPr>
            <p:ph type="title"/>
          </p:nvPr>
        </p:nvSpPr>
        <p:spPr/>
        <p:txBody>
          <a:bodyPr>
            <a:normAutofit/>
          </a:bodyPr>
          <a:lstStyle/>
          <a:p>
            <a:r>
              <a:rPr lang="ja-JP" altLang="en-US" sz="2800" dirty="0"/>
              <a:t>ワン・モア・ステップ：条件式に数値を使う</a:t>
            </a:r>
            <a:endParaRPr kumimoji="1" lang="ja-JP" altLang="en-US" sz="2800" dirty="0"/>
          </a:p>
        </p:txBody>
      </p:sp>
      <p:sp>
        <p:nvSpPr>
          <p:cNvPr id="3" name="コンテンツ プレースホルダー 2">
            <a:extLst>
              <a:ext uri="{FF2B5EF4-FFF2-40B4-BE49-F238E27FC236}">
                <a16:creationId xmlns:a16="http://schemas.microsoft.com/office/drawing/2014/main" id="{0B279D15-90E9-F5FF-60B0-14A794B927F4}"/>
              </a:ext>
            </a:extLst>
          </p:cNvPr>
          <p:cNvSpPr>
            <a:spLocks noGrp="1"/>
          </p:cNvSpPr>
          <p:nvPr>
            <p:ph idx="1"/>
          </p:nvPr>
        </p:nvSpPr>
        <p:spPr>
          <a:xfrm>
            <a:off x="447073" y="1340768"/>
            <a:ext cx="8229600" cy="2858090"/>
          </a:xfrm>
        </p:spPr>
        <p:txBody>
          <a:bodyPr/>
          <a:lstStyle/>
          <a:p>
            <a:r>
              <a:rPr kumimoji="1" lang="en-US" altLang="ja-JP" dirty="0"/>
              <a:t>if </a:t>
            </a:r>
            <a:r>
              <a:rPr kumimoji="1" lang="ja-JP" altLang="en-US" dirty="0"/>
              <a:t>文の条件式に数値を使うことができる</a:t>
            </a:r>
            <a:endParaRPr kumimoji="1" lang="en-US" altLang="ja-JP" dirty="0"/>
          </a:p>
          <a:p>
            <a:r>
              <a:rPr lang="en-US" altLang="ja-JP" b="1" dirty="0"/>
              <a:t>0</a:t>
            </a:r>
            <a:r>
              <a:rPr lang="ja-JP" altLang="en-US" b="1" dirty="0"/>
              <a:t>が偽、それ以外が真</a:t>
            </a:r>
            <a:r>
              <a:rPr lang="ja-JP" altLang="en-US" dirty="0"/>
              <a:t>であるとみなされる</a:t>
            </a:r>
            <a:endParaRPr kumimoji="1" lang="ja-JP" altLang="en-US" dirty="0"/>
          </a:p>
        </p:txBody>
      </p:sp>
      <p:sp>
        <p:nvSpPr>
          <p:cNvPr id="6" name="テキスト ボックス 5">
            <a:extLst>
              <a:ext uri="{FF2B5EF4-FFF2-40B4-BE49-F238E27FC236}">
                <a16:creationId xmlns:a16="http://schemas.microsoft.com/office/drawing/2014/main" id="{08DF1AD6-FD29-F853-702E-85BE4C18DA41}"/>
              </a:ext>
            </a:extLst>
          </p:cNvPr>
          <p:cNvSpPr txBox="1"/>
          <p:nvPr/>
        </p:nvSpPr>
        <p:spPr>
          <a:xfrm>
            <a:off x="477989" y="2979770"/>
            <a:ext cx="2221803" cy="1015663"/>
          </a:xfrm>
          <a:prstGeom prst="rect">
            <a:avLst/>
          </a:prstGeom>
          <a:solidFill>
            <a:srgbClr val="EAF6FD"/>
          </a:solidFill>
          <a:ln w="9525">
            <a:noFill/>
            <a:miter lim="800000"/>
            <a:headEnd/>
            <a:tailEnd/>
          </a:ln>
        </p:spPr>
        <p:txBody>
          <a:bodyPr wrap="square">
            <a:spAutoFit/>
          </a:bodyPr>
          <a:lstStyle>
            <a:defPPr>
              <a:defRPr lang="ja-JP"/>
            </a:defPPr>
            <a:lvl1pPr eaLnBrk="1" hangingPunct="1">
              <a:defRPr sz="16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if</a:t>
            </a:r>
            <a:r>
              <a:rPr lang="ja-JP" altLang="en-US" sz="2000" dirty="0"/>
              <a:t> </a:t>
            </a:r>
            <a:r>
              <a:rPr lang="en-US" altLang="ja-JP" sz="2000" dirty="0"/>
              <a:t>(0)</a:t>
            </a:r>
            <a:r>
              <a:rPr lang="ja-JP" altLang="en-US" sz="2000" dirty="0"/>
              <a:t> </a:t>
            </a:r>
            <a:r>
              <a:rPr lang="en-US" altLang="ja-JP" sz="2000" dirty="0"/>
              <a:t>{</a:t>
            </a:r>
          </a:p>
          <a:p>
            <a:r>
              <a:rPr lang="en-US" altLang="ja-JP" sz="2000" dirty="0"/>
              <a:t>  </a:t>
            </a:r>
            <a:r>
              <a:rPr lang="ja-JP" altLang="en-US" sz="2000" dirty="0"/>
              <a:t>命令文</a:t>
            </a:r>
            <a:endParaRPr lang="en-US" altLang="ja-JP" sz="2000" dirty="0"/>
          </a:p>
          <a:p>
            <a:r>
              <a:rPr lang="en-US" altLang="ja-JP" sz="2000" dirty="0"/>
              <a:t>} </a:t>
            </a:r>
            <a:endParaRPr lang="ja-JP" altLang="en-US" sz="2000" dirty="0"/>
          </a:p>
        </p:txBody>
      </p:sp>
      <p:sp>
        <p:nvSpPr>
          <p:cNvPr id="7" name="テキスト ボックス 6">
            <a:extLst>
              <a:ext uri="{FF2B5EF4-FFF2-40B4-BE49-F238E27FC236}">
                <a16:creationId xmlns:a16="http://schemas.microsoft.com/office/drawing/2014/main" id="{D5239428-114B-F1CF-A593-4A45B2F8ABFF}"/>
              </a:ext>
            </a:extLst>
          </p:cNvPr>
          <p:cNvSpPr txBox="1"/>
          <p:nvPr/>
        </p:nvSpPr>
        <p:spPr>
          <a:xfrm>
            <a:off x="486245" y="4115905"/>
            <a:ext cx="2403222" cy="369332"/>
          </a:xfrm>
          <a:prstGeom prst="rect">
            <a:avLst/>
          </a:prstGeom>
          <a:noFill/>
        </p:spPr>
        <p:txBody>
          <a:bodyPr wrap="none" rtlCol="0">
            <a:spAutoFit/>
          </a:bodyPr>
          <a:lstStyle/>
          <a:p>
            <a:r>
              <a:rPr lang="ja-JP" altLang="en-US" dirty="0"/>
              <a:t>命令文は実行されない</a:t>
            </a:r>
            <a:endParaRPr kumimoji="1" lang="ja-JP" altLang="en-US" dirty="0"/>
          </a:p>
        </p:txBody>
      </p:sp>
      <p:sp>
        <p:nvSpPr>
          <p:cNvPr id="8" name="テキスト ボックス 7">
            <a:extLst>
              <a:ext uri="{FF2B5EF4-FFF2-40B4-BE49-F238E27FC236}">
                <a16:creationId xmlns:a16="http://schemas.microsoft.com/office/drawing/2014/main" id="{A1054818-BBE7-B7DE-1174-B4E4A987503C}"/>
              </a:ext>
            </a:extLst>
          </p:cNvPr>
          <p:cNvSpPr txBox="1"/>
          <p:nvPr/>
        </p:nvSpPr>
        <p:spPr>
          <a:xfrm>
            <a:off x="3995936" y="2979769"/>
            <a:ext cx="2221803" cy="1015663"/>
          </a:xfrm>
          <a:prstGeom prst="rect">
            <a:avLst/>
          </a:prstGeom>
          <a:solidFill>
            <a:srgbClr val="EAF6FD"/>
          </a:solidFill>
          <a:ln w="9525">
            <a:noFill/>
            <a:miter lim="800000"/>
            <a:headEnd/>
            <a:tailEnd/>
          </a:ln>
        </p:spPr>
        <p:txBody>
          <a:bodyPr wrap="square">
            <a:spAutoFit/>
          </a:bodyPr>
          <a:lstStyle>
            <a:defPPr>
              <a:defRPr lang="ja-JP"/>
            </a:defPPr>
            <a:lvl1pPr eaLnBrk="1" hangingPunct="1">
              <a:defRPr sz="16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if</a:t>
            </a:r>
            <a:r>
              <a:rPr lang="ja-JP" altLang="en-US" sz="2000" dirty="0"/>
              <a:t> </a:t>
            </a:r>
            <a:r>
              <a:rPr lang="en-US" altLang="ja-JP" sz="2000" dirty="0"/>
              <a:t>(1)</a:t>
            </a:r>
            <a:r>
              <a:rPr lang="ja-JP" altLang="en-US" sz="2000" dirty="0"/>
              <a:t> </a:t>
            </a:r>
            <a:r>
              <a:rPr lang="en-US" altLang="ja-JP" sz="2000" dirty="0"/>
              <a:t>{</a:t>
            </a:r>
          </a:p>
          <a:p>
            <a:r>
              <a:rPr lang="en-US" altLang="ja-JP" sz="2000" dirty="0"/>
              <a:t>  </a:t>
            </a:r>
            <a:r>
              <a:rPr lang="ja-JP" altLang="en-US" sz="2000" dirty="0"/>
              <a:t>命令文</a:t>
            </a:r>
            <a:endParaRPr lang="en-US" altLang="ja-JP" sz="2000" dirty="0"/>
          </a:p>
          <a:p>
            <a:r>
              <a:rPr lang="en-US" altLang="ja-JP" sz="2000" dirty="0"/>
              <a:t>} </a:t>
            </a:r>
            <a:endParaRPr lang="ja-JP" altLang="en-US" sz="2000" dirty="0"/>
          </a:p>
        </p:txBody>
      </p:sp>
      <p:sp>
        <p:nvSpPr>
          <p:cNvPr id="9" name="テキスト ボックス 8">
            <a:extLst>
              <a:ext uri="{FF2B5EF4-FFF2-40B4-BE49-F238E27FC236}">
                <a16:creationId xmlns:a16="http://schemas.microsoft.com/office/drawing/2014/main" id="{5AB63949-1EDA-E73B-E5F0-200ACCB165BC}"/>
              </a:ext>
            </a:extLst>
          </p:cNvPr>
          <p:cNvSpPr txBox="1"/>
          <p:nvPr/>
        </p:nvSpPr>
        <p:spPr>
          <a:xfrm>
            <a:off x="3995936" y="4112331"/>
            <a:ext cx="2175596" cy="369332"/>
          </a:xfrm>
          <a:prstGeom prst="rect">
            <a:avLst/>
          </a:prstGeom>
          <a:noFill/>
        </p:spPr>
        <p:txBody>
          <a:bodyPr wrap="none" rtlCol="0">
            <a:spAutoFit/>
          </a:bodyPr>
          <a:lstStyle/>
          <a:p>
            <a:r>
              <a:rPr lang="ja-JP" altLang="en-US" dirty="0"/>
              <a:t>命令文は実行される</a:t>
            </a:r>
            <a:endParaRPr kumimoji="1" lang="ja-JP" altLang="en-US" dirty="0"/>
          </a:p>
        </p:txBody>
      </p:sp>
      <p:sp>
        <p:nvSpPr>
          <p:cNvPr id="10" name="テキスト ボックス 9">
            <a:extLst>
              <a:ext uri="{FF2B5EF4-FFF2-40B4-BE49-F238E27FC236}">
                <a16:creationId xmlns:a16="http://schemas.microsoft.com/office/drawing/2014/main" id="{0990BB42-E922-063B-489B-E95B851490BD}"/>
              </a:ext>
            </a:extLst>
          </p:cNvPr>
          <p:cNvSpPr txBox="1"/>
          <p:nvPr/>
        </p:nvSpPr>
        <p:spPr>
          <a:xfrm>
            <a:off x="576955" y="5102958"/>
            <a:ext cx="2221803" cy="1015663"/>
          </a:xfrm>
          <a:prstGeom prst="rect">
            <a:avLst/>
          </a:prstGeom>
          <a:solidFill>
            <a:srgbClr val="EAF6FD"/>
          </a:solidFill>
          <a:ln w="9525">
            <a:noFill/>
            <a:miter lim="800000"/>
            <a:headEnd/>
            <a:tailEnd/>
          </a:ln>
        </p:spPr>
        <p:txBody>
          <a:bodyPr wrap="square">
            <a:spAutoFit/>
          </a:bodyPr>
          <a:lstStyle>
            <a:defPPr>
              <a:defRPr lang="ja-JP"/>
            </a:defPPr>
            <a:lvl1pPr eaLnBrk="1" hangingPunct="1">
              <a:defRPr sz="1600">
                <a:latin typeface="Lucida Console" panose="020B0609040504020204" pitchFamily="49" charset="0"/>
                <a:ea typeface="HG丸ｺﾞｼｯｸM-PRO" panose="020F0600000000000000" pitchFamily="50" charset="-12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ja-JP" sz="2000" dirty="0"/>
              <a:t>if</a:t>
            </a:r>
            <a:r>
              <a:rPr lang="ja-JP" altLang="en-US" sz="2000" dirty="0"/>
              <a:t> </a:t>
            </a:r>
            <a:r>
              <a:rPr lang="en-US" altLang="ja-JP" sz="2000" dirty="0"/>
              <a:t>(</a:t>
            </a:r>
            <a:r>
              <a:rPr lang="en-US" altLang="ja-JP" sz="2000" dirty="0" err="1"/>
              <a:t>i</a:t>
            </a:r>
            <a:r>
              <a:rPr lang="en-US" altLang="ja-JP" sz="2000" dirty="0"/>
              <a:t>)</a:t>
            </a:r>
            <a:r>
              <a:rPr lang="ja-JP" altLang="en-US" sz="2000" dirty="0"/>
              <a:t> </a:t>
            </a:r>
            <a:r>
              <a:rPr lang="en-US" altLang="ja-JP" sz="2000" dirty="0"/>
              <a:t>{</a:t>
            </a:r>
          </a:p>
          <a:p>
            <a:r>
              <a:rPr lang="en-US" altLang="ja-JP" sz="2000" dirty="0"/>
              <a:t>  </a:t>
            </a:r>
            <a:r>
              <a:rPr lang="ja-JP" altLang="en-US" sz="2000" dirty="0"/>
              <a:t>命令文</a:t>
            </a:r>
            <a:endParaRPr lang="en-US" altLang="ja-JP" sz="2000" dirty="0"/>
          </a:p>
          <a:p>
            <a:r>
              <a:rPr lang="en-US" altLang="ja-JP" sz="2000" dirty="0"/>
              <a:t>} </a:t>
            </a:r>
            <a:endParaRPr lang="ja-JP" altLang="en-US" sz="2000" dirty="0"/>
          </a:p>
        </p:txBody>
      </p:sp>
      <p:sp>
        <p:nvSpPr>
          <p:cNvPr id="11" name="テキスト ボックス 10">
            <a:extLst>
              <a:ext uri="{FF2B5EF4-FFF2-40B4-BE49-F238E27FC236}">
                <a16:creationId xmlns:a16="http://schemas.microsoft.com/office/drawing/2014/main" id="{B7001276-D3A3-97AB-6259-9CDA0116F4A6}"/>
              </a:ext>
            </a:extLst>
          </p:cNvPr>
          <p:cNvSpPr txBox="1"/>
          <p:nvPr/>
        </p:nvSpPr>
        <p:spPr>
          <a:xfrm>
            <a:off x="542783" y="6169580"/>
            <a:ext cx="4823756" cy="369332"/>
          </a:xfrm>
          <a:prstGeom prst="rect">
            <a:avLst/>
          </a:prstGeom>
          <a:noFill/>
        </p:spPr>
        <p:txBody>
          <a:bodyPr wrap="none" rtlCol="0">
            <a:spAutoFit/>
          </a:bodyPr>
          <a:lstStyle/>
          <a:p>
            <a:r>
              <a:rPr lang="ja-JP" altLang="en-US" dirty="0"/>
              <a:t>変数</a:t>
            </a:r>
            <a:r>
              <a:rPr lang="en-US" altLang="ja-JP" dirty="0" err="1"/>
              <a:t>i</a:t>
            </a:r>
            <a:r>
              <a:rPr lang="ja-JP" altLang="en-US" dirty="0"/>
              <a:t>の値が</a:t>
            </a:r>
            <a:r>
              <a:rPr lang="en-US" altLang="ja-JP" dirty="0"/>
              <a:t>0</a:t>
            </a:r>
            <a:r>
              <a:rPr lang="ja-JP" altLang="en-US" dirty="0"/>
              <a:t>でない場合に命令文が実行される</a:t>
            </a:r>
            <a:endParaRPr kumimoji="1" lang="ja-JP" altLang="en-US" dirty="0"/>
          </a:p>
        </p:txBody>
      </p:sp>
      <p:sp>
        <p:nvSpPr>
          <p:cNvPr id="5" name="テキスト ボックス 4">
            <a:extLst>
              <a:ext uri="{FF2B5EF4-FFF2-40B4-BE49-F238E27FC236}">
                <a16:creationId xmlns:a16="http://schemas.microsoft.com/office/drawing/2014/main" id="{07E03CF3-9740-7863-C0BB-55FED344090A}"/>
              </a:ext>
            </a:extLst>
          </p:cNvPr>
          <p:cNvSpPr txBox="1">
            <a:spLocks noChangeArrowheads="1"/>
          </p:cNvSpPr>
          <p:nvPr/>
        </p:nvSpPr>
        <p:spPr bwMode="auto">
          <a:xfrm>
            <a:off x="5652120" y="5733256"/>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435957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457200" y="274638"/>
            <a:ext cx="8229600" cy="725487"/>
          </a:xfrm>
        </p:spPr>
        <p:txBody>
          <a:bodyPr/>
          <a:lstStyle/>
          <a:p>
            <a:pPr eaLnBrk="1" hangingPunct="1"/>
            <a:r>
              <a:rPr lang="en-US" altLang="ja-JP"/>
              <a:t>switch</a:t>
            </a:r>
            <a:r>
              <a:rPr lang="ja-JP" altLang="en-US"/>
              <a:t>文</a:t>
            </a:r>
          </a:p>
        </p:txBody>
      </p:sp>
      <p:sp>
        <p:nvSpPr>
          <p:cNvPr id="59396" name="テキスト ボックス 4"/>
          <p:cNvSpPr txBox="1">
            <a:spLocks noChangeArrowheads="1"/>
          </p:cNvSpPr>
          <p:nvPr/>
        </p:nvSpPr>
        <p:spPr bwMode="auto">
          <a:xfrm>
            <a:off x="945356" y="6021288"/>
            <a:ext cx="7114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latin typeface="+mn-ea"/>
                <a:ea typeface="+mn-ea"/>
              </a:rPr>
              <a:t>式の値によって処理を切り替える。</a:t>
            </a:r>
            <a:r>
              <a:rPr lang="en-US" altLang="ja-JP" dirty="0">
                <a:latin typeface="Lucida Console" panose="020B0609040504020204" pitchFamily="49" charset="0"/>
                <a:ea typeface="+mn-ea"/>
              </a:rPr>
              <a:t>break;</a:t>
            </a:r>
            <a:r>
              <a:rPr lang="ja-JP" altLang="en-US" dirty="0">
                <a:latin typeface="+mn-ea"/>
                <a:ea typeface="+mn-ea"/>
              </a:rPr>
              <a:t>でブロックを抜ける。</a:t>
            </a:r>
          </a:p>
        </p:txBody>
      </p:sp>
      <p:pic>
        <p:nvPicPr>
          <p:cNvPr id="3" name="図 2">
            <a:extLst>
              <a:ext uri="{FF2B5EF4-FFF2-40B4-BE49-F238E27FC236}">
                <a16:creationId xmlns:a16="http://schemas.microsoft.com/office/drawing/2014/main" id="{59E6E6E8-FCAA-363E-1C31-A07EA62D23EB}"/>
              </a:ext>
            </a:extLst>
          </p:cNvPr>
          <p:cNvPicPr>
            <a:picLocks noChangeAspect="1"/>
          </p:cNvPicPr>
          <p:nvPr/>
        </p:nvPicPr>
        <p:blipFill>
          <a:blip r:embed="rId3"/>
          <a:stretch>
            <a:fillRect/>
          </a:stretch>
        </p:blipFill>
        <p:spPr>
          <a:xfrm>
            <a:off x="227994" y="1137918"/>
            <a:ext cx="8688012" cy="458216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539552" y="260648"/>
            <a:ext cx="8229600" cy="725487"/>
          </a:xfrm>
        </p:spPr>
        <p:txBody>
          <a:bodyPr/>
          <a:lstStyle/>
          <a:p>
            <a:pPr eaLnBrk="1" hangingPunct="1"/>
            <a:r>
              <a:rPr lang="en-US" altLang="ja-JP" dirty="0"/>
              <a:t>switch</a:t>
            </a:r>
            <a:r>
              <a:rPr lang="ja-JP" altLang="en-US" dirty="0"/>
              <a:t>文の例</a:t>
            </a:r>
            <a:r>
              <a:rPr lang="en-US" altLang="ja-JP" dirty="0"/>
              <a:t>(1)</a:t>
            </a:r>
            <a:endParaRPr lang="ja-JP" altLang="en-US" dirty="0"/>
          </a:p>
        </p:txBody>
      </p:sp>
      <p:sp>
        <p:nvSpPr>
          <p:cNvPr id="60419" name="正方形/長方形 3"/>
          <p:cNvSpPr>
            <a:spLocks noChangeArrowheads="1"/>
          </p:cNvSpPr>
          <p:nvPr/>
        </p:nvSpPr>
        <p:spPr bwMode="auto">
          <a:xfrm>
            <a:off x="857250" y="1154113"/>
            <a:ext cx="7500938" cy="5170646"/>
          </a:xfrm>
          <a:prstGeom prst="rect">
            <a:avLst/>
          </a:prstGeom>
          <a:solidFill>
            <a:srgbClr val="EAF6FD"/>
          </a:solidFill>
          <a:ln w="9525">
            <a:noFill/>
            <a:miter lim="800000"/>
            <a:headEnd/>
            <a:tailEnd/>
          </a:ln>
        </p:spPr>
        <p:txBody>
          <a:bodyPr wrap="square">
            <a:spAutoFit/>
          </a:bodyPr>
          <a:lstStyle/>
          <a:p>
            <a:r>
              <a:rPr lang="en-US" altLang="ja-JP" sz="1600" dirty="0">
                <a:latin typeface="Lucida Console" panose="020B0609040504020204" pitchFamily="49" charset="0"/>
                <a:ea typeface="HG丸ｺﾞｼｯｸM-PRO" panose="020F0600000000000000" pitchFamily="50" charset="-128"/>
              </a:rPr>
              <a:t>switch (score) {</a:t>
            </a:r>
          </a:p>
          <a:p>
            <a:r>
              <a:rPr lang="en-US" altLang="ja-JP" sz="1600" dirty="0">
                <a:latin typeface="Lucida Console" panose="020B0609040504020204" pitchFamily="49" charset="0"/>
                <a:ea typeface="HG丸ｺﾞｼｯｸM-PRO" panose="020F0600000000000000" pitchFamily="50" charset="-128"/>
              </a:rPr>
              <a:t>case 1:</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printf</a:t>
            </a:r>
            <a:r>
              <a:rPr lang="en-US" altLang="ja-JP" sz="1600" dirty="0">
                <a:latin typeface="Lucida Console" panose="020B0609040504020204" pitchFamily="49" charset="0"/>
                <a:ea typeface="HG丸ｺﾞｼｯｸM-PRO" panose="020F0600000000000000" pitchFamily="50" charset="-128"/>
              </a:rPr>
              <a:t>("</a:t>
            </a:r>
            <a:r>
              <a:rPr lang="ja-JP" altLang="en-US" sz="1600" dirty="0">
                <a:latin typeface="Lucida Console" panose="020B0609040504020204" pitchFamily="49" charset="0"/>
                <a:ea typeface="HG丸ｺﾞｼｯｸM-PRO" panose="020F0600000000000000" pitchFamily="50" charset="-128"/>
              </a:rPr>
              <a:t>もっと頑張りましょう</a:t>
            </a:r>
            <a:r>
              <a:rPr lang="en-US" altLang="ja-JP" sz="1600" dirty="0">
                <a:latin typeface="Lucida Console" panose="020B0609040504020204" pitchFamily="49" charset="0"/>
                <a:ea typeface="HG丸ｺﾞｼｯｸM-PRO" panose="020F0600000000000000" pitchFamily="50" charset="-128"/>
              </a:rPr>
              <a:t>¥n");</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break;</a:t>
            </a:r>
          </a:p>
          <a:p>
            <a:r>
              <a:rPr lang="en-US" altLang="ja-JP" sz="1600" dirty="0">
                <a:latin typeface="Lucida Console" panose="020B0609040504020204" pitchFamily="49" charset="0"/>
                <a:ea typeface="HG丸ｺﾞｼｯｸM-PRO" panose="020F0600000000000000" pitchFamily="50" charset="-128"/>
              </a:rPr>
              <a:t>case 2:</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printf</a:t>
            </a:r>
            <a:r>
              <a:rPr lang="en-US" altLang="ja-JP" sz="1600" dirty="0">
                <a:latin typeface="Lucida Console" panose="020B0609040504020204" pitchFamily="49" charset="0"/>
                <a:ea typeface="HG丸ｺﾞｼｯｸM-PRO" panose="020F0600000000000000" pitchFamily="50" charset="-128"/>
              </a:rPr>
              <a:t>("</a:t>
            </a:r>
            <a:r>
              <a:rPr lang="ja-JP" altLang="en-US" sz="1600" dirty="0">
                <a:latin typeface="Lucida Console" panose="020B0609040504020204" pitchFamily="49" charset="0"/>
                <a:ea typeface="HG丸ｺﾞｼｯｸM-PRO" panose="020F0600000000000000" pitchFamily="50" charset="-128"/>
              </a:rPr>
              <a:t>もう少し頑張りましょう</a:t>
            </a:r>
            <a:r>
              <a:rPr lang="en-US" altLang="ja-JP" sz="1600" dirty="0">
                <a:latin typeface="Lucida Console" panose="020B0609040504020204" pitchFamily="49" charset="0"/>
                <a:ea typeface="HG丸ｺﾞｼｯｸM-PRO" panose="020F0600000000000000" pitchFamily="50" charset="-128"/>
              </a:rPr>
              <a:t>¥n");</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break;</a:t>
            </a:r>
          </a:p>
          <a:p>
            <a:r>
              <a:rPr lang="en-US" altLang="ja-JP" sz="1600" dirty="0">
                <a:latin typeface="Lucida Console" panose="020B0609040504020204" pitchFamily="49" charset="0"/>
                <a:ea typeface="HG丸ｺﾞｼｯｸM-PRO" panose="020F0600000000000000" pitchFamily="50" charset="-128"/>
              </a:rPr>
              <a:t>case 3:</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printf</a:t>
            </a:r>
            <a:r>
              <a:rPr lang="en-US" altLang="ja-JP" sz="1600" dirty="0">
                <a:latin typeface="Lucida Console" panose="020B0609040504020204" pitchFamily="49" charset="0"/>
                <a:ea typeface="HG丸ｺﾞｼｯｸM-PRO" panose="020F0600000000000000" pitchFamily="50" charset="-128"/>
              </a:rPr>
              <a:t>("</a:t>
            </a:r>
            <a:r>
              <a:rPr lang="ja-JP" altLang="en-US" sz="1600" dirty="0">
                <a:latin typeface="Lucida Console" panose="020B0609040504020204" pitchFamily="49" charset="0"/>
                <a:ea typeface="HG丸ｺﾞｼｯｸM-PRO" panose="020F0600000000000000" pitchFamily="50" charset="-128"/>
              </a:rPr>
              <a:t>普通です</a:t>
            </a:r>
            <a:r>
              <a:rPr lang="en-US" altLang="ja-JP" sz="1600" dirty="0">
                <a:latin typeface="Lucida Console" panose="020B0609040504020204" pitchFamily="49" charset="0"/>
                <a:ea typeface="HG丸ｺﾞｼｯｸM-PRO" panose="020F0600000000000000" pitchFamily="50" charset="-128"/>
              </a:rPr>
              <a:t>¥n");</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break;</a:t>
            </a:r>
          </a:p>
          <a:p>
            <a:r>
              <a:rPr lang="en-US" altLang="ja-JP" sz="1600" dirty="0">
                <a:latin typeface="Lucida Console" panose="020B0609040504020204" pitchFamily="49" charset="0"/>
                <a:ea typeface="HG丸ｺﾞｼｯｸM-PRO" panose="020F0600000000000000" pitchFamily="50" charset="-128"/>
              </a:rPr>
              <a:t>case 4:</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printf</a:t>
            </a:r>
            <a:r>
              <a:rPr lang="en-US" altLang="ja-JP" sz="1600" dirty="0">
                <a:latin typeface="Lucida Console" panose="020B0609040504020204" pitchFamily="49" charset="0"/>
                <a:ea typeface="HG丸ｺﾞｼｯｸM-PRO" panose="020F0600000000000000" pitchFamily="50" charset="-128"/>
              </a:rPr>
              <a:t>("</a:t>
            </a:r>
            <a:r>
              <a:rPr lang="ja-JP" altLang="en-US" sz="1600" dirty="0">
                <a:latin typeface="Lucida Console" panose="020B0609040504020204" pitchFamily="49" charset="0"/>
                <a:ea typeface="HG丸ｺﾞｼｯｸM-PRO" panose="020F0600000000000000" pitchFamily="50" charset="-128"/>
              </a:rPr>
              <a:t>よくできました</a:t>
            </a:r>
            <a:r>
              <a:rPr lang="en-US" altLang="ja-JP" sz="1600" dirty="0">
                <a:latin typeface="Lucida Console" panose="020B0609040504020204" pitchFamily="49" charset="0"/>
                <a:ea typeface="HG丸ｺﾞｼｯｸM-PRO" panose="020F0600000000000000" pitchFamily="50" charset="-128"/>
              </a:rPr>
              <a:t>¥n");</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break;</a:t>
            </a:r>
          </a:p>
          <a:p>
            <a:r>
              <a:rPr lang="en-US" altLang="ja-JP" sz="1600" dirty="0">
                <a:latin typeface="Lucida Console" panose="020B0609040504020204" pitchFamily="49" charset="0"/>
                <a:ea typeface="HG丸ｺﾞｼｯｸM-PRO" panose="020F0600000000000000" pitchFamily="50" charset="-128"/>
              </a:rPr>
              <a:t>case 5:</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printf</a:t>
            </a:r>
            <a:r>
              <a:rPr lang="en-US" altLang="ja-JP" sz="1600" dirty="0">
                <a:latin typeface="Lucida Console" panose="020B0609040504020204" pitchFamily="49" charset="0"/>
                <a:ea typeface="HG丸ｺﾞｼｯｸM-PRO" panose="020F0600000000000000" pitchFamily="50" charset="-128"/>
              </a:rPr>
              <a:t>("</a:t>
            </a:r>
            <a:r>
              <a:rPr lang="ja-JP" altLang="en-US" sz="1600" dirty="0">
                <a:latin typeface="Lucida Console" panose="020B0609040504020204" pitchFamily="49" charset="0"/>
                <a:ea typeface="HG丸ｺﾞｼｯｸM-PRO" panose="020F0600000000000000" pitchFamily="50" charset="-128"/>
              </a:rPr>
              <a:t>大変よくできました</a:t>
            </a:r>
            <a:r>
              <a:rPr lang="en-US" altLang="ja-JP" sz="1600" dirty="0">
                <a:latin typeface="Lucida Console" panose="020B0609040504020204" pitchFamily="49" charset="0"/>
                <a:ea typeface="HG丸ｺﾞｼｯｸM-PRO" panose="020F0600000000000000" pitchFamily="50" charset="-128"/>
              </a:rPr>
              <a:t>¥n");</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a:latin typeface="Lucida Console" panose="020B0609040504020204" pitchFamily="49" charset="0"/>
                <a:ea typeface="HG丸ｺﾞｼｯｸM-PRO" panose="020F0600000000000000" pitchFamily="50" charset="-128"/>
              </a:rPr>
              <a:t>break;</a:t>
            </a:r>
          </a:p>
          <a:p>
            <a:r>
              <a:rPr lang="en-US" altLang="ja-JP" sz="1600" dirty="0">
                <a:latin typeface="Lucida Console" panose="020B0609040504020204" pitchFamily="49" charset="0"/>
                <a:ea typeface="HG丸ｺﾞｼｯｸM-PRO" panose="020F0600000000000000" pitchFamily="50" charset="-128"/>
              </a:rPr>
              <a:t>default:</a:t>
            </a:r>
          </a:p>
          <a:p>
            <a:r>
              <a:rPr lang="ja-JP" altLang="en-US" sz="1600" dirty="0">
                <a:latin typeface="Lucida Console" panose="020B0609040504020204" pitchFamily="49" charset="0"/>
                <a:ea typeface="HG丸ｺﾞｼｯｸM-PRO" panose="020F0600000000000000" pitchFamily="50" charset="-128"/>
              </a:rPr>
              <a:t>    </a:t>
            </a:r>
            <a:r>
              <a:rPr lang="en-US" altLang="ja-JP" sz="1600" dirty="0" err="1">
                <a:latin typeface="Lucida Console" panose="020B0609040504020204" pitchFamily="49" charset="0"/>
                <a:ea typeface="HG丸ｺﾞｼｯｸM-PRO" panose="020F0600000000000000" pitchFamily="50" charset="-128"/>
              </a:rPr>
              <a:t>printf</a:t>
            </a:r>
            <a:r>
              <a:rPr lang="en-US" altLang="ja-JP" sz="1600" dirty="0">
                <a:latin typeface="Lucida Console" panose="020B0609040504020204" pitchFamily="49" charset="0"/>
                <a:ea typeface="HG丸ｺﾞｼｯｸM-PRO" panose="020F0600000000000000" pitchFamily="50" charset="-128"/>
              </a:rPr>
              <a:t>("</a:t>
            </a:r>
            <a:r>
              <a:rPr lang="ja-JP" altLang="en-US" sz="1600" dirty="0">
                <a:latin typeface="Lucida Console" panose="020B0609040504020204" pitchFamily="49" charset="0"/>
                <a:ea typeface="HG丸ｺﾞｼｯｸM-PRO" panose="020F0600000000000000" pitchFamily="50" charset="-128"/>
              </a:rPr>
              <a:t>想定されていない点数です</a:t>
            </a:r>
            <a:r>
              <a:rPr lang="en-US" altLang="ja-JP" sz="1600" dirty="0">
                <a:latin typeface="Lucida Console" panose="020B0609040504020204" pitchFamily="49" charset="0"/>
                <a:ea typeface="HG丸ｺﾞｼｯｸM-PRO" panose="020F0600000000000000" pitchFamily="50" charset="-128"/>
              </a:rPr>
              <a:t>¥n");</a:t>
            </a:r>
          </a:p>
          <a:p>
            <a:r>
              <a:rPr lang="en-US" altLang="ja-JP" sz="1600" dirty="0">
                <a:latin typeface="Lucida Console" panose="020B0609040504020204" pitchFamily="49" charset="0"/>
                <a:ea typeface="HG丸ｺﾞｼｯｸM-PRO" panose="020F0600000000000000" pitchFamily="50" charset="-128"/>
              </a:rPr>
              <a:t>}</a:t>
            </a:r>
          </a:p>
          <a:p>
            <a:r>
              <a:rPr lang="en-US" altLang="ja-JP" sz="1600" dirty="0" err="1">
                <a:latin typeface="Lucida Console" panose="020B0609040504020204" pitchFamily="49" charset="0"/>
                <a:ea typeface="HG丸ｺﾞｼｯｸM-PRO" panose="020F0600000000000000" pitchFamily="50" charset="-128"/>
              </a:rPr>
              <a:t>printf</a:t>
            </a:r>
            <a:r>
              <a:rPr lang="en-US" altLang="ja-JP" sz="1600" dirty="0">
                <a:latin typeface="Lucida Console" panose="020B0609040504020204" pitchFamily="49" charset="0"/>
                <a:ea typeface="HG丸ｺﾞｼｯｸM-PRO" panose="020F0600000000000000" pitchFamily="50" charset="-128"/>
              </a:rPr>
              <a:t>("switch</a:t>
            </a:r>
            <a:r>
              <a:rPr lang="ja-JP" altLang="en-US" sz="1600" dirty="0">
                <a:latin typeface="Lucida Console" panose="020B0609040504020204" pitchFamily="49" charset="0"/>
                <a:ea typeface="HG丸ｺﾞｼｯｸM-PRO" panose="020F0600000000000000" pitchFamily="50" charset="-128"/>
              </a:rPr>
              <a:t>ブロックを抜けました</a:t>
            </a:r>
            <a:r>
              <a:rPr lang="en-US" altLang="ja-JP" sz="1600" dirty="0">
                <a:latin typeface="Lucida Console" panose="020B0609040504020204" pitchFamily="49" charset="0"/>
                <a:ea typeface="HG丸ｺﾞｼｯｸM-PRO" panose="020F0600000000000000" pitchFamily="50" charset="-128"/>
              </a:rPr>
              <a:t>¥n");</a:t>
            </a:r>
          </a:p>
        </p:txBody>
      </p:sp>
      <p:sp>
        <p:nvSpPr>
          <p:cNvPr id="2" name="テキスト ボックス 1">
            <a:extLst>
              <a:ext uri="{FF2B5EF4-FFF2-40B4-BE49-F238E27FC236}">
                <a16:creationId xmlns:a16="http://schemas.microsoft.com/office/drawing/2014/main" id="{4AACD456-52B2-8DC6-5D03-4118DA6296AA}"/>
              </a:ext>
            </a:extLst>
          </p:cNvPr>
          <p:cNvSpPr txBox="1">
            <a:spLocks noChangeArrowheads="1"/>
          </p:cNvSpPr>
          <p:nvPr/>
        </p:nvSpPr>
        <p:spPr bwMode="auto">
          <a:xfrm>
            <a:off x="5796136" y="584563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457200" y="274638"/>
            <a:ext cx="8229600" cy="725487"/>
          </a:xfrm>
        </p:spPr>
        <p:txBody>
          <a:bodyPr/>
          <a:lstStyle/>
          <a:p>
            <a:pPr eaLnBrk="1" hangingPunct="1"/>
            <a:r>
              <a:rPr lang="en-US" altLang="ja-JP"/>
              <a:t>switch</a:t>
            </a:r>
            <a:r>
              <a:rPr lang="ja-JP" altLang="en-US"/>
              <a:t>文の例</a:t>
            </a:r>
            <a:r>
              <a:rPr lang="en-US" altLang="ja-JP"/>
              <a:t>(2)</a:t>
            </a:r>
            <a:endParaRPr lang="ja-JP" altLang="en-US"/>
          </a:p>
        </p:txBody>
      </p:sp>
      <p:sp>
        <p:nvSpPr>
          <p:cNvPr id="61443" name="正方形/長方形 3"/>
          <p:cNvSpPr>
            <a:spLocks noChangeArrowheads="1"/>
          </p:cNvSpPr>
          <p:nvPr/>
        </p:nvSpPr>
        <p:spPr bwMode="auto">
          <a:xfrm>
            <a:off x="571500" y="1808163"/>
            <a:ext cx="7786688" cy="4092575"/>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ea typeface="HG丸ｺﾞｼｯｸM-PRO" panose="020F0600000000000000" pitchFamily="50" charset="-128"/>
              </a:rPr>
              <a:t>switch (score) {</a:t>
            </a:r>
          </a:p>
          <a:p>
            <a:r>
              <a:rPr lang="en-US" altLang="ja-JP" sz="2000" dirty="0">
                <a:latin typeface="Lucida Console" panose="020B0609040504020204" pitchFamily="49" charset="0"/>
                <a:ea typeface="HG丸ｺﾞｼｯｸM-PRO" panose="020F0600000000000000" pitchFamily="50" charset="-128"/>
              </a:rPr>
              <a:t>case 1:</a:t>
            </a:r>
          </a:p>
          <a:p>
            <a:r>
              <a:rPr lang="en-US" altLang="ja-JP" sz="2000" dirty="0">
                <a:latin typeface="Lucida Console" panose="020B0609040504020204" pitchFamily="49" charset="0"/>
                <a:ea typeface="HG丸ｺﾞｼｯｸM-PRO" panose="020F0600000000000000" pitchFamily="50" charset="-128"/>
              </a:rPr>
              <a:t>case 2:</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printf</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もっと頑張りましょう</a:t>
            </a:r>
            <a:r>
              <a:rPr lang="en-US" altLang="ja-JP" sz="2000" dirty="0">
                <a:latin typeface="Lucida Console" panose="020B0609040504020204" pitchFamily="49" charset="0"/>
                <a:ea typeface="HG丸ｺﾞｼｯｸM-PRO" panose="020F0600000000000000" pitchFamily="50" charset="-128"/>
              </a:rPr>
              <a:t>¥n");</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break;</a:t>
            </a:r>
          </a:p>
          <a:p>
            <a:r>
              <a:rPr lang="en-US" altLang="ja-JP" sz="2000" dirty="0">
                <a:latin typeface="Lucida Console" panose="020B0609040504020204" pitchFamily="49" charset="0"/>
                <a:ea typeface="HG丸ｺﾞｼｯｸM-PRO" panose="020F0600000000000000" pitchFamily="50" charset="-128"/>
              </a:rPr>
              <a:t>case 3:</a:t>
            </a:r>
          </a:p>
          <a:p>
            <a:r>
              <a:rPr lang="en-US" altLang="ja-JP" sz="2000" dirty="0">
                <a:latin typeface="Lucida Console" panose="020B0609040504020204" pitchFamily="49" charset="0"/>
                <a:ea typeface="HG丸ｺﾞｼｯｸM-PRO" panose="020F0600000000000000" pitchFamily="50" charset="-128"/>
              </a:rPr>
              <a:t>case 4:</a:t>
            </a:r>
          </a:p>
          <a:p>
            <a:r>
              <a:rPr lang="en-US" altLang="ja-JP" sz="2000" dirty="0">
                <a:latin typeface="Lucida Console" panose="020B0609040504020204" pitchFamily="49" charset="0"/>
                <a:ea typeface="HG丸ｺﾞｼｯｸM-PRO" panose="020F0600000000000000" pitchFamily="50" charset="-128"/>
              </a:rPr>
              <a:t>case 5:</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printf</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合格です</a:t>
            </a:r>
            <a:r>
              <a:rPr lang="en-US" altLang="ja-JP" sz="2000" dirty="0">
                <a:latin typeface="Lucida Console" panose="020B0609040504020204" pitchFamily="49" charset="0"/>
                <a:ea typeface="HG丸ｺﾞｼｯｸM-PRO" panose="020F0600000000000000" pitchFamily="50" charset="-128"/>
              </a:rPr>
              <a:t>¥n");</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break;</a:t>
            </a:r>
          </a:p>
          <a:p>
            <a:r>
              <a:rPr lang="en-US" altLang="ja-JP" sz="2000" dirty="0">
                <a:latin typeface="Lucida Console" panose="020B0609040504020204" pitchFamily="49" charset="0"/>
                <a:ea typeface="HG丸ｺﾞｼｯｸM-PRO" panose="020F0600000000000000" pitchFamily="50" charset="-128"/>
              </a:rPr>
              <a:t>default: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printf</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想定されていない点数です</a:t>
            </a:r>
            <a:r>
              <a:rPr lang="en-US" altLang="ja-JP" sz="2000" dirty="0">
                <a:latin typeface="Lucida Console" panose="020B0609040504020204" pitchFamily="49" charset="0"/>
                <a:ea typeface="HG丸ｺﾞｼｯｸM-PRO" panose="020F0600000000000000" pitchFamily="50" charset="-128"/>
              </a:rPr>
              <a:t>¥n");</a:t>
            </a:r>
          </a:p>
          <a:p>
            <a:r>
              <a:rPr lang="en-US" altLang="ja-JP" sz="2000" dirty="0">
                <a:latin typeface="Lucida Console" panose="020B0609040504020204" pitchFamily="49" charset="0"/>
                <a:ea typeface="HG丸ｺﾞｼｯｸM-PRO" panose="020F0600000000000000" pitchFamily="50" charset="-128"/>
              </a:rPr>
              <a:t>}</a:t>
            </a:r>
          </a:p>
        </p:txBody>
      </p:sp>
      <p:sp>
        <p:nvSpPr>
          <p:cNvPr id="2" name="テキスト ボックス 1">
            <a:extLst>
              <a:ext uri="{FF2B5EF4-FFF2-40B4-BE49-F238E27FC236}">
                <a16:creationId xmlns:a16="http://schemas.microsoft.com/office/drawing/2014/main" id="{04D08620-3BF1-575C-967F-A83C7DFE1D6F}"/>
              </a:ext>
            </a:extLst>
          </p:cNvPr>
          <p:cNvSpPr txBox="1">
            <a:spLocks noChangeArrowheads="1"/>
          </p:cNvSpPr>
          <p:nvPr/>
        </p:nvSpPr>
        <p:spPr bwMode="auto">
          <a:xfrm>
            <a:off x="5796136" y="584563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29A85-CAFD-46AF-8B6A-7FEE1C228050}"/>
              </a:ext>
            </a:extLst>
          </p:cNvPr>
          <p:cNvSpPr>
            <a:spLocks noGrp="1"/>
          </p:cNvSpPr>
          <p:nvPr>
            <p:ph type="title"/>
          </p:nvPr>
        </p:nvSpPr>
        <p:spPr/>
        <p:txBody>
          <a:bodyPr/>
          <a:lstStyle/>
          <a:p>
            <a:r>
              <a:rPr kumimoji="1" lang="ja-JP" altLang="en-US" dirty="0"/>
              <a:t>この講義で学ぶこと</a:t>
            </a:r>
          </a:p>
        </p:txBody>
      </p:sp>
      <p:sp>
        <p:nvSpPr>
          <p:cNvPr id="3" name="コンテンツ プレースホルダー 2">
            <a:extLst>
              <a:ext uri="{FF2B5EF4-FFF2-40B4-BE49-F238E27FC236}">
                <a16:creationId xmlns:a16="http://schemas.microsoft.com/office/drawing/2014/main" id="{0C716B8E-1E26-4443-9065-C44A41C20A6B}"/>
              </a:ext>
            </a:extLst>
          </p:cNvPr>
          <p:cNvSpPr>
            <a:spLocks noGrp="1"/>
          </p:cNvSpPr>
          <p:nvPr>
            <p:ph idx="1"/>
          </p:nvPr>
        </p:nvSpPr>
        <p:spPr/>
        <p:txBody>
          <a:bodyPr/>
          <a:lstStyle/>
          <a:p>
            <a:r>
              <a:rPr kumimoji="1" lang="ja-JP" altLang="en-US" sz="2800" dirty="0"/>
              <a:t>プログラミング言語に拠らない、プログラミング全般の基礎知識</a:t>
            </a:r>
            <a:endParaRPr kumimoji="1" lang="en-US" altLang="ja-JP" sz="2800" dirty="0"/>
          </a:p>
          <a:p>
            <a:endParaRPr lang="en-US" altLang="ja-JP" sz="2800" dirty="0"/>
          </a:p>
          <a:p>
            <a:r>
              <a:rPr lang="ja-JP" altLang="en-US" sz="2800" dirty="0"/>
              <a:t>プログラミングに関する基本的な用語と考え方</a:t>
            </a:r>
            <a:endParaRPr lang="en-US" altLang="ja-JP" sz="2800" dirty="0"/>
          </a:p>
          <a:p>
            <a:endParaRPr kumimoji="1" lang="en-US" altLang="ja-JP" sz="2800" dirty="0"/>
          </a:p>
          <a:p>
            <a:r>
              <a:rPr kumimoji="1" lang="en-US" altLang="ja-JP" sz="2800" dirty="0"/>
              <a:t>C</a:t>
            </a:r>
            <a:r>
              <a:rPr kumimoji="1" lang="ja-JP" altLang="en-US" sz="2800" dirty="0"/>
              <a:t>言語というプログラミング言語活用の基礎</a:t>
            </a:r>
          </a:p>
        </p:txBody>
      </p:sp>
    </p:spTree>
    <p:extLst>
      <p:ext uri="{BB962C8B-B14F-4D97-AF65-F5344CB8AC3E}">
        <p14:creationId xmlns:p14="http://schemas.microsoft.com/office/powerpoint/2010/main" val="20108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457200" y="274638"/>
            <a:ext cx="8229600" cy="725487"/>
          </a:xfrm>
        </p:spPr>
        <p:txBody>
          <a:bodyPr>
            <a:normAutofit/>
          </a:bodyPr>
          <a:lstStyle/>
          <a:p>
            <a:pPr eaLnBrk="1" hangingPunct="1"/>
            <a:r>
              <a:rPr lang="ja-JP" altLang="en-US" sz="3200" dirty="0"/>
              <a:t>ワン・モア・ステップ ： </a:t>
            </a:r>
            <a:r>
              <a:rPr lang="en-US" altLang="ja-JP" sz="3200" dirty="0"/>
              <a:t>3</a:t>
            </a:r>
            <a:r>
              <a:rPr lang="ja-JP" altLang="en-US" sz="3200" dirty="0"/>
              <a:t>項演算子</a:t>
            </a:r>
          </a:p>
        </p:txBody>
      </p:sp>
      <p:sp>
        <p:nvSpPr>
          <p:cNvPr id="3" name="コンテンツ プレースホルダ 2"/>
          <p:cNvSpPr>
            <a:spLocks noGrp="1"/>
          </p:cNvSpPr>
          <p:nvPr>
            <p:ph idx="1"/>
          </p:nvPr>
        </p:nvSpPr>
        <p:spPr>
          <a:xfrm>
            <a:off x="457200" y="4071938"/>
            <a:ext cx="8229600" cy="2143125"/>
          </a:xfrm>
        </p:spPr>
        <p:txBody>
          <a:bodyPr rtlCol="0">
            <a:normAutofit lnSpcReduction="10000"/>
          </a:bodyPr>
          <a:lstStyle/>
          <a:p>
            <a:pPr eaLnBrk="1" fontAlgn="auto" hangingPunct="1">
              <a:spcAft>
                <a:spcPts val="0"/>
              </a:spcAft>
              <a:buFont typeface="Arial" panose="020B0604020202020204" pitchFamily="34" charset="0"/>
              <a:buNone/>
              <a:defRPr/>
            </a:pPr>
            <a:r>
              <a:rPr lang="ja-JP" altLang="en-US" dirty="0"/>
              <a:t>     </a:t>
            </a:r>
            <a:r>
              <a:rPr lang="en-US" altLang="ja-JP" dirty="0"/>
              <a:t>	</a:t>
            </a:r>
            <a:r>
              <a:rPr lang="ja-JP" altLang="en-US" dirty="0"/>
              <a:t>  （構文） </a:t>
            </a:r>
            <a:r>
              <a:rPr lang="ja-JP" altLang="en-US" dirty="0">
                <a:solidFill>
                  <a:srgbClr val="C00000"/>
                </a:solidFill>
              </a:rPr>
              <a:t>条件式 </a:t>
            </a:r>
            <a:r>
              <a:rPr lang="en-US" altLang="ja-JP" dirty="0">
                <a:solidFill>
                  <a:srgbClr val="C00000"/>
                </a:solidFill>
              </a:rPr>
              <a:t>? </a:t>
            </a:r>
            <a:r>
              <a:rPr lang="ja-JP" altLang="en-US" dirty="0">
                <a:solidFill>
                  <a:srgbClr val="C00000"/>
                </a:solidFill>
              </a:rPr>
              <a:t>値</a:t>
            </a:r>
            <a:r>
              <a:rPr lang="en-US" altLang="ja-JP" dirty="0">
                <a:solidFill>
                  <a:srgbClr val="C00000"/>
                </a:solidFill>
              </a:rPr>
              <a:t>1 : </a:t>
            </a:r>
            <a:r>
              <a:rPr lang="ja-JP" altLang="en-US" dirty="0">
                <a:solidFill>
                  <a:srgbClr val="C00000"/>
                </a:solidFill>
              </a:rPr>
              <a:t>値</a:t>
            </a:r>
            <a:r>
              <a:rPr lang="en-US" altLang="ja-JP" dirty="0">
                <a:solidFill>
                  <a:srgbClr val="C00000"/>
                </a:solidFill>
              </a:rPr>
              <a:t>2 </a:t>
            </a:r>
          </a:p>
          <a:p>
            <a:pPr eaLnBrk="1" fontAlgn="auto" hangingPunct="1">
              <a:spcAft>
                <a:spcPts val="0"/>
              </a:spcAft>
              <a:buFont typeface="Arial" panose="020B0604020202020204" pitchFamily="34" charset="0"/>
              <a:buNone/>
              <a:defRPr/>
            </a:pPr>
            <a:endParaRPr lang="en-US" altLang="ja-JP" dirty="0">
              <a:solidFill>
                <a:srgbClr val="FF0000"/>
              </a:solidFill>
            </a:endParaRPr>
          </a:p>
          <a:p>
            <a:pPr eaLnBrk="1" fontAlgn="auto" hangingPunct="1">
              <a:spcAft>
                <a:spcPts val="0"/>
              </a:spcAft>
              <a:buFont typeface="Arial" panose="020B0604020202020204" pitchFamily="34" charset="0"/>
              <a:buNone/>
              <a:defRPr/>
            </a:pPr>
            <a:r>
              <a:rPr lang="ja-JP" altLang="en-US" dirty="0"/>
              <a:t>    </a:t>
            </a:r>
            <a:r>
              <a:rPr lang="ja-JP" altLang="en-US" sz="2800" dirty="0"/>
              <a:t>条件式が「真」の場合に、式の値が「値</a:t>
            </a:r>
            <a:r>
              <a:rPr lang="en-US" altLang="ja-JP" sz="2800" dirty="0"/>
              <a:t>1</a:t>
            </a:r>
            <a:r>
              <a:rPr lang="ja-JP" altLang="en-US" sz="2800" dirty="0"/>
              <a:t>」になる。「偽」の場合には「値</a:t>
            </a:r>
            <a:r>
              <a:rPr lang="en-US" altLang="ja-JP" sz="2800" dirty="0"/>
              <a:t>2</a:t>
            </a:r>
            <a:r>
              <a:rPr lang="ja-JP" altLang="en-US" sz="2800" dirty="0"/>
              <a:t>」になる</a:t>
            </a:r>
            <a:endParaRPr lang="ja-JP" altLang="en-US" dirty="0"/>
          </a:p>
        </p:txBody>
      </p:sp>
      <p:sp>
        <p:nvSpPr>
          <p:cNvPr id="63492" name="テキスト ボックス 3"/>
          <p:cNvSpPr txBox="1">
            <a:spLocks noChangeArrowheads="1"/>
          </p:cNvSpPr>
          <p:nvPr/>
        </p:nvSpPr>
        <p:spPr bwMode="auto">
          <a:xfrm>
            <a:off x="428625" y="1428750"/>
            <a:ext cx="2786063" cy="1938992"/>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int c;</a:t>
            </a:r>
          </a:p>
          <a:p>
            <a:r>
              <a:rPr lang="en-US" altLang="ja-JP" dirty="0"/>
              <a:t>if</a:t>
            </a:r>
            <a:r>
              <a:rPr lang="ja-JP" altLang="en-US" dirty="0"/>
              <a:t> </a:t>
            </a:r>
            <a:r>
              <a:rPr lang="en-US" altLang="ja-JP" dirty="0"/>
              <a:t>(a &gt; b) {</a:t>
            </a:r>
          </a:p>
          <a:p>
            <a:r>
              <a:rPr lang="en-US" altLang="ja-JP" dirty="0"/>
              <a:t>    c = a;</a:t>
            </a:r>
          </a:p>
          <a:p>
            <a:r>
              <a:rPr lang="en-US" altLang="ja-JP" dirty="0"/>
              <a:t>} else {</a:t>
            </a:r>
          </a:p>
          <a:p>
            <a:r>
              <a:rPr lang="en-US" altLang="ja-JP" dirty="0"/>
              <a:t>    c = b;</a:t>
            </a:r>
          </a:p>
          <a:p>
            <a:r>
              <a:rPr lang="en-US" altLang="ja-JP" dirty="0"/>
              <a:t>}</a:t>
            </a:r>
          </a:p>
        </p:txBody>
      </p:sp>
      <p:sp>
        <p:nvSpPr>
          <p:cNvPr id="5" name="右矢印 4"/>
          <p:cNvSpPr/>
          <p:nvPr/>
        </p:nvSpPr>
        <p:spPr>
          <a:xfrm>
            <a:off x="3429000" y="2286000"/>
            <a:ext cx="571500" cy="64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3494" name="テキスト ボックス 5"/>
          <p:cNvSpPr txBox="1">
            <a:spLocks noChangeArrowheads="1"/>
          </p:cNvSpPr>
          <p:nvPr/>
        </p:nvSpPr>
        <p:spPr bwMode="auto">
          <a:xfrm>
            <a:off x="4143375" y="2357438"/>
            <a:ext cx="4857750"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int c = </a:t>
            </a:r>
            <a:r>
              <a:rPr lang="en-US" altLang="ja-JP" dirty="0">
                <a:solidFill>
                  <a:srgbClr val="C00000"/>
                </a:solidFill>
              </a:rPr>
              <a:t>(a &gt; b) ? a : b;</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a:xfrm>
            <a:off x="457200" y="274638"/>
            <a:ext cx="8229600" cy="725487"/>
          </a:xfrm>
        </p:spPr>
        <p:txBody>
          <a:bodyPr/>
          <a:lstStyle/>
          <a:p>
            <a:pPr eaLnBrk="1" hangingPunct="1"/>
            <a:r>
              <a:rPr lang="ja-JP" altLang="en-US"/>
              <a:t>論理演算子</a:t>
            </a:r>
          </a:p>
        </p:txBody>
      </p:sp>
      <p:sp>
        <p:nvSpPr>
          <p:cNvPr id="66563" name="コンテンツ プレースホルダ 2"/>
          <p:cNvSpPr>
            <a:spLocks noGrp="1"/>
          </p:cNvSpPr>
          <p:nvPr>
            <p:ph idx="1"/>
          </p:nvPr>
        </p:nvSpPr>
        <p:spPr>
          <a:xfrm>
            <a:off x="457200" y="1143000"/>
            <a:ext cx="8229600" cy="5000625"/>
          </a:xfrm>
        </p:spPr>
        <p:txBody>
          <a:bodyPr/>
          <a:lstStyle/>
          <a:p>
            <a:pPr marL="0" indent="0" eaLnBrk="1" hangingPunct="1">
              <a:buNone/>
            </a:pPr>
            <a:r>
              <a:rPr lang="ja-JP" altLang="en-US" sz="2400" dirty="0"/>
              <a:t>論理演算子を使って複数の条件式を組み合わせられる</a:t>
            </a:r>
          </a:p>
        </p:txBody>
      </p:sp>
      <p:pic>
        <p:nvPicPr>
          <p:cNvPr id="3" name="図 2">
            <a:extLst>
              <a:ext uri="{FF2B5EF4-FFF2-40B4-BE49-F238E27FC236}">
                <a16:creationId xmlns:a16="http://schemas.microsoft.com/office/drawing/2014/main" id="{E2A51169-15B3-4AA2-96E8-B3B643380E74}"/>
              </a:ext>
            </a:extLst>
          </p:cNvPr>
          <p:cNvPicPr>
            <a:picLocks noChangeAspect="1"/>
          </p:cNvPicPr>
          <p:nvPr/>
        </p:nvPicPr>
        <p:blipFill>
          <a:blip r:embed="rId3"/>
          <a:stretch>
            <a:fillRect/>
          </a:stretch>
        </p:blipFill>
        <p:spPr>
          <a:xfrm>
            <a:off x="118441" y="1844824"/>
            <a:ext cx="8907118" cy="457263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a:xfrm>
            <a:off x="457200" y="274638"/>
            <a:ext cx="8229600" cy="725487"/>
          </a:xfrm>
        </p:spPr>
        <p:txBody>
          <a:bodyPr/>
          <a:lstStyle/>
          <a:p>
            <a:pPr eaLnBrk="1" hangingPunct="1"/>
            <a:r>
              <a:rPr lang="ja-JP" altLang="en-US"/>
              <a:t>論理演算子の例</a:t>
            </a:r>
          </a:p>
        </p:txBody>
      </p:sp>
      <p:sp>
        <p:nvSpPr>
          <p:cNvPr id="67587" name="コンテンツ プレースホルダ 2"/>
          <p:cNvSpPr>
            <a:spLocks noGrp="1"/>
          </p:cNvSpPr>
          <p:nvPr>
            <p:ph idx="1"/>
          </p:nvPr>
        </p:nvSpPr>
        <p:spPr>
          <a:xfrm>
            <a:off x="457200" y="1345903"/>
            <a:ext cx="8229600" cy="642937"/>
          </a:xfrm>
        </p:spPr>
        <p:txBody>
          <a:bodyPr/>
          <a:lstStyle/>
          <a:p>
            <a:pPr marL="0" indent="0" eaLnBrk="1" hangingPunct="1">
              <a:buNone/>
            </a:pPr>
            <a:r>
              <a:rPr lang="en-US" altLang="ja-JP" sz="2800" dirty="0"/>
              <a:t>age</a:t>
            </a:r>
            <a:r>
              <a:rPr lang="ja-JP" altLang="en-US" sz="2800" dirty="0"/>
              <a:t>が</a:t>
            </a:r>
            <a:r>
              <a:rPr lang="en-US" altLang="ja-JP" sz="2800" dirty="0"/>
              <a:t>13</a:t>
            </a:r>
            <a:r>
              <a:rPr lang="ja-JP" altLang="en-US" sz="2800" dirty="0"/>
              <a:t>以上 </a:t>
            </a:r>
            <a:r>
              <a:rPr lang="ja-JP" altLang="en-US" sz="2800" dirty="0">
                <a:solidFill>
                  <a:srgbClr val="C00000"/>
                </a:solidFill>
              </a:rPr>
              <a:t>かつ</a:t>
            </a:r>
            <a:r>
              <a:rPr lang="ja-JP" altLang="en-US" sz="2800" dirty="0"/>
              <a:t> </a:t>
            </a:r>
            <a:r>
              <a:rPr lang="en-US" altLang="ja-JP" sz="2800" dirty="0"/>
              <a:t>age</a:t>
            </a:r>
            <a:r>
              <a:rPr lang="ja-JP" altLang="en-US" sz="2800" dirty="0"/>
              <a:t>が</a:t>
            </a:r>
            <a:r>
              <a:rPr lang="en-US" altLang="ja-JP" sz="2800" dirty="0"/>
              <a:t>65</a:t>
            </a:r>
            <a:r>
              <a:rPr lang="ja-JP" altLang="en-US" sz="2800" dirty="0"/>
              <a:t>未満</a:t>
            </a:r>
          </a:p>
        </p:txBody>
      </p:sp>
      <p:sp>
        <p:nvSpPr>
          <p:cNvPr id="67588" name="テキスト ボックス 3"/>
          <p:cNvSpPr txBox="1">
            <a:spLocks noChangeArrowheads="1"/>
          </p:cNvSpPr>
          <p:nvPr/>
        </p:nvSpPr>
        <p:spPr bwMode="auto">
          <a:xfrm>
            <a:off x="477098" y="2009282"/>
            <a:ext cx="7572375"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age &gt;= 13 &amp;&amp; age &lt; 65</a:t>
            </a:r>
          </a:p>
        </p:txBody>
      </p:sp>
      <p:sp>
        <p:nvSpPr>
          <p:cNvPr id="9" name="コンテンツ プレースホルダ 2"/>
          <p:cNvSpPr txBox="1">
            <a:spLocks/>
          </p:cNvSpPr>
          <p:nvPr/>
        </p:nvSpPr>
        <p:spPr>
          <a:xfrm>
            <a:off x="314325" y="5162326"/>
            <a:ext cx="8472488" cy="642938"/>
          </a:xfrm>
          <a:prstGeom prst="rect">
            <a:avLst/>
          </a:prstGeom>
        </p:spPr>
        <p:txBody>
          <a:bodyPr>
            <a:normAutofit/>
          </a:bodyPr>
          <a:lstStyle/>
          <a:p>
            <a:pPr fontAlgn="auto">
              <a:spcBef>
                <a:spcPct val="20000"/>
              </a:spcBef>
              <a:spcAft>
                <a:spcPts val="0"/>
              </a:spcAft>
              <a:defRPr/>
            </a:pPr>
            <a:r>
              <a:rPr lang="en-US" altLang="ja-JP" sz="2800" dirty="0">
                <a:latin typeface="+mn-lt"/>
                <a:ea typeface="+mn-ea"/>
              </a:rPr>
              <a:t>age</a:t>
            </a:r>
            <a:r>
              <a:rPr lang="ja-JP" altLang="en-US" sz="2800" dirty="0">
                <a:latin typeface="+mn-lt"/>
                <a:ea typeface="+mn-ea"/>
              </a:rPr>
              <a:t>が</a:t>
            </a:r>
            <a:r>
              <a:rPr lang="en-US" altLang="ja-JP" sz="2800" dirty="0">
                <a:latin typeface="+mn-lt"/>
                <a:ea typeface="+mn-ea"/>
              </a:rPr>
              <a:t>13</a:t>
            </a:r>
            <a:r>
              <a:rPr lang="ja-JP" altLang="en-US" sz="2800" dirty="0">
                <a:latin typeface="+mn-lt"/>
                <a:ea typeface="+mn-ea"/>
              </a:rPr>
              <a:t>以上 </a:t>
            </a:r>
            <a:r>
              <a:rPr lang="ja-JP" altLang="en-US" sz="2800" dirty="0">
                <a:solidFill>
                  <a:srgbClr val="C00000"/>
                </a:solidFill>
                <a:latin typeface="+mn-lt"/>
                <a:ea typeface="+mn-ea"/>
              </a:rPr>
              <a:t>かつ </a:t>
            </a:r>
            <a:r>
              <a:rPr lang="en-US" altLang="ja-JP" sz="2800" dirty="0">
                <a:latin typeface="+mn-lt"/>
                <a:ea typeface="+mn-ea"/>
              </a:rPr>
              <a:t>age </a:t>
            </a:r>
            <a:r>
              <a:rPr lang="ja-JP" altLang="en-US" sz="2800" dirty="0">
                <a:latin typeface="+mn-lt"/>
                <a:ea typeface="+mn-ea"/>
              </a:rPr>
              <a:t>が</a:t>
            </a:r>
            <a:r>
              <a:rPr lang="en-US" altLang="ja-JP" sz="2800" dirty="0">
                <a:latin typeface="+mn-lt"/>
                <a:ea typeface="+mn-ea"/>
              </a:rPr>
              <a:t>65</a:t>
            </a:r>
            <a:r>
              <a:rPr lang="ja-JP" altLang="en-US" sz="2800" dirty="0">
                <a:latin typeface="+mn-lt"/>
                <a:ea typeface="+mn-ea"/>
              </a:rPr>
              <a:t>未満 </a:t>
            </a:r>
            <a:r>
              <a:rPr lang="ja-JP" altLang="en-US" sz="2800" dirty="0">
                <a:solidFill>
                  <a:srgbClr val="C00000"/>
                </a:solidFill>
                <a:latin typeface="+mn-lt"/>
                <a:ea typeface="+mn-ea"/>
              </a:rPr>
              <a:t>かつ</a:t>
            </a:r>
            <a:r>
              <a:rPr lang="ja-JP" altLang="en-US" sz="2800" dirty="0">
                <a:solidFill>
                  <a:srgbClr val="FF0000"/>
                </a:solidFill>
                <a:latin typeface="+mn-lt"/>
                <a:ea typeface="+mn-ea"/>
              </a:rPr>
              <a:t> </a:t>
            </a:r>
            <a:r>
              <a:rPr lang="en-US" altLang="ja-JP" sz="2800" dirty="0">
                <a:latin typeface="+mn-lt"/>
                <a:ea typeface="+mn-ea"/>
              </a:rPr>
              <a:t>20</a:t>
            </a:r>
            <a:r>
              <a:rPr lang="ja-JP" altLang="en-US" sz="2800" dirty="0">
                <a:latin typeface="+mn-lt"/>
                <a:ea typeface="+mn-ea"/>
              </a:rPr>
              <a:t>でない</a:t>
            </a:r>
          </a:p>
        </p:txBody>
      </p:sp>
      <p:sp>
        <p:nvSpPr>
          <p:cNvPr id="67590" name="テキスト ボックス 9"/>
          <p:cNvSpPr txBox="1">
            <a:spLocks noChangeArrowheads="1"/>
          </p:cNvSpPr>
          <p:nvPr/>
        </p:nvSpPr>
        <p:spPr bwMode="auto">
          <a:xfrm>
            <a:off x="500063" y="5800855"/>
            <a:ext cx="8286750"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a:t>age &gt;= 13 &amp;&amp; age &lt; 65 &amp;&amp; age !=20</a:t>
            </a:r>
          </a:p>
        </p:txBody>
      </p:sp>
      <p:sp>
        <p:nvSpPr>
          <p:cNvPr id="67591" name="コンテンツ プレースホルダ 2"/>
          <p:cNvSpPr txBox="1">
            <a:spLocks/>
          </p:cNvSpPr>
          <p:nvPr/>
        </p:nvSpPr>
        <p:spPr bwMode="auto">
          <a:xfrm>
            <a:off x="385763" y="3362126"/>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en-US" altLang="ja-JP" sz="2800" dirty="0">
                <a:latin typeface="+mn-ea"/>
                <a:ea typeface="+mn-ea"/>
              </a:rPr>
              <a:t>age</a:t>
            </a:r>
            <a:r>
              <a:rPr lang="ja-JP" altLang="en-US" sz="2800" dirty="0">
                <a:latin typeface="+mn-ea"/>
                <a:ea typeface="+mn-ea"/>
              </a:rPr>
              <a:t>が</a:t>
            </a:r>
            <a:r>
              <a:rPr lang="en-US" altLang="ja-JP" sz="2800" dirty="0">
                <a:latin typeface="+mn-ea"/>
                <a:ea typeface="+mn-ea"/>
              </a:rPr>
              <a:t>13</a:t>
            </a:r>
            <a:r>
              <a:rPr lang="ja-JP" altLang="en-US" sz="2800" dirty="0">
                <a:latin typeface="+mn-ea"/>
                <a:ea typeface="+mn-ea"/>
              </a:rPr>
              <a:t>未満 </a:t>
            </a:r>
            <a:r>
              <a:rPr lang="ja-JP" altLang="en-US" sz="2800" dirty="0">
                <a:solidFill>
                  <a:srgbClr val="C00000"/>
                </a:solidFill>
                <a:latin typeface="+mn-ea"/>
                <a:ea typeface="+mn-ea"/>
              </a:rPr>
              <a:t>または </a:t>
            </a:r>
            <a:r>
              <a:rPr lang="en-US" altLang="ja-JP" sz="2800" dirty="0">
                <a:latin typeface="+mn-ea"/>
                <a:ea typeface="+mn-ea"/>
              </a:rPr>
              <a:t>age </a:t>
            </a:r>
            <a:r>
              <a:rPr lang="ja-JP" altLang="en-US" sz="2800" dirty="0">
                <a:latin typeface="+mn-ea"/>
                <a:ea typeface="+mn-ea"/>
              </a:rPr>
              <a:t>が</a:t>
            </a:r>
            <a:r>
              <a:rPr lang="en-US" altLang="ja-JP" sz="2800" dirty="0">
                <a:latin typeface="+mn-ea"/>
                <a:ea typeface="+mn-ea"/>
              </a:rPr>
              <a:t>65</a:t>
            </a:r>
            <a:r>
              <a:rPr lang="ja-JP" altLang="en-US" sz="2800" dirty="0">
                <a:latin typeface="+mn-ea"/>
                <a:ea typeface="+mn-ea"/>
              </a:rPr>
              <a:t>以上</a:t>
            </a:r>
          </a:p>
        </p:txBody>
      </p:sp>
      <p:sp>
        <p:nvSpPr>
          <p:cNvPr id="67592" name="テキスト ボックス 11"/>
          <p:cNvSpPr txBox="1">
            <a:spLocks noChangeArrowheads="1"/>
          </p:cNvSpPr>
          <p:nvPr/>
        </p:nvSpPr>
        <p:spPr bwMode="auto">
          <a:xfrm>
            <a:off x="500063" y="4016712"/>
            <a:ext cx="7572375"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a:t>age &lt; 13 || age &gt;= 65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a:xfrm>
            <a:off x="457200" y="274638"/>
            <a:ext cx="8229600" cy="725487"/>
          </a:xfrm>
        </p:spPr>
        <p:txBody>
          <a:bodyPr/>
          <a:lstStyle/>
          <a:p>
            <a:pPr eaLnBrk="1" hangingPunct="1"/>
            <a:r>
              <a:rPr lang="ja-JP" altLang="en-US"/>
              <a:t>演算子の優先度</a:t>
            </a:r>
          </a:p>
        </p:txBody>
      </p:sp>
      <p:sp>
        <p:nvSpPr>
          <p:cNvPr id="68611" name="コンテンツ プレースホルダ 2"/>
          <p:cNvSpPr>
            <a:spLocks noGrp="1"/>
          </p:cNvSpPr>
          <p:nvPr>
            <p:ph idx="1"/>
          </p:nvPr>
        </p:nvSpPr>
        <p:spPr>
          <a:xfrm>
            <a:off x="457200" y="1346473"/>
            <a:ext cx="8229600" cy="714375"/>
          </a:xfrm>
        </p:spPr>
        <p:txBody>
          <a:bodyPr/>
          <a:lstStyle/>
          <a:p>
            <a:pPr marL="0" indent="0" eaLnBrk="1" hangingPunct="1">
              <a:buNone/>
            </a:pPr>
            <a:r>
              <a:rPr lang="ja-JP" altLang="en-US" sz="2800" dirty="0"/>
              <a:t>算術演算子が関係演算子より優先される</a:t>
            </a:r>
          </a:p>
        </p:txBody>
      </p:sp>
      <p:sp>
        <p:nvSpPr>
          <p:cNvPr id="68612" name="テキスト ボックス 3"/>
          <p:cNvSpPr txBox="1">
            <a:spLocks noChangeArrowheads="1"/>
          </p:cNvSpPr>
          <p:nvPr/>
        </p:nvSpPr>
        <p:spPr bwMode="auto">
          <a:xfrm>
            <a:off x="214313" y="2096699"/>
            <a:ext cx="3714750"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a:t>a + 10 &gt; b * 5</a:t>
            </a:r>
          </a:p>
        </p:txBody>
      </p:sp>
      <p:sp>
        <p:nvSpPr>
          <p:cNvPr id="68613" name="テキスト ボックス 4"/>
          <p:cNvSpPr txBox="1">
            <a:spLocks noChangeArrowheads="1"/>
          </p:cNvSpPr>
          <p:nvPr/>
        </p:nvSpPr>
        <p:spPr bwMode="auto">
          <a:xfrm>
            <a:off x="4609653" y="2066300"/>
            <a:ext cx="4714875"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(a + 10) &gt; (b * 5)</a:t>
            </a:r>
          </a:p>
        </p:txBody>
      </p:sp>
      <p:sp>
        <p:nvSpPr>
          <p:cNvPr id="6" name="等号 5"/>
          <p:cNvSpPr/>
          <p:nvPr/>
        </p:nvSpPr>
        <p:spPr>
          <a:xfrm>
            <a:off x="3929633" y="2000250"/>
            <a:ext cx="714375" cy="557213"/>
          </a:xfrm>
          <a:prstGeom prst="mathEqual">
            <a:avLst>
              <a:gd name="adj1" fmla="val 15722"/>
              <a:gd name="adj2" fmla="val 19558"/>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68615" name="コンテンツ プレースホルダ 2"/>
          <p:cNvSpPr txBox="1">
            <a:spLocks/>
          </p:cNvSpPr>
          <p:nvPr/>
        </p:nvSpPr>
        <p:spPr bwMode="auto">
          <a:xfrm>
            <a:off x="342900" y="3023220"/>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20000"/>
              </a:spcBef>
            </a:pPr>
            <a:r>
              <a:rPr lang="ja-JP" altLang="en-US" sz="2800" dirty="0">
                <a:latin typeface="+mn-ea"/>
                <a:ea typeface="+mn-ea"/>
              </a:rPr>
              <a:t>関係演算子が論理演算子より優先される</a:t>
            </a:r>
          </a:p>
        </p:txBody>
      </p:sp>
      <p:sp>
        <p:nvSpPr>
          <p:cNvPr id="68616" name="テキスト ボックス 7"/>
          <p:cNvSpPr txBox="1">
            <a:spLocks noChangeArrowheads="1"/>
          </p:cNvSpPr>
          <p:nvPr/>
        </p:nvSpPr>
        <p:spPr bwMode="auto">
          <a:xfrm>
            <a:off x="214313" y="3699727"/>
            <a:ext cx="3714750"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a:t>a &gt; 10 &amp;&amp; b &lt; 3</a:t>
            </a:r>
          </a:p>
        </p:txBody>
      </p:sp>
      <p:sp>
        <p:nvSpPr>
          <p:cNvPr id="68617" name="テキスト ボックス 8"/>
          <p:cNvSpPr txBox="1">
            <a:spLocks noChangeArrowheads="1"/>
          </p:cNvSpPr>
          <p:nvPr/>
        </p:nvSpPr>
        <p:spPr bwMode="auto">
          <a:xfrm>
            <a:off x="4643438" y="3698195"/>
            <a:ext cx="4500562"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a:t>(a &gt; 10) &amp;&amp; (b &lt; 3)</a:t>
            </a:r>
          </a:p>
        </p:txBody>
      </p:sp>
      <p:sp>
        <p:nvSpPr>
          <p:cNvPr id="10" name="等号 9"/>
          <p:cNvSpPr/>
          <p:nvPr/>
        </p:nvSpPr>
        <p:spPr>
          <a:xfrm>
            <a:off x="3929063" y="3663876"/>
            <a:ext cx="714375" cy="557212"/>
          </a:xfrm>
          <a:prstGeom prst="mathEqual">
            <a:avLst>
              <a:gd name="adj1" fmla="val 15722"/>
              <a:gd name="adj2" fmla="val 19558"/>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11" name="コンテンツ プレースホルダ 2"/>
          <p:cNvSpPr txBox="1">
            <a:spLocks/>
          </p:cNvSpPr>
          <p:nvPr/>
        </p:nvSpPr>
        <p:spPr>
          <a:xfrm>
            <a:off x="342900" y="4941168"/>
            <a:ext cx="8229600" cy="714375"/>
          </a:xfrm>
          <a:prstGeom prst="rect">
            <a:avLst/>
          </a:prstGeom>
        </p:spPr>
        <p:txBody>
          <a:bodyPr>
            <a:normAutofit/>
          </a:bodyPr>
          <a:lstStyle/>
          <a:p>
            <a:pPr fontAlgn="auto">
              <a:spcBef>
                <a:spcPct val="20000"/>
              </a:spcBef>
              <a:spcAft>
                <a:spcPts val="0"/>
              </a:spcAft>
              <a:defRPr/>
            </a:pPr>
            <a:r>
              <a:rPr lang="ja-JP" altLang="en-US" sz="2800" dirty="0">
                <a:latin typeface="+mn-lt"/>
                <a:ea typeface="+mn-ea"/>
              </a:rPr>
              <a:t>カッコの付け方で論理演算の結果が異なる</a:t>
            </a:r>
          </a:p>
        </p:txBody>
      </p:sp>
      <p:sp>
        <p:nvSpPr>
          <p:cNvPr id="68620" name="テキスト ボックス 11"/>
          <p:cNvSpPr txBox="1">
            <a:spLocks noChangeArrowheads="1"/>
          </p:cNvSpPr>
          <p:nvPr/>
        </p:nvSpPr>
        <p:spPr bwMode="auto">
          <a:xfrm>
            <a:off x="214313" y="5569421"/>
            <a:ext cx="3714750"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x &amp;&amp; ( y || z )</a:t>
            </a:r>
          </a:p>
        </p:txBody>
      </p:sp>
      <p:sp>
        <p:nvSpPr>
          <p:cNvPr id="68621" name="テキスト ボックス 12"/>
          <p:cNvSpPr txBox="1">
            <a:spLocks noChangeArrowheads="1"/>
          </p:cNvSpPr>
          <p:nvPr/>
        </p:nvSpPr>
        <p:spPr bwMode="auto">
          <a:xfrm>
            <a:off x="4714875" y="5569421"/>
            <a:ext cx="3643313"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a:t>(x &amp;&amp; y ) || z</a:t>
            </a:r>
          </a:p>
        </p:txBody>
      </p:sp>
      <p:sp>
        <p:nvSpPr>
          <p:cNvPr id="15" name="不等号 14"/>
          <p:cNvSpPr/>
          <p:nvPr/>
        </p:nvSpPr>
        <p:spPr>
          <a:xfrm>
            <a:off x="3929063" y="5593234"/>
            <a:ext cx="785812" cy="428625"/>
          </a:xfrm>
          <a:prstGeom prst="mathNotEqual">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2" name="テキスト ボックス 1">
            <a:extLst>
              <a:ext uri="{FF2B5EF4-FFF2-40B4-BE49-F238E27FC236}">
                <a16:creationId xmlns:a16="http://schemas.microsoft.com/office/drawing/2014/main" id="{FD19A5B1-3B6F-7709-9602-DF2014C9C203}"/>
              </a:ext>
            </a:extLst>
          </p:cNvPr>
          <p:cNvSpPr txBox="1">
            <a:spLocks noChangeArrowheads="1"/>
          </p:cNvSpPr>
          <p:nvPr/>
        </p:nvSpPr>
        <p:spPr bwMode="auto">
          <a:xfrm>
            <a:off x="5148064" y="6259810"/>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711CCB-6742-DF00-2135-6ECC53AE643C}"/>
              </a:ext>
            </a:extLst>
          </p:cNvPr>
          <p:cNvSpPr>
            <a:spLocks noGrp="1"/>
          </p:cNvSpPr>
          <p:nvPr>
            <p:ph type="ctrTitle"/>
          </p:nvPr>
        </p:nvSpPr>
        <p:spPr/>
        <p:txBody>
          <a:bodyPr/>
          <a:lstStyle/>
          <a:p>
            <a:r>
              <a:rPr kumimoji="1" lang="ja-JP" altLang="en-US" dirty="0"/>
              <a:t>処理の繰り返し</a:t>
            </a:r>
          </a:p>
        </p:txBody>
      </p:sp>
      <p:sp>
        <p:nvSpPr>
          <p:cNvPr id="3" name="字幕 2">
            <a:extLst>
              <a:ext uri="{FF2B5EF4-FFF2-40B4-BE49-F238E27FC236}">
                <a16:creationId xmlns:a16="http://schemas.microsoft.com/office/drawing/2014/main" id="{25996408-91A6-96BA-2358-8638EFA7076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872873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a:xfrm>
            <a:off x="457200" y="274638"/>
            <a:ext cx="8229600" cy="725487"/>
          </a:xfrm>
        </p:spPr>
        <p:txBody>
          <a:bodyPr/>
          <a:lstStyle/>
          <a:p>
            <a:pPr eaLnBrk="1" hangingPunct="1"/>
            <a:r>
              <a:rPr lang="ja-JP" altLang="en-US" dirty="0"/>
              <a:t>繰り返し処理</a:t>
            </a:r>
          </a:p>
        </p:txBody>
      </p:sp>
      <p:sp>
        <p:nvSpPr>
          <p:cNvPr id="71683" name="コンテンツ プレースホルダ 2"/>
          <p:cNvSpPr>
            <a:spLocks noGrp="1"/>
          </p:cNvSpPr>
          <p:nvPr>
            <p:ph idx="1"/>
          </p:nvPr>
        </p:nvSpPr>
        <p:spPr>
          <a:xfrm>
            <a:off x="457200" y="1214438"/>
            <a:ext cx="8229600" cy="5000625"/>
          </a:xfrm>
        </p:spPr>
        <p:txBody>
          <a:bodyPr/>
          <a:lstStyle/>
          <a:p>
            <a:pPr eaLnBrk="1" hangingPunct="1"/>
            <a:r>
              <a:rPr lang="ja-JP" altLang="en-US" dirty="0"/>
              <a:t>ある処理を繰り返し実行したいことがよくある</a:t>
            </a:r>
            <a:endParaRPr lang="en-US" altLang="ja-JP" dirty="0"/>
          </a:p>
          <a:p>
            <a:pPr eaLnBrk="1" hangingPunct="1"/>
            <a:r>
              <a:rPr lang="ja-JP" altLang="en-US" dirty="0"/>
              <a:t>ループ構文を使用すると、繰り返し処理を簡単に記述できる</a:t>
            </a:r>
            <a:endParaRPr lang="en-US" altLang="ja-JP" dirty="0"/>
          </a:p>
          <a:p>
            <a:pPr eaLnBrk="1" hangingPunct="1"/>
            <a:r>
              <a:rPr lang="en-US" altLang="ja-JP" dirty="0"/>
              <a:t>C</a:t>
            </a:r>
            <a:r>
              <a:rPr lang="ja-JP" altLang="en-US" dirty="0"/>
              <a:t>言語には</a:t>
            </a:r>
            <a:r>
              <a:rPr lang="en-US" altLang="ja-JP" dirty="0"/>
              <a:t>3</a:t>
            </a:r>
            <a:r>
              <a:rPr lang="ja-JP" altLang="en-US" dirty="0" err="1"/>
              <a:t>つの</a:t>
            </a:r>
            <a:r>
              <a:rPr lang="ja-JP" altLang="en-US" dirty="0"/>
              <a:t>ループ構文がある</a:t>
            </a:r>
            <a:endParaRPr lang="en-US" altLang="ja-JP" dirty="0"/>
          </a:p>
          <a:p>
            <a:pPr marL="457200" lvl="1" indent="0" eaLnBrk="1" hangingPunct="1">
              <a:buNone/>
            </a:pPr>
            <a:r>
              <a:rPr lang="en-US" altLang="ja-JP" dirty="0">
                <a:latin typeface="Lucida Console" panose="020B0609040504020204" pitchFamily="49" charset="0"/>
              </a:rPr>
              <a:t>for</a:t>
            </a:r>
            <a:r>
              <a:rPr lang="ja-JP" altLang="en-US" dirty="0"/>
              <a:t>文</a:t>
            </a:r>
            <a:endParaRPr lang="en-US" altLang="ja-JP" dirty="0"/>
          </a:p>
          <a:p>
            <a:pPr marL="457200" lvl="1" indent="0" eaLnBrk="1" hangingPunct="1">
              <a:buNone/>
            </a:pPr>
            <a:r>
              <a:rPr lang="en-US" altLang="ja-JP" dirty="0">
                <a:latin typeface="Lucida Console" panose="020B0609040504020204" pitchFamily="49" charset="0"/>
              </a:rPr>
              <a:t>while</a:t>
            </a:r>
            <a:r>
              <a:rPr lang="ja-JP" altLang="en-US" dirty="0"/>
              <a:t>文</a:t>
            </a:r>
            <a:endParaRPr lang="en-US" altLang="ja-JP" dirty="0"/>
          </a:p>
          <a:p>
            <a:pPr marL="457200" lvl="1" indent="0" eaLnBrk="1" hangingPunct="1">
              <a:buNone/>
            </a:pPr>
            <a:r>
              <a:rPr lang="en-US" altLang="ja-JP" dirty="0">
                <a:latin typeface="Lucida Console" panose="020B0609040504020204" pitchFamily="49" charset="0"/>
              </a:rPr>
              <a:t>do </a:t>
            </a:r>
            <a:r>
              <a:rPr lang="ja-JP" altLang="en-US" dirty="0">
                <a:latin typeface="Lucida Console" panose="020B0609040504020204" pitchFamily="49" charset="0"/>
              </a:rPr>
              <a:t>～ </a:t>
            </a:r>
            <a:r>
              <a:rPr lang="en-US" altLang="ja-JP" dirty="0">
                <a:latin typeface="Lucida Console" panose="020B0609040504020204" pitchFamily="49" charset="0"/>
              </a:rPr>
              <a:t>while</a:t>
            </a:r>
            <a:r>
              <a:rPr lang="ja-JP" altLang="en-US" dirty="0"/>
              <a:t>文</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a:xfrm>
            <a:off x="457200" y="274638"/>
            <a:ext cx="8229600" cy="725487"/>
          </a:xfrm>
        </p:spPr>
        <p:txBody>
          <a:bodyPr/>
          <a:lstStyle/>
          <a:p>
            <a:pPr eaLnBrk="1" hangingPunct="1"/>
            <a:r>
              <a:rPr lang="en-US" altLang="ja-JP" dirty="0">
                <a:latin typeface="Lucida Console" panose="020B0609040504020204" pitchFamily="49" charset="0"/>
              </a:rPr>
              <a:t>for</a:t>
            </a:r>
            <a:r>
              <a:rPr lang="ja-JP" altLang="en-US" dirty="0"/>
              <a:t>文</a:t>
            </a:r>
          </a:p>
        </p:txBody>
      </p:sp>
      <p:sp>
        <p:nvSpPr>
          <p:cNvPr id="72707" name="コンテンツ プレースホルダ 2"/>
          <p:cNvSpPr>
            <a:spLocks noGrp="1"/>
          </p:cNvSpPr>
          <p:nvPr>
            <p:ph idx="1"/>
          </p:nvPr>
        </p:nvSpPr>
        <p:spPr>
          <a:xfrm>
            <a:off x="457200" y="1214438"/>
            <a:ext cx="8229600" cy="714375"/>
          </a:xfrm>
        </p:spPr>
        <p:txBody>
          <a:bodyPr/>
          <a:lstStyle/>
          <a:p>
            <a:pPr marL="0" indent="0" eaLnBrk="1" hangingPunct="1">
              <a:buNone/>
            </a:pPr>
            <a:r>
              <a:rPr lang="en-US" altLang="ja-JP" dirty="0">
                <a:latin typeface="Lucida Console" panose="020B0609040504020204" pitchFamily="49" charset="0"/>
              </a:rPr>
              <a:t>for</a:t>
            </a:r>
            <a:r>
              <a:rPr lang="ja-JP" altLang="en-US" dirty="0"/>
              <a:t>文の構文</a:t>
            </a:r>
          </a:p>
        </p:txBody>
      </p:sp>
      <p:sp>
        <p:nvSpPr>
          <p:cNvPr id="72708" name="テキスト ボックス 3"/>
          <p:cNvSpPr txBox="1">
            <a:spLocks noChangeArrowheads="1"/>
          </p:cNvSpPr>
          <p:nvPr/>
        </p:nvSpPr>
        <p:spPr bwMode="auto">
          <a:xfrm>
            <a:off x="417784" y="1889445"/>
            <a:ext cx="8229601" cy="1015663"/>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for</a:t>
            </a:r>
            <a:r>
              <a:rPr lang="ja-JP" altLang="en-US" dirty="0"/>
              <a:t> </a:t>
            </a:r>
            <a:r>
              <a:rPr lang="en-US" altLang="ja-JP" dirty="0"/>
              <a:t>(</a:t>
            </a:r>
            <a:r>
              <a:rPr lang="ja-JP" altLang="en-US" dirty="0">
                <a:solidFill>
                  <a:srgbClr val="C00000"/>
                </a:solidFill>
              </a:rPr>
              <a:t>最初の処理</a:t>
            </a:r>
            <a:r>
              <a:rPr lang="en-US" altLang="ja-JP" dirty="0">
                <a:solidFill>
                  <a:srgbClr val="C00000"/>
                </a:solidFill>
              </a:rPr>
              <a:t>; </a:t>
            </a:r>
            <a:r>
              <a:rPr lang="ja-JP" altLang="en-US" dirty="0">
                <a:solidFill>
                  <a:srgbClr val="C00000"/>
                </a:solidFill>
              </a:rPr>
              <a:t>条件式</a:t>
            </a:r>
            <a:r>
              <a:rPr lang="en-US" altLang="ja-JP" dirty="0">
                <a:solidFill>
                  <a:srgbClr val="C00000"/>
                </a:solidFill>
              </a:rPr>
              <a:t>; </a:t>
            </a:r>
            <a:r>
              <a:rPr lang="ja-JP" altLang="en-US" dirty="0">
                <a:solidFill>
                  <a:srgbClr val="C00000"/>
                </a:solidFill>
              </a:rPr>
              <a:t>命令文の実行後に行う処理</a:t>
            </a:r>
            <a:r>
              <a:rPr lang="en-US" altLang="ja-JP" dirty="0"/>
              <a:t>)</a:t>
            </a:r>
            <a:r>
              <a:rPr lang="ja-JP" altLang="en-US" dirty="0"/>
              <a:t> </a:t>
            </a:r>
            <a:r>
              <a:rPr lang="en-US" altLang="ja-JP" dirty="0"/>
              <a:t>{</a:t>
            </a:r>
          </a:p>
          <a:p>
            <a:r>
              <a:rPr lang="en-US" altLang="ja-JP" dirty="0"/>
              <a:t>    </a:t>
            </a:r>
            <a:r>
              <a:rPr lang="ja-JP" altLang="en-US" dirty="0">
                <a:solidFill>
                  <a:srgbClr val="C00000"/>
                </a:solidFill>
              </a:rPr>
              <a:t>命令文</a:t>
            </a:r>
            <a:endParaRPr lang="en-US" altLang="ja-JP" dirty="0">
              <a:solidFill>
                <a:srgbClr val="C00000"/>
              </a:solidFill>
            </a:endParaRPr>
          </a:p>
          <a:p>
            <a:r>
              <a:rPr lang="en-US" altLang="ja-JP" dirty="0"/>
              <a:t>}</a:t>
            </a:r>
          </a:p>
        </p:txBody>
      </p:sp>
      <p:sp>
        <p:nvSpPr>
          <p:cNvPr id="72709" name="コンテンツ プレースホルダ 2"/>
          <p:cNvSpPr txBox="1">
            <a:spLocks/>
          </p:cNvSpPr>
          <p:nvPr/>
        </p:nvSpPr>
        <p:spPr bwMode="auto">
          <a:xfrm>
            <a:off x="428625" y="3571875"/>
            <a:ext cx="8229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 typeface="Lucida Console" panose="020B0609040504020204" pitchFamily="49" charset="0"/>
              <a:buAutoNum type="arabicPeriod"/>
            </a:pPr>
            <a:r>
              <a:rPr lang="ja-JP" altLang="en-US" sz="3200" dirty="0">
                <a:latin typeface="+mn-ea"/>
                <a:ea typeface="+mn-ea"/>
              </a:rPr>
              <a:t>「最初の処理」を行う</a:t>
            </a:r>
            <a:endParaRPr lang="en-US" altLang="ja-JP" sz="3200" dirty="0">
              <a:latin typeface="+mn-ea"/>
              <a:ea typeface="+mn-ea"/>
            </a:endParaRPr>
          </a:p>
          <a:p>
            <a:pPr eaLnBrk="1" hangingPunct="1">
              <a:spcBef>
                <a:spcPct val="20000"/>
              </a:spcBef>
              <a:buFont typeface="Lucida Console" panose="020B0609040504020204" pitchFamily="49" charset="0"/>
              <a:buAutoNum type="arabicPeriod"/>
            </a:pPr>
            <a:r>
              <a:rPr lang="ja-JP" altLang="en-US" sz="3200" dirty="0">
                <a:latin typeface="+mn-ea"/>
                <a:ea typeface="+mn-ea"/>
              </a:rPr>
              <a:t>「条件式」が真なら「命令文」を行う</a:t>
            </a:r>
            <a:br>
              <a:rPr lang="en-US" altLang="ja-JP" sz="3200" dirty="0">
                <a:latin typeface="+mn-ea"/>
                <a:ea typeface="+mn-ea"/>
              </a:rPr>
            </a:br>
            <a:r>
              <a:rPr lang="en-US" altLang="ja-JP" sz="3200" dirty="0">
                <a:latin typeface="+mn-ea"/>
                <a:ea typeface="+mn-ea"/>
              </a:rPr>
              <a:t> </a:t>
            </a:r>
            <a:r>
              <a:rPr lang="ja-JP" altLang="en-US" sz="3200" dirty="0">
                <a:latin typeface="+mn-ea"/>
                <a:ea typeface="+mn-ea"/>
              </a:rPr>
              <a:t>偽</a:t>
            </a:r>
            <a:r>
              <a:rPr lang="en-US" altLang="ja-JP" sz="3200" dirty="0">
                <a:latin typeface="+mn-ea"/>
                <a:ea typeface="+mn-ea"/>
              </a:rPr>
              <a:t> </a:t>
            </a:r>
            <a:r>
              <a:rPr lang="ja-JP" altLang="en-US" sz="3200" dirty="0">
                <a:latin typeface="+mn-ea"/>
                <a:ea typeface="+mn-ea"/>
              </a:rPr>
              <a:t>なら</a:t>
            </a:r>
            <a:r>
              <a:rPr lang="en-US" altLang="ja-JP" sz="3200" dirty="0">
                <a:latin typeface="Lucida Console" panose="020B0609040504020204" pitchFamily="49" charset="0"/>
                <a:ea typeface="+mn-ea"/>
              </a:rPr>
              <a:t>for</a:t>
            </a:r>
            <a:r>
              <a:rPr lang="ja-JP" altLang="en-US" sz="3200" dirty="0">
                <a:latin typeface="+mn-ea"/>
                <a:ea typeface="+mn-ea"/>
              </a:rPr>
              <a:t>文を終了する</a:t>
            </a:r>
            <a:endParaRPr lang="en-US" altLang="ja-JP" sz="3200" dirty="0">
              <a:latin typeface="+mn-ea"/>
              <a:ea typeface="+mn-ea"/>
            </a:endParaRPr>
          </a:p>
          <a:p>
            <a:pPr eaLnBrk="1" hangingPunct="1">
              <a:spcBef>
                <a:spcPct val="20000"/>
              </a:spcBef>
              <a:buFont typeface="Lucida Console" panose="020B0609040504020204" pitchFamily="49" charset="0"/>
              <a:buAutoNum type="arabicPeriod"/>
            </a:pPr>
            <a:r>
              <a:rPr lang="ja-JP" altLang="en-US" sz="3200" dirty="0">
                <a:latin typeface="+mn-ea"/>
                <a:ea typeface="+mn-ea"/>
              </a:rPr>
              <a:t>「命令文の後に行う処理」を行う</a:t>
            </a:r>
            <a:endParaRPr lang="en-US" altLang="ja-JP" sz="3200" dirty="0">
              <a:latin typeface="+mn-ea"/>
              <a:ea typeface="+mn-ea"/>
            </a:endParaRPr>
          </a:p>
          <a:p>
            <a:pPr eaLnBrk="1" hangingPunct="1">
              <a:spcBef>
                <a:spcPct val="20000"/>
              </a:spcBef>
              <a:buFont typeface="Lucida Console" panose="020B0609040504020204" pitchFamily="49" charset="0"/>
              <a:buAutoNum type="arabicPeriod"/>
            </a:pPr>
            <a:r>
              <a:rPr lang="ja-JP" altLang="en-US" sz="3200" dirty="0">
                <a:latin typeface="+mn-ea"/>
                <a:ea typeface="+mn-ea"/>
              </a:rPr>
              <a:t> </a:t>
            </a:r>
            <a:r>
              <a:rPr lang="en-US" altLang="ja-JP" sz="3200" dirty="0">
                <a:latin typeface="+mn-ea"/>
                <a:ea typeface="+mn-ea"/>
              </a:rPr>
              <a:t>2.</a:t>
            </a:r>
            <a:r>
              <a:rPr lang="ja-JP" altLang="en-US" sz="3200" dirty="0">
                <a:latin typeface="+mn-ea"/>
                <a:ea typeface="+mn-ea"/>
              </a:rPr>
              <a:t>に戻る</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a:xfrm>
            <a:off x="457200" y="274638"/>
            <a:ext cx="8229600" cy="725487"/>
          </a:xfrm>
        </p:spPr>
        <p:txBody>
          <a:bodyPr/>
          <a:lstStyle/>
          <a:p>
            <a:pPr eaLnBrk="1" hangingPunct="1"/>
            <a:r>
              <a:rPr lang="en-US" altLang="ja-JP"/>
              <a:t>for</a:t>
            </a:r>
            <a:r>
              <a:rPr lang="ja-JP" altLang="en-US"/>
              <a:t>文の例</a:t>
            </a:r>
          </a:p>
        </p:txBody>
      </p:sp>
      <p:sp>
        <p:nvSpPr>
          <p:cNvPr id="73732" name="テキスト ボックス 4"/>
          <p:cNvSpPr txBox="1">
            <a:spLocks noChangeArrowheads="1"/>
          </p:cNvSpPr>
          <p:nvPr/>
        </p:nvSpPr>
        <p:spPr bwMode="auto">
          <a:xfrm>
            <a:off x="428625" y="1143000"/>
            <a:ext cx="8429625" cy="1015663"/>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for</a:t>
            </a:r>
            <a:r>
              <a:rPr lang="ja-JP" altLang="en-US" dirty="0"/>
              <a:t> </a:t>
            </a:r>
            <a:r>
              <a:rPr lang="en-US" altLang="ja-JP" dirty="0"/>
              <a:t>(int </a:t>
            </a:r>
            <a:r>
              <a:rPr lang="en-US" altLang="ja-JP" dirty="0" err="1"/>
              <a:t>i</a:t>
            </a:r>
            <a:r>
              <a:rPr lang="en-US" altLang="ja-JP" dirty="0"/>
              <a:t> = 0; </a:t>
            </a:r>
            <a:r>
              <a:rPr lang="en-US" altLang="ja-JP" dirty="0" err="1"/>
              <a:t>i</a:t>
            </a:r>
            <a:r>
              <a:rPr lang="en-US" altLang="ja-JP" dirty="0"/>
              <a:t> &lt; 5; </a:t>
            </a:r>
            <a:r>
              <a:rPr lang="en-US" altLang="ja-JP" dirty="0" err="1"/>
              <a:t>i</a:t>
            </a:r>
            <a:r>
              <a:rPr lang="en-US" altLang="ja-JP" dirty="0"/>
              <a:t>++) {</a:t>
            </a:r>
          </a:p>
          <a:p>
            <a:r>
              <a:rPr lang="en-US" altLang="ja-JP" dirty="0"/>
              <a:t>    </a:t>
            </a:r>
            <a:r>
              <a:rPr lang="en-US" altLang="ja-JP" dirty="0" err="1"/>
              <a:t>printf</a:t>
            </a:r>
            <a:r>
              <a:rPr lang="en-US" altLang="ja-JP" dirty="0"/>
              <a:t>("</a:t>
            </a:r>
            <a:r>
              <a:rPr lang="ja-JP" altLang="en-US" dirty="0"/>
              <a:t>こんにちは</a:t>
            </a:r>
            <a:r>
              <a:rPr lang="en-US" altLang="ja-JP" dirty="0"/>
              <a:t>\n");</a:t>
            </a:r>
          </a:p>
          <a:p>
            <a:r>
              <a:rPr lang="en-US" altLang="ja-JP" dirty="0"/>
              <a:t>}</a:t>
            </a:r>
          </a:p>
        </p:txBody>
      </p:sp>
      <p:pic>
        <p:nvPicPr>
          <p:cNvPr id="3" name="図 2">
            <a:extLst>
              <a:ext uri="{FF2B5EF4-FFF2-40B4-BE49-F238E27FC236}">
                <a16:creationId xmlns:a16="http://schemas.microsoft.com/office/drawing/2014/main" id="{7ED06CC5-44B3-7AD0-E192-EE532ED2BD8C}"/>
              </a:ext>
            </a:extLst>
          </p:cNvPr>
          <p:cNvPicPr>
            <a:picLocks noChangeAspect="1"/>
          </p:cNvPicPr>
          <p:nvPr/>
        </p:nvPicPr>
        <p:blipFill>
          <a:blip r:embed="rId3"/>
          <a:stretch>
            <a:fillRect/>
          </a:stretch>
        </p:blipFill>
        <p:spPr>
          <a:xfrm>
            <a:off x="611560" y="2348880"/>
            <a:ext cx="7258229" cy="408676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p:nvPr>
        </p:nvSpPr>
        <p:spPr>
          <a:xfrm>
            <a:off x="457200" y="274638"/>
            <a:ext cx="8229600" cy="725487"/>
          </a:xfrm>
        </p:spPr>
        <p:txBody>
          <a:bodyPr/>
          <a:lstStyle/>
          <a:p>
            <a:pPr eaLnBrk="1" hangingPunct="1"/>
            <a:r>
              <a:rPr lang="en-US" altLang="ja-JP" dirty="0">
                <a:latin typeface="Lucida Console" panose="020B0609040504020204" pitchFamily="49" charset="0"/>
              </a:rPr>
              <a:t>for</a:t>
            </a:r>
            <a:r>
              <a:rPr lang="ja-JP" altLang="en-US" dirty="0"/>
              <a:t>ループ内で変数を使う</a:t>
            </a:r>
          </a:p>
        </p:txBody>
      </p:sp>
      <p:sp>
        <p:nvSpPr>
          <p:cNvPr id="74755" name="テキスト ボックス 3"/>
          <p:cNvSpPr txBox="1">
            <a:spLocks noChangeArrowheads="1"/>
          </p:cNvSpPr>
          <p:nvPr/>
        </p:nvSpPr>
        <p:spPr bwMode="auto">
          <a:xfrm>
            <a:off x="611560" y="2399785"/>
            <a:ext cx="6824240" cy="1938992"/>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int sum = 0;</a:t>
            </a:r>
          </a:p>
          <a:p>
            <a:r>
              <a:rPr lang="en-US" altLang="ja-JP" dirty="0"/>
              <a:t>for (int </a:t>
            </a:r>
            <a:r>
              <a:rPr lang="en-US" altLang="ja-JP" dirty="0" err="1"/>
              <a:t>i</a:t>
            </a:r>
            <a:r>
              <a:rPr lang="en-US" altLang="ja-JP" dirty="0"/>
              <a:t> = 1; </a:t>
            </a:r>
            <a:r>
              <a:rPr lang="en-US" altLang="ja-JP" dirty="0" err="1"/>
              <a:t>i</a:t>
            </a:r>
            <a:r>
              <a:rPr lang="en-US" altLang="ja-JP" dirty="0"/>
              <a:t> &lt;= 100; </a:t>
            </a:r>
            <a:r>
              <a:rPr lang="en-US" altLang="ja-JP" dirty="0" err="1"/>
              <a:t>i</a:t>
            </a:r>
            <a:r>
              <a:rPr lang="en-US" altLang="ja-JP" dirty="0"/>
              <a:t>++) {</a:t>
            </a:r>
          </a:p>
          <a:p>
            <a:r>
              <a:rPr lang="en-US" altLang="ja-JP" dirty="0"/>
              <a:t>    sum += </a:t>
            </a:r>
            <a:r>
              <a:rPr lang="en-US" altLang="ja-JP" dirty="0" err="1"/>
              <a:t>i</a:t>
            </a:r>
            <a:r>
              <a:rPr lang="en-US" altLang="ja-JP" dirty="0"/>
              <a:t>;</a:t>
            </a:r>
          </a:p>
          <a:p>
            <a:r>
              <a:rPr lang="en-US" altLang="ja-JP" dirty="0"/>
              <a:t>    </a:t>
            </a:r>
            <a:r>
              <a:rPr lang="en-US" altLang="ja-JP" dirty="0" err="1"/>
              <a:t>printf</a:t>
            </a:r>
            <a:r>
              <a:rPr lang="en-US" altLang="ja-JP" dirty="0"/>
              <a:t>("%d</a:t>
            </a:r>
            <a:r>
              <a:rPr lang="ja-JP" altLang="en-US" dirty="0"/>
              <a:t>を加えました</a:t>
            </a:r>
            <a:r>
              <a:rPr lang="en-US" altLang="ja-JP" dirty="0"/>
              <a:t>\n", </a:t>
            </a:r>
            <a:r>
              <a:rPr lang="en-US" altLang="ja-JP" dirty="0" err="1"/>
              <a:t>i</a:t>
            </a:r>
            <a:r>
              <a:rPr lang="en-US" altLang="ja-JP" dirty="0"/>
              <a:t>);</a:t>
            </a:r>
          </a:p>
          <a:p>
            <a:r>
              <a:rPr lang="en-US" altLang="ja-JP" dirty="0"/>
              <a:t>}</a:t>
            </a:r>
          </a:p>
          <a:p>
            <a:r>
              <a:rPr lang="en-US" altLang="ja-JP" dirty="0" err="1"/>
              <a:t>printf</a:t>
            </a:r>
            <a:r>
              <a:rPr lang="en-US" altLang="ja-JP" dirty="0"/>
              <a:t>("</a:t>
            </a:r>
            <a:r>
              <a:rPr lang="ja-JP" altLang="en-US" dirty="0"/>
              <a:t>合計は</a:t>
            </a:r>
            <a:r>
              <a:rPr lang="en-US" altLang="ja-JP" dirty="0"/>
              <a:t>%d</a:t>
            </a:r>
            <a:r>
              <a:rPr lang="ja-JP" altLang="en-US" dirty="0"/>
              <a:t>です</a:t>
            </a:r>
            <a:r>
              <a:rPr lang="en-US" altLang="ja-JP" dirty="0"/>
              <a:t>\n", sum);</a:t>
            </a:r>
          </a:p>
        </p:txBody>
      </p:sp>
      <p:sp>
        <p:nvSpPr>
          <p:cNvPr id="74756" name="コンテンツ プレースホルダ 2"/>
          <p:cNvSpPr>
            <a:spLocks noGrp="1"/>
          </p:cNvSpPr>
          <p:nvPr>
            <p:ph idx="1"/>
          </p:nvPr>
        </p:nvSpPr>
        <p:spPr>
          <a:xfrm>
            <a:off x="457200" y="1214439"/>
            <a:ext cx="8229600" cy="1134442"/>
          </a:xfrm>
        </p:spPr>
        <p:txBody>
          <a:bodyPr/>
          <a:lstStyle/>
          <a:p>
            <a:pPr marL="0" indent="0" eaLnBrk="1" hangingPunct="1">
              <a:buNone/>
            </a:pPr>
            <a:r>
              <a:rPr lang="en-US" altLang="ja-JP" sz="2800" dirty="0">
                <a:latin typeface="Lucida Console" panose="020B0609040504020204" pitchFamily="49" charset="0"/>
              </a:rPr>
              <a:t>for</a:t>
            </a:r>
            <a:r>
              <a:rPr lang="en-US" altLang="ja-JP" sz="2800" dirty="0"/>
              <a:t> </a:t>
            </a:r>
            <a:r>
              <a:rPr lang="ja-JP" altLang="en-US" sz="2800" dirty="0"/>
              <a:t>ループ内で変数を使用することで、例えば</a:t>
            </a:r>
            <a:r>
              <a:rPr lang="en-US" altLang="ja-JP" sz="2800" dirty="0"/>
              <a:t>1</a:t>
            </a:r>
            <a:r>
              <a:rPr lang="ja-JP" altLang="en-US" sz="2800" dirty="0"/>
              <a:t>から</a:t>
            </a:r>
            <a:r>
              <a:rPr lang="en-US" altLang="ja-JP" sz="2800" dirty="0"/>
              <a:t>100</a:t>
            </a:r>
            <a:r>
              <a:rPr lang="ja-JP" altLang="en-US" sz="2800" dirty="0" err="1"/>
              <a:t>までを</a:t>
            </a:r>
            <a:r>
              <a:rPr lang="ja-JP" altLang="en-US" sz="2800" dirty="0"/>
              <a:t>順番に足し合わせる計算ができる</a:t>
            </a:r>
          </a:p>
        </p:txBody>
      </p:sp>
      <p:sp>
        <p:nvSpPr>
          <p:cNvPr id="2" name="テキスト ボックス 1">
            <a:extLst>
              <a:ext uri="{FF2B5EF4-FFF2-40B4-BE49-F238E27FC236}">
                <a16:creationId xmlns:a16="http://schemas.microsoft.com/office/drawing/2014/main" id="{14DC2EA1-B496-6B8C-1432-9A15C089800E}"/>
              </a:ext>
            </a:extLst>
          </p:cNvPr>
          <p:cNvSpPr txBox="1"/>
          <p:nvPr/>
        </p:nvSpPr>
        <p:spPr>
          <a:xfrm>
            <a:off x="611560" y="4941168"/>
            <a:ext cx="2589170" cy="1815882"/>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sz="1600" dirty="0">
                <a:latin typeface="+mn-ea"/>
                <a:ea typeface="+mn-ea"/>
              </a:rPr>
              <a:t>1</a:t>
            </a:r>
            <a:r>
              <a:rPr lang="ja-JP" altLang="en-US" sz="1600" dirty="0">
                <a:latin typeface="+mn-ea"/>
                <a:ea typeface="+mn-ea"/>
              </a:rPr>
              <a:t>を加えました</a:t>
            </a:r>
          </a:p>
          <a:p>
            <a:r>
              <a:rPr lang="en-US" altLang="ja-JP" sz="1600" dirty="0">
                <a:latin typeface="+mn-ea"/>
                <a:ea typeface="+mn-ea"/>
              </a:rPr>
              <a:t>2</a:t>
            </a:r>
            <a:r>
              <a:rPr lang="ja-JP" altLang="en-US" sz="1600" dirty="0">
                <a:latin typeface="+mn-ea"/>
                <a:ea typeface="+mn-ea"/>
              </a:rPr>
              <a:t>を加えました</a:t>
            </a:r>
          </a:p>
          <a:p>
            <a:r>
              <a:rPr lang="en-US" altLang="ja-JP" sz="1600" dirty="0">
                <a:latin typeface="+mn-ea"/>
                <a:ea typeface="+mn-ea"/>
              </a:rPr>
              <a:t>3</a:t>
            </a:r>
            <a:r>
              <a:rPr lang="ja-JP" altLang="en-US" sz="1600" dirty="0">
                <a:latin typeface="+mn-ea"/>
                <a:ea typeface="+mn-ea"/>
              </a:rPr>
              <a:t>を加えました</a:t>
            </a:r>
          </a:p>
          <a:p>
            <a:r>
              <a:rPr lang="en-US" altLang="ja-JP" sz="1600" dirty="0">
                <a:latin typeface="+mn-ea"/>
                <a:ea typeface="+mn-ea"/>
              </a:rPr>
              <a:t>…</a:t>
            </a:r>
            <a:r>
              <a:rPr lang="ja-JP" altLang="en-US" sz="1600" dirty="0">
                <a:latin typeface="+mn-ea"/>
                <a:ea typeface="+mn-ea"/>
              </a:rPr>
              <a:t>（中略）</a:t>
            </a:r>
            <a:r>
              <a:rPr lang="en-US" altLang="ja-JP" sz="1600" dirty="0">
                <a:latin typeface="+mn-ea"/>
                <a:ea typeface="+mn-ea"/>
              </a:rPr>
              <a:t>…</a:t>
            </a:r>
          </a:p>
          <a:p>
            <a:r>
              <a:rPr lang="en-US" altLang="ja-JP" sz="1600" dirty="0">
                <a:latin typeface="+mn-ea"/>
                <a:ea typeface="+mn-ea"/>
              </a:rPr>
              <a:t>99</a:t>
            </a:r>
            <a:r>
              <a:rPr lang="ja-JP" altLang="en-US" sz="1600" dirty="0">
                <a:latin typeface="+mn-ea"/>
                <a:ea typeface="+mn-ea"/>
              </a:rPr>
              <a:t>を加えました</a:t>
            </a:r>
          </a:p>
          <a:p>
            <a:r>
              <a:rPr lang="en-US" altLang="ja-JP" sz="1600" dirty="0">
                <a:latin typeface="+mn-ea"/>
                <a:ea typeface="+mn-ea"/>
              </a:rPr>
              <a:t>100</a:t>
            </a:r>
            <a:r>
              <a:rPr lang="ja-JP" altLang="en-US" sz="1600" dirty="0">
                <a:latin typeface="+mn-ea"/>
                <a:ea typeface="+mn-ea"/>
              </a:rPr>
              <a:t>を加えました</a:t>
            </a:r>
          </a:p>
          <a:p>
            <a:r>
              <a:rPr lang="ja-JP" altLang="en-US" sz="1600" dirty="0">
                <a:latin typeface="+mn-ea"/>
                <a:ea typeface="+mn-ea"/>
              </a:rPr>
              <a:t>合計は</a:t>
            </a:r>
            <a:r>
              <a:rPr lang="en-US" altLang="ja-JP" sz="1600" dirty="0">
                <a:latin typeface="+mn-ea"/>
                <a:ea typeface="+mn-ea"/>
              </a:rPr>
              <a:t>5050</a:t>
            </a:r>
            <a:r>
              <a:rPr lang="ja-JP" altLang="en-US" sz="1600" dirty="0">
                <a:latin typeface="+mn-ea"/>
                <a:ea typeface="+mn-ea"/>
              </a:rPr>
              <a:t>です</a:t>
            </a:r>
          </a:p>
        </p:txBody>
      </p:sp>
      <p:cxnSp>
        <p:nvCxnSpPr>
          <p:cNvPr id="6" name="直線矢印コネクタ 5">
            <a:extLst>
              <a:ext uri="{FF2B5EF4-FFF2-40B4-BE49-F238E27FC236}">
                <a16:creationId xmlns:a16="http://schemas.microsoft.com/office/drawing/2014/main" id="{66F196F7-691C-3924-A83C-0703DB00788A}"/>
              </a:ext>
            </a:extLst>
          </p:cNvPr>
          <p:cNvCxnSpPr>
            <a:cxnSpLocks/>
          </p:cNvCxnSpPr>
          <p:nvPr/>
        </p:nvCxnSpPr>
        <p:spPr>
          <a:xfrm>
            <a:off x="683568" y="4513580"/>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56CBF44C-19B7-6D67-0B93-F87E0B3BABD9}"/>
              </a:ext>
            </a:extLst>
          </p:cNvPr>
          <p:cNvSpPr txBox="1"/>
          <p:nvPr/>
        </p:nvSpPr>
        <p:spPr>
          <a:xfrm>
            <a:off x="683568" y="4509167"/>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3" name="テキスト ボックス 2">
            <a:extLst>
              <a:ext uri="{FF2B5EF4-FFF2-40B4-BE49-F238E27FC236}">
                <a16:creationId xmlns:a16="http://schemas.microsoft.com/office/drawing/2014/main" id="{7CDF8F64-11EE-09E3-34C7-DF9A6ABF7556}"/>
              </a:ext>
            </a:extLst>
          </p:cNvPr>
          <p:cNvSpPr txBox="1">
            <a:spLocks noChangeArrowheads="1"/>
          </p:cNvSpPr>
          <p:nvPr/>
        </p:nvSpPr>
        <p:spPr bwMode="auto">
          <a:xfrm>
            <a:off x="5796136" y="584563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5"/>
          <p:cNvSpPr/>
          <p:nvPr/>
        </p:nvSpPr>
        <p:spPr>
          <a:xfrm>
            <a:off x="1571625" y="4077072"/>
            <a:ext cx="5592663" cy="1852241"/>
          </a:xfrm>
          <a:prstGeom prst="flowChartProcess">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
        <p:nvSpPr>
          <p:cNvPr id="5" name="フローチャート: 処理 4"/>
          <p:cNvSpPr/>
          <p:nvPr/>
        </p:nvSpPr>
        <p:spPr>
          <a:xfrm>
            <a:off x="1643063" y="4365105"/>
            <a:ext cx="5305201" cy="1260996"/>
          </a:xfrm>
          <a:prstGeom prst="flowChartProcess">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sp>
        <p:nvSpPr>
          <p:cNvPr id="76804" name="タイトル 1"/>
          <p:cNvSpPr>
            <a:spLocks noGrp="1"/>
          </p:cNvSpPr>
          <p:nvPr>
            <p:ph type="title"/>
          </p:nvPr>
        </p:nvSpPr>
        <p:spPr>
          <a:xfrm>
            <a:off x="457200" y="274638"/>
            <a:ext cx="8229600" cy="725487"/>
          </a:xfrm>
        </p:spPr>
        <p:txBody>
          <a:bodyPr/>
          <a:lstStyle/>
          <a:p>
            <a:pPr eaLnBrk="1" hangingPunct="1"/>
            <a:r>
              <a:rPr lang="ja-JP" altLang="en-US"/>
              <a:t>変数のスコープ</a:t>
            </a:r>
          </a:p>
        </p:txBody>
      </p:sp>
      <p:sp>
        <p:nvSpPr>
          <p:cNvPr id="76805" name="コンテンツ プレースホルダ 2"/>
          <p:cNvSpPr>
            <a:spLocks noGrp="1"/>
          </p:cNvSpPr>
          <p:nvPr>
            <p:ph idx="1"/>
          </p:nvPr>
        </p:nvSpPr>
        <p:spPr>
          <a:xfrm>
            <a:off x="457200" y="1214438"/>
            <a:ext cx="8229600" cy="2357437"/>
          </a:xfrm>
        </p:spPr>
        <p:txBody>
          <a:bodyPr/>
          <a:lstStyle/>
          <a:p>
            <a:pPr eaLnBrk="1" hangingPunct="1"/>
            <a:r>
              <a:rPr lang="ja-JP" altLang="en-US" sz="2800" dirty="0"/>
              <a:t>変数には扱える範囲が決まっている。これを「変数のスコープ」と呼ぶ</a:t>
            </a:r>
            <a:endParaRPr lang="en-US" altLang="ja-JP" sz="2800" dirty="0"/>
          </a:p>
          <a:p>
            <a:pPr eaLnBrk="1" hangingPunct="1"/>
            <a:r>
              <a:rPr lang="ja-JP" altLang="en-US" sz="2800" dirty="0"/>
              <a:t>スコープは変数の宣言が行われた場所から、そのブロック</a:t>
            </a:r>
            <a:r>
              <a:rPr lang="en-US" altLang="ja-JP" sz="2800" dirty="0">
                <a:latin typeface="Lucida Console" panose="020B0609040504020204" pitchFamily="49" charset="0"/>
              </a:rPr>
              <a:t>{ } </a:t>
            </a:r>
            <a:r>
              <a:rPr lang="ja-JP" altLang="en-US" sz="2800" dirty="0"/>
              <a:t>の終わりまで</a:t>
            </a:r>
          </a:p>
        </p:txBody>
      </p:sp>
      <p:sp>
        <p:nvSpPr>
          <p:cNvPr id="76806" name="テキスト ボックス 3"/>
          <p:cNvSpPr txBox="1">
            <a:spLocks noChangeArrowheads="1"/>
          </p:cNvSpPr>
          <p:nvPr/>
        </p:nvSpPr>
        <p:spPr bwMode="auto">
          <a:xfrm>
            <a:off x="1000125" y="3429000"/>
            <a:ext cx="6572250" cy="28623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latin typeface="Lucida Console" panose="020B0609040504020204" pitchFamily="49" charset="0"/>
                <a:ea typeface="HG丸ｺﾞｼｯｸM-PRO" panose="020F0600000000000000" pitchFamily="50" charset="-128"/>
              </a:rPr>
              <a:t>int main(void)</a:t>
            </a:r>
          </a:p>
          <a:p>
            <a:pPr eaLnBrk="1" hangingPunct="1"/>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int sum = 0;</a:t>
            </a:r>
          </a:p>
          <a:p>
            <a:pPr eaLnBrk="1" hangingPunct="1"/>
            <a:r>
              <a:rPr lang="en-US" altLang="ja-JP" sz="2000" dirty="0">
                <a:latin typeface="Lucida Console" panose="020B0609040504020204" pitchFamily="49" charset="0"/>
                <a:ea typeface="HG丸ｺﾞｼｯｸM-PRO" panose="020F0600000000000000" pitchFamily="50" charset="-128"/>
              </a:rPr>
              <a:t>    for (int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 1;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&lt;= 100;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        sum +=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printf</a:t>
            </a:r>
            <a:r>
              <a:rPr lang="en-US" altLang="ja-JP" sz="2000" dirty="0">
                <a:latin typeface="Lucida Console" panose="020B0609040504020204" pitchFamily="49" charset="0"/>
                <a:ea typeface="HG丸ｺﾞｼｯｸM-PRO" panose="020F0600000000000000" pitchFamily="50" charset="-128"/>
              </a:rPr>
              <a:t>("%d</a:t>
            </a:r>
            <a:r>
              <a:rPr lang="ja-JP" altLang="en-US" sz="2000" dirty="0">
                <a:latin typeface="Lucida Console" panose="020B0609040504020204" pitchFamily="49" charset="0"/>
                <a:ea typeface="HG丸ｺﾞｼｯｸM-PRO" panose="020F0600000000000000" pitchFamily="50" charset="-128"/>
              </a:rPr>
              <a:t>を加えました</a:t>
            </a:r>
            <a:r>
              <a:rPr lang="en-US" altLang="ja-JP" sz="2000" dirty="0">
                <a:latin typeface="Lucida Console" panose="020B0609040504020204" pitchFamily="49" charset="0"/>
                <a:ea typeface="HG丸ｺﾞｼｯｸM-PRO" panose="020F0600000000000000" pitchFamily="50" charset="-128"/>
              </a:rPr>
              <a:t>¥n",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a:t>
            </a:r>
          </a:p>
          <a:p>
            <a:pPr eaLnBrk="1" hangingPunct="1"/>
            <a:r>
              <a:rPr lang="en-US" altLang="ja-JP" sz="2000" dirty="0">
                <a:latin typeface="Lucida Console" panose="020B0609040504020204" pitchFamily="49" charset="0"/>
                <a:ea typeface="HG丸ｺﾞｼｯｸM-PRO" panose="020F0600000000000000" pitchFamily="50" charset="-128"/>
              </a:rPr>
              <a:t>    }</a:t>
            </a:r>
          </a:p>
          <a:p>
            <a:pPr eaLnBrk="1" hangingPunct="1"/>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printf</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合計は</a:t>
            </a:r>
            <a:r>
              <a:rPr lang="en-US" altLang="ja-JP" sz="2000" dirty="0">
                <a:latin typeface="Lucida Console" panose="020B0609040504020204" pitchFamily="49" charset="0"/>
                <a:ea typeface="HG丸ｺﾞｼｯｸM-PRO" panose="020F0600000000000000" pitchFamily="50" charset="-128"/>
              </a:rPr>
              <a:t>%d</a:t>
            </a:r>
            <a:r>
              <a:rPr lang="ja-JP" altLang="en-US" sz="2000" dirty="0">
                <a:latin typeface="Lucida Console" panose="020B0609040504020204" pitchFamily="49" charset="0"/>
                <a:ea typeface="HG丸ｺﾞｼｯｸM-PRO" panose="020F0600000000000000" pitchFamily="50" charset="-128"/>
              </a:rPr>
              <a:t>です</a:t>
            </a:r>
            <a:r>
              <a:rPr lang="en-US" altLang="ja-JP" sz="2000" dirty="0">
                <a:latin typeface="Lucida Console" panose="020B0609040504020204" pitchFamily="49" charset="0"/>
                <a:ea typeface="HG丸ｺﾞｼｯｸM-PRO" panose="020F0600000000000000" pitchFamily="50" charset="-128"/>
              </a:rPr>
              <a:t>\n", sum);</a:t>
            </a:r>
          </a:p>
          <a:p>
            <a:pPr eaLnBrk="1" hangingPunct="1"/>
            <a:r>
              <a:rPr lang="en-US" altLang="ja-JP" sz="2000" dirty="0">
                <a:latin typeface="Lucida Console" panose="020B0609040504020204" pitchFamily="49" charset="0"/>
                <a:ea typeface="HG丸ｺﾞｼｯｸM-PRO" panose="020F0600000000000000" pitchFamily="50" charset="-128"/>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29A85-CAFD-46AF-8B6A-7FEE1C228050}"/>
              </a:ext>
            </a:extLst>
          </p:cNvPr>
          <p:cNvSpPr>
            <a:spLocks noGrp="1"/>
          </p:cNvSpPr>
          <p:nvPr>
            <p:ph type="title"/>
          </p:nvPr>
        </p:nvSpPr>
        <p:spPr/>
        <p:txBody>
          <a:bodyPr>
            <a:normAutofit/>
          </a:bodyPr>
          <a:lstStyle/>
          <a:p>
            <a:r>
              <a:rPr lang="ja-JP" altLang="en-US" dirty="0"/>
              <a:t>よりよく学ぶために</a:t>
            </a:r>
            <a:endParaRPr kumimoji="1" lang="ja-JP" altLang="en-US" dirty="0"/>
          </a:p>
        </p:txBody>
      </p:sp>
      <p:sp>
        <p:nvSpPr>
          <p:cNvPr id="3" name="コンテンツ プレースホルダー 2">
            <a:extLst>
              <a:ext uri="{FF2B5EF4-FFF2-40B4-BE49-F238E27FC236}">
                <a16:creationId xmlns:a16="http://schemas.microsoft.com/office/drawing/2014/main" id="{0C716B8E-1E26-4443-9065-C44A41C20A6B}"/>
              </a:ext>
            </a:extLst>
          </p:cNvPr>
          <p:cNvSpPr>
            <a:spLocks noGrp="1"/>
          </p:cNvSpPr>
          <p:nvPr>
            <p:ph idx="1"/>
          </p:nvPr>
        </p:nvSpPr>
        <p:spPr/>
        <p:txBody>
          <a:bodyPr/>
          <a:lstStyle/>
          <a:p>
            <a:r>
              <a:rPr kumimoji="1" lang="ja-JP" altLang="en-US" sz="2800" dirty="0"/>
              <a:t>実際に手を動かしてプログラムコードを入力する、一部を変更して実験する</a:t>
            </a:r>
            <a:endParaRPr kumimoji="1" lang="en-US" altLang="ja-JP" sz="2800" dirty="0"/>
          </a:p>
          <a:p>
            <a:pPr marL="0" indent="0">
              <a:buNone/>
            </a:pPr>
            <a:endParaRPr kumimoji="1" lang="en-US" altLang="ja-JP" sz="2800" dirty="0"/>
          </a:p>
          <a:p>
            <a:r>
              <a:rPr lang="en-US" altLang="ja-JP" sz="2800" dirty="0"/>
              <a:t>Web</a:t>
            </a:r>
            <a:r>
              <a:rPr lang="ja-JP" altLang="en-US" sz="2800" dirty="0"/>
              <a:t>で公開されているプログラムコードを動かしてみる</a:t>
            </a:r>
            <a:r>
              <a:rPr kumimoji="1" lang="ja-JP" altLang="en-US" sz="2800" dirty="0"/>
              <a:t>、一部を変更して実験する</a:t>
            </a:r>
            <a:endParaRPr lang="en-US" altLang="ja-JP" sz="2800" dirty="0"/>
          </a:p>
          <a:p>
            <a:endParaRPr kumimoji="1" lang="en-US" altLang="ja-JP" sz="2800" dirty="0"/>
          </a:p>
          <a:p>
            <a:r>
              <a:rPr lang="ja-JP" altLang="en-US" sz="2800" dirty="0"/>
              <a:t>プログラミングコンテストに参加してみる</a:t>
            </a:r>
            <a:br>
              <a:rPr lang="en-US" altLang="ja-JP" sz="2800" dirty="0"/>
            </a:br>
            <a:r>
              <a:rPr lang="ja-JP" altLang="en-US" sz="2800" dirty="0"/>
              <a:t>（モチベーションアップ、実力向上、他者のコードからの学び）</a:t>
            </a:r>
            <a:endParaRPr kumimoji="1" lang="ja-JP" altLang="en-US" sz="2800" dirty="0"/>
          </a:p>
        </p:txBody>
      </p:sp>
      <p:cxnSp>
        <p:nvCxnSpPr>
          <p:cNvPr id="9" name="直線コネクタ 8">
            <a:extLst>
              <a:ext uri="{FF2B5EF4-FFF2-40B4-BE49-F238E27FC236}">
                <a16:creationId xmlns:a16="http://schemas.microsoft.com/office/drawing/2014/main" id="{C3FE8F8F-E852-4F2D-BA4D-9C985067D012}"/>
              </a:ext>
            </a:extLst>
          </p:cNvPr>
          <p:cNvCxnSpPr>
            <a:cxnSpLocks/>
          </p:cNvCxnSpPr>
          <p:nvPr/>
        </p:nvCxnSpPr>
        <p:spPr>
          <a:xfrm flipV="1">
            <a:off x="8686800" y="1676883"/>
            <a:ext cx="141242" cy="1693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03D5650-2EE6-4EB8-97E6-847F1C28AF02}"/>
              </a:ext>
            </a:extLst>
          </p:cNvPr>
          <p:cNvCxnSpPr>
            <a:cxnSpLocks/>
          </p:cNvCxnSpPr>
          <p:nvPr/>
        </p:nvCxnSpPr>
        <p:spPr>
          <a:xfrm flipV="1">
            <a:off x="8748464" y="1829284"/>
            <a:ext cx="223021" cy="875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087C26D-AC83-4441-8EB6-90DC6975259B}"/>
              </a:ext>
            </a:extLst>
          </p:cNvPr>
          <p:cNvCxnSpPr>
            <a:cxnSpLocks/>
          </p:cNvCxnSpPr>
          <p:nvPr/>
        </p:nvCxnSpPr>
        <p:spPr>
          <a:xfrm flipH="1" flipV="1">
            <a:off x="8534400" y="1676883"/>
            <a:ext cx="73189" cy="1780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5F6228B3-493C-4EF8-B76F-2B04B19277C7}"/>
              </a:ext>
            </a:extLst>
          </p:cNvPr>
          <p:cNvSpPr txBox="1"/>
          <p:nvPr/>
        </p:nvSpPr>
        <p:spPr>
          <a:xfrm>
            <a:off x="539552" y="5833130"/>
            <a:ext cx="902811" cy="523220"/>
          </a:xfrm>
          <a:prstGeom prst="rect">
            <a:avLst/>
          </a:prstGeom>
          <a:noFill/>
          <a:ln>
            <a:solidFill>
              <a:schemeClr val="accent2"/>
            </a:solidFill>
          </a:ln>
        </p:spPr>
        <p:txBody>
          <a:bodyPr wrap="none" rtlCol="0">
            <a:spAutoFit/>
          </a:bodyPr>
          <a:lstStyle/>
          <a:p>
            <a:r>
              <a:rPr kumimoji="1" lang="ja-JP" altLang="en-US" sz="2800" dirty="0">
                <a:solidFill>
                  <a:schemeClr val="accent2"/>
                </a:solidFill>
              </a:rPr>
              <a:t>学習</a:t>
            </a:r>
          </a:p>
        </p:txBody>
      </p:sp>
      <p:cxnSp>
        <p:nvCxnSpPr>
          <p:cNvPr id="7" name="直線矢印コネクタ 6">
            <a:extLst>
              <a:ext uri="{FF2B5EF4-FFF2-40B4-BE49-F238E27FC236}">
                <a16:creationId xmlns:a16="http://schemas.microsoft.com/office/drawing/2014/main" id="{74F4623D-4E2C-1636-06C3-A4E214475860}"/>
              </a:ext>
            </a:extLst>
          </p:cNvPr>
          <p:cNvCxnSpPr>
            <a:stCxn id="6" idx="3"/>
          </p:cNvCxnSpPr>
          <p:nvPr/>
        </p:nvCxnSpPr>
        <p:spPr>
          <a:xfrm flipV="1">
            <a:off x="1442363" y="6093296"/>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BD0034E-A36A-4867-C2D8-E23508254889}"/>
              </a:ext>
            </a:extLst>
          </p:cNvPr>
          <p:cNvSpPr txBox="1"/>
          <p:nvPr/>
        </p:nvSpPr>
        <p:spPr>
          <a:xfrm>
            <a:off x="1835696" y="5840825"/>
            <a:ext cx="902811" cy="523220"/>
          </a:xfrm>
          <a:prstGeom prst="rect">
            <a:avLst/>
          </a:prstGeom>
          <a:noFill/>
          <a:ln>
            <a:solidFill>
              <a:schemeClr val="tx1"/>
            </a:solidFill>
          </a:ln>
        </p:spPr>
        <p:txBody>
          <a:bodyPr wrap="none" rtlCol="0">
            <a:spAutoFit/>
          </a:bodyPr>
          <a:lstStyle/>
          <a:p>
            <a:r>
              <a:rPr lang="ja-JP" altLang="en-US" sz="2800" dirty="0">
                <a:solidFill>
                  <a:schemeClr val="tx2"/>
                </a:solidFill>
              </a:rPr>
              <a:t>実践</a:t>
            </a:r>
            <a:endParaRPr kumimoji="1" lang="ja-JP" altLang="en-US" sz="2800" dirty="0">
              <a:solidFill>
                <a:schemeClr val="tx2"/>
              </a:solidFill>
            </a:endParaRPr>
          </a:p>
        </p:txBody>
      </p:sp>
      <p:cxnSp>
        <p:nvCxnSpPr>
          <p:cNvPr id="10" name="直線矢印コネクタ 9">
            <a:extLst>
              <a:ext uri="{FF2B5EF4-FFF2-40B4-BE49-F238E27FC236}">
                <a16:creationId xmlns:a16="http://schemas.microsoft.com/office/drawing/2014/main" id="{D7984F07-4655-41E7-C55B-6582B22075B6}"/>
              </a:ext>
            </a:extLst>
          </p:cNvPr>
          <p:cNvCxnSpPr/>
          <p:nvPr/>
        </p:nvCxnSpPr>
        <p:spPr>
          <a:xfrm flipV="1">
            <a:off x="2736449" y="6091852"/>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2861FF0-6CE6-F7AA-CD76-1A2A5E03E4B0}"/>
              </a:ext>
            </a:extLst>
          </p:cNvPr>
          <p:cNvSpPr txBox="1"/>
          <p:nvPr/>
        </p:nvSpPr>
        <p:spPr>
          <a:xfrm>
            <a:off x="3127724" y="5840825"/>
            <a:ext cx="902811" cy="523220"/>
          </a:xfrm>
          <a:prstGeom prst="rect">
            <a:avLst/>
          </a:prstGeom>
          <a:noFill/>
          <a:ln>
            <a:solidFill>
              <a:schemeClr val="accent2"/>
            </a:solidFill>
          </a:ln>
        </p:spPr>
        <p:txBody>
          <a:bodyPr wrap="none" rtlCol="0">
            <a:spAutoFit/>
          </a:bodyPr>
          <a:lstStyle/>
          <a:p>
            <a:r>
              <a:rPr kumimoji="1" lang="ja-JP" altLang="en-US" sz="2800" dirty="0">
                <a:solidFill>
                  <a:schemeClr val="accent2"/>
                </a:solidFill>
              </a:rPr>
              <a:t>学習</a:t>
            </a:r>
          </a:p>
        </p:txBody>
      </p:sp>
      <p:cxnSp>
        <p:nvCxnSpPr>
          <p:cNvPr id="13" name="直線矢印コネクタ 12">
            <a:extLst>
              <a:ext uri="{FF2B5EF4-FFF2-40B4-BE49-F238E27FC236}">
                <a16:creationId xmlns:a16="http://schemas.microsoft.com/office/drawing/2014/main" id="{ECA50E4A-3975-5B51-C9C4-49B6C4D96816}"/>
              </a:ext>
            </a:extLst>
          </p:cNvPr>
          <p:cNvCxnSpPr>
            <a:stCxn id="11" idx="3"/>
          </p:cNvCxnSpPr>
          <p:nvPr/>
        </p:nvCxnSpPr>
        <p:spPr>
          <a:xfrm flipV="1">
            <a:off x="4030535" y="6100991"/>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3CB3F62-F4DD-3EA3-316D-1858550A0FE2}"/>
              </a:ext>
            </a:extLst>
          </p:cNvPr>
          <p:cNvSpPr txBox="1"/>
          <p:nvPr/>
        </p:nvSpPr>
        <p:spPr>
          <a:xfrm>
            <a:off x="4423868" y="5848520"/>
            <a:ext cx="902811" cy="523220"/>
          </a:xfrm>
          <a:prstGeom prst="rect">
            <a:avLst/>
          </a:prstGeom>
          <a:noFill/>
          <a:ln>
            <a:solidFill>
              <a:schemeClr val="tx1"/>
            </a:solidFill>
          </a:ln>
        </p:spPr>
        <p:txBody>
          <a:bodyPr wrap="none" rtlCol="0">
            <a:spAutoFit/>
          </a:bodyPr>
          <a:lstStyle/>
          <a:p>
            <a:r>
              <a:rPr lang="ja-JP" altLang="en-US" sz="2800" dirty="0">
                <a:solidFill>
                  <a:schemeClr val="tx2"/>
                </a:solidFill>
              </a:rPr>
              <a:t>実践</a:t>
            </a:r>
            <a:endParaRPr kumimoji="1" lang="ja-JP" altLang="en-US" sz="2800" dirty="0">
              <a:solidFill>
                <a:schemeClr val="tx2"/>
              </a:solidFill>
            </a:endParaRPr>
          </a:p>
        </p:txBody>
      </p:sp>
      <p:cxnSp>
        <p:nvCxnSpPr>
          <p:cNvPr id="16" name="直線矢印コネクタ 15">
            <a:extLst>
              <a:ext uri="{FF2B5EF4-FFF2-40B4-BE49-F238E27FC236}">
                <a16:creationId xmlns:a16="http://schemas.microsoft.com/office/drawing/2014/main" id="{B5F78D09-1F6E-A33F-A96D-02BB1E9E5684}"/>
              </a:ext>
            </a:extLst>
          </p:cNvPr>
          <p:cNvCxnSpPr/>
          <p:nvPr/>
        </p:nvCxnSpPr>
        <p:spPr>
          <a:xfrm flipV="1">
            <a:off x="5324621" y="6099547"/>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FF9780A-8A2D-A0EC-24A6-93265D6709D0}"/>
              </a:ext>
            </a:extLst>
          </p:cNvPr>
          <p:cNvSpPr txBox="1"/>
          <p:nvPr/>
        </p:nvSpPr>
        <p:spPr>
          <a:xfrm>
            <a:off x="5720012" y="5849846"/>
            <a:ext cx="902811" cy="523220"/>
          </a:xfrm>
          <a:prstGeom prst="rect">
            <a:avLst/>
          </a:prstGeom>
          <a:noFill/>
          <a:ln>
            <a:solidFill>
              <a:schemeClr val="accent2"/>
            </a:solidFill>
          </a:ln>
        </p:spPr>
        <p:txBody>
          <a:bodyPr wrap="none" rtlCol="0">
            <a:spAutoFit/>
          </a:bodyPr>
          <a:lstStyle/>
          <a:p>
            <a:r>
              <a:rPr kumimoji="1" lang="ja-JP" altLang="en-US" sz="2800" dirty="0">
                <a:solidFill>
                  <a:schemeClr val="accent2"/>
                </a:solidFill>
              </a:rPr>
              <a:t>学習</a:t>
            </a:r>
          </a:p>
        </p:txBody>
      </p:sp>
      <p:cxnSp>
        <p:nvCxnSpPr>
          <p:cNvPr id="18" name="直線矢印コネクタ 17">
            <a:extLst>
              <a:ext uri="{FF2B5EF4-FFF2-40B4-BE49-F238E27FC236}">
                <a16:creationId xmlns:a16="http://schemas.microsoft.com/office/drawing/2014/main" id="{BD0A9D66-70BA-9FA4-7846-014C072CC3FB}"/>
              </a:ext>
            </a:extLst>
          </p:cNvPr>
          <p:cNvCxnSpPr>
            <a:stCxn id="17" idx="3"/>
          </p:cNvCxnSpPr>
          <p:nvPr/>
        </p:nvCxnSpPr>
        <p:spPr>
          <a:xfrm flipV="1">
            <a:off x="6622823" y="6110012"/>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E16A820E-CF15-41D9-B950-B1248F5BCBAA}"/>
              </a:ext>
            </a:extLst>
          </p:cNvPr>
          <p:cNvSpPr txBox="1"/>
          <p:nvPr/>
        </p:nvSpPr>
        <p:spPr>
          <a:xfrm>
            <a:off x="7016156" y="5857541"/>
            <a:ext cx="902811" cy="523220"/>
          </a:xfrm>
          <a:prstGeom prst="rect">
            <a:avLst/>
          </a:prstGeom>
          <a:noFill/>
          <a:ln>
            <a:solidFill>
              <a:schemeClr val="tx1"/>
            </a:solidFill>
          </a:ln>
        </p:spPr>
        <p:txBody>
          <a:bodyPr wrap="none" rtlCol="0">
            <a:spAutoFit/>
          </a:bodyPr>
          <a:lstStyle/>
          <a:p>
            <a:r>
              <a:rPr lang="ja-JP" altLang="en-US" sz="2800" dirty="0">
                <a:solidFill>
                  <a:schemeClr val="tx2"/>
                </a:solidFill>
              </a:rPr>
              <a:t>実践</a:t>
            </a:r>
            <a:endParaRPr kumimoji="1" lang="ja-JP" altLang="en-US" sz="2800" dirty="0">
              <a:solidFill>
                <a:schemeClr val="tx2"/>
              </a:solidFill>
            </a:endParaRPr>
          </a:p>
        </p:txBody>
      </p:sp>
      <p:cxnSp>
        <p:nvCxnSpPr>
          <p:cNvPr id="20" name="直線矢印コネクタ 19">
            <a:extLst>
              <a:ext uri="{FF2B5EF4-FFF2-40B4-BE49-F238E27FC236}">
                <a16:creationId xmlns:a16="http://schemas.microsoft.com/office/drawing/2014/main" id="{C7B007F4-1A42-3064-EB28-49B24E6FE784}"/>
              </a:ext>
            </a:extLst>
          </p:cNvPr>
          <p:cNvCxnSpPr/>
          <p:nvPr/>
        </p:nvCxnSpPr>
        <p:spPr>
          <a:xfrm flipV="1">
            <a:off x="7916909" y="6108568"/>
            <a:ext cx="393333" cy="1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6A66B34E-54F6-76BF-EBD7-6074E26CA5DB}"/>
              </a:ext>
            </a:extLst>
          </p:cNvPr>
          <p:cNvSpPr txBox="1">
            <a:spLocks noChangeArrowheads="1"/>
          </p:cNvSpPr>
          <p:nvPr/>
        </p:nvSpPr>
        <p:spPr bwMode="auto">
          <a:xfrm>
            <a:off x="6236261" y="1948047"/>
            <a:ext cx="2389902" cy="369332"/>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solidFill>
                  <a:schemeClr val="bg1"/>
                </a:solidFill>
                <a:latin typeface="Lucida Console" panose="020B0609040504020204" pitchFamily="49" charset="0"/>
                <a:ea typeface="+mn-ea"/>
              </a:rPr>
              <a:t>実際に試してみよう</a:t>
            </a:r>
            <a:endParaRPr lang="ja-JP" altLang="en-US" dirty="0">
              <a:solidFill>
                <a:schemeClr val="bg1"/>
              </a:solidFill>
              <a:latin typeface="+mn-ea"/>
              <a:ea typeface="+mn-ea"/>
            </a:endParaRPr>
          </a:p>
        </p:txBody>
      </p:sp>
    </p:spTree>
    <p:extLst>
      <p:ext uri="{BB962C8B-B14F-4D97-AF65-F5344CB8AC3E}">
        <p14:creationId xmlns:p14="http://schemas.microsoft.com/office/powerpoint/2010/main" val="329953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a:xfrm>
            <a:off x="457200" y="274638"/>
            <a:ext cx="8229600" cy="725487"/>
          </a:xfrm>
        </p:spPr>
        <p:txBody>
          <a:bodyPr/>
          <a:lstStyle/>
          <a:p>
            <a:pPr eaLnBrk="1" hangingPunct="1"/>
            <a:r>
              <a:rPr lang="en-US" altLang="ja-JP" dirty="0">
                <a:latin typeface="Lucida Console" panose="020B0609040504020204" pitchFamily="49" charset="0"/>
              </a:rPr>
              <a:t>while</a:t>
            </a:r>
            <a:r>
              <a:rPr lang="ja-JP" altLang="en-US" dirty="0"/>
              <a:t>文</a:t>
            </a:r>
          </a:p>
        </p:txBody>
      </p:sp>
      <p:sp>
        <p:nvSpPr>
          <p:cNvPr id="77827" name="コンテンツ プレースホルダ 2"/>
          <p:cNvSpPr>
            <a:spLocks noGrp="1"/>
          </p:cNvSpPr>
          <p:nvPr>
            <p:ph idx="1"/>
          </p:nvPr>
        </p:nvSpPr>
        <p:spPr>
          <a:xfrm>
            <a:off x="457200" y="1214438"/>
            <a:ext cx="8229600" cy="714375"/>
          </a:xfrm>
        </p:spPr>
        <p:txBody>
          <a:bodyPr/>
          <a:lstStyle/>
          <a:p>
            <a:pPr marL="0" indent="0" eaLnBrk="1" hangingPunct="1">
              <a:buNone/>
            </a:pPr>
            <a:r>
              <a:rPr lang="en-US" altLang="ja-JP" dirty="0">
                <a:latin typeface="Lucida Console" panose="020B0609040504020204" pitchFamily="49" charset="0"/>
              </a:rPr>
              <a:t>while</a:t>
            </a:r>
            <a:r>
              <a:rPr lang="ja-JP" altLang="en-US" dirty="0"/>
              <a:t>文の構文</a:t>
            </a:r>
          </a:p>
        </p:txBody>
      </p:sp>
      <p:sp>
        <p:nvSpPr>
          <p:cNvPr id="77828" name="テキスト ボックス 4"/>
          <p:cNvSpPr txBox="1">
            <a:spLocks noChangeArrowheads="1"/>
          </p:cNvSpPr>
          <p:nvPr/>
        </p:nvSpPr>
        <p:spPr bwMode="auto">
          <a:xfrm>
            <a:off x="642938" y="1857375"/>
            <a:ext cx="3643312" cy="1200329"/>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sz="2400" dirty="0"/>
              <a:t>while (</a:t>
            </a:r>
            <a:r>
              <a:rPr lang="ja-JP" altLang="en-US" sz="2400" dirty="0"/>
              <a:t>条件式</a:t>
            </a:r>
            <a:r>
              <a:rPr lang="en-US" altLang="ja-JP" sz="2400" dirty="0"/>
              <a:t>) {</a:t>
            </a:r>
          </a:p>
          <a:p>
            <a:r>
              <a:rPr lang="en-US" altLang="ja-JP" sz="2400" dirty="0"/>
              <a:t>    </a:t>
            </a:r>
            <a:r>
              <a:rPr lang="ja-JP" altLang="en-US" sz="2400" dirty="0"/>
              <a:t>命令文</a:t>
            </a:r>
            <a:endParaRPr lang="en-US" altLang="ja-JP" sz="2400" dirty="0"/>
          </a:p>
          <a:p>
            <a:r>
              <a:rPr lang="en-US" altLang="ja-JP" sz="2400" dirty="0"/>
              <a:t>}</a:t>
            </a:r>
          </a:p>
        </p:txBody>
      </p:sp>
      <p:sp>
        <p:nvSpPr>
          <p:cNvPr id="77829" name="コンテンツ プレースホルダ 2"/>
          <p:cNvSpPr txBox="1">
            <a:spLocks/>
          </p:cNvSpPr>
          <p:nvPr/>
        </p:nvSpPr>
        <p:spPr bwMode="auto">
          <a:xfrm>
            <a:off x="428625" y="3571875"/>
            <a:ext cx="83581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 typeface="Lucida Console" panose="020B0609040504020204" pitchFamily="49" charset="0"/>
              <a:buAutoNum type="arabicPeriod"/>
            </a:pPr>
            <a:r>
              <a:rPr lang="ja-JP" altLang="en-US" sz="2800" dirty="0">
                <a:latin typeface="+mn-ea"/>
                <a:ea typeface="+mn-ea"/>
              </a:rPr>
              <a:t>「条件式」が真なら「命令文」を行う</a:t>
            </a:r>
            <a:br>
              <a:rPr lang="en-US" altLang="ja-JP" sz="2800" dirty="0">
                <a:latin typeface="+mn-ea"/>
                <a:ea typeface="+mn-ea"/>
              </a:rPr>
            </a:br>
            <a:r>
              <a:rPr lang="en-US" altLang="ja-JP" sz="2800" dirty="0">
                <a:latin typeface="+mn-ea"/>
                <a:ea typeface="+mn-ea"/>
              </a:rPr>
              <a:t> </a:t>
            </a:r>
            <a:r>
              <a:rPr lang="ja-JP" altLang="en-US" sz="2800" dirty="0">
                <a:latin typeface="+mn-ea"/>
                <a:ea typeface="+mn-ea"/>
              </a:rPr>
              <a:t>偽</a:t>
            </a:r>
            <a:r>
              <a:rPr lang="en-US" altLang="ja-JP" sz="2800" dirty="0">
                <a:latin typeface="+mn-ea"/>
                <a:ea typeface="+mn-ea"/>
              </a:rPr>
              <a:t> </a:t>
            </a:r>
            <a:r>
              <a:rPr lang="ja-JP" altLang="en-US" sz="2800" dirty="0">
                <a:latin typeface="+mn-ea"/>
                <a:ea typeface="+mn-ea"/>
              </a:rPr>
              <a:t>なら</a:t>
            </a:r>
            <a:r>
              <a:rPr lang="en-US" altLang="ja-JP" sz="2800" dirty="0">
                <a:latin typeface="Lucida Console" panose="020B0609040504020204" pitchFamily="49" charset="0"/>
                <a:ea typeface="+mn-ea"/>
              </a:rPr>
              <a:t>while</a:t>
            </a:r>
            <a:r>
              <a:rPr lang="ja-JP" altLang="en-US" sz="2800" dirty="0">
                <a:latin typeface="+mn-ea"/>
                <a:ea typeface="+mn-ea"/>
              </a:rPr>
              <a:t>ループを終了する</a:t>
            </a:r>
            <a:endParaRPr lang="en-US" altLang="ja-JP" sz="2800" dirty="0">
              <a:latin typeface="+mn-ea"/>
              <a:ea typeface="+mn-ea"/>
            </a:endParaRPr>
          </a:p>
          <a:p>
            <a:pPr eaLnBrk="1" hangingPunct="1">
              <a:spcBef>
                <a:spcPct val="20000"/>
              </a:spcBef>
              <a:buFont typeface="Lucida Console" panose="020B0609040504020204" pitchFamily="49" charset="0"/>
              <a:buAutoNum type="arabicPeriod"/>
            </a:pPr>
            <a:r>
              <a:rPr lang="ja-JP" altLang="en-US" sz="2800" dirty="0">
                <a:latin typeface="+mn-ea"/>
                <a:ea typeface="+mn-ea"/>
              </a:rPr>
              <a:t> </a:t>
            </a:r>
            <a:r>
              <a:rPr lang="en-US" altLang="ja-JP" sz="2800" dirty="0">
                <a:latin typeface="+mn-ea"/>
                <a:ea typeface="+mn-ea"/>
              </a:rPr>
              <a:t>1.</a:t>
            </a:r>
            <a:r>
              <a:rPr lang="ja-JP" altLang="en-US" sz="2800" dirty="0">
                <a:latin typeface="+mn-ea"/>
                <a:ea typeface="+mn-ea"/>
              </a:rPr>
              <a:t>に戻る</a:t>
            </a:r>
            <a:endParaRPr lang="en-US" altLang="ja-JP" sz="2800" dirty="0">
              <a:latin typeface="+mn-ea"/>
              <a:ea typeface="+mn-ea"/>
            </a:endParaRPr>
          </a:p>
          <a:p>
            <a:pPr eaLnBrk="1" hangingPunct="1">
              <a:spcBef>
                <a:spcPct val="20000"/>
              </a:spcBef>
              <a:buFont typeface="Lucida Console" panose="020B0609040504020204" pitchFamily="49" charset="0"/>
              <a:buAutoNum type="arabicPeriod"/>
            </a:pPr>
            <a:endParaRPr lang="en-US" altLang="ja-JP" sz="2800" dirty="0">
              <a:latin typeface="+mn-ea"/>
              <a:ea typeface="+mn-ea"/>
            </a:endParaRPr>
          </a:p>
          <a:p>
            <a:pPr eaLnBrk="1" hangingPunct="1">
              <a:spcBef>
                <a:spcPct val="20000"/>
              </a:spcBef>
            </a:pPr>
            <a:r>
              <a:rPr lang="en-US" altLang="ja-JP" sz="2800" dirty="0">
                <a:latin typeface="+mn-ea"/>
                <a:ea typeface="+mn-ea"/>
              </a:rPr>
              <a:t>※</a:t>
            </a:r>
            <a:r>
              <a:rPr lang="ja-JP" altLang="en-US" sz="2800" dirty="0">
                <a:latin typeface="+mn-ea"/>
                <a:ea typeface="+mn-ea"/>
              </a:rPr>
              <a:t> </a:t>
            </a:r>
            <a:r>
              <a:rPr lang="en-US" altLang="ja-JP" sz="2800" dirty="0">
                <a:latin typeface="Lucida Console" panose="020B0609040504020204" pitchFamily="49" charset="0"/>
                <a:ea typeface="+mn-ea"/>
              </a:rPr>
              <a:t>for</a:t>
            </a:r>
            <a:r>
              <a:rPr lang="ja-JP" altLang="en-US" sz="2800" dirty="0">
                <a:latin typeface="+mn-ea"/>
                <a:ea typeface="+mn-ea"/>
              </a:rPr>
              <a:t>文と同じ繰り返し命令を書ける</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a:xfrm>
            <a:off x="457200" y="274638"/>
            <a:ext cx="8229600" cy="725487"/>
          </a:xfrm>
        </p:spPr>
        <p:txBody>
          <a:bodyPr/>
          <a:lstStyle/>
          <a:p>
            <a:pPr eaLnBrk="1" hangingPunct="1"/>
            <a:r>
              <a:rPr lang="en-US" altLang="ja-JP" dirty="0">
                <a:latin typeface="Lucida Console" panose="020B0609040504020204" pitchFamily="49" charset="0"/>
              </a:rPr>
              <a:t>while</a:t>
            </a:r>
            <a:r>
              <a:rPr lang="ja-JP" altLang="en-US" dirty="0"/>
              <a:t>文の例</a:t>
            </a:r>
          </a:p>
        </p:txBody>
      </p:sp>
      <p:sp>
        <p:nvSpPr>
          <p:cNvPr id="78851" name="テキスト ボックス 3"/>
          <p:cNvSpPr txBox="1">
            <a:spLocks noChangeArrowheads="1"/>
          </p:cNvSpPr>
          <p:nvPr/>
        </p:nvSpPr>
        <p:spPr bwMode="auto">
          <a:xfrm>
            <a:off x="214313" y="1357313"/>
            <a:ext cx="8715375" cy="200054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a:t>
            </a:r>
            <a:r>
              <a:rPr lang="en-US" altLang="ja-JP" dirty="0" err="1"/>
              <a:t>i</a:t>
            </a:r>
            <a:r>
              <a:rPr lang="en-US" altLang="ja-JP" dirty="0"/>
              <a:t> = 0;</a:t>
            </a:r>
          </a:p>
          <a:p>
            <a:r>
              <a:rPr lang="en-US" altLang="ja-JP" dirty="0"/>
              <a:t>while</a:t>
            </a:r>
            <a:r>
              <a:rPr lang="ja-JP" altLang="en-US" dirty="0"/>
              <a:t> </a:t>
            </a:r>
            <a:r>
              <a:rPr lang="en-US" altLang="ja-JP" dirty="0"/>
              <a:t>(</a:t>
            </a:r>
            <a:r>
              <a:rPr lang="en-US" altLang="ja-JP" dirty="0" err="1"/>
              <a:t>i</a:t>
            </a:r>
            <a:r>
              <a:rPr lang="en-US" altLang="ja-JP" dirty="0"/>
              <a:t> &lt; 5) {</a:t>
            </a:r>
          </a:p>
          <a:p>
            <a:r>
              <a:rPr lang="ja-JP" altLang="en-US" dirty="0"/>
              <a:t>    </a:t>
            </a:r>
            <a:r>
              <a:rPr lang="en-US" altLang="ja-JP" dirty="0" err="1"/>
              <a:t>printf</a:t>
            </a:r>
            <a:r>
              <a:rPr lang="en-US" altLang="ja-JP" dirty="0"/>
              <a:t>("</a:t>
            </a:r>
            <a:r>
              <a:rPr lang="ja-JP" altLang="en-US" dirty="0"/>
              <a:t>こんにちは</a:t>
            </a:r>
            <a:r>
              <a:rPr lang="en-US" altLang="ja-JP" dirty="0"/>
              <a:t>¥n");</a:t>
            </a:r>
          </a:p>
          <a:p>
            <a:r>
              <a:rPr lang="ja-JP" altLang="en-US" dirty="0"/>
              <a:t>    </a:t>
            </a:r>
            <a:r>
              <a:rPr lang="en-US" altLang="ja-JP" dirty="0" err="1"/>
              <a:t>i</a:t>
            </a:r>
            <a:r>
              <a:rPr lang="en-US" altLang="ja-JP" dirty="0"/>
              <a:t>++; </a:t>
            </a:r>
            <a:r>
              <a:rPr lang="en-US" altLang="ja-JP" dirty="0">
                <a:solidFill>
                  <a:srgbClr val="00B050"/>
                </a:solidFill>
              </a:rPr>
              <a:t>// </a:t>
            </a:r>
            <a:r>
              <a:rPr lang="ja-JP" altLang="en-US" dirty="0">
                <a:solidFill>
                  <a:srgbClr val="00B050"/>
                </a:solidFill>
              </a:rPr>
              <a:t>この命令文が無いと「無限ループ」</a:t>
            </a:r>
            <a:endParaRPr lang="en-US" altLang="ja-JP" dirty="0">
              <a:solidFill>
                <a:srgbClr val="00B050"/>
              </a:solidFill>
            </a:endParaRPr>
          </a:p>
          <a:p>
            <a:r>
              <a:rPr lang="en-US" altLang="ja-JP" dirty="0"/>
              <a:t>}</a:t>
            </a:r>
          </a:p>
        </p:txBody>
      </p:sp>
      <p:sp>
        <p:nvSpPr>
          <p:cNvPr id="78852" name="テキスト ボックス 4"/>
          <p:cNvSpPr txBox="1">
            <a:spLocks noChangeArrowheads="1"/>
          </p:cNvSpPr>
          <p:nvPr/>
        </p:nvSpPr>
        <p:spPr bwMode="auto">
          <a:xfrm>
            <a:off x="214313" y="3825875"/>
            <a:ext cx="8715375" cy="200054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a:t>
            </a:r>
            <a:r>
              <a:rPr lang="en-US" altLang="ja-JP" dirty="0" err="1"/>
              <a:t>i</a:t>
            </a:r>
            <a:r>
              <a:rPr lang="en-US" altLang="ja-JP" dirty="0"/>
              <a:t> = 5;</a:t>
            </a:r>
          </a:p>
          <a:p>
            <a:r>
              <a:rPr lang="en-US" altLang="ja-JP" dirty="0"/>
              <a:t>while</a:t>
            </a:r>
            <a:r>
              <a:rPr lang="ja-JP" altLang="en-US" dirty="0"/>
              <a:t> </a:t>
            </a:r>
            <a:r>
              <a:rPr lang="en-US" altLang="ja-JP" dirty="0"/>
              <a:t>(</a:t>
            </a:r>
            <a:r>
              <a:rPr lang="en-US" altLang="ja-JP" dirty="0" err="1"/>
              <a:t>i</a:t>
            </a:r>
            <a:r>
              <a:rPr lang="en-US" altLang="ja-JP" dirty="0"/>
              <a:t> &gt; 0) {</a:t>
            </a:r>
          </a:p>
          <a:p>
            <a:r>
              <a:rPr lang="en-US" altLang="ja-JP" dirty="0"/>
              <a:t>  </a:t>
            </a:r>
            <a:r>
              <a:rPr lang="ja-JP" altLang="en-US" dirty="0"/>
              <a:t>  </a:t>
            </a:r>
            <a:r>
              <a:rPr lang="en-US" altLang="ja-JP" dirty="0" err="1"/>
              <a:t>printf</a:t>
            </a:r>
            <a:r>
              <a:rPr lang="en-US" altLang="ja-JP" dirty="0"/>
              <a:t>("</a:t>
            </a:r>
            <a:r>
              <a:rPr lang="ja-JP" altLang="en-US" dirty="0"/>
              <a:t>こんにちは</a:t>
            </a:r>
            <a:r>
              <a:rPr lang="en-US" altLang="ja-JP" dirty="0"/>
              <a:t>¥n");</a:t>
            </a:r>
            <a:br>
              <a:rPr lang="en-US" altLang="ja-JP" dirty="0"/>
            </a:br>
            <a:r>
              <a:rPr lang="en-US" altLang="ja-JP" dirty="0"/>
              <a:t>  </a:t>
            </a:r>
            <a:r>
              <a:rPr lang="ja-JP" altLang="en-US" dirty="0"/>
              <a:t>  </a:t>
            </a:r>
            <a:r>
              <a:rPr lang="en-US" altLang="ja-JP" dirty="0" err="1"/>
              <a:t>i</a:t>
            </a:r>
            <a:r>
              <a:rPr lang="en-US" altLang="ja-JP" dirty="0"/>
              <a:t>--;  </a:t>
            </a:r>
            <a:r>
              <a:rPr lang="en-US" altLang="ja-JP" dirty="0">
                <a:solidFill>
                  <a:srgbClr val="00B050"/>
                </a:solidFill>
              </a:rPr>
              <a:t>// </a:t>
            </a:r>
            <a:r>
              <a:rPr lang="ja-JP" altLang="en-US" dirty="0">
                <a:solidFill>
                  <a:srgbClr val="00B050"/>
                </a:solidFill>
              </a:rPr>
              <a:t>この命令文が無いと「無限ループ」</a:t>
            </a:r>
            <a:endParaRPr lang="en-US" altLang="ja-JP" dirty="0">
              <a:solidFill>
                <a:srgbClr val="00B050"/>
              </a:solidFill>
            </a:endParaRPr>
          </a:p>
          <a:p>
            <a:r>
              <a:rPr lang="en-US" altLang="ja-JP" dirty="0"/>
              <a:t>}</a:t>
            </a:r>
          </a:p>
        </p:txBody>
      </p:sp>
      <p:sp>
        <p:nvSpPr>
          <p:cNvPr id="2" name="テキスト ボックス 1">
            <a:extLst>
              <a:ext uri="{FF2B5EF4-FFF2-40B4-BE49-F238E27FC236}">
                <a16:creationId xmlns:a16="http://schemas.microsoft.com/office/drawing/2014/main" id="{C81E7EB9-F4E3-0A4C-E75A-EC3D70326A9B}"/>
              </a:ext>
            </a:extLst>
          </p:cNvPr>
          <p:cNvSpPr txBox="1">
            <a:spLocks noChangeArrowheads="1"/>
          </p:cNvSpPr>
          <p:nvPr/>
        </p:nvSpPr>
        <p:spPr bwMode="auto">
          <a:xfrm>
            <a:off x="5796136" y="584563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a:xfrm>
            <a:off x="457200" y="274638"/>
            <a:ext cx="8229600" cy="725487"/>
          </a:xfrm>
        </p:spPr>
        <p:txBody>
          <a:bodyPr/>
          <a:lstStyle/>
          <a:p>
            <a:pPr eaLnBrk="1" hangingPunct="1"/>
            <a:r>
              <a:rPr lang="en-US" altLang="ja-JP" dirty="0">
                <a:latin typeface="Lucida Console" panose="020B0609040504020204" pitchFamily="49" charset="0"/>
              </a:rPr>
              <a:t>do </a:t>
            </a:r>
            <a:r>
              <a:rPr lang="ja-JP" altLang="en-US" dirty="0">
                <a:latin typeface="Lucida Console" panose="020B0609040504020204" pitchFamily="49" charset="0"/>
              </a:rPr>
              <a:t>～ </a:t>
            </a:r>
            <a:r>
              <a:rPr lang="en-US" altLang="ja-JP" dirty="0">
                <a:latin typeface="Lucida Console" panose="020B0609040504020204" pitchFamily="49" charset="0"/>
              </a:rPr>
              <a:t>while</a:t>
            </a:r>
            <a:r>
              <a:rPr lang="ja-JP" altLang="en-US" dirty="0"/>
              <a:t>文</a:t>
            </a:r>
          </a:p>
        </p:txBody>
      </p:sp>
      <p:sp>
        <p:nvSpPr>
          <p:cNvPr id="79875" name="コンテンツ プレースホルダ 2"/>
          <p:cNvSpPr>
            <a:spLocks noGrp="1"/>
          </p:cNvSpPr>
          <p:nvPr>
            <p:ph idx="1"/>
          </p:nvPr>
        </p:nvSpPr>
        <p:spPr>
          <a:xfrm>
            <a:off x="457200" y="1214438"/>
            <a:ext cx="8229600" cy="714375"/>
          </a:xfrm>
        </p:spPr>
        <p:txBody>
          <a:bodyPr/>
          <a:lstStyle/>
          <a:p>
            <a:pPr marL="0" indent="0" eaLnBrk="1" hangingPunct="1">
              <a:buNone/>
            </a:pPr>
            <a:r>
              <a:rPr lang="en-US" altLang="ja-JP" dirty="0">
                <a:latin typeface="Lucida Console" panose="020B0609040504020204" pitchFamily="49" charset="0"/>
              </a:rPr>
              <a:t>do </a:t>
            </a:r>
            <a:r>
              <a:rPr lang="ja-JP" altLang="en-US" dirty="0">
                <a:latin typeface="Lucida Console" panose="020B0609040504020204" pitchFamily="49" charset="0"/>
              </a:rPr>
              <a:t>～ </a:t>
            </a:r>
            <a:r>
              <a:rPr lang="en-US" altLang="ja-JP" dirty="0">
                <a:latin typeface="Lucida Console" panose="020B0609040504020204" pitchFamily="49" charset="0"/>
              </a:rPr>
              <a:t>while</a:t>
            </a:r>
            <a:r>
              <a:rPr lang="ja-JP" altLang="en-US" dirty="0"/>
              <a:t>文の構文</a:t>
            </a:r>
          </a:p>
        </p:txBody>
      </p:sp>
      <p:sp>
        <p:nvSpPr>
          <p:cNvPr id="79876" name="テキスト ボックス 4"/>
          <p:cNvSpPr txBox="1">
            <a:spLocks noChangeArrowheads="1"/>
          </p:cNvSpPr>
          <p:nvPr/>
        </p:nvSpPr>
        <p:spPr bwMode="auto">
          <a:xfrm>
            <a:off x="611560" y="1830803"/>
            <a:ext cx="4572000" cy="120032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do {</a:t>
            </a:r>
          </a:p>
          <a:p>
            <a:r>
              <a:rPr lang="en-US" altLang="ja-JP" dirty="0"/>
              <a:t>    </a:t>
            </a:r>
            <a:r>
              <a:rPr lang="ja-JP" altLang="en-US" dirty="0"/>
              <a:t>命令文</a:t>
            </a:r>
            <a:endParaRPr lang="en-US" altLang="ja-JP" dirty="0"/>
          </a:p>
          <a:p>
            <a:r>
              <a:rPr lang="en-US" altLang="ja-JP" dirty="0"/>
              <a:t>} while</a:t>
            </a:r>
            <a:r>
              <a:rPr lang="ja-JP" altLang="en-US" dirty="0"/>
              <a:t> </a:t>
            </a:r>
            <a:r>
              <a:rPr lang="en-US" altLang="ja-JP" dirty="0"/>
              <a:t>(</a:t>
            </a:r>
            <a:r>
              <a:rPr lang="ja-JP" altLang="en-US" dirty="0"/>
              <a:t>条件式</a:t>
            </a:r>
            <a:r>
              <a:rPr lang="en-US" altLang="ja-JP" dirty="0"/>
              <a:t>);</a:t>
            </a:r>
          </a:p>
        </p:txBody>
      </p:sp>
      <p:sp>
        <p:nvSpPr>
          <p:cNvPr id="6" name="コンテンツ プレースホルダ 2"/>
          <p:cNvSpPr txBox="1">
            <a:spLocks/>
          </p:cNvSpPr>
          <p:nvPr/>
        </p:nvSpPr>
        <p:spPr>
          <a:xfrm>
            <a:off x="428625" y="3571875"/>
            <a:ext cx="8358188" cy="3143250"/>
          </a:xfrm>
          <a:prstGeom prst="rect">
            <a:avLst/>
          </a:prstGeom>
        </p:spPr>
        <p:txBody>
          <a:bodyPr>
            <a:normAutofit/>
          </a:bodyPr>
          <a:lstStyle/>
          <a:p>
            <a:pPr marL="514350" indent="-514350" fontAlgn="auto">
              <a:spcBef>
                <a:spcPct val="20000"/>
              </a:spcBef>
              <a:spcAft>
                <a:spcPts val="0"/>
              </a:spcAft>
              <a:buFont typeface="+mj-lt"/>
              <a:buAutoNum type="arabicPeriod"/>
              <a:defRPr/>
            </a:pPr>
            <a:r>
              <a:rPr lang="ja-JP" altLang="en-US" sz="2800" dirty="0">
                <a:latin typeface="+mn-lt"/>
                <a:ea typeface="+mn-ea"/>
              </a:rPr>
              <a:t>「命令文」を実行する</a:t>
            </a:r>
            <a:endParaRPr lang="en-US" altLang="ja-JP" sz="2800" dirty="0">
              <a:latin typeface="+mn-lt"/>
              <a:ea typeface="+mn-ea"/>
            </a:endParaRPr>
          </a:p>
          <a:p>
            <a:pPr marL="514350" indent="-514350" fontAlgn="auto">
              <a:spcBef>
                <a:spcPct val="20000"/>
              </a:spcBef>
              <a:spcAft>
                <a:spcPts val="0"/>
              </a:spcAft>
              <a:buFont typeface="+mj-lt"/>
              <a:buAutoNum type="arabicPeriod"/>
              <a:defRPr/>
            </a:pPr>
            <a:r>
              <a:rPr lang="ja-JP" altLang="en-US" sz="2800" dirty="0">
                <a:latin typeface="+mn-lt"/>
                <a:ea typeface="+mn-ea"/>
              </a:rPr>
              <a:t>「条件式」が真なら</a:t>
            </a:r>
            <a:r>
              <a:rPr lang="en-US" altLang="ja-JP" sz="2800" dirty="0">
                <a:latin typeface="+mn-lt"/>
                <a:ea typeface="+mn-ea"/>
              </a:rPr>
              <a:t>1.</a:t>
            </a:r>
            <a:r>
              <a:rPr lang="ja-JP" altLang="en-US" sz="2800" dirty="0">
                <a:latin typeface="+mn-lt"/>
                <a:ea typeface="+mn-ea"/>
              </a:rPr>
              <a:t>に戻る。</a:t>
            </a:r>
            <a:br>
              <a:rPr lang="en-US" altLang="ja-JP" sz="2800" dirty="0">
                <a:latin typeface="+mn-lt"/>
                <a:ea typeface="+mn-ea"/>
              </a:rPr>
            </a:br>
            <a:r>
              <a:rPr lang="en-US" altLang="ja-JP" sz="2800" dirty="0">
                <a:latin typeface="+mn-lt"/>
                <a:ea typeface="+mn-ea"/>
              </a:rPr>
              <a:t> </a:t>
            </a:r>
            <a:r>
              <a:rPr lang="ja-JP" altLang="en-US" sz="2800" dirty="0">
                <a:latin typeface="+mn-lt"/>
                <a:ea typeface="+mn-ea"/>
              </a:rPr>
              <a:t>偽なら</a:t>
            </a:r>
            <a:r>
              <a:rPr lang="en-US" altLang="ja-JP" sz="2800" dirty="0">
                <a:latin typeface="Lucida Console" panose="020B0609040504020204" pitchFamily="49" charset="0"/>
                <a:ea typeface="+mn-ea"/>
              </a:rPr>
              <a:t>do</a:t>
            </a:r>
            <a:r>
              <a:rPr lang="ja-JP" altLang="en-US" sz="2800" dirty="0">
                <a:latin typeface="Lucida Console" panose="020B0609040504020204" pitchFamily="49" charset="0"/>
                <a:ea typeface="+mn-ea"/>
              </a:rPr>
              <a:t>～</a:t>
            </a:r>
            <a:r>
              <a:rPr lang="en-US" altLang="ja-JP" sz="2800" dirty="0">
                <a:latin typeface="Lucida Console" panose="020B0609040504020204" pitchFamily="49" charset="0"/>
                <a:ea typeface="+mn-ea"/>
              </a:rPr>
              <a:t>while</a:t>
            </a:r>
            <a:r>
              <a:rPr lang="ja-JP" altLang="en-US" sz="2800" dirty="0">
                <a:latin typeface="+mn-lt"/>
                <a:ea typeface="+mn-ea"/>
              </a:rPr>
              <a:t>ループを終了する</a:t>
            </a:r>
            <a:endParaRPr lang="en-US" altLang="ja-JP" sz="2800" dirty="0">
              <a:latin typeface="+mn-lt"/>
              <a:ea typeface="+mn-ea"/>
            </a:endParaRPr>
          </a:p>
          <a:p>
            <a:pPr marL="514350" indent="-514350" fontAlgn="auto">
              <a:spcBef>
                <a:spcPct val="20000"/>
              </a:spcBef>
              <a:spcAft>
                <a:spcPts val="0"/>
              </a:spcAft>
              <a:buFont typeface="+mj-lt"/>
              <a:buAutoNum type="arabicPeriod"/>
              <a:defRPr/>
            </a:pPr>
            <a:endParaRPr lang="en-US" altLang="ja-JP" sz="2800" dirty="0">
              <a:latin typeface="+mn-lt"/>
              <a:ea typeface="+mn-ea"/>
            </a:endParaRPr>
          </a:p>
          <a:p>
            <a:pPr marL="514350" indent="-514350" fontAlgn="auto">
              <a:spcBef>
                <a:spcPct val="20000"/>
              </a:spcBef>
              <a:spcAft>
                <a:spcPts val="0"/>
              </a:spcAft>
              <a:defRPr/>
            </a:pPr>
            <a:r>
              <a:rPr lang="en-US" altLang="ja-JP" sz="2800" dirty="0">
                <a:latin typeface="+mn-lt"/>
                <a:ea typeface="+mn-ea"/>
              </a:rPr>
              <a:t>※</a:t>
            </a:r>
            <a:r>
              <a:rPr lang="ja-JP" altLang="en-US" sz="2800" dirty="0">
                <a:latin typeface="+mn-lt"/>
                <a:ea typeface="+mn-ea"/>
              </a:rPr>
              <a:t> </a:t>
            </a:r>
            <a:r>
              <a:rPr lang="en-US" altLang="ja-JP" sz="2800" dirty="0">
                <a:latin typeface="Lucida Console" panose="020B0609040504020204" pitchFamily="49" charset="0"/>
                <a:ea typeface="+mn-ea"/>
              </a:rPr>
              <a:t>for</a:t>
            </a:r>
            <a:r>
              <a:rPr lang="ja-JP" altLang="en-US" sz="2800" dirty="0">
                <a:latin typeface="+mn-lt"/>
                <a:ea typeface="+mn-ea"/>
              </a:rPr>
              <a:t>文</a:t>
            </a:r>
            <a:r>
              <a:rPr lang="ja-JP" altLang="en-US" sz="2800" dirty="0" err="1">
                <a:latin typeface="+mn-lt"/>
                <a:ea typeface="+mn-ea"/>
              </a:rPr>
              <a:t>、</a:t>
            </a:r>
            <a:r>
              <a:rPr lang="en-US" altLang="ja-JP" sz="2800" dirty="0">
                <a:latin typeface="Lucida Console" panose="020B0609040504020204" pitchFamily="49" charset="0"/>
                <a:ea typeface="+mn-ea"/>
              </a:rPr>
              <a:t>while</a:t>
            </a:r>
            <a:r>
              <a:rPr lang="ja-JP" altLang="en-US" sz="2800" dirty="0">
                <a:latin typeface="+mn-lt"/>
                <a:ea typeface="+mn-ea"/>
              </a:rPr>
              <a:t>文と同じ繰り返し命令を書ける</a:t>
            </a:r>
          </a:p>
        </p:txBody>
      </p:sp>
      <p:sp>
        <p:nvSpPr>
          <p:cNvPr id="7" name="角丸四角形吹き出し 6"/>
          <p:cNvSpPr/>
          <p:nvPr/>
        </p:nvSpPr>
        <p:spPr>
          <a:xfrm>
            <a:off x="5572125" y="2857500"/>
            <a:ext cx="3214688" cy="612775"/>
          </a:xfrm>
          <a:prstGeom prst="wedgeRoundRectCallout">
            <a:avLst>
              <a:gd name="adj1" fmla="val -51904"/>
              <a:gd name="adj2" fmla="val 87004"/>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2000" dirty="0"/>
              <a:t>必ず</a:t>
            </a:r>
            <a:r>
              <a:rPr lang="en-US" altLang="ja-JP" sz="2000" dirty="0"/>
              <a:t>1</a:t>
            </a:r>
            <a:r>
              <a:rPr lang="ja-JP" altLang="en-US" sz="2000" dirty="0"/>
              <a:t>回は実行される</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p:cNvSpPr>
          <p:nvPr>
            <p:ph type="title"/>
          </p:nvPr>
        </p:nvSpPr>
        <p:spPr>
          <a:xfrm>
            <a:off x="457200" y="274638"/>
            <a:ext cx="8229600" cy="725487"/>
          </a:xfrm>
        </p:spPr>
        <p:txBody>
          <a:bodyPr/>
          <a:lstStyle/>
          <a:p>
            <a:pPr eaLnBrk="1" hangingPunct="1"/>
            <a:r>
              <a:rPr lang="en-US" altLang="ja-JP" dirty="0">
                <a:latin typeface="Lucida Console" panose="020B0609040504020204" pitchFamily="49" charset="0"/>
              </a:rPr>
              <a:t>do </a:t>
            </a:r>
            <a:r>
              <a:rPr lang="ja-JP" altLang="en-US" dirty="0">
                <a:latin typeface="Lucida Console" panose="020B0609040504020204" pitchFamily="49" charset="0"/>
              </a:rPr>
              <a:t>～ </a:t>
            </a:r>
            <a:r>
              <a:rPr lang="en-US" altLang="ja-JP" dirty="0">
                <a:latin typeface="Lucida Console" panose="020B0609040504020204" pitchFamily="49" charset="0"/>
              </a:rPr>
              <a:t>while</a:t>
            </a:r>
            <a:r>
              <a:rPr lang="ja-JP" altLang="en-US" dirty="0"/>
              <a:t>文の例</a:t>
            </a:r>
          </a:p>
        </p:txBody>
      </p:sp>
      <p:sp>
        <p:nvSpPr>
          <p:cNvPr id="80899" name="テキスト ボックス 3"/>
          <p:cNvSpPr txBox="1">
            <a:spLocks noChangeArrowheads="1"/>
          </p:cNvSpPr>
          <p:nvPr/>
        </p:nvSpPr>
        <p:spPr bwMode="auto">
          <a:xfrm>
            <a:off x="646361" y="1357313"/>
            <a:ext cx="7670055" cy="200054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a:t>
            </a:r>
            <a:r>
              <a:rPr lang="en-US" altLang="ja-JP" dirty="0" err="1"/>
              <a:t>i</a:t>
            </a:r>
            <a:r>
              <a:rPr lang="en-US" altLang="ja-JP" dirty="0"/>
              <a:t> = 0;</a:t>
            </a:r>
          </a:p>
          <a:p>
            <a:r>
              <a:rPr lang="en-US" altLang="ja-JP" dirty="0"/>
              <a:t>do {</a:t>
            </a:r>
          </a:p>
          <a:p>
            <a:r>
              <a:rPr lang="ja-JP" altLang="en-US" dirty="0"/>
              <a:t>    </a:t>
            </a:r>
            <a:r>
              <a:rPr lang="en-US" altLang="ja-JP" dirty="0" err="1"/>
              <a:t>printf</a:t>
            </a:r>
            <a:r>
              <a:rPr lang="en-US" altLang="ja-JP" dirty="0"/>
              <a:t>("</a:t>
            </a:r>
            <a:r>
              <a:rPr lang="ja-JP" altLang="en-US" dirty="0"/>
              <a:t>こんにちは</a:t>
            </a:r>
            <a:r>
              <a:rPr lang="en-US" altLang="ja-JP" dirty="0"/>
              <a:t>¥n");</a:t>
            </a:r>
          </a:p>
          <a:p>
            <a:r>
              <a:rPr lang="ja-JP" altLang="en-US" dirty="0"/>
              <a:t>    </a:t>
            </a:r>
            <a:r>
              <a:rPr lang="en-US" altLang="ja-JP" dirty="0" err="1"/>
              <a:t>i</a:t>
            </a:r>
            <a:r>
              <a:rPr lang="en-US" altLang="ja-JP" dirty="0"/>
              <a:t>++;</a:t>
            </a:r>
          </a:p>
          <a:p>
            <a:r>
              <a:rPr lang="en-US" altLang="ja-JP" dirty="0"/>
              <a:t>} while</a:t>
            </a:r>
            <a:r>
              <a:rPr lang="ja-JP" altLang="en-US" dirty="0"/>
              <a:t> </a:t>
            </a:r>
            <a:r>
              <a:rPr lang="en-US" altLang="ja-JP" dirty="0"/>
              <a:t>(</a:t>
            </a:r>
            <a:r>
              <a:rPr lang="en-US" altLang="ja-JP" dirty="0" err="1"/>
              <a:t>i</a:t>
            </a:r>
            <a:r>
              <a:rPr lang="en-US" altLang="ja-JP" dirty="0"/>
              <a:t> &lt; 5);</a:t>
            </a:r>
          </a:p>
        </p:txBody>
      </p:sp>
      <p:sp>
        <p:nvSpPr>
          <p:cNvPr id="80900" name="テキスト ボックス 4"/>
          <p:cNvSpPr txBox="1">
            <a:spLocks noChangeArrowheads="1"/>
          </p:cNvSpPr>
          <p:nvPr/>
        </p:nvSpPr>
        <p:spPr bwMode="auto">
          <a:xfrm>
            <a:off x="646361" y="3825875"/>
            <a:ext cx="7670055" cy="2000548"/>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a:t>
            </a:r>
            <a:r>
              <a:rPr lang="en-US" altLang="ja-JP" dirty="0" err="1"/>
              <a:t>i</a:t>
            </a:r>
            <a:r>
              <a:rPr lang="en-US" altLang="ja-JP" dirty="0"/>
              <a:t> = 5;</a:t>
            </a:r>
          </a:p>
          <a:p>
            <a:r>
              <a:rPr lang="en-US" altLang="ja-JP" dirty="0"/>
              <a:t>do {</a:t>
            </a:r>
          </a:p>
          <a:p>
            <a:r>
              <a:rPr lang="en-US" altLang="ja-JP" dirty="0"/>
              <a:t>  </a:t>
            </a:r>
            <a:r>
              <a:rPr lang="en-US" altLang="ja-JP" dirty="0" err="1"/>
              <a:t>printf</a:t>
            </a:r>
            <a:r>
              <a:rPr lang="en-US" altLang="ja-JP" dirty="0"/>
              <a:t>("%</a:t>
            </a:r>
            <a:r>
              <a:rPr lang="en-US" altLang="ja-JP" dirty="0" err="1"/>
              <a:t>d¥n</a:t>
            </a:r>
            <a:r>
              <a:rPr lang="en-US" altLang="ja-JP" dirty="0"/>
              <a:t>", </a:t>
            </a:r>
            <a:r>
              <a:rPr lang="en-US" altLang="ja-JP" dirty="0" err="1"/>
              <a:t>i</a:t>
            </a:r>
            <a:r>
              <a:rPr lang="en-US" altLang="ja-JP" dirty="0"/>
              <a:t>);</a:t>
            </a:r>
            <a:br>
              <a:rPr lang="en-US" altLang="ja-JP" dirty="0"/>
            </a:br>
            <a:r>
              <a:rPr lang="en-US" altLang="ja-JP" dirty="0"/>
              <a:t>  </a:t>
            </a:r>
            <a:r>
              <a:rPr lang="en-US" altLang="ja-JP" dirty="0" err="1"/>
              <a:t>i</a:t>
            </a:r>
            <a:r>
              <a:rPr lang="en-US" altLang="ja-JP" dirty="0"/>
              <a:t>--;  </a:t>
            </a:r>
          </a:p>
          <a:p>
            <a:r>
              <a:rPr lang="en-US" altLang="ja-JP" dirty="0"/>
              <a:t>} while(</a:t>
            </a:r>
            <a:r>
              <a:rPr lang="en-US" altLang="ja-JP" dirty="0" err="1"/>
              <a:t>i</a:t>
            </a:r>
            <a:r>
              <a:rPr lang="en-US" altLang="ja-JP" dirty="0"/>
              <a:t> &gt; 0);</a:t>
            </a:r>
          </a:p>
        </p:txBody>
      </p:sp>
      <p:sp>
        <p:nvSpPr>
          <p:cNvPr id="2" name="テキスト ボックス 1">
            <a:extLst>
              <a:ext uri="{FF2B5EF4-FFF2-40B4-BE49-F238E27FC236}">
                <a16:creationId xmlns:a16="http://schemas.microsoft.com/office/drawing/2014/main" id="{B26D33DA-A682-E676-E70B-7AD79A87B720}"/>
              </a:ext>
            </a:extLst>
          </p:cNvPr>
          <p:cNvSpPr txBox="1">
            <a:spLocks noChangeArrowheads="1"/>
          </p:cNvSpPr>
          <p:nvPr/>
        </p:nvSpPr>
        <p:spPr bwMode="auto">
          <a:xfrm>
            <a:off x="5796136" y="584563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a:xfrm>
            <a:off x="457200" y="274638"/>
            <a:ext cx="8229600" cy="725487"/>
          </a:xfrm>
        </p:spPr>
        <p:txBody>
          <a:bodyPr/>
          <a:lstStyle/>
          <a:p>
            <a:pPr eaLnBrk="1" hangingPunct="1"/>
            <a:r>
              <a:rPr lang="ja-JP" altLang="en-US"/>
              <a:t>ループの処理を中断する「</a:t>
            </a:r>
            <a:r>
              <a:rPr lang="en-US" altLang="ja-JP"/>
              <a:t>break</a:t>
            </a:r>
            <a:r>
              <a:rPr lang="ja-JP" altLang="en-US"/>
              <a:t>」</a:t>
            </a:r>
          </a:p>
        </p:txBody>
      </p:sp>
      <p:sp>
        <p:nvSpPr>
          <p:cNvPr id="81923" name="コンテンツ プレースホルダ 2"/>
          <p:cNvSpPr>
            <a:spLocks noGrp="1"/>
          </p:cNvSpPr>
          <p:nvPr>
            <p:ph idx="1"/>
          </p:nvPr>
        </p:nvSpPr>
        <p:spPr>
          <a:xfrm>
            <a:off x="457200" y="1214438"/>
            <a:ext cx="8229600" cy="785812"/>
          </a:xfrm>
        </p:spPr>
        <p:txBody>
          <a:bodyPr/>
          <a:lstStyle/>
          <a:p>
            <a:pPr eaLnBrk="1" hangingPunct="1">
              <a:buFont typeface="Arial" panose="020B0604020202020204" pitchFamily="34" charset="0"/>
              <a:buNone/>
            </a:pPr>
            <a:r>
              <a:rPr lang="en-US" altLang="ja-JP" sz="2800" dirty="0">
                <a:latin typeface="Lucida Console" panose="020B0609040504020204" pitchFamily="49" charset="0"/>
              </a:rPr>
              <a:t>break; </a:t>
            </a:r>
            <a:r>
              <a:rPr lang="ja-JP" altLang="en-US" sz="2800" dirty="0"/>
              <a:t>でループ処理を強制終了できる</a:t>
            </a:r>
          </a:p>
        </p:txBody>
      </p:sp>
      <p:sp>
        <p:nvSpPr>
          <p:cNvPr id="81924" name="テキスト ボックス 3"/>
          <p:cNvSpPr txBox="1">
            <a:spLocks noChangeArrowheads="1"/>
          </p:cNvSpPr>
          <p:nvPr/>
        </p:nvSpPr>
        <p:spPr bwMode="auto">
          <a:xfrm>
            <a:off x="457200" y="2132856"/>
            <a:ext cx="8101533" cy="3847207"/>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sum = 0;</a:t>
            </a:r>
          </a:p>
          <a:p>
            <a:r>
              <a:rPr lang="en-US" altLang="ja-JP" dirty="0"/>
              <a:t>for (int </a:t>
            </a:r>
            <a:r>
              <a:rPr lang="en-US" altLang="ja-JP" dirty="0" err="1"/>
              <a:t>i</a:t>
            </a:r>
            <a:r>
              <a:rPr lang="en-US" altLang="ja-JP" dirty="0"/>
              <a:t> = 1; </a:t>
            </a:r>
            <a:r>
              <a:rPr lang="en-US" altLang="ja-JP" dirty="0" err="1"/>
              <a:t>i</a:t>
            </a:r>
            <a:r>
              <a:rPr lang="en-US" altLang="ja-JP" dirty="0"/>
              <a:t> &lt;= 10; </a:t>
            </a:r>
            <a:r>
              <a:rPr lang="en-US" altLang="ja-JP" dirty="0" err="1"/>
              <a:t>i</a:t>
            </a:r>
            <a:r>
              <a:rPr lang="en-US" altLang="ja-JP" dirty="0"/>
              <a:t>++) {</a:t>
            </a:r>
          </a:p>
          <a:p>
            <a:r>
              <a:rPr lang="ja-JP" altLang="en-US" dirty="0"/>
              <a:t>    </a:t>
            </a:r>
            <a:r>
              <a:rPr lang="en-US" altLang="ja-JP" dirty="0"/>
              <a:t>sum += </a:t>
            </a:r>
            <a:r>
              <a:rPr lang="en-US" altLang="ja-JP" dirty="0" err="1"/>
              <a:t>i</a:t>
            </a:r>
            <a:r>
              <a:rPr lang="en-US" altLang="ja-JP" dirty="0"/>
              <a:t>;</a:t>
            </a:r>
          </a:p>
          <a:p>
            <a:r>
              <a:rPr lang="ja-JP" altLang="en-US" dirty="0"/>
              <a:t>    </a:t>
            </a:r>
            <a:r>
              <a:rPr lang="en-US" altLang="ja-JP" dirty="0" err="1"/>
              <a:t>printf</a:t>
            </a:r>
            <a:r>
              <a:rPr lang="en-US" altLang="ja-JP" dirty="0"/>
              <a:t>("</a:t>
            </a:r>
            <a:r>
              <a:rPr lang="ja-JP" altLang="en-US" dirty="0"/>
              <a:t>変数</a:t>
            </a:r>
            <a:r>
              <a:rPr lang="en-US" altLang="ja-JP" dirty="0"/>
              <a:t>sum</a:t>
            </a:r>
            <a:r>
              <a:rPr lang="ja-JP" altLang="en-US" dirty="0"/>
              <a:t>に</a:t>
            </a:r>
            <a:r>
              <a:rPr lang="en-US" altLang="ja-JP" dirty="0"/>
              <a:t>%d</a:t>
            </a:r>
            <a:r>
              <a:rPr lang="ja-JP" altLang="en-US" dirty="0"/>
              <a:t>を加えました。</a:t>
            </a:r>
            <a:r>
              <a:rPr lang="en-US" altLang="ja-JP" dirty="0"/>
              <a:t>", </a:t>
            </a:r>
            <a:r>
              <a:rPr lang="en-US" altLang="ja-JP" dirty="0" err="1"/>
              <a:t>i</a:t>
            </a:r>
            <a:r>
              <a:rPr lang="en-US" altLang="ja-JP" dirty="0"/>
              <a:t>);</a:t>
            </a:r>
          </a:p>
          <a:p>
            <a:r>
              <a:rPr lang="ja-JP" altLang="en-US" dirty="0"/>
              <a:t>    </a:t>
            </a:r>
            <a:r>
              <a:rPr lang="en-US" altLang="ja-JP" dirty="0" err="1"/>
              <a:t>printf</a:t>
            </a:r>
            <a:r>
              <a:rPr lang="en-US" altLang="ja-JP" dirty="0"/>
              <a:t>("sum</a:t>
            </a:r>
            <a:r>
              <a:rPr lang="ja-JP" altLang="en-US" dirty="0"/>
              <a:t>は</a:t>
            </a:r>
            <a:r>
              <a:rPr lang="en-US" altLang="ja-JP" dirty="0"/>
              <a:t>%</a:t>
            </a:r>
            <a:r>
              <a:rPr lang="en-US" altLang="ja-JP" dirty="0" err="1"/>
              <a:t>d¥n</a:t>
            </a:r>
            <a:r>
              <a:rPr lang="en-US" altLang="ja-JP" dirty="0"/>
              <a:t>", sum);</a:t>
            </a:r>
          </a:p>
          <a:p>
            <a:r>
              <a:rPr lang="ja-JP" altLang="en-US" dirty="0"/>
              <a:t>    </a:t>
            </a:r>
            <a:r>
              <a:rPr lang="en-US" altLang="ja-JP" dirty="0"/>
              <a:t>if (sum &gt; 20) {</a:t>
            </a:r>
          </a:p>
          <a:p>
            <a:r>
              <a:rPr lang="ja-JP" altLang="en-US" dirty="0"/>
              <a:t>        </a:t>
            </a:r>
            <a:r>
              <a:rPr lang="en-US" altLang="ja-JP" dirty="0" err="1"/>
              <a:t>printf</a:t>
            </a:r>
            <a:r>
              <a:rPr lang="en-US" altLang="ja-JP" dirty="0"/>
              <a:t>("</a:t>
            </a:r>
            <a:r>
              <a:rPr lang="ja-JP" altLang="en-US" dirty="0"/>
              <a:t>合計が</a:t>
            </a:r>
            <a:r>
              <a:rPr lang="en-US" altLang="ja-JP" dirty="0"/>
              <a:t>20</a:t>
            </a:r>
            <a:r>
              <a:rPr lang="ja-JP" altLang="en-US" dirty="0"/>
              <a:t>を超えました。</a:t>
            </a:r>
            <a:r>
              <a:rPr lang="en-US" altLang="ja-JP" dirty="0"/>
              <a:t>¥n");</a:t>
            </a:r>
          </a:p>
          <a:p>
            <a:r>
              <a:rPr lang="ja-JP" altLang="en-US" dirty="0"/>
              <a:t>        </a:t>
            </a:r>
            <a:r>
              <a:rPr lang="en-US" altLang="ja-JP" dirty="0">
                <a:solidFill>
                  <a:srgbClr val="C00000"/>
                </a:solidFill>
              </a:rPr>
              <a:t>break;</a:t>
            </a:r>
          </a:p>
          <a:p>
            <a:r>
              <a:rPr lang="ja-JP" altLang="en-US" dirty="0"/>
              <a:t>    </a:t>
            </a:r>
            <a:r>
              <a:rPr lang="en-US" altLang="ja-JP" dirty="0"/>
              <a:t>}</a:t>
            </a:r>
          </a:p>
          <a:p>
            <a:r>
              <a:rPr lang="en-US" altLang="ja-JP" dirty="0"/>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457200" y="274638"/>
            <a:ext cx="8229600" cy="725487"/>
          </a:xfrm>
        </p:spPr>
        <p:txBody>
          <a:bodyPr/>
          <a:lstStyle/>
          <a:p>
            <a:pPr eaLnBrk="1" hangingPunct="1"/>
            <a:r>
              <a:rPr lang="ja-JP" altLang="en-US" sz="2800"/>
              <a:t>ループ内の処理をスキップする「</a:t>
            </a:r>
            <a:r>
              <a:rPr lang="en-US" altLang="ja-JP" sz="2800"/>
              <a:t>continue</a:t>
            </a:r>
            <a:r>
              <a:rPr lang="ja-JP" altLang="en-US" sz="2800"/>
              <a:t>」</a:t>
            </a:r>
          </a:p>
        </p:txBody>
      </p:sp>
      <p:sp>
        <p:nvSpPr>
          <p:cNvPr id="4" name="コンテンツ プレースホルダ 2"/>
          <p:cNvSpPr>
            <a:spLocks noGrp="1"/>
          </p:cNvSpPr>
          <p:nvPr>
            <p:ph idx="1"/>
          </p:nvPr>
        </p:nvSpPr>
        <p:spPr>
          <a:xfrm>
            <a:off x="214313" y="1214438"/>
            <a:ext cx="8786812" cy="785812"/>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ja-JP" altLang="en-US" dirty="0"/>
              <a:t>  </a:t>
            </a:r>
            <a:r>
              <a:rPr lang="en-US" altLang="ja-JP" dirty="0">
                <a:latin typeface="Lucida Console" panose="020B0609040504020204" pitchFamily="49" charset="0"/>
              </a:rPr>
              <a:t>continue; </a:t>
            </a:r>
            <a:r>
              <a:rPr lang="ja-JP" altLang="en-US" dirty="0"/>
              <a:t>でブロック内の残りの命令文をスキップできる</a:t>
            </a:r>
          </a:p>
        </p:txBody>
      </p:sp>
      <p:sp>
        <p:nvSpPr>
          <p:cNvPr id="82948" name="テキスト ボックス 4"/>
          <p:cNvSpPr txBox="1">
            <a:spLocks noChangeArrowheads="1"/>
          </p:cNvSpPr>
          <p:nvPr/>
        </p:nvSpPr>
        <p:spPr bwMode="auto">
          <a:xfrm>
            <a:off x="676740" y="2227242"/>
            <a:ext cx="8029525" cy="3416320"/>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sum = 0;</a:t>
            </a:r>
          </a:p>
          <a:p>
            <a:r>
              <a:rPr lang="en-US" altLang="ja-JP" dirty="0"/>
              <a:t>for</a:t>
            </a:r>
            <a:r>
              <a:rPr lang="ja-JP" altLang="en-US" dirty="0"/>
              <a:t> </a:t>
            </a:r>
            <a:r>
              <a:rPr lang="en-US" altLang="ja-JP" dirty="0"/>
              <a:t>(int </a:t>
            </a:r>
            <a:r>
              <a:rPr lang="en-US" altLang="ja-JP" dirty="0" err="1"/>
              <a:t>i</a:t>
            </a:r>
            <a:r>
              <a:rPr lang="en-US" altLang="ja-JP" dirty="0"/>
              <a:t> = 1; </a:t>
            </a:r>
            <a:r>
              <a:rPr lang="en-US" altLang="ja-JP" dirty="0" err="1"/>
              <a:t>i</a:t>
            </a:r>
            <a:r>
              <a:rPr lang="en-US" altLang="ja-JP" dirty="0"/>
              <a:t> &lt;= 10; </a:t>
            </a:r>
            <a:r>
              <a:rPr lang="en-US" altLang="ja-JP" dirty="0" err="1"/>
              <a:t>i</a:t>
            </a:r>
            <a:r>
              <a:rPr lang="en-US" altLang="ja-JP" dirty="0"/>
              <a:t>++) {</a:t>
            </a:r>
          </a:p>
          <a:p>
            <a:r>
              <a:rPr lang="ja-JP" altLang="en-US" dirty="0"/>
              <a:t>    </a:t>
            </a:r>
            <a:r>
              <a:rPr lang="en-US" altLang="ja-JP" dirty="0"/>
              <a:t>if</a:t>
            </a:r>
            <a:r>
              <a:rPr lang="ja-JP" altLang="en-US" dirty="0"/>
              <a:t> </a:t>
            </a:r>
            <a:r>
              <a:rPr lang="en-US" altLang="ja-JP" dirty="0"/>
              <a:t>(</a:t>
            </a:r>
            <a:r>
              <a:rPr lang="en-US" altLang="ja-JP" dirty="0" err="1"/>
              <a:t>i</a:t>
            </a:r>
            <a:r>
              <a:rPr lang="en-US" altLang="ja-JP" dirty="0"/>
              <a:t> % 2 == 0) {</a:t>
            </a:r>
          </a:p>
          <a:p>
            <a:r>
              <a:rPr lang="en-US" altLang="ja-JP" dirty="0"/>
              <a:t>    </a:t>
            </a:r>
            <a:r>
              <a:rPr lang="ja-JP" altLang="en-US" dirty="0"/>
              <a:t>    </a:t>
            </a:r>
            <a:r>
              <a:rPr lang="en-US" altLang="ja-JP" dirty="0">
                <a:solidFill>
                  <a:srgbClr val="C00000"/>
                </a:solidFill>
              </a:rPr>
              <a:t>continue;</a:t>
            </a:r>
          </a:p>
          <a:p>
            <a:r>
              <a:rPr lang="en-US" altLang="ja-JP" dirty="0"/>
              <a:t>  </a:t>
            </a:r>
            <a:r>
              <a:rPr lang="ja-JP" altLang="en-US" dirty="0"/>
              <a:t>  </a:t>
            </a:r>
            <a:r>
              <a:rPr lang="en-US" altLang="ja-JP" dirty="0"/>
              <a:t>}</a:t>
            </a:r>
          </a:p>
          <a:p>
            <a:r>
              <a:rPr lang="en-US" altLang="ja-JP" dirty="0"/>
              <a:t>  </a:t>
            </a:r>
            <a:r>
              <a:rPr lang="ja-JP" altLang="en-US" dirty="0"/>
              <a:t>  </a:t>
            </a:r>
            <a:r>
              <a:rPr lang="en-US" altLang="ja-JP" dirty="0"/>
              <a:t>sum += </a:t>
            </a:r>
            <a:r>
              <a:rPr lang="en-US" altLang="ja-JP" dirty="0" err="1"/>
              <a:t>i</a:t>
            </a:r>
            <a:r>
              <a:rPr lang="en-US" altLang="ja-JP" dirty="0"/>
              <a:t>;</a:t>
            </a:r>
          </a:p>
          <a:p>
            <a:r>
              <a:rPr lang="ja-JP" altLang="en-US" dirty="0"/>
              <a:t>    </a:t>
            </a:r>
            <a:r>
              <a:rPr lang="en-US" altLang="ja-JP" dirty="0" err="1"/>
              <a:t>printf</a:t>
            </a:r>
            <a:r>
              <a:rPr lang="en-US" altLang="ja-JP" dirty="0"/>
              <a:t>("</a:t>
            </a:r>
            <a:r>
              <a:rPr lang="ja-JP" altLang="en-US" dirty="0"/>
              <a:t>変数</a:t>
            </a:r>
            <a:r>
              <a:rPr lang="en-US" altLang="ja-JP" dirty="0"/>
              <a:t>sum</a:t>
            </a:r>
            <a:r>
              <a:rPr lang="ja-JP" altLang="en-US" dirty="0"/>
              <a:t>に</a:t>
            </a:r>
            <a:r>
              <a:rPr lang="en-US" altLang="ja-JP" dirty="0"/>
              <a:t>%d</a:t>
            </a:r>
            <a:r>
              <a:rPr lang="ja-JP" altLang="en-US" dirty="0"/>
              <a:t>を加えました。</a:t>
            </a:r>
            <a:r>
              <a:rPr lang="en-US" altLang="ja-JP" dirty="0"/>
              <a:t>", </a:t>
            </a:r>
            <a:r>
              <a:rPr lang="en-US" altLang="ja-JP" dirty="0" err="1"/>
              <a:t>i</a:t>
            </a:r>
            <a:r>
              <a:rPr lang="en-US" altLang="ja-JP" dirty="0"/>
              <a:t>);</a:t>
            </a:r>
          </a:p>
          <a:p>
            <a:r>
              <a:rPr lang="ja-JP" altLang="en-US" dirty="0"/>
              <a:t>    </a:t>
            </a:r>
            <a:r>
              <a:rPr lang="en-US" altLang="ja-JP" dirty="0" err="1"/>
              <a:t>printf</a:t>
            </a:r>
            <a:r>
              <a:rPr lang="en-US" altLang="ja-JP" dirty="0"/>
              <a:t>("sum</a:t>
            </a:r>
            <a:r>
              <a:rPr lang="ja-JP" altLang="en-US" dirty="0"/>
              <a:t>は</a:t>
            </a:r>
            <a:r>
              <a:rPr lang="en-US" altLang="ja-JP" dirty="0"/>
              <a:t>%</a:t>
            </a:r>
            <a:r>
              <a:rPr lang="en-US" altLang="ja-JP" dirty="0" err="1"/>
              <a:t>d¥n</a:t>
            </a:r>
            <a:r>
              <a:rPr lang="en-US" altLang="ja-JP" dirty="0"/>
              <a:t>", sum);</a:t>
            </a:r>
          </a:p>
          <a:p>
            <a:r>
              <a:rPr lang="en-US" altLang="ja-JP" dirty="0"/>
              <a:t>}</a:t>
            </a:r>
          </a:p>
        </p:txBody>
      </p:sp>
      <p:sp>
        <p:nvSpPr>
          <p:cNvPr id="2" name="テキスト ボックス 1">
            <a:extLst>
              <a:ext uri="{FF2B5EF4-FFF2-40B4-BE49-F238E27FC236}">
                <a16:creationId xmlns:a16="http://schemas.microsoft.com/office/drawing/2014/main" id="{EDF51F70-C7B8-9605-196A-9C936E8740BD}"/>
              </a:ext>
            </a:extLst>
          </p:cNvPr>
          <p:cNvSpPr txBox="1">
            <a:spLocks noChangeArrowheads="1"/>
          </p:cNvSpPr>
          <p:nvPr/>
        </p:nvSpPr>
        <p:spPr bwMode="auto">
          <a:xfrm>
            <a:off x="5796136" y="584563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5"/>
          <p:cNvSpPr/>
          <p:nvPr/>
        </p:nvSpPr>
        <p:spPr>
          <a:xfrm>
            <a:off x="285750" y="1894344"/>
            <a:ext cx="8358188" cy="2902808"/>
          </a:xfrm>
          <a:prstGeom prst="flowChartProcess">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
        <p:nvSpPr>
          <p:cNvPr id="5" name="フローチャート: 処理 4"/>
          <p:cNvSpPr/>
          <p:nvPr/>
        </p:nvSpPr>
        <p:spPr>
          <a:xfrm>
            <a:off x="971600" y="2857500"/>
            <a:ext cx="7600900" cy="1428750"/>
          </a:xfrm>
          <a:prstGeom prst="flowChartProcess">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p>
        </p:txBody>
      </p:sp>
      <p:sp>
        <p:nvSpPr>
          <p:cNvPr id="83972" name="タイトル 1"/>
          <p:cNvSpPr>
            <a:spLocks noGrp="1"/>
          </p:cNvSpPr>
          <p:nvPr>
            <p:ph type="title"/>
          </p:nvPr>
        </p:nvSpPr>
        <p:spPr>
          <a:xfrm>
            <a:off x="457200" y="274638"/>
            <a:ext cx="8229600" cy="725487"/>
          </a:xfrm>
        </p:spPr>
        <p:txBody>
          <a:bodyPr/>
          <a:lstStyle/>
          <a:p>
            <a:pPr eaLnBrk="1" hangingPunct="1"/>
            <a:r>
              <a:rPr lang="ja-JP" altLang="en-US"/>
              <a:t>ループ処理のネスト</a:t>
            </a:r>
          </a:p>
        </p:txBody>
      </p:sp>
      <p:sp>
        <p:nvSpPr>
          <p:cNvPr id="3" name="コンテンツ プレースホルダ 2"/>
          <p:cNvSpPr>
            <a:spLocks noGrp="1"/>
          </p:cNvSpPr>
          <p:nvPr>
            <p:ph idx="1"/>
          </p:nvPr>
        </p:nvSpPr>
        <p:spPr>
          <a:xfrm>
            <a:off x="285750" y="1214438"/>
            <a:ext cx="8401050" cy="571500"/>
          </a:xfrm>
        </p:spPr>
        <p:txBody>
          <a:bodyPr rtlCol="0">
            <a:normAutofit/>
          </a:bodyPr>
          <a:lstStyle/>
          <a:p>
            <a:pPr eaLnBrk="1" fontAlgn="auto" hangingPunct="1">
              <a:spcAft>
                <a:spcPts val="0"/>
              </a:spcAft>
              <a:buFont typeface="Arial" panose="020B0604020202020204" pitchFamily="34" charset="0"/>
              <a:buNone/>
              <a:defRPr/>
            </a:pPr>
            <a:r>
              <a:rPr lang="ja-JP" altLang="en-US" sz="2800" dirty="0"/>
              <a:t>ループ処理の中にループ処理を入れられる</a:t>
            </a:r>
          </a:p>
        </p:txBody>
      </p:sp>
      <p:sp>
        <p:nvSpPr>
          <p:cNvPr id="83974" name="テキスト ボックス 3"/>
          <p:cNvSpPr txBox="1">
            <a:spLocks noChangeArrowheads="1"/>
          </p:cNvSpPr>
          <p:nvPr/>
        </p:nvSpPr>
        <p:spPr bwMode="auto">
          <a:xfrm>
            <a:off x="214314" y="1968500"/>
            <a:ext cx="82153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a:latin typeface="Lucida Console" panose="020B0609040504020204" pitchFamily="49" charset="0"/>
                <a:ea typeface="HG丸ｺﾞｼｯｸM-PRO" panose="020F0600000000000000" pitchFamily="50" charset="-128"/>
              </a:rPr>
              <a:t>for</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(int a = 1; a &lt;= 3; a++) {</a:t>
            </a:r>
          </a:p>
          <a:p>
            <a:pPr eaLnBrk="1" hangingPunct="1"/>
            <a:r>
              <a:rPr lang="ja-JP" altLang="en-US" sz="2800" dirty="0">
                <a:latin typeface="Lucida Console" panose="020B0609040504020204" pitchFamily="49" charset="0"/>
                <a:ea typeface="HG丸ｺﾞｼｯｸM-PRO" panose="020F0600000000000000" pitchFamily="50" charset="-128"/>
              </a:rPr>
              <a:t>    </a:t>
            </a:r>
            <a:r>
              <a:rPr lang="pt-BR" altLang="ja-JP" sz="2800" dirty="0">
                <a:latin typeface="Lucida Console" panose="020B0609040504020204" pitchFamily="49" charset="0"/>
                <a:ea typeface="HG丸ｺﾞｼｯｸM-PRO" panose="020F0600000000000000" pitchFamily="50" charset="-128"/>
              </a:rPr>
              <a:t>printf("a = %d¥n", a);</a:t>
            </a:r>
            <a:r>
              <a:rPr lang="en-US" altLang="ja-JP" sz="2800" dirty="0">
                <a:solidFill>
                  <a:srgbClr val="00B050"/>
                </a:solidFill>
                <a:latin typeface="Lucida Console" panose="020B0609040504020204" pitchFamily="49" charset="0"/>
                <a:ea typeface="HG丸ｺﾞｼｯｸM-PRO" panose="020F0600000000000000" pitchFamily="50" charset="-128"/>
              </a:rPr>
              <a:t>//</a:t>
            </a:r>
            <a:r>
              <a:rPr lang="ja-JP" altLang="en-US" sz="2800" dirty="0">
                <a:solidFill>
                  <a:srgbClr val="00B050"/>
                </a:solidFill>
                <a:latin typeface="Lucida Console" panose="020B0609040504020204" pitchFamily="49" charset="0"/>
                <a:ea typeface="HG丸ｺﾞｼｯｸM-PRO" panose="020F0600000000000000" pitchFamily="50" charset="-128"/>
              </a:rPr>
              <a:t>★</a:t>
            </a:r>
            <a:endParaRPr lang="en-US" altLang="ja-JP" sz="2800" dirty="0">
              <a:solidFill>
                <a:srgbClr val="00B050"/>
              </a:solidFill>
              <a:latin typeface="Lucida Console" panose="020B0609040504020204" pitchFamily="49" charset="0"/>
              <a:ea typeface="HG丸ｺﾞｼｯｸM-PRO" panose="020F0600000000000000" pitchFamily="50" charset="-128"/>
            </a:endParaRPr>
          </a:p>
          <a:p>
            <a:pPr eaLnBrk="1" hangingPunct="1"/>
            <a:r>
              <a:rPr lang="en-US" altLang="ja-JP" sz="2800" dirty="0">
                <a:latin typeface="Lucida Console" panose="020B0609040504020204" pitchFamily="49" charset="0"/>
                <a:ea typeface="HG丸ｺﾞｼｯｸM-PRO" panose="020F0600000000000000" pitchFamily="50" charset="-128"/>
              </a:rPr>
              <a:t>  </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for</a:t>
            </a:r>
            <a:r>
              <a:rPr lang="ja-JP" altLang="en-US" sz="2800" dirty="0">
                <a:latin typeface="Lucida Console" panose="020B0609040504020204" pitchFamily="49" charset="0"/>
                <a:ea typeface="HG丸ｺﾞｼｯｸM-PRO" panose="020F0600000000000000" pitchFamily="50" charset="-128"/>
              </a:rPr>
              <a:t> </a:t>
            </a:r>
            <a:r>
              <a:rPr lang="en-US" altLang="ja-JP" sz="2800" dirty="0">
                <a:latin typeface="Lucida Console" panose="020B0609040504020204" pitchFamily="49" charset="0"/>
                <a:ea typeface="HG丸ｺﾞｼｯｸM-PRO" panose="020F0600000000000000" pitchFamily="50" charset="-128"/>
              </a:rPr>
              <a:t>(int b = 1; b &lt;= 3; b++) {</a:t>
            </a:r>
          </a:p>
          <a:p>
            <a:pPr eaLnBrk="1" hangingPunct="1"/>
            <a:r>
              <a:rPr lang="ja-JP" altLang="en-US" sz="2800" dirty="0">
                <a:latin typeface="Lucida Console" panose="020B0609040504020204" pitchFamily="49" charset="0"/>
                <a:ea typeface="HG丸ｺﾞｼｯｸM-PRO" panose="020F0600000000000000" pitchFamily="50" charset="-128"/>
              </a:rPr>
              <a:t>        </a:t>
            </a:r>
            <a:r>
              <a:rPr lang="pt-BR" altLang="ja-JP" sz="2800" dirty="0">
                <a:latin typeface="Lucida Console" panose="020B0609040504020204" pitchFamily="49" charset="0"/>
                <a:ea typeface="HG丸ｺﾞｼｯｸM-PRO" panose="020F0600000000000000" pitchFamily="50" charset="-128"/>
              </a:rPr>
              <a:t>printf("   </a:t>
            </a:r>
            <a:r>
              <a:rPr lang="en-US" altLang="ja-JP" sz="2800" dirty="0">
                <a:latin typeface="Lucida Console" panose="020B0609040504020204" pitchFamily="49" charset="0"/>
                <a:ea typeface="HG丸ｺﾞｼｯｸM-PRO" panose="020F0600000000000000" pitchFamily="50" charset="-128"/>
              </a:rPr>
              <a:t>b</a:t>
            </a:r>
            <a:r>
              <a:rPr lang="ja-JP" altLang="en-US" sz="2800" dirty="0">
                <a:latin typeface="Lucida Console" panose="020B0609040504020204" pitchFamily="49" charset="0"/>
                <a:ea typeface="HG丸ｺﾞｼｯｸM-PRO" panose="020F0600000000000000" pitchFamily="50" charset="-128"/>
              </a:rPr>
              <a:t> </a:t>
            </a:r>
            <a:r>
              <a:rPr lang="pt-BR" altLang="ja-JP" sz="2800" dirty="0">
                <a:latin typeface="Lucida Console" panose="020B0609040504020204" pitchFamily="49" charset="0"/>
                <a:ea typeface="HG丸ｺﾞｼｯｸM-PRO" panose="020F0600000000000000" pitchFamily="50" charset="-128"/>
              </a:rPr>
              <a:t>= %d¥n", b);</a:t>
            </a:r>
            <a:r>
              <a:rPr lang="en-US" altLang="ja-JP" sz="2800" dirty="0">
                <a:solidFill>
                  <a:srgbClr val="00B050"/>
                </a:solidFill>
                <a:latin typeface="Lucida Console" panose="020B0609040504020204" pitchFamily="49" charset="0"/>
                <a:ea typeface="HG丸ｺﾞｼｯｸM-PRO" panose="020F0600000000000000" pitchFamily="50" charset="-128"/>
              </a:rPr>
              <a:t>//</a:t>
            </a:r>
            <a:r>
              <a:rPr lang="ja-JP" altLang="en-US" sz="2800" dirty="0">
                <a:solidFill>
                  <a:srgbClr val="00B050"/>
                </a:solidFill>
                <a:latin typeface="Lucida Console" panose="020B0609040504020204" pitchFamily="49" charset="0"/>
                <a:ea typeface="HG丸ｺﾞｼｯｸM-PRO" panose="020F0600000000000000" pitchFamily="50" charset="-128"/>
              </a:rPr>
              <a:t>☆</a:t>
            </a:r>
            <a:r>
              <a:rPr lang="en-US" altLang="ja-JP" sz="2800" dirty="0">
                <a:latin typeface="Lucida Console" panose="020B0609040504020204" pitchFamily="49" charset="0"/>
                <a:ea typeface="HG丸ｺﾞｼｯｸM-PRO" panose="020F0600000000000000" pitchFamily="50" charset="-128"/>
              </a:rPr>
              <a:t> </a:t>
            </a:r>
          </a:p>
          <a:p>
            <a:pPr eaLnBrk="1" hangingPunct="1"/>
            <a:r>
              <a:rPr lang="en-US" altLang="ja-JP" sz="2800" dirty="0">
                <a:latin typeface="Lucida Console" panose="020B0609040504020204" pitchFamily="49" charset="0"/>
                <a:ea typeface="HG丸ｺﾞｼｯｸM-PRO" panose="020F0600000000000000" pitchFamily="50" charset="-128"/>
              </a:rPr>
              <a:t>    }</a:t>
            </a:r>
          </a:p>
          <a:p>
            <a:pPr eaLnBrk="1" hangingPunct="1"/>
            <a:r>
              <a:rPr lang="en-US" altLang="ja-JP" sz="2800" dirty="0">
                <a:latin typeface="Lucida Console" panose="020B0609040504020204" pitchFamily="49" charset="0"/>
                <a:ea typeface="HG丸ｺﾞｼｯｸM-PRO" panose="020F0600000000000000" pitchFamily="50" charset="-128"/>
              </a:rPr>
              <a:t>}</a:t>
            </a:r>
          </a:p>
        </p:txBody>
      </p:sp>
      <p:sp>
        <p:nvSpPr>
          <p:cNvPr id="7" name="コンテンツ プレースホルダ 2"/>
          <p:cNvSpPr txBox="1">
            <a:spLocks/>
          </p:cNvSpPr>
          <p:nvPr/>
        </p:nvSpPr>
        <p:spPr>
          <a:xfrm>
            <a:off x="285750" y="5072063"/>
            <a:ext cx="8401050" cy="11430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ja-JP" altLang="en-US" sz="2800" dirty="0">
                <a:latin typeface="+mn-lt"/>
                <a:ea typeface="+mn-ea"/>
              </a:rPr>
              <a:t>★の命令文は</a:t>
            </a:r>
            <a:r>
              <a:rPr lang="en-US" altLang="ja-JP" sz="2800" dirty="0">
                <a:latin typeface="+mn-lt"/>
                <a:ea typeface="+mn-ea"/>
              </a:rPr>
              <a:t>3</a:t>
            </a:r>
            <a:r>
              <a:rPr lang="ja-JP" altLang="en-US" sz="2800" dirty="0">
                <a:latin typeface="+mn-lt"/>
                <a:ea typeface="+mn-ea"/>
              </a:rPr>
              <a:t>回実行される</a:t>
            </a:r>
            <a:endParaRPr lang="en-US" altLang="ja-JP" sz="2800" dirty="0">
              <a:latin typeface="+mn-lt"/>
              <a:ea typeface="+mn-ea"/>
            </a:endParaRPr>
          </a:p>
          <a:p>
            <a:pPr marL="342900" indent="-342900" fontAlgn="auto">
              <a:spcBef>
                <a:spcPct val="20000"/>
              </a:spcBef>
              <a:spcAft>
                <a:spcPts val="0"/>
              </a:spcAft>
              <a:buFont typeface="Arial" pitchFamily="34" charset="0"/>
              <a:buNone/>
              <a:defRPr/>
            </a:pPr>
            <a:r>
              <a:rPr lang="ja-JP" altLang="en-US" sz="2800" dirty="0">
                <a:latin typeface="+mn-lt"/>
                <a:ea typeface="+mn-ea"/>
              </a:rPr>
              <a:t>☆の命令文は</a:t>
            </a:r>
            <a:r>
              <a:rPr lang="en-US" altLang="ja-JP" sz="2800" dirty="0">
                <a:latin typeface="+mn-lt"/>
                <a:ea typeface="+mn-ea"/>
              </a:rPr>
              <a:t>9</a:t>
            </a:r>
            <a:r>
              <a:rPr lang="ja-JP" altLang="en-US" sz="2800" dirty="0">
                <a:latin typeface="+mn-lt"/>
                <a:ea typeface="+mn-ea"/>
              </a:rPr>
              <a:t>回実行される</a:t>
            </a:r>
          </a:p>
        </p:txBody>
      </p:sp>
      <p:sp>
        <p:nvSpPr>
          <p:cNvPr id="2" name="テキスト ボックス 1">
            <a:extLst>
              <a:ext uri="{FF2B5EF4-FFF2-40B4-BE49-F238E27FC236}">
                <a16:creationId xmlns:a16="http://schemas.microsoft.com/office/drawing/2014/main" id="{062E8B26-6521-DB6C-2003-F1F248B9E49C}"/>
              </a:ext>
            </a:extLst>
          </p:cNvPr>
          <p:cNvSpPr txBox="1">
            <a:spLocks noChangeArrowheads="1"/>
          </p:cNvSpPr>
          <p:nvPr/>
        </p:nvSpPr>
        <p:spPr bwMode="auto">
          <a:xfrm>
            <a:off x="5796136" y="584563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ED3DD0-9B50-42DA-B5C0-B46B143480AB}"/>
              </a:ext>
            </a:extLst>
          </p:cNvPr>
          <p:cNvSpPr>
            <a:spLocks noGrp="1"/>
          </p:cNvSpPr>
          <p:nvPr>
            <p:ph type="ctrTitle"/>
          </p:nvPr>
        </p:nvSpPr>
        <p:spPr/>
        <p:txBody>
          <a:bodyPr/>
          <a:lstStyle/>
          <a:p>
            <a:r>
              <a:rPr lang="ja-JP" altLang="en-US" dirty="0"/>
              <a:t>配列</a:t>
            </a:r>
            <a:endParaRPr kumimoji="1" lang="ja-JP" altLang="en-US" dirty="0"/>
          </a:p>
        </p:txBody>
      </p:sp>
      <p:sp>
        <p:nvSpPr>
          <p:cNvPr id="3" name="字幕 2">
            <a:extLst>
              <a:ext uri="{FF2B5EF4-FFF2-40B4-BE49-F238E27FC236}">
                <a16:creationId xmlns:a16="http://schemas.microsoft.com/office/drawing/2014/main" id="{2630BA26-8978-9489-6979-F92F68AAA926}"/>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4729294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a:xfrm>
            <a:off x="457200" y="274638"/>
            <a:ext cx="8229600" cy="725487"/>
          </a:xfrm>
        </p:spPr>
        <p:txBody>
          <a:bodyPr/>
          <a:lstStyle/>
          <a:p>
            <a:pPr eaLnBrk="1" hangingPunct="1"/>
            <a:r>
              <a:rPr lang="en-US" altLang="ja-JP" dirty="0"/>
              <a:t>1</a:t>
            </a:r>
            <a:r>
              <a:rPr lang="ja-JP" altLang="en-US" dirty="0"/>
              <a:t>次元配列</a:t>
            </a:r>
          </a:p>
        </p:txBody>
      </p:sp>
      <p:sp>
        <p:nvSpPr>
          <p:cNvPr id="86019"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複数の値の入れ物が並んだもの</a:t>
            </a:r>
            <a:br>
              <a:rPr lang="en-US" altLang="ja-JP" sz="2800" dirty="0"/>
            </a:br>
            <a:r>
              <a:rPr lang="ja-JP" altLang="en-US" sz="2800" dirty="0"/>
              <a:t>（</a:t>
            </a:r>
            <a:r>
              <a:rPr lang="en-US" altLang="ja-JP" sz="2800" dirty="0"/>
              <a:t>1</a:t>
            </a:r>
            <a:r>
              <a:rPr lang="ja-JP" altLang="en-US" sz="2800" dirty="0"/>
              <a:t>次元配列とも呼ぶ）</a:t>
            </a:r>
            <a:endParaRPr lang="en-US" altLang="ja-JP" sz="2800" dirty="0"/>
          </a:p>
          <a:p>
            <a:pPr eaLnBrk="1" hangingPunct="1"/>
            <a:r>
              <a:rPr lang="ja-JP" altLang="en-US" sz="2800" dirty="0"/>
              <a:t>複数の値をまとめて扱うときに便利</a:t>
            </a:r>
          </a:p>
        </p:txBody>
      </p:sp>
      <p:pic>
        <p:nvPicPr>
          <p:cNvPr id="3" name="図 2">
            <a:extLst>
              <a:ext uri="{FF2B5EF4-FFF2-40B4-BE49-F238E27FC236}">
                <a16:creationId xmlns:a16="http://schemas.microsoft.com/office/drawing/2014/main" id="{660135E8-A525-EAFB-FBDD-0F694F132DCF}"/>
              </a:ext>
            </a:extLst>
          </p:cNvPr>
          <p:cNvPicPr>
            <a:picLocks noChangeAspect="1"/>
          </p:cNvPicPr>
          <p:nvPr/>
        </p:nvPicPr>
        <p:blipFill>
          <a:blip r:embed="rId3"/>
          <a:stretch>
            <a:fillRect/>
          </a:stretch>
        </p:blipFill>
        <p:spPr>
          <a:xfrm>
            <a:off x="457200" y="3140968"/>
            <a:ext cx="8068801" cy="2010056"/>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a:spLocks noGrp="1"/>
          </p:cNvSpPr>
          <p:nvPr>
            <p:ph type="title"/>
          </p:nvPr>
        </p:nvSpPr>
        <p:spPr>
          <a:xfrm>
            <a:off x="457200" y="274638"/>
            <a:ext cx="8229600" cy="725487"/>
          </a:xfrm>
        </p:spPr>
        <p:txBody>
          <a:bodyPr/>
          <a:lstStyle/>
          <a:p>
            <a:pPr eaLnBrk="1" hangingPunct="1"/>
            <a:r>
              <a:rPr lang="ja-JP" altLang="en-US"/>
              <a:t>配列の使い方</a:t>
            </a:r>
          </a:p>
        </p:txBody>
      </p:sp>
      <p:sp>
        <p:nvSpPr>
          <p:cNvPr id="87043" name="コンテンツ プレースホルダ 2"/>
          <p:cNvSpPr>
            <a:spLocks noGrp="1"/>
          </p:cNvSpPr>
          <p:nvPr>
            <p:ph idx="1"/>
          </p:nvPr>
        </p:nvSpPr>
        <p:spPr>
          <a:xfrm>
            <a:off x="457200" y="1214438"/>
            <a:ext cx="8229600" cy="5000625"/>
          </a:xfrm>
        </p:spPr>
        <p:txBody>
          <a:bodyPr/>
          <a:lstStyle/>
          <a:p>
            <a:pPr marL="514350" indent="-514350" eaLnBrk="1" hangingPunct="1">
              <a:buFont typeface="Lucida Console" panose="020B0609040504020204" pitchFamily="49" charset="0"/>
              <a:buAutoNum type="arabicPeriod"/>
            </a:pPr>
            <a:r>
              <a:rPr lang="ja-JP" altLang="en-US" sz="2800" dirty="0"/>
              <a:t>配列を表す変数を宣言する</a:t>
            </a:r>
            <a:br>
              <a:rPr lang="en-US" altLang="ja-JP" sz="2800" dirty="0"/>
            </a:br>
            <a:r>
              <a:rPr lang="en-US" altLang="ja-JP" sz="2800" dirty="0">
                <a:latin typeface="Lucida Console" panose="020B0609040504020204" pitchFamily="49" charset="0"/>
              </a:rPr>
              <a:t>int</a:t>
            </a:r>
            <a:r>
              <a:rPr lang="ja-JP" altLang="en-US" sz="2800" dirty="0">
                <a:latin typeface="Lucida Console" panose="020B0609040504020204" pitchFamily="49" charset="0"/>
              </a:rPr>
              <a:t> </a:t>
            </a:r>
            <a:r>
              <a:rPr lang="en-US" altLang="ja-JP" sz="2800" dirty="0">
                <a:latin typeface="Lucida Console" panose="020B0609040504020204" pitchFamily="49" charset="0"/>
              </a:rPr>
              <a:t>scores[5];</a:t>
            </a:r>
          </a:p>
          <a:p>
            <a:pPr marL="514350" indent="-514350" eaLnBrk="1" hangingPunct="1">
              <a:buFont typeface="Lucida Console" panose="020B0609040504020204" pitchFamily="49" charset="0"/>
              <a:buAutoNum type="arabicPeriod"/>
            </a:pPr>
            <a:endParaRPr lang="en-US" altLang="ja-JP" sz="2800" dirty="0">
              <a:latin typeface="Lucida Console" panose="020B0609040504020204" pitchFamily="49" charset="0"/>
            </a:endParaRPr>
          </a:p>
          <a:p>
            <a:pPr marL="514350" indent="-514350" eaLnBrk="1" hangingPunct="1">
              <a:buFont typeface="Lucida Console" panose="020B0609040504020204" pitchFamily="49" charset="0"/>
              <a:buAutoNum type="arabicPeriod"/>
            </a:pPr>
            <a:r>
              <a:rPr lang="ja-JP" altLang="en-US" sz="2800" dirty="0"/>
              <a:t>配列に値を入れる</a:t>
            </a:r>
            <a:br>
              <a:rPr lang="en-US" altLang="ja-JP" sz="2800" dirty="0"/>
            </a:br>
            <a:r>
              <a:rPr lang="en-US" altLang="ja-JP" sz="2800" dirty="0">
                <a:latin typeface="Lucida Console" panose="020B0609040504020204" pitchFamily="49" charset="0"/>
              </a:rPr>
              <a:t>scores[0] = 50;</a:t>
            </a:r>
            <a:br>
              <a:rPr lang="en-US" altLang="ja-JP" sz="2800" dirty="0"/>
            </a:br>
            <a:br>
              <a:rPr lang="en-US" altLang="ja-JP" sz="2800" dirty="0"/>
            </a:br>
            <a:r>
              <a:rPr lang="en-US" altLang="ja-JP" sz="2800" dirty="0">
                <a:latin typeface="Lucida Console" panose="020B0609040504020204" pitchFamily="49" charset="0"/>
              </a:rPr>
              <a:t>scores[4] = 80;</a:t>
            </a:r>
          </a:p>
          <a:p>
            <a:pPr marL="514350" indent="-514350" eaLnBrk="1" hangingPunct="1">
              <a:buFont typeface="Lucida Console" panose="020B0609040504020204" pitchFamily="49" charset="0"/>
              <a:buAutoNum type="arabicPeriod"/>
            </a:pPr>
            <a:endParaRPr lang="en-US" altLang="ja-JP" sz="2800" dirty="0"/>
          </a:p>
          <a:p>
            <a:pPr marL="514350" indent="-514350" eaLnBrk="1" hangingPunct="1">
              <a:buFont typeface="Lucida Console" panose="020B0609040504020204" pitchFamily="49" charset="0"/>
              <a:buAutoNum type="arabicPeriod"/>
            </a:pPr>
            <a:r>
              <a:rPr lang="ja-JP" altLang="en-US" sz="2800" dirty="0"/>
              <a:t>配列に入っている値を参照する。</a:t>
            </a:r>
            <a:br>
              <a:rPr lang="en-US" altLang="ja-JP" sz="2800" dirty="0"/>
            </a:br>
            <a:r>
              <a:rPr lang="ja-JP" altLang="en-US" sz="2800" dirty="0"/>
              <a:t>例：</a:t>
            </a:r>
            <a:r>
              <a:rPr lang="pt-BR" altLang="ja-JP" sz="2800" dirty="0">
                <a:latin typeface="Lucida Console" panose="020B0609040504020204" pitchFamily="49" charset="0"/>
              </a:rPr>
              <a:t>printf("%d¥n", scores[i]);</a:t>
            </a:r>
            <a:endParaRPr lang="en-US" altLang="ja-JP" sz="2400" dirty="0">
              <a:latin typeface="Lucida Console" panose="020B0609040504020204" pitchFamily="49" charset="0"/>
            </a:endParaRPr>
          </a:p>
        </p:txBody>
      </p:sp>
      <p:sp>
        <p:nvSpPr>
          <p:cNvPr id="87044" name="テキスト ボックス 3"/>
          <p:cNvSpPr txBox="1">
            <a:spLocks noChangeArrowheads="1"/>
          </p:cNvSpPr>
          <p:nvPr/>
        </p:nvSpPr>
        <p:spPr bwMode="auto">
          <a:xfrm>
            <a:off x="2411760" y="3573264"/>
            <a:ext cx="8620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400" dirty="0">
                <a:latin typeface="Lucida Console" panose="020B0609040504020204" pitchFamily="49" charset="0"/>
                <a:ea typeface="HG丸ｺﾞｼｯｸM-PRO" panose="020F0600000000000000" pitchFamily="50" charset="-128"/>
              </a:rPr>
              <a:t>…</a:t>
            </a:r>
            <a:endParaRPr lang="ja-JP" altLang="en-US" sz="4400" dirty="0">
              <a:latin typeface="Lucida Console" panose="020B0609040504020204" pitchFamily="49" charset="0"/>
              <a:ea typeface="HG丸ｺﾞｼｯｸM-PRO" panose="020F0600000000000000" pitchFamily="50" charset="-128"/>
            </a:endParaRPr>
          </a:p>
        </p:txBody>
      </p:sp>
      <p:sp>
        <p:nvSpPr>
          <p:cNvPr id="87045" name="テキスト ボックス 4"/>
          <p:cNvSpPr txBox="1">
            <a:spLocks noChangeArrowheads="1"/>
          </p:cNvSpPr>
          <p:nvPr/>
        </p:nvSpPr>
        <p:spPr bwMode="auto">
          <a:xfrm>
            <a:off x="4644008" y="3299618"/>
            <a:ext cx="4284662" cy="830263"/>
          </a:xfrm>
          <a:prstGeom prst="rect">
            <a:avLst/>
          </a:prstGeom>
          <a:solidFill>
            <a:schemeClr val="tx2"/>
          </a:solidFill>
          <a:ln w="28575">
            <a:noFill/>
            <a:miter lim="800000"/>
            <a:headEnd/>
            <a:tailEnd/>
          </a:ln>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solidFill>
                  <a:schemeClr val="bg1"/>
                </a:solidFill>
                <a:latin typeface="Lucida Console" panose="020B0609040504020204" pitchFamily="49" charset="0"/>
                <a:ea typeface="+mn-ea"/>
              </a:rPr>
              <a:t>[]</a:t>
            </a:r>
            <a:r>
              <a:rPr lang="ja-JP" altLang="en-US" sz="2400" dirty="0">
                <a:solidFill>
                  <a:schemeClr val="bg1"/>
                </a:solidFill>
                <a:latin typeface="+mn-ea"/>
                <a:ea typeface="+mn-ea"/>
              </a:rPr>
              <a:t>の中の数字はインデックス</a:t>
            </a:r>
            <a:endParaRPr lang="en-US" altLang="ja-JP" sz="2400" dirty="0">
              <a:solidFill>
                <a:schemeClr val="bg1"/>
              </a:solidFill>
              <a:latin typeface="+mn-ea"/>
              <a:ea typeface="+mn-ea"/>
            </a:endParaRPr>
          </a:p>
          <a:p>
            <a:pPr eaLnBrk="1" hangingPunct="1"/>
            <a:r>
              <a:rPr lang="en-US" altLang="ja-JP" sz="2400" dirty="0">
                <a:solidFill>
                  <a:schemeClr val="bg1"/>
                </a:solidFill>
                <a:latin typeface="+mn-ea"/>
                <a:ea typeface="+mn-ea"/>
              </a:rPr>
              <a:t>0</a:t>
            </a:r>
            <a:r>
              <a:rPr lang="ja-JP" altLang="en-US" sz="2400" dirty="0">
                <a:solidFill>
                  <a:schemeClr val="bg1"/>
                </a:solidFill>
                <a:latin typeface="+mn-ea"/>
                <a:ea typeface="+mn-ea"/>
              </a:rPr>
              <a:t>～</a:t>
            </a:r>
            <a:r>
              <a:rPr lang="en-US" altLang="ja-JP" sz="2400" dirty="0">
                <a:solidFill>
                  <a:schemeClr val="bg1"/>
                </a:solidFill>
                <a:latin typeface="+mn-ea"/>
                <a:ea typeface="+mn-ea"/>
              </a:rPr>
              <a:t>(</a:t>
            </a:r>
            <a:r>
              <a:rPr lang="ja-JP" altLang="en-US" sz="2400" dirty="0">
                <a:solidFill>
                  <a:schemeClr val="bg1"/>
                </a:solidFill>
                <a:latin typeface="+mn-ea"/>
                <a:ea typeface="+mn-ea"/>
              </a:rPr>
              <a:t>要素の数</a:t>
            </a:r>
            <a:r>
              <a:rPr lang="en-US" altLang="ja-JP" sz="2400" dirty="0">
                <a:solidFill>
                  <a:schemeClr val="bg1"/>
                </a:solidFill>
                <a:latin typeface="+mn-ea"/>
                <a:ea typeface="+mn-ea"/>
              </a:rPr>
              <a:t>-1)</a:t>
            </a:r>
            <a:r>
              <a:rPr lang="ja-JP" altLang="en-US" sz="2400" dirty="0">
                <a:solidFill>
                  <a:schemeClr val="bg1"/>
                </a:solidFill>
                <a:latin typeface="+mn-ea"/>
                <a:ea typeface="+mn-ea"/>
              </a:rPr>
              <a:t>を指定する</a:t>
            </a:r>
          </a:p>
        </p:txBody>
      </p:sp>
      <p:cxnSp>
        <p:nvCxnSpPr>
          <p:cNvPr id="3" name="直線矢印コネクタ 2">
            <a:extLst>
              <a:ext uri="{FF2B5EF4-FFF2-40B4-BE49-F238E27FC236}">
                <a16:creationId xmlns:a16="http://schemas.microsoft.com/office/drawing/2014/main" id="{3DA0A631-68CC-B669-B0EC-FBEF44B202D5}"/>
              </a:ext>
            </a:extLst>
          </p:cNvPr>
          <p:cNvCxnSpPr/>
          <p:nvPr/>
        </p:nvCxnSpPr>
        <p:spPr>
          <a:xfrm flipH="1">
            <a:off x="4283968" y="198884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8503899-0850-06E9-7CDD-C9DF80E2F416}"/>
              </a:ext>
            </a:extLst>
          </p:cNvPr>
          <p:cNvSpPr txBox="1"/>
          <p:nvPr/>
        </p:nvSpPr>
        <p:spPr>
          <a:xfrm>
            <a:off x="4960919" y="1780540"/>
            <a:ext cx="2262158" cy="369332"/>
          </a:xfrm>
          <a:prstGeom prst="rect">
            <a:avLst/>
          </a:prstGeom>
          <a:noFill/>
        </p:spPr>
        <p:txBody>
          <a:bodyPr wrap="none" rtlCol="0">
            <a:spAutoFit/>
          </a:bodyPr>
          <a:lstStyle/>
          <a:p>
            <a:r>
              <a:rPr lang="ja-JP" altLang="en-US" dirty="0">
                <a:latin typeface="+mn-ea"/>
                <a:ea typeface="+mn-ea"/>
              </a:rPr>
              <a:t>要素の数を指定する</a:t>
            </a:r>
            <a:endParaRPr kumimoji="1" lang="ja-JP" altLang="en-US" dirty="0">
              <a:latin typeface="+mn-ea"/>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269AFF-B390-4A80-AF90-5468D0E40F99}"/>
              </a:ext>
            </a:extLst>
          </p:cNvPr>
          <p:cNvSpPr>
            <a:spLocks noGrp="1"/>
          </p:cNvSpPr>
          <p:nvPr>
            <p:ph type="title"/>
          </p:nvPr>
        </p:nvSpPr>
        <p:spPr/>
        <p:txBody>
          <a:bodyPr>
            <a:normAutofit/>
          </a:bodyPr>
          <a:lstStyle/>
          <a:p>
            <a:r>
              <a:rPr lang="ja-JP" altLang="en-US" dirty="0"/>
              <a:t>全体の流れ</a:t>
            </a:r>
            <a:endParaRPr kumimoji="1" lang="ja-JP" altLang="en-US" dirty="0"/>
          </a:p>
        </p:txBody>
      </p:sp>
      <p:sp>
        <p:nvSpPr>
          <p:cNvPr id="3" name="コンテンツ プレースホルダー 2">
            <a:extLst>
              <a:ext uri="{FF2B5EF4-FFF2-40B4-BE49-F238E27FC236}">
                <a16:creationId xmlns:a16="http://schemas.microsoft.com/office/drawing/2014/main" id="{193B6B94-3B87-4B47-995C-7DB2A81C1BB8}"/>
              </a:ext>
            </a:extLst>
          </p:cNvPr>
          <p:cNvSpPr>
            <a:spLocks noGrp="1"/>
          </p:cNvSpPr>
          <p:nvPr>
            <p:ph idx="1"/>
          </p:nvPr>
        </p:nvSpPr>
        <p:spPr/>
        <p:txBody>
          <a:bodyPr/>
          <a:lstStyle/>
          <a:p>
            <a:pPr marL="514350" indent="-514350">
              <a:buFont typeface="+mj-lt"/>
              <a:buAutoNum type="arabicPeriod"/>
            </a:pPr>
            <a:r>
              <a:rPr lang="en-US" altLang="ja-JP" dirty="0"/>
              <a:t>C</a:t>
            </a:r>
            <a:r>
              <a:rPr lang="ja-JP" altLang="en-US" dirty="0"/>
              <a:t>言語</a:t>
            </a:r>
            <a:r>
              <a:rPr kumimoji="1" lang="ja-JP" altLang="en-US" dirty="0"/>
              <a:t>に触れる</a:t>
            </a:r>
            <a:endParaRPr kumimoji="1" lang="en-US" altLang="ja-JP" dirty="0"/>
          </a:p>
          <a:p>
            <a:pPr marL="514350" indent="-514350">
              <a:buFont typeface="+mj-lt"/>
              <a:buAutoNum type="arabicPeriod"/>
            </a:pPr>
            <a:r>
              <a:rPr lang="en-US" altLang="ja-JP" dirty="0"/>
              <a:t>C</a:t>
            </a:r>
            <a:r>
              <a:rPr lang="ja-JP" altLang="en-US" dirty="0"/>
              <a:t>言語</a:t>
            </a:r>
            <a:r>
              <a:rPr kumimoji="1" lang="ja-JP" altLang="en-US" dirty="0"/>
              <a:t>の基本</a:t>
            </a:r>
            <a:endParaRPr kumimoji="1" lang="en-US" altLang="ja-JP" dirty="0"/>
          </a:p>
          <a:p>
            <a:pPr marL="514350" indent="-514350">
              <a:buFont typeface="+mj-lt"/>
              <a:buAutoNum type="arabicPeriod"/>
            </a:pPr>
            <a:r>
              <a:rPr kumimoji="1" lang="ja-JP" altLang="en-US" dirty="0"/>
              <a:t>条件分岐と繰り返し</a:t>
            </a:r>
            <a:endParaRPr kumimoji="1" lang="en-US" altLang="ja-JP" dirty="0"/>
          </a:p>
          <a:p>
            <a:pPr marL="514350" indent="-514350">
              <a:buFont typeface="+mj-lt"/>
              <a:buAutoNum type="arabicPeriod"/>
            </a:pPr>
            <a:r>
              <a:rPr kumimoji="1" lang="ja-JP" altLang="en-US" dirty="0"/>
              <a:t>関数</a:t>
            </a:r>
            <a:endParaRPr lang="en-US" altLang="ja-JP" dirty="0"/>
          </a:p>
          <a:p>
            <a:pPr marL="514350" indent="-514350">
              <a:buFont typeface="+mj-lt"/>
              <a:buAutoNum type="arabicPeriod"/>
            </a:pPr>
            <a:r>
              <a:rPr kumimoji="1" lang="ja-JP" altLang="en-US" dirty="0"/>
              <a:t>アドレスとポインタ</a:t>
            </a:r>
            <a:endParaRPr kumimoji="1" lang="en-US" altLang="ja-JP" dirty="0"/>
          </a:p>
          <a:p>
            <a:pPr marL="514350" indent="-514350">
              <a:buFont typeface="+mj-lt"/>
              <a:buAutoNum type="arabicPeriod"/>
            </a:pPr>
            <a:r>
              <a:rPr lang="ja-JP" altLang="en-US" dirty="0"/>
              <a:t>文字列の扱いと構造体</a:t>
            </a:r>
            <a:endParaRPr lang="en-US" altLang="ja-JP" dirty="0"/>
          </a:p>
          <a:p>
            <a:pPr marL="514350" indent="-514350">
              <a:buFont typeface="+mj-lt"/>
              <a:buAutoNum type="arabicPeriod"/>
            </a:pPr>
            <a:r>
              <a:rPr lang="ja-JP" altLang="en-US" dirty="0"/>
              <a:t>一歩進んだ</a:t>
            </a:r>
            <a:r>
              <a:rPr lang="en-US" altLang="ja-JP" dirty="0"/>
              <a:t>C</a:t>
            </a:r>
            <a:r>
              <a:rPr lang="ja-JP" altLang="en-US" dirty="0"/>
              <a:t>言語プログラミング</a:t>
            </a:r>
            <a:endParaRPr lang="en-US" altLang="ja-JP" dirty="0"/>
          </a:p>
          <a:p>
            <a:pPr marL="514350" indent="-514350">
              <a:buFont typeface="+mj-lt"/>
              <a:buAutoNum type="arabicPeriod"/>
            </a:pPr>
            <a:r>
              <a:rPr kumimoji="1" lang="ja-JP" altLang="en-US" dirty="0"/>
              <a:t>データ構造とアルゴリズム</a:t>
            </a:r>
          </a:p>
        </p:txBody>
      </p:sp>
    </p:spTree>
    <p:extLst>
      <p:ext uri="{BB962C8B-B14F-4D97-AF65-F5344CB8AC3E}">
        <p14:creationId xmlns:p14="http://schemas.microsoft.com/office/powerpoint/2010/main" val="31565180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タイトル 1"/>
          <p:cNvSpPr>
            <a:spLocks noGrp="1"/>
          </p:cNvSpPr>
          <p:nvPr>
            <p:ph type="title"/>
          </p:nvPr>
        </p:nvSpPr>
        <p:spPr>
          <a:xfrm>
            <a:off x="457200" y="274638"/>
            <a:ext cx="8229600" cy="725487"/>
          </a:xfrm>
        </p:spPr>
        <p:txBody>
          <a:bodyPr/>
          <a:lstStyle/>
          <a:p>
            <a:pPr eaLnBrk="1" hangingPunct="1"/>
            <a:r>
              <a:rPr lang="ja-JP" altLang="en-US"/>
              <a:t>配列の使用</a:t>
            </a:r>
          </a:p>
        </p:txBody>
      </p:sp>
      <p:pic>
        <p:nvPicPr>
          <p:cNvPr id="3" name="図 2">
            <a:extLst>
              <a:ext uri="{FF2B5EF4-FFF2-40B4-BE49-F238E27FC236}">
                <a16:creationId xmlns:a16="http://schemas.microsoft.com/office/drawing/2014/main" id="{2A02FB4A-6ABA-301E-BB75-1C253B298698}"/>
              </a:ext>
            </a:extLst>
          </p:cNvPr>
          <p:cNvPicPr>
            <a:picLocks noChangeAspect="1"/>
          </p:cNvPicPr>
          <p:nvPr/>
        </p:nvPicPr>
        <p:blipFill>
          <a:blip r:embed="rId3"/>
          <a:stretch>
            <a:fillRect/>
          </a:stretch>
        </p:blipFill>
        <p:spPr>
          <a:xfrm>
            <a:off x="611560" y="1794664"/>
            <a:ext cx="7993880" cy="357855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タイトル 1"/>
          <p:cNvSpPr>
            <a:spLocks noGrp="1"/>
          </p:cNvSpPr>
          <p:nvPr>
            <p:ph type="title"/>
          </p:nvPr>
        </p:nvSpPr>
        <p:spPr>
          <a:xfrm>
            <a:off x="457200" y="274638"/>
            <a:ext cx="8229600" cy="725487"/>
          </a:xfrm>
        </p:spPr>
        <p:txBody>
          <a:bodyPr/>
          <a:lstStyle/>
          <a:p>
            <a:pPr eaLnBrk="1" hangingPunct="1"/>
            <a:r>
              <a:rPr lang="ja-JP" altLang="en-US"/>
              <a:t>配列の使用</a:t>
            </a:r>
          </a:p>
        </p:txBody>
      </p:sp>
      <p:sp>
        <p:nvSpPr>
          <p:cNvPr id="89091" name="コンテンツ プレースホルダ 2"/>
          <p:cNvSpPr>
            <a:spLocks noGrp="1"/>
          </p:cNvSpPr>
          <p:nvPr>
            <p:ph idx="1"/>
          </p:nvPr>
        </p:nvSpPr>
        <p:spPr>
          <a:xfrm>
            <a:off x="457200" y="1143000"/>
            <a:ext cx="8229600" cy="714375"/>
          </a:xfrm>
        </p:spPr>
        <p:txBody>
          <a:bodyPr/>
          <a:lstStyle/>
          <a:p>
            <a:pPr marL="0" indent="0" eaLnBrk="1" hangingPunct="1">
              <a:buNone/>
            </a:pPr>
            <a:r>
              <a:rPr lang="ja-JP" altLang="en-US" sz="2800" dirty="0"/>
              <a:t>配列は次のようにしても初期化できる</a:t>
            </a:r>
          </a:p>
        </p:txBody>
      </p:sp>
      <p:sp>
        <p:nvSpPr>
          <p:cNvPr id="89092" name="テキスト ボックス 3"/>
          <p:cNvSpPr txBox="1">
            <a:spLocks noChangeArrowheads="1"/>
          </p:cNvSpPr>
          <p:nvPr/>
        </p:nvSpPr>
        <p:spPr bwMode="auto">
          <a:xfrm>
            <a:off x="539552" y="1928813"/>
            <a:ext cx="7814071" cy="461665"/>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scores[5] = {50, 55, 70, 65, 80};</a:t>
            </a:r>
          </a:p>
        </p:txBody>
      </p:sp>
      <p:sp>
        <p:nvSpPr>
          <p:cNvPr id="5" name="コンテンツ プレースホルダ 2"/>
          <p:cNvSpPr txBox="1">
            <a:spLocks/>
          </p:cNvSpPr>
          <p:nvPr/>
        </p:nvSpPr>
        <p:spPr>
          <a:xfrm>
            <a:off x="457200" y="3429000"/>
            <a:ext cx="8229600" cy="645790"/>
          </a:xfrm>
          <a:prstGeom prst="rect">
            <a:avLst/>
          </a:prstGeom>
        </p:spPr>
        <p:txBody>
          <a:bodyPr>
            <a:noAutofit/>
          </a:bodyPr>
          <a:lstStyle/>
          <a:p>
            <a:pPr fontAlgn="auto">
              <a:spcBef>
                <a:spcPct val="20000"/>
              </a:spcBef>
              <a:spcAft>
                <a:spcPts val="0"/>
              </a:spcAft>
              <a:defRPr/>
            </a:pPr>
            <a:r>
              <a:rPr lang="ja-JP" altLang="en-US" sz="2800" dirty="0">
                <a:latin typeface="+mn-lt"/>
                <a:ea typeface="+mn-ea"/>
              </a:rPr>
              <a:t>要素の数の記述を省略できる</a:t>
            </a:r>
          </a:p>
        </p:txBody>
      </p:sp>
      <p:sp>
        <p:nvSpPr>
          <p:cNvPr id="89094" name="テキスト ボックス 5"/>
          <p:cNvSpPr txBox="1">
            <a:spLocks noChangeArrowheads="1"/>
          </p:cNvSpPr>
          <p:nvPr/>
        </p:nvSpPr>
        <p:spPr bwMode="auto">
          <a:xfrm>
            <a:off x="539552" y="4262438"/>
            <a:ext cx="7814071" cy="461665"/>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scores[] = {50, 55, 70, 65, 80};</a:t>
            </a:r>
          </a:p>
        </p:txBody>
      </p:sp>
      <p:sp>
        <p:nvSpPr>
          <p:cNvPr id="2" name="テキスト ボックス 1">
            <a:extLst>
              <a:ext uri="{FF2B5EF4-FFF2-40B4-BE49-F238E27FC236}">
                <a16:creationId xmlns:a16="http://schemas.microsoft.com/office/drawing/2014/main" id="{1050E06B-0029-2231-CA8B-4F063E1DF808}"/>
              </a:ext>
            </a:extLst>
          </p:cNvPr>
          <p:cNvSpPr txBox="1">
            <a:spLocks noChangeArrowheads="1"/>
          </p:cNvSpPr>
          <p:nvPr/>
        </p:nvSpPr>
        <p:spPr bwMode="auto">
          <a:xfrm>
            <a:off x="5796136" y="584563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タイトル 1"/>
          <p:cNvSpPr>
            <a:spLocks noGrp="1"/>
          </p:cNvSpPr>
          <p:nvPr>
            <p:ph type="title"/>
          </p:nvPr>
        </p:nvSpPr>
        <p:spPr>
          <a:xfrm>
            <a:off x="457200" y="274638"/>
            <a:ext cx="8229600" cy="725487"/>
          </a:xfrm>
        </p:spPr>
        <p:txBody>
          <a:bodyPr/>
          <a:lstStyle/>
          <a:p>
            <a:pPr eaLnBrk="1" hangingPunct="1"/>
            <a:r>
              <a:rPr lang="ja-JP" altLang="en-US"/>
              <a:t>多次元配列（配列の配列）</a:t>
            </a:r>
          </a:p>
        </p:txBody>
      </p:sp>
      <p:sp>
        <p:nvSpPr>
          <p:cNvPr id="91140" name="テキスト ボックス 4"/>
          <p:cNvSpPr txBox="1">
            <a:spLocks noChangeArrowheads="1"/>
          </p:cNvSpPr>
          <p:nvPr/>
        </p:nvSpPr>
        <p:spPr bwMode="auto">
          <a:xfrm>
            <a:off x="571500" y="1285875"/>
            <a:ext cx="8215313" cy="1200329"/>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r>
              <a:rPr lang="en-US" altLang="ja-JP" dirty="0"/>
              <a:t>int scores[3][5];</a:t>
            </a:r>
          </a:p>
          <a:p>
            <a:r>
              <a:rPr lang="en-US" altLang="ja-JP" dirty="0"/>
              <a:t>scores[0][0] = 50;</a:t>
            </a:r>
          </a:p>
          <a:p>
            <a:r>
              <a:rPr lang="en-US" altLang="ja-JP" dirty="0"/>
              <a:t>scores[2][3] = 65;</a:t>
            </a:r>
          </a:p>
        </p:txBody>
      </p:sp>
      <p:pic>
        <p:nvPicPr>
          <p:cNvPr id="3" name="図 2">
            <a:extLst>
              <a:ext uri="{FF2B5EF4-FFF2-40B4-BE49-F238E27FC236}">
                <a16:creationId xmlns:a16="http://schemas.microsoft.com/office/drawing/2014/main" id="{B87D4B3D-8C08-ABE3-152F-659AA735006E}"/>
              </a:ext>
            </a:extLst>
          </p:cNvPr>
          <p:cNvPicPr>
            <a:picLocks noChangeAspect="1"/>
          </p:cNvPicPr>
          <p:nvPr/>
        </p:nvPicPr>
        <p:blipFill>
          <a:blip r:embed="rId3"/>
          <a:stretch>
            <a:fillRect/>
          </a:stretch>
        </p:blipFill>
        <p:spPr>
          <a:xfrm>
            <a:off x="683568" y="2813616"/>
            <a:ext cx="7236296" cy="3116361"/>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37490-3E7A-6D09-6D89-2DDF2F5140AE}"/>
              </a:ext>
            </a:extLst>
          </p:cNvPr>
          <p:cNvSpPr>
            <a:spLocks noGrp="1"/>
          </p:cNvSpPr>
          <p:nvPr>
            <p:ph type="title"/>
          </p:nvPr>
        </p:nvSpPr>
        <p:spPr/>
        <p:txBody>
          <a:bodyPr/>
          <a:lstStyle/>
          <a:p>
            <a:r>
              <a:rPr kumimoji="1" lang="en-US" altLang="ja-JP" dirty="0"/>
              <a:t>2</a:t>
            </a:r>
            <a:r>
              <a:rPr kumimoji="1" lang="ja-JP" altLang="en-US" dirty="0"/>
              <a:t>次元配列の宣言と初期化</a:t>
            </a:r>
          </a:p>
        </p:txBody>
      </p:sp>
      <p:pic>
        <p:nvPicPr>
          <p:cNvPr id="6" name="図 5">
            <a:extLst>
              <a:ext uri="{FF2B5EF4-FFF2-40B4-BE49-F238E27FC236}">
                <a16:creationId xmlns:a16="http://schemas.microsoft.com/office/drawing/2014/main" id="{8F54BEF8-6D74-9CE5-8B25-CE172CA60D93}"/>
              </a:ext>
            </a:extLst>
          </p:cNvPr>
          <p:cNvPicPr>
            <a:picLocks noChangeAspect="1"/>
          </p:cNvPicPr>
          <p:nvPr/>
        </p:nvPicPr>
        <p:blipFill>
          <a:blip r:embed="rId2"/>
          <a:stretch>
            <a:fillRect/>
          </a:stretch>
        </p:blipFill>
        <p:spPr>
          <a:xfrm>
            <a:off x="864849" y="1721437"/>
            <a:ext cx="3222827" cy="1732111"/>
          </a:xfrm>
          <a:prstGeom prst="rect">
            <a:avLst/>
          </a:prstGeom>
        </p:spPr>
      </p:pic>
      <p:pic>
        <p:nvPicPr>
          <p:cNvPr id="8" name="図 7">
            <a:extLst>
              <a:ext uri="{FF2B5EF4-FFF2-40B4-BE49-F238E27FC236}">
                <a16:creationId xmlns:a16="http://schemas.microsoft.com/office/drawing/2014/main" id="{99255453-0DB5-C98F-A25A-AF1C728378FE}"/>
              </a:ext>
            </a:extLst>
          </p:cNvPr>
          <p:cNvPicPr>
            <a:picLocks noChangeAspect="1"/>
          </p:cNvPicPr>
          <p:nvPr/>
        </p:nvPicPr>
        <p:blipFill>
          <a:blip r:embed="rId3"/>
          <a:stretch>
            <a:fillRect/>
          </a:stretch>
        </p:blipFill>
        <p:spPr>
          <a:xfrm>
            <a:off x="835257" y="4366084"/>
            <a:ext cx="4220274" cy="2088232"/>
          </a:xfrm>
          <a:prstGeom prst="rect">
            <a:avLst/>
          </a:prstGeom>
        </p:spPr>
      </p:pic>
      <p:sp>
        <p:nvSpPr>
          <p:cNvPr id="9" name="コンテンツ プレースホルダ 2">
            <a:extLst>
              <a:ext uri="{FF2B5EF4-FFF2-40B4-BE49-F238E27FC236}">
                <a16:creationId xmlns:a16="http://schemas.microsoft.com/office/drawing/2014/main" id="{6C2E4F01-A7B3-92A0-3CBB-00EAF32A5EA7}"/>
              </a:ext>
            </a:extLst>
          </p:cNvPr>
          <p:cNvSpPr>
            <a:spLocks noGrp="1"/>
          </p:cNvSpPr>
          <p:nvPr>
            <p:ph idx="1"/>
          </p:nvPr>
        </p:nvSpPr>
        <p:spPr>
          <a:xfrm>
            <a:off x="457200" y="1143000"/>
            <a:ext cx="8229600" cy="714375"/>
          </a:xfrm>
        </p:spPr>
        <p:txBody>
          <a:bodyPr/>
          <a:lstStyle/>
          <a:p>
            <a:pPr marL="0" indent="0" eaLnBrk="1" hangingPunct="1">
              <a:buNone/>
            </a:pPr>
            <a:r>
              <a:rPr lang="en-US" altLang="ja-JP" sz="2800" dirty="0"/>
              <a:t>2</a:t>
            </a:r>
            <a:r>
              <a:rPr lang="ja-JP" altLang="en-US" sz="2800" dirty="0"/>
              <a:t>次元配列は次のようにしても初期化できる</a:t>
            </a:r>
          </a:p>
        </p:txBody>
      </p:sp>
      <p:sp>
        <p:nvSpPr>
          <p:cNvPr id="10" name="コンテンツ プレースホルダ 2">
            <a:extLst>
              <a:ext uri="{FF2B5EF4-FFF2-40B4-BE49-F238E27FC236}">
                <a16:creationId xmlns:a16="http://schemas.microsoft.com/office/drawing/2014/main" id="{62B33369-8725-9B08-4BAC-F3D2B0DFA11A}"/>
              </a:ext>
            </a:extLst>
          </p:cNvPr>
          <p:cNvSpPr txBox="1">
            <a:spLocks/>
          </p:cNvSpPr>
          <p:nvPr/>
        </p:nvSpPr>
        <p:spPr bwMode="auto">
          <a:xfrm>
            <a:off x="421781" y="3749675"/>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ja-JP" altLang="en-US" sz="2800" dirty="0"/>
              <a:t>最初の配列の要素数の記述は省略できる</a:t>
            </a:r>
          </a:p>
        </p:txBody>
      </p:sp>
    </p:spTree>
    <p:extLst>
      <p:ext uri="{BB962C8B-B14F-4D97-AF65-F5344CB8AC3E}">
        <p14:creationId xmlns:p14="http://schemas.microsoft.com/office/powerpoint/2010/main" val="19711569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3"/>
          <p:cNvSpPr>
            <a:spLocks noGrp="1"/>
          </p:cNvSpPr>
          <p:nvPr>
            <p:ph type="ctrTitle"/>
          </p:nvPr>
        </p:nvSpPr>
        <p:spPr/>
        <p:txBody>
          <a:bodyPr/>
          <a:lstStyle/>
          <a:p>
            <a:pPr eaLnBrk="1" hangingPunct="1"/>
            <a:r>
              <a:rPr lang="ja-JP" altLang="en-US" dirty="0"/>
              <a:t>第</a:t>
            </a:r>
            <a:r>
              <a:rPr lang="en-US" altLang="ja-JP" dirty="0"/>
              <a:t>4</a:t>
            </a:r>
            <a:r>
              <a:rPr lang="ja-JP" altLang="en-US" dirty="0"/>
              <a:t>章  関数</a:t>
            </a:r>
          </a:p>
        </p:txBody>
      </p:sp>
      <p:sp>
        <p:nvSpPr>
          <p:cNvPr id="4" name="四角形: 角を丸くする 3">
            <a:extLst>
              <a:ext uri="{FF2B5EF4-FFF2-40B4-BE49-F238E27FC236}">
                <a16:creationId xmlns:a16="http://schemas.microsoft.com/office/drawing/2014/main" id="{359B8340-23AC-4610-8F0D-847F9B46B1C1}"/>
              </a:ext>
            </a:extLst>
          </p:cNvPr>
          <p:cNvSpPr/>
          <p:nvPr/>
        </p:nvSpPr>
        <p:spPr>
          <a:xfrm>
            <a:off x="395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94D081A8-6BAB-4A8C-8320-6D04A0285504}"/>
              </a:ext>
            </a:extLst>
          </p:cNvPr>
          <p:cNvSpPr/>
          <p:nvPr/>
        </p:nvSpPr>
        <p:spPr>
          <a:xfrm>
            <a:off x="431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1111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325F7-A272-6517-FEFC-73B3447761DB}"/>
              </a:ext>
            </a:extLst>
          </p:cNvPr>
          <p:cNvSpPr>
            <a:spLocks noGrp="1"/>
          </p:cNvSpPr>
          <p:nvPr>
            <p:ph type="ctrTitle"/>
          </p:nvPr>
        </p:nvSpPr>
        <p:spPr/>
        <p:txBody>
          <a:bodyPr/>
          <a:lstStyle/>
          <a:p>
            <a:r>
              <a:rPr kumimoji="1" lang="ja-JP" altLang="en-US" dirty="0"/>
              <a:t>関数とは</a:t>
            </a:r>
          </a:p>
        </p:txBody>
      </p:sp>
      <p:sp>
        <p:nvSpPr>
          <p:cNvPr id="3" name="字幕 2">
            <a:extLst>
              <a:ext uri="{FF2B5EF4-FFF2-40B4-BE49-F238E27FC236}">
                <a16:creationId xmlns:a16="http://schemas.microsoft.com/office/drawing/2014/main" id="{B0742975-1AC3-1EC6-71E9-EF8DA9F6659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2715291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タイトル 1"/>
          <p:cNvSpPr>
            <a:spLocks noGrp="1"/>
          </p:cNvSpPr>
          <p:nvPr>
            <p:ph type="title"/>
          </p:nvPr>
        </p:nvSpPr>
        <p:spPr>
          <a:xfrm>
            <a:off x="457200" y="274638"/>
            <a:ext cx="8229600" cy="725487"/>
          </a:xfrm>
        </p:spPr>
        <p:txBody>
          <a:bodyPr>
            <a:normAutofit/>
          </a:bodyPr>
          <a:lstStyle/>
          <a:p>
            <a:pPr eaLnBrk="1" hangingPunct="1"/>
            <a:r>
              <a:rPr lang="ja-JP" altLang="en-US" dirty="0"/>
              <a:t>関数とは</a:t>
            </a:r>
          </a:p>
        </p:txBody>
      </p:sp>
      <p:sp>
        <p:nvSpPr>
          <p:cNvPr id="110595" name="コンテンツ プレースホルダ 2"/>
          <p:cNvSpPr>
            <a:spLocks noGrp="1"/>
          </p:cNvSpPr>
          <p:nvPr>
            <p:ph idx="1"/>
          </p:nvPr>
        </p:nvSpPr>
        <p:spPr>
          <a:xfrm>
            <a:off x="457200" y="1214438"/>
            <a:ext cx="8229600" cy="5000625"/>
          </a:xfrm>
        </p:spPr>
        <p:txBody>
          <a:bodyPr/>
          <a:lstStyle/>
          <a:p>
            <a:pPr eaLnBrk="1" hangingPunct="1"/>
            <a:r>
              <a:rPr lang="ja-JP" altLang="en-US" sz="2800" dirty="0"/>
              <a:t>長いプログラムが必要になるときは、命令文を分けて管理した方が見通しがよくなる</a:t>
            </a:r>
            <a:endParaRPr lang="en-US" altLang="ja-JP" sz="2800" dirty="0"/>
          </a:p>
          <a:p>
            <a:pPr eaLnBrk="1" hangingPunct="1"/>
            <a:r>
              <a:rPr lang="ja-JP" altLang="en-US" sz="2800" dirty="0"/>
              <a:t>関数は複数の命令文をまとめたもの</a:t>
            </a:r>
            <a:endParaRPr lang="en-US" altLang="ja-JP" sz="2800" dirty="0"/>
          </a:p>
          <a:p>
            <a:pPr marL="0" indent="0" eaLnBrk="1" hangingPunct="1">
              <a:buNone/>
            </a:pPr>
            <a:endParaRPr lang="en-US" altLang="ja-JP" sz="2800" dirty="0">
              <a:latin typeface="Lucida Console" panose="020B0609040504020204" pitchFamily="49" charset="0"/>
              <a:ea typeface="HG丸ｺﾞｼｯｸM-PRO" panose="020F0600000000000000" pitchFamily="50" charset="-128"/>
            </a:endParaRPr>
          </a:p>
          <a:p>
            <a:pPr marL="0" indent="0" eaLnBrk="1" hangingPunct="1">
              <a:buNone/>
            </a:pPr>
            <a:r>
              <a:rPr lang="ja-JP" altLang="en-US" sz="2800" dirty="0">
                <a:latin typeface="+mn-ea"/>
              </a:rPr>
              <a:t>関数の定義</a:t>
            </a:r>
          </a:p>
          <a:p>
            <a:pPr eaLnBrk="1" hangingPunct="1"/>
            <a:endParaRPr lang="en-US" altLang="ja-JP" sz="2800" dirty="0"/>
          </a:p>
        </p:txBody>
      </p:sp>
      <p:sp>
        <p:nvSpPr>
          <p:cNvPr id="5" name="正方形/長方形 4"/>
          <p:cNvSpPr>
            <a:spLocks noChangeArrowheads="1"/>
          </p:cNvSpPr>
          <p:nvPr/>
        </p:nvSpPr>
        <p:spPr bwMode="auto">
          <a:xfrm>
            <a:off x="607219" y="3861048"/>
            <a:ext cx="4252813" cy="1938992"/>
          </a:xfrm>
          <a:prstGeom prst="rect">
            <a:avLst/>
          </a:prstGeom>
          <a:solidFill>
            <a:srgbClr val="EAF6FD"/>
          </a:solidFill>
          <a:ln w="9525">
            <a:noFill/>
            <a:miter lim="800000"/>
            <a:headEnd/>
            <a:tailEnd/>
          </a:ln>
        </p:spPr>
        <p:txBody>
          <a:bodyPr wrap="square">
            <a:spAutoFit/>
          </a:bodyPr>
          <a:lstStyle/>
          <a:p>
            <a:r>
              <a:rPr lang="en-US" altLang="ja-JP" sz="2400" dirty="0">
                <a:latin typeface="Lucida Console" panose="020B0609040504020204" pitchFamily="49" charset="0"/>
                <a:ea typeface="HG丸ｺﾞｼｯｸM-PRO" panose="020F0600000000000000" pitchFamily="50" charset="-128"/>
              </a:rPr>
              <a:t>void </a:t>
            </a:r>
            <a:r>
              <a:rPr lang="ja-JP" altLang="en-US" sz="2400" dirty="0">
                <a:latin typeface="Lucida Console" panose="020B0609040504020204" pitchFamily="49" charset="0"/>
                <a:ea typeface="HG丸ｺﾞｼｯｸM-PRO" panose="020F0600000000000000" pitchFamily="50" charset="-128"/>
              </a:rPr>
              <a:t>関数名</a:t>
            </a:r>
            <a:r>
              <a:rPr lang="en-US" altLang="ja-JP" sz="2400" dirty="0">
                <a:latin typeface="Lucida Console" panose="020B0609040504020204" pitchFamily="49" charset="0"/>
                <a:ea typeface="HG丸ｺﾞｼｯｸM-PRO" panose="020F0600000000000000" pitchFamily="50" charset="-128"/>
              </a:rPr>
              <a:t>(void)</a:t>
            </a:r>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t>
            </a:r>
          </a:p>
          <a:p>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命令文</a:t>
            </a:r>
            <a:r>
              <a:rPr lang="en-US" altLang="ja-JP" sz="2400" dirty="0">
                <a:latin typeface="Lucida Console" panose="020B0609040504020204" pitchFamily="49" charset="0"/>
                <a:ea typeface="HG丸ｺﾞｼｯｸM-PRO" panose="020F0600000000000000" pitchFamily="50" charset="-128"/>
              </a:rPr>
              <a:t>1</a:t>
            </a:r>
          </a:p>
          <a:p>
            <a:r>
              <a:rPr lang="en-US" altLang="ja-JP" sz="2400" dirty="0">
                <a:latin typeface="Lucida Console" panose="020B0609040504020204" pitchFamily="49" charset="0"/>
                <a:ea typeface="HG丸ｺﾞｼｯｸM-PRO" panose="020F0600000000000000" pitchFamily="50" charset="-128"/>
              </a:rPr>
              <a:t>	</a:t>
            </a:r>
            <a:r>
              <a:rPr lang="ja-JP" altLang="en-US" sz="2400" dirty="0">
                <a:latin typeface="Lucida Console" panose="020B0609040504020204" pitchFamily="49" charset="0"/>
                <a:ea typeface="HG丸ｺﾞｼｯｸM-PRO" panose="020F0600000000000000" pitchFamily="50" charset="-128"/>
              </a:rPr>
              <a:t>命令文</a:t>
            </a:r>
            <a:r>
              <a:rPr lang="en-US" altLang="ja-JP" sz="2400" dirty="0">
                <a:latin typeface="Lucida Console" panose="020B0609040504020204" pitchFamily="49" charset="0"/>
                <a:ea typeface="HG丸ｺﾞｼｯｸM-PRO" panose="020F0600000000000000" pitchFamily="50" charset="-128"/>
              </a:rPr>
              <a:t>2</a:t>
            </a:r>
          </a:p>
          <a:p>
            <a:r>
              <a:rPr lang="ja-JP" altLang="en-US" sz="2400" dirty="0">
                <a:latin typeface="Lucida Console" panose="020B0609040504020204" pitchFamily="49" charset="0"/>
                <a:ea typeface="HG丸ｺﾞｼｯｸM-PRO" panose="020F0600000000000000" pitchFamily="50" charset="-128"/>
              </a:rPr>
              <a:t>     </a:t>
            </a:r>
            <a:r>
              <a:rPr lang="en-US" altLang="ja-JP" sz="2400" dirty="0">
                <a:latin typeface="Lucida Console" panose="020B0609040504020204" pitchFamily="49" charset="0"/>
                <a:ea typeface="HG丸ｺﾞｼｯｸM-PRO" panose="020F0600000000000000" pitchFamily="50" charset="-128"/>
              </a:rPr>
              <a:t>‥‥</a:t>
            </a:r>
          </a:p>
          <a:p>
            <a:r>
              <a:rPr lang="en-US" altLang="ja-JP" sz="2400" dirty="0">
                <a:latin typeface="Lucida Console" panose="020B0609040504020204" pitchFamily="49" charset="0"/>
                <a:ea typeface="HG丸ｺﾞｼｯｸM-PRO" panose="020F0600000000000000" pitchFamily="50" charset="-128"/>
              </a:rPr>
              <a:t>}</a:t>
            </a:r>
          </a:p>
        </p:txBody>
      </p:sp>
      <p:sp>
        <p:nvSpPr>
          <p:cNvPr id="2" name="テキスト ボックス 1">
            <a:extLst>
              <a:ext uri="{FF2B5EF4-FFF2-40B4-BE49-F238E27FC236}">
                <a16:creationId xmlns:a16="http://schemas.microsoft.com/office/drawing/2014/main" id="{F877FB0B-B94A-39C7-05F4-B0A6C02B95FE}"/>
              </a:ext>
            </a:extLst>
          </p:cNvPr>
          <p:cNvSpPr txBox="1"/>
          <p:nvPr/>
        </p:nvSpPr>
        <p:spPr>
          <a:xfrm>
            <a:off x="607219" y="5949280"/>
            <a:ext cx="7175362" cy="369332"/>
          </a:xfrm>
          <a:prstGeom prst="rect">
            <a:avLst/>
          </a:prstGeom>
          <a:noFill/>
        </p:spPr>
        <p:txBody>
          <a:bodyPr wrap="none" rtlCol="0">
            <a:spAutoFit/>
          </a:bodyPr>
          <a:lstStyle/>
          <a:p>
            <a:r>
              <a:rPr kumimoji="1" lang="en-US" altLang="ja-JP" dirty="0">
                <a:latin typeface="+mn-ea"/>
                <a:ea typeface="+mn-ea"/>
              </a:rPr>
              <a:t>※</a:t>
            </a:r>
            <a:r>
              <a:rPr kumimoji="1" lang="ja-JP" altLang="en-US" dirty="0">
                <a:latin typeface="+mn-ea"/>
                <a:ea typeface="+mn-ea"/>
              </a:rPr>
              <a:t> 関数をプログラムコードで記述することを「関数の定義」と呼ぶ</a:t>
            </a:r>
          </a:p>
        </p:txBody>
      </p:sp>
    </p:spTree>
    <p:extLst>
      <p:ext uri="{BB962C8B-B14F-4D97-AF65-F5344CB8AC3E}">
        <p14:creationId xmlns:p14="http://schemas.microsoft.com/office/powerpoint/2010/main" val="30686353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タイトル 1"/>
          <p:cNvSpPr>
            <a:spLocks noGrp="1"/>
          </p:cNvSpPr>
          <p:nvPr>
            <p:ph type="title"/>
          </p:nvPr>
        </p:nvSpPr>
        <p:spPr>
          <a:xfrm>
            <a:off x="457200" y="274638"/>
            <a:ext cx="8229600" cy="725487"/>
          </a:xfrm>
        </p:spPr>
        <p:txBody>
          <a:bodyPr/>
          <a:lstStyle/>
          <a:p>
            <a:pPr eaLnBrk="1" hangingPunct="1"/>
            <a:r>
              <a:rPr lang="ja-JP" altLang="en-US" dirty="0"/>
              <a:t>関数の定義の例</a:t>
            </a:r>
          </a:p>
        </p:txBody>
      </p:sp>
      <p:pic>
        <p:nvPicPr>
          <p:cNvPr id="5" name="図 4">
            <a:extLst>
              <a:ext uri="{FF2B5EF4-FFF2-40B4-BE49-F238E27FC236}">
                <a16:creationId xmlns:a16="http://schemas.microsoft.com/office/drawing/2014/main" id="{AE31767E-9F61-71C1-E7E0-DCEEE56AE79C}"/>
              </a:ext>
            </a:extLst>
          </p:cNvPr>
          <p:cNvPicPr>
            <a:picLocks noChangeAspect="1"/>
          </p:cNvPicPr>
          <p:nvPr/>
        </p:nvPicPr>
        <p:blipFill>
          <a:blip r:embed="rId3"/>
          <a:stretch>
            <a:fillRect/>
          </a:stretch>
        </p:blipFill>
        <p:spPr>
          <a:xfrm>
            <a:off x="228600" y="2276872"/>
            <a:ext cx="8686800" cy="2507166"/>
          </a:xfrm>
          <a:prstGeom prst="rect">
            <a:avLst/>
          </a:prstGeom>
        </p:spPr>
      </p:pic>
    </p:spTree>
    <p:extLst>
      <p:ext uri="{BB962C8B-B14F-4D97-AF65-F5344CB8AC3E}">
        <p14:creationId xmlns:p14="http://schemas.microsoft.com/office/powerpoint/2010/main" val="4944209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DACBA-8CDF-58DD-A454-A1AB96ECC857}"/>
              </a:ext>
            </a:extLst>
          </p:cNvPr>
          <p:cNvSpPr>
            <a:spLocks noGrp="1"/>
          </p:cNvSpPr>
          <p:nvPr>
            <p:ph type="title"/>
          </p:nvPr>
        </p:nvSpPr>
        <p:spPr/>
        <p:txBody>
          <a:bodyPr/>
          <a:lstStyle/>
          <a:p>
            <a:r>
              <a:rPr kumimoji="1" lang="ja-JP" altLang="en-US" dirty="0"/>
              <a:t>関数の呼び出し</a:t>
            </a:r>
          </a:p>
        </p:txBody>
      </p:sp>
      <p:pic>
        <p:nvPicPr>
          <p:cNvPr id="6" name="図 5">
            <a:extLst>
              <a:ext uri="{FF2B5EF4-FFF2-40B4-BE49-F238E27FC236}">
                <a16:creationId xmlns:a16="http://schemas.microsoft.com/office/drawing/2014/main" id="{54A74789-948E-0B8E-2728-ADBAFA76AE96}"/>
              </a:ext>
            </a:extLst>
          </p:cNvPr>
          <p:cNvPicPr>
            <a:picLocks noChangeAspect="1"/>
          </p:cNvPicPr>
          <p:nvPr/>
        </p:nvPicPr>
        <p:blipFill>
          <a:blip r:embed="rId2"/>
          <a:stretch>
            <a:fillRect/>
          </a:stretch>
        </p:blipFill>
        <p:spPr>
          <a:xfrm>
            <a:off x="802432" y="1700808"/>
            <a:ext cx="7884368" cy="4138331"/>
          </a:xfrm>
          <a:prstGeom prst="rect">
            <a:avLst/>
          </a:prstGeom>
        </p:spPr>
      </p:pic>
      <p:sp>
        <p:nvSpPr>
          <p:cNvPr id="3" name="テキスト ボックス 2">
            <a:extLst>
              <a:ext uri="{FF2B5EF4-FFF2-40B4-BE49-F238E27FC236}">
                <a16:creationId xmlns:a16="http://schemas.microsoft.com/office/drawing/2014/main" id="{284803F9-7AA1-E5B3-4240-6CA20618BEDE}"/>
              </a:ext>
            </a:extLst>
          </p:cNvPr>
          <p:cNvSpPr txBox="1">
            <a:spLocks noChangeArrowheads="1"/>
          </p:cNvSpPr>
          <p:nvPr/>
        </p:nvSpPr>
        <p:spPr bwMode="auto">
          <a:xfrm>
            <a:off x="5592358" y="5733256"/>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9081716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Lucida Console" panose="020B0609040504020204" pitchFamily="49" charset="0"/>
              </a:rPr>
              <a:t>main</a:t>
            </a:r>
            <a:r>
              <a:rPr kumimoji="1" lang="ja-JP" altLang="en-US" dirty="0"/>
              <a:t>関数</a:t>
            </a:r>
          </a:p>
        </p:txBody>
      </p:sp>
      <p:sp>
        <p:nvSpPr>
          <p:cNvPr id="3" name="コンテンツ プレースホルダー 2"/>
          <p:cNvSpPr>
            <a:spLocks noGrp="1"/>
          </p:cNvSpPr>
          <p:nvPr>
            <p:ph idx="1"/>
          </p:nvPr>
        </p:nvSpPr>
        <p:spPr/>
        <p:txBody>
          <a:bodyPr/>
          <a:lstStyle/>
          <a:p>
            <a:pPr marL="0" indent="0">
              <a:buNone/>
            </a:pPr>
            <a:r>
              <a:rPr lang="en-US" altLang="ja-JP" sz="2400" b="1" dirty="0">
                <a:latin typeface="Lucida Console" panose="020B0609040504020204" pitchFamily="49" charset="0"/>
              </a:rPr>
              <a:t>int </a:t>
            </a:r>
            <a:r>
              <a:rPr lang="en-US" altLang="ja-JP" sz="2400" b="1" dirty="0">
                <a:solidFill>
                  <a:srgbClr val="C00000"/>
                </a:solidFill>
                <a:latin typeface="Lucida Console" panose="020B0609040504020204" pitchFamily="49" charset="0"/>
              </a:rPr>
              <a:t>main</a:t>
            </a:r>
            <a:r>
              <a:rPr lang="en-US" altLang="ja-JP" sz="2400" b="1" dirty="0">
                <a:latin typeface="Lucida Console" panose="020B0609040504020204" pitchFamily="49" charset="0"/>
              </a:rPr>
              <a:t>(void)</a:t>
            </a:r>
          </a:p>
          <a:p>
            <a:endParaRPr kumimoji="1" lang="en-US" altLang="ja-JP" sz="2400" b="1" dirty="0"/>
          </a:p>
          <a:p>
            <a:r>
              <a:rPr lang="en-US" altLang="ja-JP" dirty="0"/>
              <a:t>C</a:t>
            </a:r>
            <a:r>
              <a:rPr lang="ja-JP" altLang="en-US" dirty="0"/>
              <a:t>言語では、プログラムが実行されるときに、この</a:t>
            </a:r>
            <a:r>
              <a:rPr lang="en-US" altLang="ja-JP" dirty="0">
                <a:latin typeface="Lucida Console" panose="020B0609040504020204" pitchFamily="49" charset="0"/>
              </a:rPr>
              <a:t>main</a:t>
            </a:r>
            <a:r>
              <a:rPr lang="ja-JP" altLang="en-US" dirty="0"/>
              <a:t>関数が呼び出される</a:t>
            </a:r>
            <a:endParaRPr lang="en-US" altLang="ja-JP" dirty="0"/>
          </a:p>
          <a:p>
            <a:endParaRPr kumimoji="1" lang="en-US" altLang="ja-JP" sz="2400" dirty="0"/>
          </a:p>
          <a:p>
            <a:r>
              <a:rPr lang="en-US" altLang="ja-JP" dirty="0">
                <a:latin typeface="Lucida Console" panose="020B0609040504020204" pitchFamily="49" charset="0"/>
              </a:rPr>
              <a:t>main</a:t>
            </a:r>
            <a:r>
              <a:rPr lang="ja-JP" altLang="en-US" dirty="0"/>
              <a:t>関数は、プログラムの開始位置となる特別な関数</a:t>
            </a:r>
            <a:endParaRPr kumimoji="1" lang="ja-JP" altLang="en-US" sz="2400" dirty="0"/>
          </a:p>
        </p:txBody>
      </p:sp>
    </p:spTree>
    <p:extLst>
      <p:ext uri="{BB962C8B-B14F-4D97-AF65-F5344CB8AC3E}">
        <p14:creationId xmlns:p14="http://schemas.microsoft.com/office/powerpoint/2010/main" val="47010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p:txBody>
          <a:bodyPr/>
          <a:lstStyle/>
          <a:p>
            <a:pPr eaLnBrk="1" hangingPunct="1"/>
            <a:r>
              <a:rPr lang="ja-JP" altLang="en-US" dirty="0"/>
              <a:t>第</a:t>
            </a:r>
            <a:r>
              <a:rPr lang="en-US" altLang="ja-JP" dirty="0"/>
              <a:t>1</a:t>
            </a:r>
            <a:r>
              <a:rPr lang="ja-JP" altLang="en-US" dirty="0"/>
              <a:t>章 </a:t>
            </a:r>
            <a:r>
              <a:rPr lang="en-US" altLang="ja-JP" dirty="0"/>
              <a:t>C</a:t>
            </a:r>
            <a:r>
              <a:rPr lang="ja-JP" altLang="en-US" dirty="0"/>
              <a:t>言語に触れる</a:t>
            </a:r>
          </a:p>
        </p:txBody>
      </p:sp>
      <p:sp>
        <p:nvSpPr>
          <p:cNvPr id="2" name="四角形: 角を丸くする 1">
            <a:extLst>
              <a:ext uri="{FF2B5EF4-FFF2-40B4-BE49-F238E27FC236}">
                <a16:creationId xmlns:a16="http://schemas.microsoft.com/office/drawing/2014/main" id="{8AD2C528-6F61-466E-8916-8A675B3CA5E7}"/>
              </a:ext>
            </a:extLst>
          </p:cNvPr>
          <p:cNvSpPr/>
          <p:nvPr/>
        </p:nvSpPr>
        <p:spPr>
          <a:xfrm>
            <a:off x="395536" y="1601505"/>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BB5C2093-3BE4-4866-90BA-7A2913122B6F}"/>
              </a:ext>
            </a:extLst>
          </p:cNvPr>
          <p:cNvSpPr/>
          <p:nvPr/>
        </p:nvSpPr>
        <p:spPr>
          <a:xfrm>
            <a:off x="431540" y="3645024"/>
            <a:ext cx="8280920" cy="41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89013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タイトル 1"/>
          <p:cNvSpPr>
            <a:spLocks noGrp="1"/>
          </p:cNvSpPr>
          <p:nvPr>
            <p:ph type="title"/>
          </p:nvPr>
        </p:nvSpPr>
        <p:spPr>
          <a:xfrm>
            <a:off x="457200" y="274638"/>
            <a:ext cx="8229600" cy="725487"/>
          </a:xfrm>
        </p:spPr>
        <p:txBody>
          <a:bodyPr/>
          <a:lstStyle/>
          <a:p>
            <a:pPr eaLnBrk="1" hangingPunct="1"/>
            <a:r>
              <a:rPr lang="ja-JP" altLang="en-US" dirty="0"/>
              <a:t>関数を呼び出すときの処理の流れ</a:t>
            </a:r>
          </a:p>
        </p:txBody>
      </p:sp>
      <p:pic>
        <p:nvPicPr>
          <p:cNvPr id="3" name="図 2">
            <a:extLst>
              <a:ext uri="{FF2B5EF4-FFF2-40B4-BE49-F238E27FC236}">
                <a16:creationId xmlns:a16="http://schemas.microsoft.com/office/drawing/2014/main" id="{656ECEE1-FACA-E08E-7F2A-0DC904A456B0}"/>
              </a:ext>
            </a:extLst>
          </p:cNvPr>
          <p:cNvPicPr>
            <a:picLocks noChangeAspect="1"/>
          </p:cNvPicPr>
          <p:nvPr/>
        </p:nvPicPr>
        <p:blipFill>
          <a:blip r:embed="rId3"/>
          <a:stretch>
            <a:fillRect/>
          </a:stretch>
        </p:blipFill>
        <p:spPr>
          <a:xfrm>
            <a:off x="457200" y="1844824"/>
            <a:ext cx="8028384" cy="3578728"/>
          </a:xfrm>
          <a:prstGeom prst="rect">
            <a:avLst/>
          </a:prstGeom>
        </p:spPr>
      </p:pic>
    </p:spTree>
    <p:extLst>
      <p:ext uri="{BB962C8B-B14F-4D97-AF65-F5344CB8AC3E}">
        <p14:creationId xmlns:p14="http://schemas.microsoft.com/office/powerpoint/2010/main" val="23081488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関数の呼び出しの階層</a:t>
            </a:r>
            <a:endParaRPr kumimoji="1" lang="ja-JP" altLang="en-US" dirty="0"/>
          </a:p>
        </p:txBody>
      </p:sp>
      <p:sp>
        <p:nvSpPr>
          <p:cNvPr id="6" name="正方形/長方形 3"/>
          <p:cNvSpPr>
            <a:spLocks noChangeArrowheads="1"/>
          </p:cNvSpPr>
          <p:nvPr/>
        </p:nvSpPr>
        <p:spPr bwMode="auto">
          <a:xfrm>
            <a:off x="714375" y="1196752"/>
            <a:ext cx="7715250" cy="3323987"/>
          </a:xfrm>
          <a:prstGeom prst="rect">
            <a:avLst/>
          </a:prstGeom>
          <a:solidFill>
            <a:srgbClr val="EAF6FD"/>
          </a:solidFill>
          <a:ln w="9525">
            <a:noFill/>
            <a:miter lim="800000"/>
            <a:headEnd/>
            <a:tailEnd/>
          </a:ln>
        </p:spPr>
        <p:txBody>
          <a:bodyPr wrap="square">
            <a:spAutoFit/>
          </a:bodyPr>
          <a:lstStyle/>
          <a:p>
            <a:r>
              <a:rPr lang="en-US" altLang="ja-JP" sz="1400" dirty="0">
                <a:latin typeface="Lucida Console" panose="020B0609040504020204" pitchFamily="49" charset="0"/>
                <a:ea typeface="HG丸ｺﾞｼｯｸM-PRO" panose="020F0600000000000000" pitchFamily="50" charset="-128"/>
              </a:rPr>
              <a:t>#include &lt;</a:t>
            </a:r>
            <a:r>
              <a:rPr lang="en-US" altLang="ja-JP" sz="1400" dirty="0" err="1">
                <a:latin typeface="Lucida Console" panose="020B0609040504020204" pitchFamily="49" charset="0"/>
                <a:ea typeface="HG丸ｺﾞｼｯｸM-PRO" panose="020F0600000000000000" pitchFamily="50" charset="-128"/>
              </a:rPr>
              <a:t>stdio.h</a:t>
            </a:r>
            <a:r>
              <a:rPr lang="en-US" altLang="ja-JP" sz="1400" dirty="0">
                <a:latin typeface="Lucida Console" panose="020B0609040504020204" pitchFamily="49" charset="0"/>
                <a:ea typeface="HG丸ｺﾞｼｯｸM-PRO" panose="020F0600000000000000" pitchFamily="50" charset="-128"/>
              </a:rPr>
              <a:t>&gt;</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void </a:t>
            </a:r>
            <a:r>
              <a:rPr lang="en-US" altLang="ja-JP" sz="1400" dirty="0" err="1">
                <a:latin typeface="Lucida Console" panose="020B0609040504020204" pitchFamily="49" charset="0"/>
                <a:ea typeface="HG丸ｺﾞｼｯｸM-PRO" panose="020F0600000000000000" pitchFamily="50" charset="-128"/>
              </a:rPr>
              <a:t>func_a</a:t>
            </a:r>
            <a:r>
              <a:rPr lang="en-US" altLang="ja-JP" sz="1400" dirty="0">
                <a:latin typeface="Lucida Console" panose="020B0609040504020204" pitchFamily="49" charset="0"/>
                <a:ea typeface="HG丸ｺﾞｼｯｸM-PRO" panose="020F0600000000000000" pitchFamily="50" charset="-128"/>
              </a:rPr>
              <a:t>(void)</a:t>
            </a:r>
          </a:p>
          <a:p>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void </a:t>
            </a:r>
            <a:r>
              <a:rPr lang="en-US" altLang="ja-JP" sz="1400" dirty="0" err="1">
                <a:latin typeface="Lucida Console" panose="020B0609040504020204" pitchFamily="49" charset="0"/>
                <a:ea typeface="HG丸ｺﾞｼｯｸM-PRO" panose="020F0600000000000000" pitchFamily="50" charset="-128"/>
              </a:rPr>
              <a:t>func_b</a:t>
            </a:r>
            <a:r>
              <a:rPr lang="en-US" altLang="ja-JP" sz="1400" dirty="0">
                <a:latin typeface="Lucida Console" panose="020B0609040504020204" pitchFamily="49" charset="0"/>
                <a:ea typeface="HG丸ｺﾞｼｯｸM-PRO" panose="020F0600000000000000" pitchFamily="50" charset="-128"/>
              </a:rPr>
              <a:t>(void)</a:t>
            </a:r>
          </a:p>
          <a:p>
            <a:r>
              <a:rPr lang="en-US" altLang="ja-JP" sz="1400" dirty="0">
                <a:latin typeface="Lucida Console" panose="020B0609040504020204" pitchFamily="49" charset="0"/>
                <a:ea typeface="HG丸ｺﾞｼｯｸM-PRO" panose="020F0600000000000000" pitchFamily="50" charset="-128"/>
              </a:rPr>
              <a:t>{</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func_a</a:t>
            </a:r>
            <a:r>
              <a:rPr lang="en-US" altLang="ja-JP" sz="1400" dirty="0">
                <a:latin typeface="Lucida Console" panose="020B0609040504020204" pitchFamily="49" charset="0"/>
                <a:ea typeface="HG丸ｺﾞｼｯｸM-PRO" panose="020F0600000000000000" pitchFamily="50" charset="-128"/>
              </a:rPr>
              <a:t>(void);</a:t>
            </a:r>
          </a:p>
          <a:p>
            <a:r>
              <a:rPr lang="en-US" altLang="ja-JP" sz="1400" dirty="0">
                <a:latin typeface="Lucida Console" panose="020B0609040504020204" pitchFamily="49" charset="0"/>
                <a:ea typeface="HG丸ｺﾞｼｯｸM-PRO" panose="020F0600000000000000" pitchFamily="50" charset="-128"/>
              </a:rPr>
              <a:t>}</a:t>
            </a:r>
          </a:p>
          <a:p>
            <a:endParaRPr lang="en-US" altLang="ja-JP" sz="1400" dirty="0">
              <a:latin typeface="Lucida Console" panose="020B0609040504020204" pitchFamily="49" charset="0"/>
              <a:ea typeface="HG丸ｺﾞｼｯｸM-PRO" panose="020F0600000000000000" pitchFamily="50" charset="-128"/>
            </a:endParaRPr>
          </a:p>
          <a:p>
            <a:r>
              <a:rPr lang="en-US" altLang="ja-JP" sz="1400" dirty="0">
                <a:latin typeface="Lucida Console" panose="020B0609040504020204" pitchFamily="49" charset="0"/>
                <a:ea typeface="HG丸ｺﾞｼｯｸM-PRO" panose="020F0600000000000000" pitchFamily="50" charset="-128"/>
              </a:rPr>
              <a:t>int main(void)</a:t>
            </a:r>
          </a:p>
          <a:p>
            <a:r>
              <a:rPr lang="en-US" altLang="ja-JP" sz="1400" dirty="0">
                <a:latin typeface="Lucida Console" panose="020B0609040504020204" pitchFamily="49" charset="0"/>
                <a:ea typeface="HG丸ｺﾞｼｯｸM-PRO" panose="020F0600000000000000" pitchFamily="50" charset="-128"/>
              </a:rPr>
              <a:t>{</a:t>
            </a:r>
          </a:p>
          <a:p>
            <a:r>
              <a:rPr lang="ja-JP" altLang="en-US" sz="1400" dirty="0">
                <a:latin typeface="Lucida Console" panose="020B0609040504020204" pitchFamily="49" charset="0"/>
                <a:ea typeface="HG丸ｺﾞｼｯｸM-PRO" panose="020F0600000000000000" pitchFamily="50" charset="-128"/>
              </a:rPr>
              <a:t>    </a:t>
            </a:r>
            <a:r>
              <a:rPr lang="en-US" altLang="ja-JP" sz="1400" dirty="0" err="1">
                <a:latin typeface="Lucida Console" panose="020B0609040504020204" pitchFamily="49" charset="0"/>
                <a:ea typeface="HG丸ｺﾞｼｯｸM-PRO" panose="020F0600000000000000" pitchFamily="50" charset="-128"/>
              </a:rPr>
              <a:t>func_b</a:t>
            </a:r>
            <a:r>
              <a:rPr lang="en-US" altLang="ja-JP" sz="1400" dirty="0">
                <a:latin typeface="Lucida Console" panose="020B0609040504020204" pitchFamily="49" charset="0"/>
                <a:ea typeface="HG丸ｺﾞｼｯｸM-PRO" panose="020F0600000000000000" pitchFamily="50" charset="-128"/>
              </a:rPr>
              <a:t>();</a:t>
            </a:r>
          </a:p>
          <a:p>
            <a:r>
              <a:rPr lang="en-US" altLang="ja-JP" sz="1400" dirty="0">
                <a:latin typeface="Lucida Console" panose="020B0609040504020204" pitchFamily="49" charset="0"/>
                <a:ea typeface="HG丸ｺﾞｼｯｸM-PRO" panose="020F0600000000000000" pitchFamily="50" charset="-128"/>
              </a:rPr>
              <a:t>}</a:t>
            </a:r>
          </a:p>
        </p:txBody>
      </p:sp>
      <p:pic>
        <p:nvPicPr>
          <p:cNvPr id="4" name="図 3">
            <a:extLst>
              <a:ext uri="{FF2B5EF4-FFF2-40B4-BE49-F238E27FC236}">
                <a16:creationId xmlns:a16="http://schemas.microsoft.com/office/drawing/2014/main" id="{CA0EF6C7-2A1B-6102-F8A5-D900A446EB81}"/>
              </a:ext>
            </a:extLst>
          </p:cNvPr>
          <p:cNvPicPr>
            <a:picLocks noChangeAspect="1"/>
          </p:cNvPicPr>
          <p:nvPr/>
        </p:nvPicPr>
        <p:blipFill>
          <a:blip r:embed="rId2"/>
          <a:stretch>
            <a:fillRect/>
          </a:stretch>
        </p:blipFill>
        <p:spPr>
          <a:xfrm>
            <a:off x="827584" y="4684611"/>
            <a:ext cx="7200800" cy="2173389"/>
          </a:xfrm>
          <a:prstGeom prst="rect">
            <a:avLst/>
          </a:prstGeom>
        </p:spPr>
      </p:pic>
      <p:sp>
        <p:nvSpPr>
          <p:cNvPr id="3" name="テキスト ボックス 2">
            <a:extLst>
              <a:ext uri="{FF2B5EF4-FFF2-40B4-BE49-F238E27FC236}">
                <a16:creationId xmlns:a16="http://schemas.microsoft.com/office/drawing/2014/main" id="{5E25451B-569D-4406-B548-298DB4B6A71D}"/>
              </a:ext>
            </a:extLst>
          </p:cNvPr>
          <p:cNvSpPr txBox="1">
            <a:spLocks noChangeArrowheads="1"/>
          </p:cNvSpPr>
          <p:nvPr/>
        </p:nvSpPr>
        <p:spPr bwMode="auto">
          <a:xfrm>
            <a:off x="5652120" y="3878060"/>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11211477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89E5E0-30EC-990D-075F-8DF4B827ED76}"/>
              </a:ext>
            </a:extLst>
          </p:cNvPr>
          <p:cNvSpPr>
            <a:spLocks noGrp="1"/>
          </p:cNvSpPr>
          <p:nvPr>
            <p:ph type="ctrTitle"/>
          </p:nvPr>
        </p:nvSpPr>
        <p:spPr/>
        <p:txBody>
          <a:bodyPr/>
          <a:lstStyle/>
          <a:p>
            <a:r>
              <a:rPr kumimoji="1" lang="ja-JP" altLang="en-US" dirty="0"/>
              <a:t>関数の引数</a:t>
            </a:r>
          </a:p>
        </p:txBody>
      </p:sp>
      <p:sp>
        <p:nvSpPr>
          <p:cNvPr id="3" name="字幕 2">
            <a:extLst>
              <a:ext uri="{FF2B5EF4-FFF2-40B4-BE49-F238E27FC236}">
                <a16:creationId xmlns:a16="http://schemas.microsoft.com/office/drawing/2014/main" id="{B959DB6D-1223-2C6D-4A76-B12FA6828F9C}"/>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0988413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タイトル 1"/>
          <p:cNvSpPr>
            <a:spLocks noGrp="1"/>
          </p:cNvSpPr>
          <p:nvPr>
            <p:ph type="title"/>
          </p:nvPr>
        </p:nvSpPr>
        <p:spPr>
          <a:xfrm>
            <a:off x="457200" y="274638"/>
            <a:ext cx="8229600" cy="725487"/>
          </a:xfrm>
        </p:spPr>
        <p:txBody>
          <a:bodyPr/>
          <a:lstStyle/>
          <a:p>
            <a:pPr eaLnBrk="1" hangingPunct="1"/>
            <a:r>
              <a:rPr lang="ja-JP" altLang="en-US" dirty="0"/>
              <a:t>引数とは</a:t>
            </a:r>
          </a:p>
        </p:txBody>
      </p:sp>
      <p:sp>
        <p:nvSpPr>
          <p:cNvPr id="114691" name="コンテンツ プレースホルダ 2"/>
          <p:cNvSpPr>
            <a:spLocks noGrp="1"/>
          </p:cNvSpPr>
          <p:nvPr>
            <p:ph idx="1"/>
          </p:nvPr>
        </p:nvSpPr>
        <p:spPr>
          <a:xfrm>
            <a:off x="457200" y="1214438"/>
            <a:ext cx="8229600" cy="5000625"/>
          </a:xfrm>
        </p:spPr>
        <p:txBody>
          <a:bodyPr/>
          <a:lstStyle/>
          <a:p>
            <a:pPr marL="0" indent="0" eaLnBrk="1" hangingPunct="1">
              <a:buNone/>
            </a:pPr>
            <a:r>
              <a:rPr lang="ja-JP" altLang="en-US" sz="2800" b="1" dirty="0"/>
              <a:t>引数</a:t>
            </a:r>
            <a:r>
              <a:rPr lang="ja-JP" altLang="en-US" sz="1800" dirty="0"/>
              <a:t>（ひきすう）</a:t>
            </a:r>
            <a:endParaRPr lang="en-US" altLang="ja-JP" sz="2800" dirty="0"/>
          </a:p>
          <a:p>
            <a:pPr marL="457200" lvl="1" indent="0" eaLnBrk="1" hangingPunct="1">
              <a:buNone/>
            </a:pPr>
            <a:r>
              <a:rPr lang="ja-JP" altLang="en-US" sz="2400" dirty="0"/>
              <a:t>関数には、呼び出すときに値を渡すことができる。この値を「引数」と呼ぶ。</a:t>
            </a:r>
            <a:endParaRPr lang="en-US" altLang="ja-JP" sz="2400" dirty="0"/>
          </a:p>
          <a:p>
            <a:pPr marL="457200" lvl="1" indent="0" eaLnBrk="1" hangingPunct="1">
              <a:buNone/>
            </a:pPr>
            <a:endParaRPr lang="en-US" altLang="ja-JP" sz="2400" dirty="0"/>
          </a:p>
        </p:txBody>
      </p:sp>
      <p:pic>
        <p:nvPicPr>
          <p:cNvPr id="3" name="図 2">
            <a:extLst>
              <a:ext uri="{FF2B5EF4-FFF2-40B4-BE49-F238E27FC236}">
                <a16:creationId xmlns:a16="http://schemas.microsoft.com/office/drawing/2014/main" id="{4E008D28-83E5-5741-C54C-CEB9D4F2F451}"/>
              </a:ext>
            </a:extLst>
          </p:cNvPr>
          <p:cNvPicPr>
            <a:picLocks noChangeAspect="1"/>
          </p:cNvPicPr>
          <p:nvPr/>
        </p:nvPicPr>
        <p:blipFill>
          <a:blip r:embed="rId3"/>
          <a:stretch>
            <a:fillRect/>
          </a:stretch>
        </p:blipFill>
        <p:spPr>
          <a:xfrm>
            <a:off x="1475656" y="4315983"/>
            <a:ext cx="5904656" cy="2556972"/>
          </a:xfrm>
          <a:prstGeom prst="rect">
            <a:avLst/>
          </a:prstGeom>
        </p:spPr>
      </p:pic>
      <p:sp>
        <p:nvSpPr>
          <p:cNvPr id="7" name="正方形/長方形 4">
            <a:extLst>
              <a:ext uri="{FF2B5EF4-FFF2-40B4-BE49-F238E27FC236}">
                <a16:creationId xmlns:a16="http://schemas.microsoft.com/office/drawing/2014/main" id="{DE0EB880-A21B-C112-07A7-F2FB2131CC34}"/>
              </a:ext>
            </a:extLst>
          </p:cNvPr>
          <p:cNvSpPr>
            <a:spLocks noChangeArrowheads="1"/>
          </p:cNvSpPr>
          <p:nvPr/>
        </p:nvSpPr>
        <p:spPr bwMode="auto">
          <a:xfrm>
            <a:off x="3124909" y="2833363"/>
            <a:ext cx="4677149" cy="1015663"/>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ea typeface="HG丸ｺﾞｼｯｸM-PRO" panose="020F0600000000000000" pitchFamily="50" charset="-128"/>
              </a:rPr>
              <a:t>void </a:t>
            </a:r>
            <a:r>
              <a:rPr lang="ja-JP" altLang="en-US" sz="2000" dirty="0">
                <a:latin typeface="Lucida Console" panose="020B0609040504020204" pitchFamily="49" charset="0"/>
                <a:ea typeface="HG丸ｺﾞｼｯｸM-PRO" panose="020F0600000000000000" pitchFamily="50" charset="-128"/>
              </a:rPr>
              <a:t>関数名</a:t>
            </a:r>
            <a:r>
              <a:rPr lang="en-US" altLang="ja-JP" sz="2000" dirty="0">
                <a:latin typeface="Lucida Console" panose="020B0609040504020204" pitchFamily="49" charset="0"/>
                <a:ea typeface="HG丸ｺﾞｼｯｸM-PRO" panose="020F0600000000000000" pitchFamily="50" charset="-128"/>
              </a:rPr>
              <a:t>(</a:t>
            </a:r>
            <a:r>
              <a:rPr lang="ja-JP" altLang="en-US" sz="2000" dirty="0">
                <a:solidFill>
                  <a:srgbClr val="C00000"/>
                </a:solidFill>
                <a:latin typeface="Lucida Console" panose="020B0609040504020204" pitchFamily="49" charset="0"/>
                <a:ea typeface="HG丸ｺﾞｼｯｸM-PRO" panose="020F0600000000000000" pitchFamily="50" charset="-128"/>
              </a:rPr>
              <a:t>型 変数名</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	</a:t>
            </a:r>
            <a:r>
              <a:rPr lang="ja-JP" altLang="en-US" sz="2000" dirty="0">
                <a:latin typeface="Lucida Console" panose="020B0609040504020204" pitchFamily="49" charset="0"/>
                <a:ea typeface="HG丸ｺﾞｼｯｸM-PRO" panose="020F0600000000000000" pitchFamily="50" charset="-128"/>
              </a:rPr>
              <a:t>命令文</a:t>
            </a:r>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a:t>
            </a:r>
          </a:p>
        </p:txBody>
      </p:sp>
      <p:sp>
        <p:nvSpPr>
          <p:cNvPr id="5" name="テキスト ボックス 4">
            <a:extLst>
              <a:ext uri="{FF2B5EF4-FFF2-40B4-BE49-F238E27FC236}">
                <a16:creationId xmlns:a16="http://schemas.microsoft.com/office/drawing/2014/main" id="{353A34A4-7F27-B3DF-90D4-076C92640C46}"/>
              </a:ext>
            </a:extLst>
          </p:cNvPr>
          <p:cNvSpPr txBox="1"/>
          <p:nvPr/>
        </p:nvSpPr>
        <p:spPr>
          <a:xfrm>
            <a:off x="457200" y="2852936"/>
            <a:ext cx="2448106" cy="369332"/>
          </a:xfrm>
          <a:prstGeom prst="rect">
            <a:avLst/>
          </a:prstGeom>
          <a:noFill/>
        </p:spPr>
        <p:txBody>
          <a:bodyPr wrap="none" rtlCol="0">
            <a:spAutoFit/>
          </a:bodyPr>
          <a:lstStyle/>
          <a:p>
            <a:r>
              <a:rPr kumimoji="1" lang="ja-JP" altLang="en-US" dirty="0"/>
              <a:t>引数のある関数の定義</a:t>
            </a:r>
          </a:p>
        </p:txBody>
      </p:sp>
    </p:spTree>
    <p:extLst>
      <p:ext uri="{BB962C8B-B14F-4D97-AF65-F5344CB8AC3E}">
        <p14:creationId xmlns:p14="http://schemas.microsoft.com/office/powerpoint/2010/main" val="13896237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タイトル 1"/>
          <p:cNvSpPr>
            <a:spLocks noGrp="1"/>
          </p:cNvSpPr>
          <p:nvPr>
            <p:ph type="title"/>
          </p:nvPr>
        </p:nvSpPr>
        <p:spPr>
          <a:xfrm>
            <a:off x="457200" y="274638"/>
            <a:ext cx="8229600" cy="725487"/>
          </a:xfrm>
        </p:spPr>
        <p:txBody>
          <a:bodyPr/>
          <a:lstStyle/>
          <a:p>
            <a:pPr eaLnBrk="1" hangingPunct="1"/>
            <a:r>
              <a:rPr lang="ja-JP" altLang="en-US" dirty="0"/>
              <a:t>引数のある関数の例</a:t>
            </a:r>
          </a:p>
        </p:txBody>
      </p:sp>
      <p:sp>
        <p:nvSpPr>
          <p:cNvPr id="116739" name="コンテンツ プレースホルダ 2"/>
          <p:cNvSpPr>
            <a:spLocks noGrp="1"/>
          </p:cNvSpPr>
          <p:nvPr>
            <p:ph idx="1"/>
          </p:nvPr>
        </p:nvSpPr>
        <p:spPr>
          <a:xfrm>
            <a:off x="443338" y="1052736"/>
            <a:ext cx="8229600" cy="519410"/>
          </a:xfrm>
        </p:spPr>
        <p:txBody>
          <a:bodyPr/>
          <a:lstStyle/>
          <a:p>
            <a:pPr marL="0" indent="0" eaLnBrk="1" hangingPunct="1">
              <a:buNone/>
            </a:pPr>
            <a:r>
              <a:rPr lang="ja-JP" altLang="en-US" sz="2400" dirty="0"/>
              <a:t>引数の受け渡しには、関数名の後ろのカッコ</a:t>
            </a:r>
            <a:r>
              <a:rPr lang="en-US" altLang="ja-JP" sz="2400" dirty="0">
                <a:latin typeface="Lucida Console" panose="020B0609040504020204" pitchFamily="49" charset="0"/>
              </a:rPr>
              <a:t>()</a:t>
            </a:r>
            <a:r>
              <a:rPr lang="ja-JP" altLang="en-US" sz="2400" dirty="0"/>
              <a:t>を使用する。</a:t>
            </a:r>
            <a:endParaRPr lang="en-US" altLang="ja-JP" sz="2400" dirty="0"/>
          </a:p>
        </p:txBody>
      </p:sp>
      <p:sp>
        <p:nvSpPr>
          <p:cNvPr id="116740" name="正方形/長方形 3"/>
          <p:cNvSpPr>
            <a:spLocks noChangeArrowheads="1"/>
          </p:cNvSpPr>
          <p:nvPr/>
        </p:nvSpPr>
        <p:spPr bwMode="auto">
          <a:xfrm>
            <a:off x="665535" y="1628800"/>
            <a:ext cx="8010921" cy="5016758"/>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ea typeface="HG丸ｺﾞｼｯｸM-PRO" panose="020F0600000000000000" pitchFamily="50" charset="-128"/>
              </a:rPr>
              <a:t>#include &lt;</a:t>
            </a:r>
            <a:r>
              <a:rPr lang="en-US" altLang="ja-JP" sz="2000" dirty="0" err="1">
                <a:latin typeface="Lucida Console" panose="020B0609040504020204" pitchFamily="49" charset="0"/>
                <a:ea typeface="HG丸ｺﾞｼｯｸM-PRO" panose="020F0600000000000000" pitchFamily="50" charset="-128"/>
              </a:rPr>
              <a:t>stdio.h</a:t>
            </a:r>
            <a:r>
              <a:rPr lang="en-US" altLang="ja-JP" sz="2000" dirty="0">
                <a:latin typeface="Lucida Console" panose="020B0609040504020204" pitchFamily="49" charset="0"/>
                <a:ea typeface="HG丸ｺﾞｼｯｸM-PRO" panose="020F0600000000000000" pitchFamily="50" charset="-128"/>
              </a:rPr>
              <a:t>&gt;</a:t>
            </a:r>
          </a:p>
          <a:p>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void countdown(</a:t>
            </a:r>
            <a:r>
              <a:rPr lang="en-US" altLang="ja-JP" sz="2000" dirty="0">
                <a:solidFill>
                  <a:srgbClr val="C00000"/>
                </a:solidFill>
                <a:latin typeface="Lucida Console" panose="020B0609040504020204" pitchFamily="49" charset="0"/>
                <a:ea typeface="HG丸ｺﾞｼｯｸM-PRO" panose="020F0600000000000000" pitchFamily="50" charset="-128"/>
              </a:rPr>
              <a:t>int start</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printf</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関数が受け取った値：</a:t>
            </a:r>
            <a:r>
              <a:rPr lang="en-US" altLang="ja-JP" sz="2000" dirty="0">
                <a:latin typeface="Lucida Console" panose="020B0609040504020204" pitchFamily="49" charset="0"/>
                <a:ea typeface="HG丸ｺﾞｼｯｸM-PRO" panose="020F0600000000000000" pitchFamily="50" charset="-128"/>
              </a:rPr>
              <a:t>%d\n", start);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printf</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カウントダウンをします</a:t>
            </a:r>
            <a:r>
              <a:rPr lang="en-US" altLang="ja-JP" sz="2000" dirty="0">
                <a:latin typeface="Lucida Console" panose="020B0609040504020204" pitchFamily="49" charset="0"/>
                <a:ea typeface="HG丸ｺﾞｼｯｸM-PRO" panose="020F0600000000000000" pitchFamily="50" charset="-128"/>
              </a:rPr>
              <a:t>\n");</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for (int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 </a:t>
            </a:r>
            <a:r>
              <a:rPr lang="en-US" altLang="ja-JP" sz="2000" dirty="0">
                <a:solidFill>
                  <a:srgbClr val="C00000"/>
                </a:solidFill>
                <a:latin typeface="Lucida Console" panose="020B0609040504020204" pitchFamily="49" charset="0"/>
                <a:ea typeface="HG丸ｺﾞｼｯｸM-PRO" panose="020F0600000000000000" pitchFamily="50" charset="-128"/>
              </a:rPr>
              <a:t>start</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&gt;= 0;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printf</a:t>
            </a:r>
            <a:r>
              <a:rPr lang="en-US" altLang="ja-JP" sz="2000" dirty="0">
                <a:latin typeface="Lucida Console" panose="020B0609040504020204" pitchFamily="49" charset="0"/>
                <a:ea typeface="HG丸ｺﾞｼｯｸM-PRO" panose="020F0600000000000000" pitchFamily="50" charset="-128"/>
              </a:rPr>
              <a:t>("%d\n",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a:p>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int main(void)</a:t>
            </a:r>
          </a:p>
          <a:p>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countdown(</a:t>
            </a:r>
            <a:r>
              <a:rPr lang="en-US" altLang="ja-JP" sz="2000" dirty="0">
                <a:solidFill>
                  <a:srgbClr val="C00000"/>
                </a:solidFill>
                <a:latin typeface="Lucida Console" panose="020B0609040504020204" pitchFamily="49" charset="0"/>
                <a:ea typeface="HG丸ｺﾞｼｯｸM-PRO" panose="020F0600000000000000" pitchFamily="50" charset="-128"/>
              </a:rPr>
              <a:t>3</a:t>
            </a:r>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countdown(</a:t>
            </a:r>
            <a:r>
              <a:rPr lang="en-US" altLang="ja-JP" sz="2000" dirty="0">
                <a:solidFill>
                  <a:srgbClr val="C00000"/>
                </a:solidFill>
                <a:latin typeface="Lucida Console" panose="020B0609040504020204" pitchFamily="49" charset="0"/>
                <a:ea typeface="HG丸ｺﾞｼｯｸM-PRO" panose="020F0600000000000000" pitchFamily="50" charset="-128"/>
              </a:rPr>
              <a:t>10</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p:txBody>
      </p:sp>
      <p:sp>
        <p:nvSpPr>
          <p:cNvPr id="11" name="四角形吹き出し 15"/>
          <p:cNvSpPr/>
          <p:nvPr/>
        </p:nvSpPr>
        <p:spPr>
          <a:xfrm>
            <a:off x="3697560" y="1687721"/>
            <a:ext cx="5410944" cy="442317"/>
          </a:xfrm>
          <a:prstGeom prst="wedgeRectCallout">
            <a:avLst>
              <a:gd name="adj1" fmla="val -42038"/>
              <a:gd name="adj2" fmla="val 86292"/>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ltLang="ja-JP" dirty="0">
                <a:latin typeface="Lucida Console" panose="020B0609040504020204" pitchFamily="49" charset="0"/>
              </a:rPr>
              <a:t>start</a:t>
            </a:r>
            <a:r>
              <a:rPr lang="ja-JP" altLang="en-US" dirty="0"/>
              <a:t>という名前の</a:t>
            </a:r>
            <a:r>
              <a:rPr lang="en-US" altLang="ja-JP" dirty="0" err="1">
                <a:latin typeface="Lucida Console" panose="020B0609040504020204" pitchFamily="49" charset="0"/>
              </a:rPr>
              <a:t>int</a:t>
            </a:r>
            <a:r>
              <a:rPr lang="ja-JP" altLang="en-US" dirty="0"/>
              <a:t>型の変数で値を受け取る</a:t>
            </a:r>
          </a:p>
        </p:txBody>
      </p:sp>
      <p:sp>
        <p:nvSpPr>
          <p:cNvPr id="2" name="テキスト ボックス 1">
            <a:extLst>
              <a:ext uri="{FF2B5EF4-FFF2-40B4-BE49-F238E27FC236}">
                <a16:creationId xmlns:a16="http://schemas.microsoft.com/office/drawing/2014/main" id="{013BEF9B-3E2B-726F-B536-552F14AAF124}"/>
              </a:ext>
            </a:extLst>
          </p:cNvPr>
          <p:cNvSpPr txBox="1">
            <a:spLocks noChangeArrowheads="1"/>
          </p:cNvSpPr>
          <p:nvPr/>
        </p:nvSpPr>
        <p:spPr bwMode="auto">
          <a:xfrm>
            <a:off x="5798038" y="6108052"/>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2247504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タイトル 1"/>
          <p:cNvSpPr>
            <a:spLocks noGrp="1"/>
          </p:cNvSpPr>
          <p:nvPr>
            <p:ph type="title"/>
          </p:nvPr>
        </p:nvSpPr>
        <p:spPr>
          <a:xfrm>
            <a:off x="457200" y="274638"/>
            <a:ext cx="8229600" cy="725487"/>
          </a:xfrm>
        </p:spPr>
        <p:txBody>
          <a:bodyPr/>
          <a:lstStyle/>
          <a:p>
            <a:pPr eaLnBrk="1" hangingPunct="1"/>
            <a:r>
              <a:rPr lang="ja-JP" altLang="en-US" dirty="0"/>
              <a:t>引数が複数ある関数の例</a:t>
            </a:r>
          </a:p>
        </p:txBody>
      </p:sp>
      <p:sp>
        <p:nvSpPr>
          <p:cNvPr id="117763" name="コンテンツ プレースホルダ 2"/>
          <p:cNvSpPr>
            <a:spLocks noGrp="1"/>
          </p:cNvSpPr>
          <p:nvPr>
            <p:ph idx="1"/>
          </p:nvPr>
        </p:nvSpPr>
        <p:spPr>
          <a:xfrm>
            <a:off x="457200" y="1214438"/>
            <a:ext cx="8229600" cy="714375"/>
          </a:xfrm>
        </p:spPr>
        <p:txBody>
          <a:bodyPr/>
          <a:lstStyle/>
          <a:p>
            <a:pPr marL="0" indent="0" eaLnBrk="1" hangingPunct="1">
              <a:buNone/>
            </a:pPr>
            <a:r>
              <a:rPr lang="ja-JP" altLang="en-US" sz="2800" dirty="0"/>
              <a:t>カンマで区切って複数の引数を指定できる</a:t>
            </a:r>
            <a:endParaRPr lang="en-US" altLang="ja-JP" sz="2800" dirty="0"/>
          </a:p>
        </p:txBody>
      </p:sp>
      <p:sp>
        <p:nvSpPr>
          <p:cNvPr id="11" name="正方形/長方形 3"/>
          <p:cNvSpPr>
            <a:spLocks noChangeArrowheads="1"/>
          </p:cNvSpPr>
          <p:nvPr/>
        </p:nvSpPr>
        <p:spPr bwMode="auto">
          <a:xfrm>
            <a:off x="683568" y="1988840"/>
            <a:ext cx="7794897" cy="4401205"/>
          </a:xfrm>
          <a:prstGeom prst="rect">
            <a:avLst/>
          </a:prstGeom>
          <a:solidFill>
            <a:srgbClr val="EAF6FD"/>
          </a:solidFill>
          <a:ln w="9525">
            <a:noFill/>
            <a:miter lim="800000"/>
            <a:headEnd/>
            <a:tailEnd/>
          </a:ln>
        </p:spPr>
        <p:txBody>
          <a:bodyPr wrap="square">
            <a:spAutoFit/>
          </a:bodyPr>
          <a:lstStyle/>
          <a:p>
            <a:r>
              <a:rPr lang="en-US" altLang="ja-JP" sz="2000" dirty="0">
                <a:latin typeface="Lucida Console" panose="020B0609040504020204" pitchFamily="49" charset="0"/>
                <a:ea typeface="HG丸ｺﾞｼｯｸM-PRO" panose="020F0600000000000000" pitchFamily="50" charset="-128"/>
              </a:rPr>
              <a:t>#include &lt;</a:t>
            </a:r>
            <a:r>
              <a:rPr lang="en-US" altLang="ja-JP" sz="2000" dirty="0" err="1">
                <a:latin typeface="Lucida Console" panose="020B0609040504020204" pitchFamily="49" charset="0"/>
                <a:ea typeface="HG丸ｺﾞｼｯｸM-PRO" panose="020F0600000000000000" pitchFamily="50" charset="-128"/>
              </a:rPr>
              <a:t>stdio.h</a:t>
            </a:r>
            <a:r>
              <a:rPr lang="en-US" altLang="ja-JP" sz="2000" dirty="0">
                <a:latin typeface="Lucida Console" panose="020B0609040504020204" pitchFamily="49" charset="0"/>
                <a:ea typeface="HG丸ｺﾞｼｯｸM-PRO" panose="020F0600000000000000" pitchFamily="50" charset="-128"/>
              </a:rPr>
              <a:t>&gt;</a:t>
            </a:r>
          </a:p>
          <a:p>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void countdown(</a:t>
            </a:r>
            <a:r>
              <a:rPr lang="en-US" altLang="ja-JP" sz="2000" dirty="0">
                <a:solidFill>
                  <a:srgbClr val="C00000"/>
                </a:solidFill>
                <a:latin typeface="Lucida Console" panose="020B0609040504020204" pitchFamily="49" charset="0"/>
                <a:ea typeface="HG丸ｺﾞｼｯｸM-PRO" panose="020F0600000000000000" pitchFamily="50" charset="-128"/>
              </a:rPr>
              <a:t>int start, int end</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printf</a:t>
            </a:r>
            <a:r>
              <a:rPr lang="en-US" altLang="ja-JP" sz="2000" dirty="0">
                <a:latin typeface="Lucida Console" panose="020B0609040504020204" pitchFamily="49" charset="0"/>
                <a:ea typeface="HG丸ｺﾞｼｯｸM-PRO" panose="020F0600000000000000" pitchFamily="50" charset="-128"/>
              </a:rPr>
              <a:t>("</a:t>
            </a:r>
            <a:r>
              <a:rPr lang="ja-JP" altLang="en-US" sz="2000" dirty="0">
                <a:latin typeface="Lucida Console" panose="020B0609040504020204" pitchFamily="49" charset="0"/>
                <a:ea typeface="HG丸ｺﾞｼｯｸM-PRO" panose="020F0600000000000000" pitchFamily="50" charset="-128"/>
              </a:rPr>
              <a:t>カウントダウンをします</a:t>
            </a:r>
            <a:r>
              <a:rPr lang="en-US" altLang="ja-JP" sz="2000" dirty="0">
                <a:latin typeface="Lucida Console" panose="020B0609040504020204" pitchFamily="49" charset="0"/>
                <a:ea typeface="HG丸ｺﾞｼｯｸM-PRO" panose="020F0600000000000000" pitchFamily="50" charset="-128"/>
              </a:rPr>
              <a:t>\n");</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for (int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 </a:t>
            </a:r>
            <a:r>
              <a:rPr lang="en-US" altLang="ja-JP" sz="2000" dirty="0">
                <a:solidFill>
                  <a:srgbClr val="C00000"/>
                </a:solidFill>
                <a:latin typeface="Lucida Console" panose="020B0609040504020204" pitchFamily="49" charset="0"/>
                <a:ea typeface="HG丸ｺﾞｼｯｸM-PRO" panose="020F0600000000000000" pitchFamily="50" charset="-128"/>
              </a:rPr>
              <a:t>start</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&gt;= </a:t>
            </a:r>
            <a:r>
              <a:rPr lang="en-US" altLang="ja-JP" sz="2000" dirty="0">
                <a:solidFill>
                  <a:srgbClr val="C00000"/>
                </a:solidFill>
                <a:latin typeface="Lucida Console" panose="020B0609040504020204" pitchFamily="49" charset="0"/>
                <a:ea typeface="HG丸ｺﾞｼｯｸM-PRO" panose="020F0600000000000000" pitchFamily="50" charset="-128"/>
              </a:rPr>
              <a:t>end</a:t>
            </a:r>
            <a:r>
              <a:rPr lang="en-US" altLang="ja-JP"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 {</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err="1">
                <a:latin typeface="Lucida Console" panose="020B0609040504020204" pitchFamily="49" charset="0"/>
                <a:ea typeface="HG丸ｺﾞｼｯｸM-PRO" panose="020F0600000000000000" pitchFamily="50" charset="-128"/>
              </a:rPr>
              <a:t>printf</a:t>
            </a:r>
            <a:r>
              <a:rPr lang="en-US" altLang="ja-JP" sz="2000" dirty="0">
                <a:latin typeface="Lucida Console" panose="020B0609040504020204" pitchFamily="49" charset="0"/>
                <a:ea typeface="HG丸ｺﾞｼｯｸM-PRO" panose="020F0600000000000000" pitchFamily="50" charset="-128"/>
              </a:rPr>
              <a:t>("%d\n", </a:t>
            </a:r>
            <a:r>
              <a:rPr lang="en-US" altLang="ja-JP" sz="2000" dirty="0" err="1">
                <a:latin typeface="Lucida Console" panose="020B0609040504020204" pitchFamily="49" charset="0"/>
                <a:ea typeface="HG丸ｺﾞｼｯｸM-PRO" panose="020F0600000000000000" pitchFamily="50" charset="-128"/>
              </a:rPr>
              <a:t>i</a:t>
            </a:r>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a:p>
            <a:endParaRPr lang="en-US" altLang="ja-JP" sz="2000" dirty="0">
              <a:latin typeface="Lucida Console" panose="020B0609040504020204" pitchFamily="49" charset="0"/>
              <a:ea typeface="HG丸ｺﾞｼｯｸM-PRO" panose="020F0600000000000000" pitchFamily="50" charset="-128"/>
            </a:endParaRPr>
          </a:p>
          <a:p>
            <a:r>
              <a:rPr lang="en-US" altLang="ja-JP" sz="2000" dirty="0">
                <a:latin typeface="Lucida Console" panose="020B0609040504020204" pitchFamily="49" charset="0"/>
                <a:ea typeface="HG丸ｺﾞｼｯｸM-PRO" panose="020F0600000000000000" pitchFamily="50" charset="-128"/>
              </a:rPr>
              <a:t>int main(void)</a:t>
            </a:r>
          </a:p>
          <a:p>
            <a:r>
              <a:rPr lang="en-US" altLang="ja-JP" sz="2000" dirty="0">
                <a:latin typeface="Lucida Console" panose="020B0609040504020204" pitchFamily="49" charset="0"/>
                <a:ea typeface="HG丸ｺﾞｼｯｸM-PRO" panose="020F0600000000000000" pitchFamily="50" charset="-128"/>
              </a:rPr>
              <a:t>{</a:t>
            </a:r>
          </a:p>
          <a:p>
            <a:r>
              <a:rPr lang="ja-JP" altLang="en-US" sz="2000" dirty="0">
                <a:latin typeface="Lucida Console" panose="020B0609040504020204" pitchFamily="49" charset="0"/>
                <a:ea typeface="HG丸ｺﾞｼｯｸM-PRO" panose="020F0600000000000000" pitchFamily="50" charset="-128"/>
              </a:rPr>
              <a:t>    </a:t>
            </a:r>
            <a:r>
              <a:rPr lang="en-US" altLang="ja-JP" sz="2000" dirty="0">
                <a:latin typeface="Lucida Console" panose="020B0609040504020204" pitchFamily="49" charset="0"/>
                <a:ea typeface="HG丸ｺﾞｼｯｸM-PRO" panose="020F0600000000000000" pitchFamily="50" charset="-128"/>
              </a:rPr>
              <a:t>countdown(</a:t>
            </a:r>
            <a:r>
              <a:rPr lang="en-US" altLang="ja-JP" sz="2000" dirty="0">
                <a:solidFill>
                  <a:srgbClr val="C00000"/>
                </a:solidFill>
                <a:latin typeface="Lucida Console" panose="020B0609040504020204" pitchFamily="49" charset="0"/>
                <a:ea typeface="HG丸ｺﾞｼｯｸM-PRO" panose="020F0600000000000000" pitchFamily="50" charset="-128"/>
              </a:rPr>
              <a:t>7, 3</a:t>
            </a:r>
            <a:r>
              <a:rPr lang="en-US" altLang="ja-JP" sz="2000" dirty="0">
                <a:latin typeface="Lucida Console" panose="020B0609040504020204" pitchFamily="49" charset="0"/>
                <a:ea typeface="HG丸ｺﾞｼｯｸM-PRO" panose="020F0600000000000000" pitchFamily="50" charset="-128"/>
              </a:rPr>
              <a:t>);</a:t>
            </a:r>
          </a:p>
          <a:p>
            <a:r>
              <a:rPr lang="en-US" altLang="ja-JP" sz="2000" dirty="0">
                <a:latin typeface="Lucida Console" panose="020B0609040504020204" pitchFamily="49" charset="0"/>
                <a:ea typeface="HG丸ｺﾞｼｯｸM-PRO" panose="020F0600000000000000" pitchFamily="50" charset="-128"/>
              </a:rPr>
              <a:t>}</a:t>
            </a:r>
          </a:p>
        </p:txBody>
      </p:sp>
      <p:sp>
        <p:nvSpPr>
          <p:cNvPr id="2" name="テキスト ボックス 1">
            <a:extLst>
              <a:ext uri="{FF2B5EF4-FFF2-40B4-BE49-F238E27FC236}">
                <a16:creationId xmlns:a16="http://schemas.microsoft.com/office/drawing/2014/main" id="{BA40812D-17C8-C228-EE0E-A494F92B6FE4}"/>
              </a:ext>
            </a:extLst>
          </p:cNvPr>
          <p:cNvSpPr txBox="1">
            <a:spLocks noChangeArrowheads="1"/>
          </p:cNvSpPr>
          <p:nvPr/>
        </p:nvSpPr>
        <p:spPr bwMode="auto">
          <a:xfrm>
            <a:off x="5796136" y="584563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41800966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タイトル 1"/>
          <p:cNvSpPr>
            <a:spLocks noGrp="1"/>
          </p:cNvSpPr>
          <p:nvPr>
            <p:ph type="title"/>
          </p:nvPr>
        </p:nvSpPr>
        <p:spPr>
          <a:xfrm>
            <a:off x="457200" y="274638"/>
            <a:ext cx="8229600" cy="725487"/>
          </a:xfrm>
        </p:spPr>
        <p:txBody>
          <a:bodyPr>
            <a:normAutofit/>
          </a:bodyPr>
          <a:lstStyle/>
          <a:p>
            <a:pPr eaLnBrk="1" hangingPunct="1"/>
            <a:r>
              <a:rPr lang="ja-JP" altLang="en-US" dirty="0"/>
              <a:t>実引数と仮引数</a:t>
            </a:r>
          </a:p>
        </p:txBody>
      </p:sp>
      <p:sp>
        <p:nvSpPr>
          <p:cNvPr id="117763" name="コンテンツ プレースホルダ 2"/>
          <p:cNvSpPr>
            <a:spLocks noGrp="1"/>
          </p:cNvSpPr>
          <p:nvPr>
            <p:ph idx="1"/>
          </p:nvPr>
        </p:nvSpPr>
        <p:spPr>
          <a:xfrm>
            <a:off x="457200" y="1214438"/>
            <a:ext cx="8229600" cy="714375"/>
          </a:xfrm>
        </p:spPr>
        <p:txBody>
          <a:bodyPr/>
          <a:lstStyle/>
          <a:p>
            <a:pPr marL="0" indent="0" eaLnBrk="1" hangingPunct="1">
              <a:buNone/>
            </a:pPr>
            <a:r>
              <a:rPr lang="ja-JP" altLang="en-US" sz="2400" b="1" dirty="0"/>
              <a:t>実引数</a:t>
            </a:r>
            <a:r>
              <a:rPr lang="ja-JP" altLang="en-US" sz="2400" dirty="0"/>
              <a:t>：関数を呼び出すときに、関数に渡される値</a:t>
            </a:r>
            <a:endParaRPr lang="en-US" altLang="ja-JP" sz="2400" dirty="0"/>
          </a:p>
        </p:txBody>
      </p:sp>
      <p:pic>
        <p:nvPicPr>
          <p:cNvPr id="5" name="図 4">
            <a:extLst>
              <a:ext uri="{FF2B5EF4-FFF2-40B4-BE49-F238E27FC236}">
                <a16:creationId xmlns:a16="http://schemas.microsoft.com/office/drawing/2014/main" id="{29818497-2818-4E19-8CE8-4C538EAA04EE}"/>
              </a:ext>
            </a:extLst>
          </p:cNvPr>
          <p:cNvPicPr>
            <a:picLocks noChangeAspect="1"/>
          </p:cNvPicPr>
          <p:nvPr/>
        </p:nvPicPr>
        <p:blipFill>
          <a:blip r:embed="rId3"/>
          <a:stretch>
            <a:fillRect/>
          </a:stretch>
        </p:blipFill>
        <p:spPr>
          <a:xfrm>
            <a:off x="3878640" y="4862315"/>
            <a:ext cx="4608512" cy="1995685"/>
          </a:xfrm>
          <a:prstGeom prst="rect">
            <a:avLst/>
          </a:prstGeom>
        </p:spPr>
      </p:pic>
      <p:sp>
        <p:nvSpPr>
          <p:cNvPr id="6" name="コンテンツ プレースホルダ 2">
            <a:extLst>
              <a:ext uri="{FF2B5EF4-FFF2-40B4-BE49-F238E27FC236}">
                <a16:creationId xmlns:a16="http://schemas.microsoft.com/office/drawing/2014/main" id="{4435B2BE-147B-4D22-0E93-D7321625BC7E}"/>
              </a:ext>
            </a:extLst>
          </p:cNvPr>
          <p:cNvSpPr txBox="1">
            <a:spLocks/>
          </p:cNvSpPr>
          <p:nvPr/>
        </p:nvSpPr>
        <p:spPr bwMode="auto">
          <a:xfrm>
            <a:off x="457200" y="2884177"/>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ja-JP" altLang="en-US" sz="2400" b="1" dirty="0"/>
              <a:t>仮引数</a:t>
            </a:r>
            <a:r>
              <a:rPr lang="ja-JP" altLang="en-US" sz="2400" dirty="0"/>
              <a:t>：関数側で値を受け取るために準備される変数</a:t>
            </a:r>
            <a:endParaRPr lang="en-US" altLang="ja-JP" sz="2400" dirty="0"/>
          </a:p>
        </p:txBody>
      </p:sp>
      <p:sp>
        <p:nvSpPr>
          <p:cNvPr id="2" name="テキスト ボックス 1">
            <a:extLst>
              <a:ext uri="{FF2B5EF4-FFF2-40B4-BE49-F238E27FC236}">
                <a16:creationId xmlns:a16="http://schemas.microsoft.com/office/drawing/2014/main" id="{542446CC-38FF-B541-5C3D-2CB4E1B5818F}"/>
              </a:ext>
            </a:extLst>
          </p:cNvPr>
          <p:cNvSpPr txBox="1"/>
          <p:nvPr/>
        </p:nvSpPr>
        <p:spPr>
          <a:xfrm>
            <a:off x="827584" y="2092786"/>
            <a:ext cx="2646878"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countdown(7, 3);</a:t>
            </a:r>
            <a:endParaRPr lang="ja-JP" altLang="en-US" dirty="0"/>
          </a:p>
        </p:txBody>
      </p:sp>
      <p:cxnSp>
        <p:nvCxnSpPr>
          <p:cNvPr id="4" name="直線矢印コネクタ 3">
            <a:extLst>
              <a:ext uri="{FF2B5EF4-FFF2-40B4-BE49-F238E27FC236}">
                <a16:creationId xmlns:a16="http://schemas.microsoft.com/office/drawing/2014/main" id="{36E19E8A-908F-60CA-30E1-BE8722CB5F5E}"/>
              </a:ext>
            </a:extLst>
          </p:cNvPr>
          <p:cNvCxnSpPr>
            <a:cxnSpLocks/>
          </p:cNvCxnSpPr>
          <p:nvPr/>
        </p:nvCxnSpPr>
        <p:spPr>
          <a:xfrm flipH="1">
            <a:off x="2555776" y="1932406"/>
            <a:ext cx="216024" cy="22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86042F2C-BD00-F0A2-3A98-3C3ED8D0A6EA}"/>
              </a:ext>
            </a:extLst>
          </p:cNvPr>
          <p:cNvCxnSpPr>
            <a:cxnSpLocks/>
          </p:cNvCxnSpPr>
          <p:nvPr/>
        </p:nvCxnSpPr>
        <p:spPr>
          <a:xfrm flipH="1">
            <a:off x="2987824" y="1951766"/>
            <a:ext cx="216024" cy="22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F4281A4-EA06-5BC2-334B-907715029AB5}"/>
              </a:ext>
            </a:extLst>
          </p:cNvPr>
          <p:cNvSpPr txBox="1"/>
          <p:nvPr/>
        </p:nvSpPr>
        <p:spPr>
          <a:xfrm>
            <a:off x="2654730" y="1674767"/>
            <a:ext cx="646331" cy="276999"/>
          </a:xfrm>
          <a:prstGeom prst="rect">
            <a:avLst/>
          </a:prstGeom>
          <a:noFill/>
        </p:spPr>
        <p:txBody>
          <a:bodyPr wrap="none" rtlCol="0">
            <a:spAutoFit/>
          </a:bodyPr>
          <a:lstStyle/>
          <a:p>
            <a:r>
              <a:rPr kumimoji="1" lang="ja-JP" altLang="en-US" sz="1200" dirty="0"/>
              <a:t>実引数</a:t>
            </a:r>
          </a:p>
        </p:txBody>
      </p:sp>
      <p:sp>
        <p:nvSpPr>
          <p:cNvPr id="9" name="テキスト ボックス 8">
            <a:extLst>
              <a:ext uri="{FF2B5EF4-FFF2-40B4-BE49-F238E27FC236}">
                <a16:creationId xmlns:a16="http://schemas.microsoft.com/office/drawing/2014/main" id="{081B11F1-A95F-D1CE-CA43-1FF91D94B9EC}"/>
              </a:ext>
            </a:extLst>
          </p:cNvPr>
          <p:cNvSpPr txBox="1"/>
          <p:nvPr/>
        </p:nvSpPr>
        <p:spPr>
          <a:xfrm>
            <a:off x="766028" y="3691729"/>
            <a:ext cx="5416868" cy="400110"/>
          </a:xfrm>
          <a:prstGeom prst="rect">
            <a:avLst/>
          </a:prstGeom>
          <a:solidFill>
            <a:srgbClr val="EAF6FD"/>
          </a:solidFill>
          <a:ln w="9525">
            <a:noFill/>
            <a:miter lim="800000"/>
            <a:headEnd/>
            <a:tailEnd/>
          </a:ln>
        </p:spPr>
        <p:txBody>
          <a:bodyPr wrap="square">
            <a:spAutoFit/>
          </a:bodyPr>
          <a:lstStyle>
            <a:defPPr>
              <a:defRPr lang="ja-JP"/>
            </a:defPPr>
            <a:lvl1pPr>
              <a:defRPr sz="2000">
                <a:latin typeface="Lucida Console" panose="020B0609040504020204" pitchFamily="49" charset="0"/>
                <a:ea typeface="HG丸ｺﾞｼｯｸM-PRO" panose="020F0600000000000000" pitchFamily="50" charset="-128"/>
              </a:defRPr>
            </a:lvl1pPr>
          </a:lstStyle>
          <a:p>
            <a:r>
              <a:rPr lang="en-US" altLang="ja-JP" dirty="0"/>
              <a:t>void countdown(int start, int end)</a:t>
            </a:r>
            <a:endParaRPr lang="ja-JP" altLang="en-US" dirty="0"/>
          </a:p>
        </p:txBody>
      </p:sp>
      <p:cxnSp>
        <p:nvCxnSpPr>
          <p:cNvPr id="14" name="直線矢印コネクタ 13">
            <a:extLst>
              <a:ext uri="{FF2B5EF4-FFF2-40B4-BE49-F238E27FC236}">
                <a16:creationId xmlns:a16="http://schemas.microsoft.com/office/drawing/2014/main" id="{CA99AB0E-A4AC-6798-0783-5309BC32B901}"/>
              </a:ext>
            </a:extLst>
          </p:cNvPr>
          <p:cNvCxnSpPr>
            <a:cxnSpLocks/>
          </p:cNvCxnSpPr>
          <p:nvPr/>
        </p:nvCxnSpPr>
        <p:spPr>
          <a:xfrm flipH="1">
            <a:off x="4149880" y="3513105"/>
            <a:ext cx="216024" cy="225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64DC06B-E90E-0191-2D0A-0EB664F1ACEB}"/>
              </a:ext>
            </a:extLst>
          </p:cNvPr>
          <p:cNvCxnSpPr>
            <a:cxnSpLocks/>
          </p:cNvCxnSpPr>
          <p:nvPr/>
        </p:nvCxnSpPr>
        <p:spPr>
          <a:xfrm>
            <a:off x="5076056" y="3535933"/>
            <a:ext cx="485732" cy="253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76A8D9E-03FE-38E2-C1D7-1305A352D76E}"/>
              </a:ext>
            </a:extLst>
          </p:cNvPr>
          <p:cNvSpPr txBox="1"/>
          <p:nvPr/>
        </p:nvSpPr>
        <p:spPr>
          <a:xfrm>
            <a:off x="4248834" y="3255466"/>
            <a:ext cx="646331" cy="276999"/>
          </a:xfrm>
          <a:prstGeom prst="rect">
            <a:avLst/>
          </a:prstGeom>
          <a:noFill/>
        </p:spPr>
        <p:txBody>
          <a:bodyPr wrap="none" rtlCol="0">
            <a:spAutoFit/>
          </a:bodyPr>
          <a:lstStyle/>
          <a:p>
            <a:r>
              <a:rPr kumimoji="1" lang="ja-JP" altLang="en-US" sz="1200" dirty="0"/>
              <a:t>仮引数</a:t>
            </a:r>
          </a:p>
        </p:txBody>
      </p:sp>
      <p:sp>
        <p:nvSpPr>
          <p:cNvPr id="13" name="テキスト ボックス 12">
            <a:extLst>
              <a:ext uri="{FF2B5EF4-FFF2-40B4-BE49-F238E27FC236}">
                <a16:creationId xmlns:a16="http://schemas.microsoft.com/office/drawing/2014/main" id="{88376BA2-AC78-741A-B1BB-D3676880F36F}"/>
              </a:ext>
            </a:extLst>
          </p:cNvPr>
          <p:cNvSpPr txBox="1"/>
          <p:nvPr/>
        </p:nvSpPr>
        <p:spPr>
          <a:xfrm>
            <a:off x="567610" y="4397042"/>
            <a:ext cx="6596678" cy="400110"/>
          </a:xfrm>
          <a:prstGeom prst="rect">
            <a:avLst/>
          </a:prstGeom>
          <a:noFill/>
        </p:spPr>
        <p:txBody>
          <a:bodyPr wrap="none" rtlCol="0">
            <a:spAutoFit/>
          </a:bodyPr>
          <a:lstStyle/>
          <a:p>
            <a:r>
              <a:rPr kumimoji="1" lang="ja-JP" altLang="en-US" sz="2000" dirty="0">
                <a:latin typeface="+mn-ea"/>
                <a:ea typeface="+mn-ea"/>
              </a:rPr>
              <a:t>実引数の値がコピーされて、それが仮引数に代入される</a:t>
            </a:r>
          </a:p>
        </p:txBody>
      </p:sp>
    </p:spTree>
    <p:extLst>
      <p:ext uri="{BB962C8B-B14F-4D97-AF65-F5344CB8AC3E}">
        <p14:creationId xmlns:p14="http://schemas.microsoft.com/office/powerpoint/2010/main" val="18718021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000390-55A4-B367-D336-ACC3F17C819C}"/>
              </a:ext>
            </a:extLst>
          </p:cNvPr>
          <p:cNvSpPr>
            <a:spLocks noGrp="1"/>
          </p:cNvSpPr>
          <p:nvPr>
            <p:ph type="title"/>
          </p:nvPr>
        </p:nvSpPr>
        <p:spPr/>
        <p:txBody>
          <a:bodyPr/>
          <a:lstStyle/>
          <a:p>
            <a:r>
              <a:rPr lang="ja-JP" altLang="en-US" dirty="0"/>
              <a:t>実引数と仮引数</a:t>
            </a:r>
            <a:endParaRPr kumimoji="1" lang="ja-JP" altLang="en-US" dirty="0"/>
          </a:p>
        </p:txBody>
      </p:sp>
      <p:sp>
        <p:nvSpPr>
          <p:cNvPr id="5" name="正方形/長方形 3">
            <a:extLst>
              <a:ext uri="{FF2B5EF4-FFF2-40B4-BE49-F238E27FC236}">
                <a16:creationId xmlns:a16="http://schemas.microsoft.com/office/drawing/2014/main" id="{E8D91AD7-1311-FB0C-779C-906E151BD1AB}"/>
              </a:ext>
            </a:extLst>
          </p:cNvPr>
          <p:cNvSpPr>
            <a:spLocks noChangeArrowheads="1"/>
          </p:cNvSpPr>
          <p:nvPr/>
        </p:nvSpPr>
        <p:spPr bwMode="auto">
          <a:xfrm>
            <a:off x="480151" y="1340768"/>
            <a:ext cx="7794897" cy="3693319"/>
          </a:xfrm>
          <a:prstGeom prst="rect">
            <a:avLst/>
          </a:prstGeom>
          <a:solidFill>
            <a:srgbClr val="EAF6FD"/>
          </a:solidFill>
          <a:ln w="9525">
            <a:noFill/>
            <a:miter lim="800000"/>
            <a:headEnd/>
            <a:tailEnd/>
          </a:ln>
        </p:spPr>
        <p:txBody>
          <a:bodyPr wrap="square">
            <a:spAutoFit/>
          </a:bodyPr>
          <a:lstStyle/>
          <a:p>
            <a:r>
              <a:rPr lang="en-US" altLang="ja-JP" dirty="0">
                <a:latin typeface="Lucida Console" panose="020B0609040504020204" pitchFamily="49" charset="0"/>
                <a:ea typeface="HG丸ｺﾞｼｯｸM-PRO" panose="020F0600000000000000" pitchFamily="50" charset="-128"/>
              </a:rPr>
              <a:t>#include &lt;</a:t>
            </a:r>
            <a:r>
              <a:rPr lang="en-US" altLang="ja-JP" dirty="0" err="1">
                <a:latin typeface="Lucida Console" panose="020B0609040504020204" pitchFamily="49" charset="0"/>
                <a:ea typeface="HG丸ｺﾞｼｯｸM-PRO" panose="020F0600000000000000" pitchFamily="50" charset="-128"/>
              </a:rPr>
              <a:t>stdio.h</a:t>
            </a:r>
            <a:r>
              <a:rPr lang="en-US" altLang="ja-JP" dirty="0">
                <a:latin typeface="Lucida Console" panose="020B0609040504020204" pitchFamily="49" charset="0"/>
                <a:ea typeface="HG丸ｺﾞｼｯｸM-PRO" panose="020F0600000000000000" pitchFamily="50" charset="-128"/>
              </a:rPr>
              <a:t>&gt;</a:t>
            </a:r>
          </a:p>
          <a:p>
            <a:endParaRPr lang="en-US" altLang="ja-JP" dirty="0">
              <a:latin typeface="Lucida Console" panose="020B0609040504020204" pitchFamily="49" charset="0"/>
              <a:ea typeface="HG丸ｺﾞｼｯｸM-PRO" panose="020F0600000000000000" pitchFamily="50" charset="-128"/>
            </a:endParaRPr>
          </a:p>
          <a:p>
            <a:r>
              <a:rPr lang="en-US" altLang="ja-JP" dirty="0">
                <a:latin typeface="Lucida Console" panose="020B0609040504020204" pitchFamily="49" charset="0"/>
                <a:ea typeface="HG丸ｺﾞｼｯｸM-PRO" panose="020F0600000000000000" pitchFamily="50" charset="-128"/>
              </a:rPr>
              <a:t>void </a:t>
            </a:r>
            <a:r>
              <a:rPr lang="en-US" altLang="ja-JP" dirty="0" err="1">
                <a:latin typeface="Lucida Console" panose="020B0609040504020204" pitchFamily="49" charset="0"/>
                <a:ea typeface="HG丸ｺﾞｼｯｸM-PRO" panose="020F0600000000000000" pitchFamily="50" charset="-128"/>
              </a:rPr>
              <a:t>func</a:t>
            </a:r>
            <a:r>
              <a:rPr lang="en-US" altLang="ja-JP" dirty="0">
                <a:latin typeface="Lucida Console" panose="020B0609040504020204" pitchFamily="49" charset="0"/>
                <a:ea typeface="HG丸ｺﾞｼｯｸM-PRO" panose="020F0600000000000000" pitchFamily="50" charset="-128"/>
              </a:rPr>
              <a:t>(</a:t>
            </a:r>
            <a:r>
              <a:rPr lang="en-US" altLang="ja-JP" dirty="0">
                <a:solidFill>
                  <a:srgbClr val="C00000"/>
                </a:solidFill>
                <a:latin typeface="Lucida Console" panose="020B0609040504020204" pitchFamily="49" charset="0"/>
                <a:ea typeface="HG丸ｺﾞｼｯｸM-PRO" panose="020F0600000000000000" pitchFamily="50" charset="-128"/>
              </a:rPr>
              <a:t>int </a:t>
            </a:r>
            <a:r>
              <a:rPr lang="en-US" altLang="ja-JP" dirty="0" err="1">
                <a:solidFill>
                  <a:srgbClr val="C00000"/>
                </a:solidFill>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a:t>
            </a:r>
          </a:p>
          <a:p>
            <a:r>
              <a:rPr lang="ja-JP" altLang="en-US" dirty="0">
                <a:solidFill>
                  <a:srgbClr val="C00000"/>
                </a:solidFill>
                <a:latin typeface="Lucida Console" panose="020B0609040504020204" pitchFamily="49" charset="0"/>
                <a:ea typeface="HG丸ｺﾞｼｯｸM-PRO" panose="020F0600000000000000" pitchFamily="50" charset="-128"/>
              </a:rPr>
              <a:t>    </a:t>
            </a:r>
            <a:r>
              <a:rPr lang="en-US" altLang="ja-JP" dirty="0" err="1">
                <a:solidFill>
                  <a:srgbClr val="C00000"/>
                </a:solidFill>
                <a:latin typeface="Lucida Console" panose="020B0609040504020204" pitchFamily="49" charset="0"/>
                <a:ea typeface="HG丸ｺﾞｼｯｸM-PRO" panose="020F0600000000000000" pitchFamily="50" charset="-128"/>
              </a:rPr>
              <a:t>i</a:t>
            </a:r>
            <a:r>
              <a:rPr lang="en-US" altLang="ja-JP" dirty="0">
                <a:solidFill>
                  <a:srgbClr val="C00000"/>
                </a:solidFill>
                <a:latin typeface="Lucida Console" panose="020B0609040504020204" pitchFamily="49" charset="0"/>
                <a:ea typeface="HG丸ｺﾞｼｯｸM-PRO" panose="020F0600000000000000" pitchFamily="50" charset="-128"/>
              </a:rPr>
              <a:t>++;</a:t>
            </a:r>
          </a:p>
          <a:p>
            <a:r>
              <a:rPr lang="en-US" altLang="ja-JP" dirty="0">
                <a:latin typeface="Lucida Console" panose="020B0609040504020204" pitchFamily="49" charset="0"/>
                <a:ea typeface="HG丸ｺﾞｼｯｸM-PRO" panose="020F0600000000000000" pitchFamily="50" charset="-128"/>
              </a:rPr>
              <a:t>}</a:t>
            </a:r>
          </a:p>
          <a:p>
            <a:endParaRPr lang="en-US" altLang="ja-JP" dirty="0">
              <a:latin typeface="Lucida Console" panose="020B0609040504020204" pitchFamily="49" charset="0"/>
              <a:ea typeface="HG丸ｺﾞｼｯｸM-PRO" panose="020F0600000000000000" pitchFamily="50" charset="-128"/>
            </a:endParaRPr>
          </a:p>
          <a:p>
            <a:r>
              <a:rPr lang="en-US" altLang="ja-JP" dirty="0">
                <a:latin typeface="Lucida Console" panose="020B0609040504020204" pitchFamily="49" charset="0"/>
                <a:ea typeface="HG丸ｺﾞｼｯｸM-PRO" panose="020F0600000000000000" pitchFamily="50" charset="-128"/>
              </a:rPr>
              <a:t>int main(void)</a:t>
            </a:r>
          </a:p>
          <a:p>
            <a:r>
              <a:rPr lang="en-US" altLang="ja-JP" dirty="0">
                <a:latin typeface="Lucida Console" panose="020B0609040504020204" pitchFamily="49" charset="0"/>
                <a:ea typeface="HG丸ｺﾞｼｯｸM-PRO" panose="020F0600000000000000" pitchFamily="50" charset="-128"/>
              </a:rPr>
              <a:t>{</a:t>
            </a:r>
          </a:p>
          <a:p>
            <a:r>
              <a:rPr lang="ja-JP" altLang="en-US" dirty="0">
                <a:latin typeface="Lucida Console" panose="020B0609040504020204" pitchFamily="49" charset="0"/>
                <a:ea typeface="HG丸ｺﾞｼｯｸM-PRO" panose="020F0600000000000000" pitchFamily="50" charset="-128"/>
              </a:rPr>
              <a:t>    </a:t>
            </a:r>
            <a:r>
              <a:rPr lang="en-US" altLang="ja-JP" dirty="0">
                <a:latin typeface="Lucida Console" panose="020B0609040504020204" pitchFamily="49" charset="0"/>
                <a:ea typeface="HG丸ｺﾞｼｯｸM-PRO" panose="020F0600000000000000" pitchFamily="50" charset="-128"/>
              </a:rPr>
              <a:t>int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 = 10;</a:t>
            </a:r>
          </a:p>
          <a:p>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printf</a:t>
            </a:r>
            <a:r>
              <a:rPr lang="en-US" altLang="ja-JP" dirty="0">
                <a:latin typeface="Lucida Console" panose="020B0609040504020204" pitchFamily="49" charset="0"/>
                <a:ea typeface="HG丸ｺﾞｼｯｸM-PRO" panose="020F0600000000000000" pitchFamily="50" charset="-128"/>
              </a:rPr>
              <a:t>("(1) </a:t>
            </a:r>
            <a:r>
              <a:rPr lang="en-US" altLang="ja-JP" dirty="0" err="1">
                <a:latin typeface="Lucida Console" panose="020B0609040504020204" pitchFamily="49" charset="0"/>
                <a:ea typeface="HG丸ｺﾞｼｯｸM-PRO" panose="020F0600000000000000" pitchFamily="50" charset="-128"/>
              </a:rPr>
              <a:t>i</a:t>
            </a:r>
            <a:r>
              <a:rPr lang="ja-JP" altLang="en-US" dirty="0">
                <a:latin typeface="Lucida Console" panose="020B0609040504020204" pitchFamily="49" charset="0"/>
                <a:ea typeface="HG丸ｺﾞｼｯｸM-PRO" panose="020F0600000000000000" pitchFamily="50" charset="-128"/>
              </a:rPr>
              <a:t>の値は</a:t>
            </a:r>
            <a:r>
              <a:rPr lang="en-US" altLang="ja-JP" dirty="0">
                <a:latin typeface="Lucida Console" panose="020B0609040504020204" pitchFamily="49" charset="0"/>
                <a:ea typeface="HG丸ｺﾞｼｯｸM-PRO" panose="020F0600000000000000" pitchFamily="50" charset="-128"/>
              </a:rPr>
              <a:t>%d\n",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a:t>
            </a:r>
          </a:p>
          <a:p>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func</a:t>
            </a:r>
            <a:r>
              <a:rPr lang="en-US" altLang="ja-JP" dirty="0">
                <a:latin typeface="Lucida Console" panose="020B0609040504020204" pitchFamily="49" charset="0"/>
                <a:ea typeface="HG丸ｺﾞｼｯｸM-PRO" panose="020F0600000000000000" pitchFamily="50" charset="-128"/>
              </a:rPr>
              <a:t>(</a:t>
            </a:r>
            <a:r>
              <a:rPr lang="en-US" altLang="ja-JP" dirty="0" err="1">
                <a:solidFill>
                  <a:srgbClr val="C00000"/>
                </a:solidFill>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a:t>
            </a:r>
          </a:p>
          <a:p>
            <a:r>
              <a:rPr lang="ja-JP" altLang="en-US" dirty="0">
                <a:latin typeface="Lucida Console" panose="020B0609040504020204" pitchFamily="49" charset="0"/>
                <a:ea typeface="HG丸ｺﾞｼｯｸM-PRO" panose="020F0600000000000000" pitchFamily="50" charset="-128"/>
              </a:rPr>
              <a:t>    </a:t>
            </a:r>
            <a:r>
              <a:rPr lang="en-US" altLang="ja-JP" dirty="0" err="1">
                <a:latin typeface="Lucida Console" panose="020B0609040504020204" pitchFamily="49" charset="0"/>
                <a:ea typeface="HG丸ｺﾞｼｯｸM-PRO" panose="020F0600000000000000" pitchFamily="50" charset="-128"/>
              </a:rPr>
              <a:t>printf</a:t>
            </a:r>
            <a:r>
              <a:rPr lang="en-US" altLang="ja-JP" dirty="0">
                <a:latin typeface="Lucida Console" panose="020B0609040504020204" pitchFamily="49" charset="0"/>
                <a:ea typeface="HG丸ｺﾞｼｯｸM-PRO" panose="020F0600000000000000" pitchFamily="50" charset="-128"/>
              </a:rPr>
              <a:t>("(2) </a:t>
            </a:r>
            <a:r>
              <a:rPr lang="en-US" altLang="ja-JP" dirty="0" err="1">
                <a:latin typeface="Lucida Console" panose="020B0609040504020204" pitchFamily="49" charset="0"/>
                <a:ea typeface="HG丸ｺﾞｼｯｸM-PRO" panose="020F0600000000000000" pitchFamily="50" charset="-128"/>
              </a:rPr>
              <a:t>i</a:t>
            </a:r>
            <a:r>
              <a:rPr lang="ja-JP" altLang="en-US" dirty="0">
                <a:latin typeface="Lucida Console" panose="020B0609040504020204" pitchFamily="49" charset="0"/>
                <a:ea typeface="HG丸ｺﾞｼｯｸM-PRO" panose="020F0600000000000000" pitchFamily="50" charset="-128"/>
              </a:rPr>
              <a:t>の値は</a:t>
            </a:r>
            <a:r>
              <a:rPr lang="en-US" altLang="ja-JP" dirty="0">
                <a:latin typeface="Lucida Console" panose="020B0609040504020204" pitchFamily="49" charset="0"/>
                <a:ea typeface="HG丸ｺﾞｼｯｸM-PRO" panose="020F0600000000000000" pitchFamily="50" charset="-128"/>
              </a:rPr>
              <a:t>%d\n", </a:t>
            </a:r>
            <a:r>
              <a:rPr lang="en-US" altLang="ja-JP" dirty="0" err="1">
                <a:latin typeface="Lucida Console" panose="020B0609040504020204" pitchFamily="49" charset="0"/>
                <a:ea typeface="HG丸ｺﾞｼｯｸM-PRO" panose="020F0600000000000000" pitchFamily="50" charset="-128"/>
              </a:rPr>
              <a:t>i</a:t>
            </a:r>
            <a:r>
              <a:rPr lang="en-US" altLang="ja-JP" dirty="0">
                <a:latin typeface="Lucida Console" panose="020B0609040504020204" pitchFamily="49" charset="0"/>
                <a:ea typeface="HG丸ｺﾞｼｯｸM-PRO" panose="020F0600000000000000" pitchFamily="50" charset="-128"/>
              </a:rPr>
              <a:t>);</a:t>
            </a:r>
          </a:p>
          <a:p>
            <a:r>
              <a:rPr lang="en-US" altLang="ja-JP" dirty="0">
                <a:latin typeface="Lucida Console" panose="020B0609040504020204" pitchFamily="49" charset="0"/>
                <a:ea typeface="HG丸ｺﾞｼｯｸM-PRO" panose="020F0600000000000000" pitchFamily="50" charset="-128"/>
              </a:rPr>
              <a:t>}</a:t>
            </a:r>
          </a:p>
        </p:txBody>
      </p:sp>
      <p:sp>
        <p:nvSpPr>
          <p:cNvPr id="9" name="テキスト ボックス 8">
            <a:extLst>
              <a:ext uri="{FF2B5EF4-FFF2-40B4-BE49-F238E27FC236}">
                <a16:creationId xmlns:a16="http://schemas.microsoft.com/office/drawing/2014/main" id="{48ADD1BA-F0EE-868E-530E-B893730FE572}"/>
              </a:ext>
            </a:extLst>
          </p:cNvPr>
          <p:cNvSpPr txBox="1"/>
          <p:nvPr/>
        </p:nvSpPr>
        <p:spPr>
          <a:xfrm>
            <a:off x="495749" y="5557948"/>
            <a:ext cx="2589170" cy="646331"/>
          </a:xfrm>
          <a:prstGeom prst="rect">
            <a:avLst/>
          </a:prstGeom>
          <a:solidFill>
            <a:srgbClr val="EAF6FD"/>
          </a:solidFill>
          <a:ln w="9525">
            <a:noFill/>
            <a:miter lim="800000"/>
            <a:headEnd/>
            <a:tailEnd/>
          </a:ln>
        </p:spPr>
        <p:txBody>
          <a:bodyPr wrap="square">
            <a:spAutoFit/>
          </a:bodyPr>
          <a:lstStyle>
            <a:defPPr>
              <a:defRPr lang="ja-JP"/>
            </a:defPPr>
            <a:lvl1pPr>
              <a:defRPr sz="2400">
                <a:latin typeface="Lucida Console" panose="020B0609040504020204" pitchFamily="49" charset="0"/>
                <a:ea typeface="HG丸ｺﾞｼｯｸM-PRO" panose="020F0600000000000000" pitchFamily="50" charset="-128"/>
              </a:defRPr>
            </a:lvl1pPr>
          </a:lstStyle>
          <a:p>
            <a:pPr algn="l"/>
            <a:r>
              <a:rPr lang="en-US" altLang="ja-JP" sz="1800" i="0" u="none" strike="noStrike" baseline="0" dirty="0"/>
              <a:t>(1) </a:t>
            </a:r>
            <a:r>
              <a:rPr lang="en-US" altLang="ja-JP" sz="1800" i="0" u="none" strike="noStrike" baseline="0" dirty="0" err="1"/>
              <a:t>i</a:t>
            </a:r>
            <a:r>
              <a:rPr lang="ja-JP" altLang="en-US" sz="1800" i="0" u="none" strike="noStrike" baseline="0" dirty="0"/>
              <a:t>の値は</a:t>
            </a:r>
            <a:r>
              <a:rPr lang="en-US" altLang="ja-JP" sz="1800" i="0" u="none" strike="noStrike" baseline="0" dirty="0"/>
              <a:t>10</a:t>
            </a:r>
          </a:p>
          <a:p>
            <a:pPr algn="l"/>
            <a:r>
              <a:rPr lang="en-US" altLang="ja-JP" sz="1800" i="0" u="none" strike="noStrike" baseline="0" dirty="0"/>
              <a:t>(2) </a:t>
            </a:r>
            <a:r>
              <a:rPr lang="en-US" altLang="ja-JP" sz="1800" i="0" u="none" strike="noStrike" baseline="0" dirty="0" err="1"/>
              <a:t>i</a:t>
            </a:r>
            <a:r>
              <a:rPr lang="ja-JP" altLang="en-US" sz="1800" i="0" u="none" strike="noStrike" baseline="0" dirty="0"/>
              <a:t>の値は</a:t>
            </a:r>
            <a:r>
              <a:rPr lang="en-US" altLang="ja-JP" sz="1800" i="0" u="none" strike="noStrike" baseline="0" dirty="0"/>
              <a:t>10</a:t>
            </a:r>
            <a:endParaRPr lang="ja-JP" altLang="en-US" sz="1600" dirty="0">
              <a:ea typeface="+mn-ea"/>
            </a:endParaRPr>
          </a:p>
        </p:txBody>
      </p:sp>
      <p:cxnSp>
        <p:nvCxnSpPr>
          <p:cNvPr id="10" name="直線矢印コネクタ 9">
            <a:extLst>
              <a:ext uri="{FF2B5EF4-FFF2-40B4-BE49-F238E27FC236}">
                <a16:creationId xmlns:a16="http://schemas.microsoft.com/office/drawing/2014/main" id="{5F7BD50F-DA6B-256A-C988-14615C0B3CB9}"/>
              </a:ext>
            </a:extLst>
          </p:cNvPr>
          <p:cNvCxnSpPr>
            <a:cxnSpLocks/>
          </p:cNvCxnSpPr>
          <p:nvPr/>
        </p:nvCxnSpPr>
        <p:spPr>
          <a:xfrm>
            <a:off x="611560" y="5161652"/>
            <a:ext cx="0" cy="232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A23BC62-E093-C0D6-89D6-0F42BA944904}"/>
              </a:ext>
            </a:extLst>
          </p:cNvPr>
          <p:cNvSpPr txBox="1"/>
          <p:nvPr/>
        </p:nvSpPr>
        <p:spPr>
          <a:xfrm>
            <a:off x="611560" y="5157239"/>
            <a:ext cx="748923" cy="261610"/>
          </a:xfrm>
          <a:prstGeom prst="rect">
            <a:avLst/>
          </a:prstGeom>
          <a:noFill/>
        </p:spPr>
        <p:txBody>
          <a:bodyPr wrap="none" rtlCol="0">
            <a:spAutoFit/>
          </a:bodyPr>
          <a:lstStyle/>
          <a:p>
            <a:r>
              <a:rPr lang="ja-JP" altLang="en-US" sz="1100" dirty="0"/>
              <a:t>実行結果</a:t>
            </a:r>
            <a:endParaRPr kumimoji="1" lang="ja-JP" altLang="en-US" sz="1100" dirty="0"/>
          </a:p>
        </p:txBody>
      </p:sp>
      <p:sp>
        <p:nvSpPr>
          <p:cNvPr id="12" name="テキスト ボックス 11">
            <a:extLst>
              <a:ext uri="{FF2B5EF4-FFF2-40B4-BE49-F238E27FC236}">
                <a16:creationId xmlns:a16="http://schemas.microsoft.com/office/drawing/2014/main" id="{D62A0718-A4EA-4949-22C3-8E6F306615C8}"/>
              </a:ext>
            </a:extLst>
          </p:cNvPr>
          <p:cNvSpPr txBox="1"/>
          <p:nvPr/>
        </p:nvSpPr>
        <p:spPr>
          <a:xfrm>
            <a:off x="3347864" y="5566541"/>
            <a:ext cx="5128327" cy="646331"/>
          </a:xfrm>
          <a:prstGeom prst="rect">
            <a:avLst/>
          </a:prstGeom>
          <a:noFill/>
        </p:spPr>
        <p:txBody>
          <a:bodyPr wrap="none" rtlCol="0">
            <a:spAutoFit/>
          </a:bodyPr>
          <a:lstStyle/>
          <a:p>
            <a:r>
              <a:rPr kumimoji="1" lang="en-US" altLang="ja-JP" dirty="0" err="1">
                <a:latin typeface="Lucida Console" panose="020B0609040504020204" pitchFamily="49" charset="0"/>
                <a:ea typeface="+mn-ea"/>
              </a:rPr>
              <a:t>i</a:t>
            </a:r>
            <a:r>
              <a:rPr kumimoji="1" lang="ja-JP" altLang="en-US" dirty="0">
                <a:latin typeface="+mn-ea"/>
                <a:ea typeface="+mn-ea"/>
              </a:rPr>
              <a:t>の値は</a:t>
            </a:r>
            <a:r>
              <a:rPr kumimoji="1" lang="en-US" altLang="ja-JP" dirty="0" err="1">
                <a:latin typeface="Lucida Console" panose="020B0609040504020204" pitchFamily="49" charset="0"/>
                <a:ea typeface="+mn-ea"/>
              </a:rPr>
              <a:t>func</a:t>
            </a:r>
            <a:r>
              <a:rPr kumimoji="1" lang="ja-JP" altLang="en-US" dirty="0">
                <a:latin typeface="+mn-ea"/>
                <a:ea typeface="+mn-ea"/>
              </a:rPr>
              <a:t>関数呼び出し前後で変化しない</a:t>
            </a:r>
            <a:endParaRPr kumimoji="1" lang="en-US" altLang="ja-JP" dirty="0">
              <a:latin typeface="+mn-ea"/>
              <a:ea typeface="+mn-ea"/>
            </a:endParaRPr>
          </a:p>
          <a:p>
            <a:r>
              <a:rPr kumimoji="1" lang="en-US" altLang="ja-JP" dirty="0" err="1">
                <a:latin typeface="Lucida Console" panose="020B0609040504020204" pitchFamily="49" charset="0"/>
                <a:ea typeface="+mn-ea"/>
              </a:rPr>
              <a:t>func</a:t>
            </a:r>
            <a:r>
              <a:rPr kumimoji="1" lang="ja-JP" altLang="en-US" dirty="0">
                <a:latin typeface="+mn-ea"/>
                <a:ea typeface="+mn-ea"/>
              </a:rPr>
              <a:t>関数には、値の複製（コピー）が渡される</a:t>
            </a:r>
          </a:p>
        </p:txBody>
      </p:sp>
      <p:sp>
        <p:nvSpPr>
          <p:cNvPr id="3" name="テキスト ボックス 2">
            <a:extLst>
              <a:ext uri="{FF2B5EF4-FFF2-40B4-BE49-F238E27FC236}">
                <a16:creationId xmlns:a16="http://schemas.microsoft.com/office/drawing/2014/main" id="{4ACE0671-20BA-15FD-AC99-62AAB9F76F95}"/>
              </a:ext>
            </a:extLst>
          </p:cNvPr>
          <p:cNvSpPr txBox="1">
            <a:spLocks noChangeArrowheads="1"/>
          </p:cNvSpPr>
          <p:nvPr/>
        </p:nvSpPr>
        <p:spPr bwMode="auto">
          <a:xfrm>
            <a:off x="5796136" y="4716991"/>
            <a:ext cx="3094442" cy="461665"/>
          </a:xfrm>
          <a:prstGeom prst="rect">
            <a:avLst/>
          </a:prstGeom>
          <a:solidFill>
            <a:schemeClr val="accent3">
              <a:lumMod val="75000"/>
            </a:schemeClr>
          </a:solidFill>
          <a:ln w="28575">
            <a:no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chemeClr val="bg1"/>
                </a:solidFill>
                <a:latin typeface="Lucida Console" panose="020B0609040504020204" pitchFamily="49" charset="0"/>
                <a:ea typeface="+mn-ea"/>
              </a:rPr>
              <a:t>実際に試してみよう</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2544618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129566-F027-865B-FA59-65282DCBA378}"/>
              </a:ext>
            </a:extLst>
          </p:cNvPr>
          <p:cNvSpPr>
            <a:spLocks noGrp="1"/>
          </p:cNvSpPr>
          <p:nvPr>
            <p:ph type="ctrTitle"/>
          </p:nvPr>
        </p:nvSpPr>
        <p:spPr/>
        <p:txBody>
          <a:bodyPr/>
          <a:lstStyle/>
          <a:p>
            <a:r>
              <a:rPr kumimoji="1" lang="ja-JP" altLang="en-US" dirty="0"/>
              <a:t>関数の戻り値</a:t>
            </a:r>
          </a:p>
        </p:txBody>
      </p:sp>
      <p:sp>
        <p:nvSpPr>
          <p:cNvPr id="3" name="字幕 2">
            <a:extLst>
              <a:ext uri="{FF2B5EF4-FFF2-40B4-BE49-F238E27FC236}">
                <a16:creationId xmlns:a16="http://schemas.microsoft.com/office/drawing/2014/main" id="{4496C0E2-74D2-BB7D-998F-6420A3FA9378}"/>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703370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タイトル 1"/>
          <p:cNvSpPr>
            <a:spLocks noGrp="1"/>
          </p:cNvSpPr>
          <p:nvPr>
            <p:ph type="title"/>
          </p:nvPr>
        </p:nvSpPr>
        <p:spPr>
          <a:xfrm>
            <a:off x="457200" y="274638"/>
            <a:ext cx="8229600" cy="725487"/>
          </a:xfrm>
        </p:spPr>
        <p:txBody>
          <a:bodyPr/>
          <a:lstStyle/>
          <a:p>
            <a:pPr eaLnBrk="1" hangingPunct="1"/>
            <a:r>
              <a:rPr lang="ja-JP" altLang="en-US" dirty="0"/>
              <a:t>戻り値とは</a:t>
            </a:r>
          </a:p>
        </p:txBody>
      </p:sp>
      <p:pic>
        <p:nvPicPr>
          <p:cNvPr id="4" name="図 3">
            <a:extLst>
              <a:ext uri="{FF2B5EF4-FFF2-40B4-BE49-F238E27FC236}">
                <a16:creationId xmlns:a16="http://schemas.microsoft.com/office/drawing/2014/main" id="{F371BE16-7773-981A-AEC6-78371BCE35F4}"/>
              </a:ext>
            </a:extLst>
          </p:cNvPr>
          <p:cNvPicPr>
            <a:picLocks noChangeAspect="1"/>
          </p:cNvPicPr>
          <p:nvPr/>
        </p:nvPicPr>
        <p:blipFill>
          <a:blip r:embed="rId3"/>
          <a:stretch>
            <a:fillRect/>
          </a:stretch>
        </p:blipFill>
        <p:spPr>
          <a:xfrm>
            <a:off x="1691680" y="4030664"/>
            <a:ext cx="5328592" cy="2688176"/>
          </a:xfrm>
          <a:prstGeom prst="rect">
            <a:avLst/>
          </a:prstGeom>
        </p:spPr>
      </p:pic>
      <p:sp>
        <p:nvSpPr>
          <p:cNvPr id="7" name="コンテンツ プレースホルダ 2">
            <a:extLst>
              <a:ext uri="{FF2B5EF4-FFF2-40B4-BE49-F238E27FC236}">
                <a16:creationId xmlns:a16="http://schemas.microsoft.com/office/drawing/2014/main" id="{6550D3F6-09B1-3516-60F6-B8EF4321E6D5}"/>
              </a:ext>
            </a:extLst>
          </p:cNvPr>
          <p:cNvSpPr>
            <a:spLocks noGrp="1"/>
          </p:cNvSpPr>
          <p:nvPr>
            <p:ph idx="1"/>
          </p:nvPr>
        </p:nvSpPr>
        <p:spPr>
          <a:xfrm>
            <a:off x="457200" y="1214438"/>
            <a:ext cx="8229600" cy="5000625"/>
          </a:xfrm>
        </p:spPr>
        <p:txBody>
          <a:bodyPr/>
          <a:lstStyle/>
          <a:p>
            <a:pPr marL="0" indent="0" eaLnBrk="1" hangingPunct="1">
              <a:buNone/>
            </a:pPr>
            <a:r>
              <a:rPr lang="ja-JP" altLang="en-US" sz="2800" b="1" dirty="0"/>
              <a:t>戻り値</a:t>
            </a:r>
            <a:endParaRPr lang="en-US" altLang="ja-JP" sz="2800" dirty="0"/>
          </a:p>
          <a:p>
            <a:pPr marL="457200" lvl="1" indent="0" eaLnBrk="1" hangingPunct="1">
              <a:buNone/>
            </a:pPr>
            <a:r>
              <a:rPr lang="ja-JP" altLang="en-US" sz="2400" dirty="0"/>
              <a:t>関数から返される値</a:t>
            </a:r>
            <a:endParaRPr lang="en-US" altLang="ja-JP" sz="2400" dirty="0"/>
          </a:p>
          <a:p>
            <a:pPr marL="457200" lvl="1" indent="0" eaLnBrk="1" hangingPunct="1">
              <a:buNone/>
            </a:pPr>
            <a:endParaRPr lang="en-US" altLang="ja-JP" sz="2400" dirty="0"/>
          </a:p>
        </p:txBody>
      </p:sp>
      <p:sp>
        <p:nvSpPr>
          <p:cNvPr id="8" name="正方形/長方形 4">
            <a:extLst>
              <a:ext uri="{FF2B5EF4-FFF2-40B4-BE49-F238E27FC236}">
                <a16:creationId xmlns:a16="http://schemas.microsoft.com/office/drawing/2014/main" id="{7D73F5EE-3304-DF61-47DD-38B6A2268C8D}"/>
              </a:ext>
            </a:extLst>
          </p:cNvPr>
          <p:cNvSpPr>
            <a:spLocks noChangeArrowheads="1"/>
          </p:cNvSpPr>
          <p:nvPr/>
        </p:nvSpPr>
        <p:spPr bwMode="auto">
          <a:xfrm>
            <a:off x="3529564" y="2420888"/>
            <a:ext cx="4677149" cy="1200329"/>
          </a:xfrm>
          <a:prstGeom prst="rect">
            <a:avLst/>
          </a:prstGeom>
          <a:solidFill>
            <a:srgbClr val="EAF6FD"/>
          </a:solidFill>
          <a:ln w="9525">
            <a:noFill/>
            <a:miter lim="800000"/>
            <a:headEnd/>
            <a:tailEnd/>
          </a:ln>
        </p:spPr>
        <p:txBody>
          <a:bodyPr wrap="square">
            <a:spAutoFit/>
          </a:bodyPr>
          <a:lstStyle/>
          <a:p>
            <a:pPr algn="l"/>
            <a:r>
              <a:rPr lang="ja-JP" altLang="en-US" sz="1800" b="0" i="0" u="none" strike="noStrike" baseline="0" dirty="0">
                <a:latin typeface="Lucida Console" panose="020B0609040504020204" pitchFamily="49" charset="0"/>
              </a:rPr>
              <a:t>戻り値の型 関数名</a:t>
            </a:r>
            <a:r>
              <a:rPr lang="en-US" altLang="ja-JP" sz="1800" b="1" i="0" u="none" strike="noStrike" baseline="0" dirty="0">
                <a:latin typeface="Lucida Console" panose="020B0609040504020204" pitchFamily="49" charset="0"/>
              </a:rPr>
              <a:t>(</a:t>
            </a:r>
            <a:r>
              <a:rPr lang="ja-JP" altLang="en-US" sz="1800" b="0" i="0" u="none" strike="noStrike" baseline="0" dirty="0">
                <a:latin typeface="Lucida Console" panose="020B0609040504020204" pitchFamily="49" charset="0"/>
              </a:rPr>
              <a:t>引数列</a:t>
            </a:r>
            <a:r>
              <a:rPr lang="en-US" altLang="ja-JP" sz="1800" b="1" i="0" u="none" strike="noStrike" baseline="0" dirty="0">
                <a:latin typeface="Lucida Console" panose="020B0609040504020204" pitchFamily="49" charset="0"/>
              </a:rPr>
              <a:t>) {</a:t>
            </a:r>
          </a:p>
          <a:p>
            <a:pPr algn="l"/>
            <a:r>
              <a:rPr lang="ja-JP" altLang="en-US" sz="1800" b="0" i="0" u="none" strike="noStrike" baseline="0" dirty="0">
                <a:latin typeface="Lucida Console" panose="020B0609040504020204" pitchFamily="49" charset="0"/>
              </a:rPr>
              <a:t>    命令文</a:t>
            </a:r>
          </a:p>
          <a:p>
            <a:pPr algn="l"/>
            <a:r>
              <a:rPr lang="ja-JP" altLang="en-US" sz="1800" b="1" i="0" u="none" strike="noStrike" baseline="0" dirty="0">
                <a:latin typeface="Lucida Console" panose="020B0609040504020204" pitchFamily="49" charset="0"/>
              </a:rPr>
              <a:t>    </a:t>
            </a:r>
            <a:r>
              <a:rPr lang="en-US" altLang="ja-JP" sz="1800" b="1" i="0" u="none" strike="noStrike" baseline="0" dirty="0">
                <a:latin typeface="Lucida Console" panose="020B0609040504020204" pitchFamily="49" charset="0"/>
              </a:rPr>
              <a:t>return </a:t>
            </a:r>
            <a:r>
              <a:rPr lang="ja-JP" altLang="en-US" sz="1800" b="0" i="0" u="none" strike="noStrike" baseline="0" dirty="0">
                <a:latin typeface="Lucida Console" panose="020B0609040504020204" pitchFamily="49" charset="0"/>
              </a:rPr>
              <a:t>戻り値</a:t>
            </a:r>
            <a:r>
              <a:rPr lang="en-US" altLang="ja-JP" sz="1800" b="1" i="0" u="none" strike="noStrike" baseline="0" dirty="0">
                <a:latin typeface="Lucida Console" panose="020B0609040504020204" pitchFamily="49" charset="0"/>
              </a:rPr>
              <a:t>;</a:t>
            </a:r>
          </a:p>
          <a:p>
            <a:pPr algn="l"/>
            <a:r>
              <a:rPr lang="en-US" altLang="ja-JP" sz="1800" b="1" i="0" u="none" strike="noStrike" baseline="0" dirty="0">
                <a:latin typeface="Lucida Console" panose="020B0609040504020204" pitchFamily="49" charset="0"/>
              </a:rPr>
              <a:t>}</a:t>
            </a:r>
            <a:endParaRPr lang="en-US" altLang="ja-JP" sz="2000" dirty="0">
              <a:latin typeface="Lucida Console" panose="020B0609040504020204" pitchFamily="49" charset="0"/>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23209E28-DCC3-25E7-B091-0AC925FA40E4}"/>
              </a:ext>
            </a:extLst>
          </p:cNvPr>
          <p:cNvSpPr txBox="1"/>
          <p:nvPr/>
        </p:nvSpPr>
        <p:spPr>
          <a:xfrm>
            <a:off x="683568" y="2420888"/>
            <a:ext cx="2619628" cy="369332"/>
          </a:xfrm>
          <a:prstGeom prst="rect">
            <a:avLst/>
          </a:prstGeom>
          <a:noFill/>
        </p:spPr>
        <p:txBody>
          <a:bodyPr wrap="none" rtlCol="0">
            <a:spAutoFit/>
          </a:bodyPr>
          <a:lstStyle/>
          <a:p>
            <a:r>
              <a:rPr lang="ja-JP" altLang="en-US" dirty="0"/>
              <a:t>戻り値</a:t>
            </a:r>
            <a:r>
              <a:rPr kumimoji="1" lang="ja-JP" altLang="en-US" dirty="0"/>
              <a:t>のある関数の定義</a:t>
            </a:r>
          </a:p>
        </p:txBody>
      </p:sp>
    </p:spTree>
    <p:extLst>
      <p:ext uri="{BB962C8B-B14F-4D97-AF65-F5344CB8AC3E}">
        <p14:creationId xmlns:p14="http://schemas.microsoft.com/office/powerpoint/2010/main" val="947627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664DE50FB293A4097608BACA9EB2CE2" ma:contentTypeVersion="0" ma:contentTypeDescription="新しいドキュメントを作成します。" ma:contentTypeScope="" ma:versionID="170fab34b7ae672924bfe693aa22377a">
  <xsd:schema xmlns:xsd="http://www.w3.org/2001/XMLSchema" xmlns:xs="http://www.w3.org/2001/XMLSchema" xmlns:p="http://schemas.microsoft.com/office/2006/metadata/properties" targetNamespace="http://schemas.microsoft.com/office/2006/metadata/properties" ma:root="true" ma:fieldsID="8d0b260ed19be2796c0baf0c862540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A8ECC-2795-46DF-9ECF-9F6359677797}">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1CE79666-9F9A-4B4F-A2AF-EB4B8147E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BEA900-3C4E-4167-B5C7-AF84F67B7E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25677</TotalTime>
  <Words>11713</Words>
  <Application>Microsoft Office PowerPoint</Application>
  <PresentationFormat>画面に合わせる (4:3)</PresentationFormat>
  <Paragraphs>1781</Paragraphs>
  <Slides>190</Slides>
  <Notes>59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190</vt:i4>
      </vt:variant>
    </vt:vector>
  </HeadingPairs>
  <TitlesOfParts>
    <vt:vector size="200" baseType="lpstr">
      <vt:lpstr>ＭＳ ゴシック</vt:lpstr>
      <vt:lpstr>RyuminPro-Regular</vt:lpstr>
      <vt:lpstr>ShinGoPro-Regular</vt:lpstr>
      <vt:lpstr>游ゴシック</vt:lpstr>
      <vt:lpstr>Arial</vt:lpstr>
      <vt:lpstr>Calibri</vt:lpstr>
      <vt:lpstr>Cambria Math</vt:lpstr>
      <vt:lpstr>Lucida Console</vt:lpstr>
      <vt:lpstr>Times New Roman</vt:lpstr>
      <vt:lpstr>Office テーマ</vt:lpstr>
      <vt:lpstr>C言語 学習教材</vt:lpstr>
      <vt:lpstr>本資料の位置づけ</vt:lpstr>
      <vt:lpstr>はじめに</vt:lpstr>
      <vt:lpstr>プログラミングを学ぶ意義（1/2）</vt:lpstr>
      <vt:lpstr>プログラミングを学ぶ意義（2/2）</vt:lpstr>
      <vt:lpstr>この講義で学ぶこと</vt:lpstr>
      <vt:lpstr>よりよく学ぶために</vt:lpstr>
      <vt:lpstr>全体の流れ</vt:lpstr>
      <vt:lpstr>第1章 C言語に触れる</vt:lpstr>
      <vt:lpstr>プログラムとは</vt:lpstr>
      <vt:lpstr>さまざまなプログラミング言語</vt:lpstr>
      <vt:lpstr>プログラムコードが実行されるまで</vt:lpstr>
      <vt:lpstr>C言語のプログラムコード</vt:lpstr>
      <vt:lpstr>C言語のプログラムコード</vt:lpstr>
      <vt:lpstr>ブロックとインデント</vt:lpstr>
      <vt:lpstr>コメント文</vt:lpstr>
      <vt:lpstr>プログラムの作成と実行</vt:lpstr>
      <vt:lpstr>Visual Studio とは</vt:lpstr>
      <vt:lpstr>Visual Studio のインストール（Windows）</vt:lpstr>
      <vt:lpstr>Visual Studio のインストール（Windows）</vt:lpstr>
      <vt:lpstr>Visual Studioの画面構成</vt:lpstr>
      <vt:lpstr>プログラムを作成して実行する</vt:lpstr>
      <vt:lpstr>1. プロジェクトの作成</vt:lpstr>
      <vt:lpstr>2. プログラムコードの作成</vt:lpstr>
      <vt:lpstr>3. プログラムの実行(1/2)</vt:lpstr>
      <vt:lpstr>3. プログラムの実行(2/2)</vt:lpstr>
      <vt:lpstr>プログラムコードの間違い</vt:lpstr>
      <vt:lpstr>第2章 C言語の基本</vt:lpstr>
      <vt:lpstr>出力</vt:lpstr>
      <vt:lpstr>画面へ文字列を出力する</vt:lpstr>
      <vt:lpstr>数値の埋め込み</vt:lpstr>
      <vt:lpstr>数値の埋め込み</vt:lpstr>
      <vt:lpstr>変数</vt:lpstr>
      <vt:lpstr>変数の宣言</vt:lpstr>
      <vt:lpstr>値の代入</vt:lpstr>
      <vt:lpstr>変数の初期化</vt:lpstr>
      <vt:lpstr>変数の型</vt:lpstr>
      <vt:lpstr>さまざまな型の変数</vt:lpstr>
      <vt:lpstr>算術演算子と式</vt:lpstr>
      <vt:lpstr>計算を行う</vt:lpstr>
      <vt:lpstr>算術演算子</vt:lpstr>
      <vt:lpstr>変数の値を変更する</vt:lpstr>
      <vt:lpstr>さまざまな短縮表現</vt:lpstr>
      <vt:lpstr>キーボードからの入力を受け取る</vt:lpstr>
      <vt:lpstr>演算と型</vt:lpstr>
      <vt:lpstr>異なる型の値の代入</vt:lpstr>
      <vt:lpstr>異なる型を含む演算</vt:lpstr>
      <vt:lpstr>整数どうしの割り算</vt:lpstr>
      <vt:lpstr>第3章  条件分岐と繰り返し</vt:lpstr>
      <vt:lpstr>条件分岐</vt:lpstr>
      <vt:lpstr>条件分岐</vt:lpstr>
      <vt:lpstr>条件分岐の例</vt:lpstr>
      <vt:lpstr>関係演算子</vt:lpstr>
      <vt:lpstr>if ～ else 文</vt:lpstr>
      <vt:lpstr>複数の if ～ else 文</vt:lpstr>
      <vt:lpstr>ワン・モア・ステップ：条件式に数値を使う</vt:lpstr>
      <vt:lpstr>switch文</vt:lpstr>
      <vt:lpstr>switch文の例(1)</vt:lpstr>
      <vt:lpstr>switch文の例(2)</vt:lpstr>
      <vt:lpstr>ワン・モア・ステップ ： 3項演算子</vt:lpstr>
      <vt:lpstr>論理演算子</vt:lpstr>
      <vt:lpstr>論理演算子の例</vt:lpstr>
      <vt:lpstr>演算子の優先度</vt:lpstr>
      <vt:lpstr>処理の繰り返し</vt:lpstr>
      <vt:lpstr>繰り返し処理</vt:lpstr>
      <vt:lpstr>for文</vt:lpstr>
      <vt:lpstr>for文の例</vt:lpstr>
      <vt:lpstr>forループ内で変数を使う</vt:lpstr>
      <vt:lpstr>変数のスコープ</vt:lpstr>
      <vt:lpstr>while文</vt:lpstr>
      <vt:lpstr>while文の例</vt:lpstr>
      <vt:lpstr>do ～ while文</vt:lpstr>
      <vt:lpstr>do ～ while文の例</vt:lpstr>
      <vt:lpstr>ループの処理を中断する「break」</vt:lpstr>
      <vt:lpstr>ループ内の処理をスキップする「continue」</vt:lpstr>
      <vt:lpstr>ループ処理のネスト</vt:lpstr>
      <vt:lpstr>配列</vt:lpstr>
      <vt:lpstr>1次元配列</vt:lpstr>
      <vt:lpstr>配列の使い方</vt:lpstr>
      <vt:lpstr>配列の使用</vt:lpstr>
      <vt:lpstr>配列の使用</vt:lpstr>
      <vt:lpstr>多次元配列（配列の配列）</vt:lpstr>
      <vt:lpstr>2次元配列の宣言と初期化</vt:lpstr>
      <vt:lpstr>第4章  関数</vt:lpstr>
      <vt:lpstr>関数とは</vt:lpstr>
      <vt:lpstr>関数とは</vt:lpstr>
      <vt:lpstr>関数の定義の例</vt:lpstr>
      <vt:lpstr>関数の呼び出し</vt:lpstr>
      <vt:lpstr>main関数</vt:lpstr>
      <vt:lpstr>関数を呼び出すときの処理の流れ</vt:lpstr>
      <vt:lpstr>関数の呼び出しの階層</vt:lpstr>
      <vt:lpstr>関数の引数</vt:lpstr>
      <vt:lpstr>引数とは</vt:lpstr>
      <vt:lpstr>引数のある関数の例</vt:lpstr>
      <vt:lpstr>引数が複数ある関数の例</vt:lpstr>
      <vt:lpstr>実引数と仮引数</vt:lpstr>
      <vt:lpstr>実引数と仮引数</vt:lpstr>
      <vt:lpstr>関数の戻り値</vt:lpstr>
      <vt:lpstr>戻り値とは</vt:lpstr>
      <vt:lpstr>戻り値のある関数の例１</vt:lpstr>
      <vt:lpstr>関数のまとめ</vt:lpstr>
      <vt:lpstr>ワン・モア・ステップ：論理演算式の値</vt:lpstr>
      <vt:lpstr>関数のプロトタイプ宣言</vt:lpstr>
      <vt:lpstr>関数のプロトタイプ宣言の例</vt:lpstr>
      <vt:lpstr>第5章  アドレスとポインタ</vt:lpstr>
      <vt:lpstr>アドレスとポインタ</vt:lpstr>
      <vt:lpstr>コンピューターのメモリー</vt:lpstr>
      <vt:lpstr>アドレス</vt:lpstr>
      <vt:lpstr>ポインタ</vt:lpstr>
      <vt:lpstr>ポインタを使った値の参照</vt:lpstr>
      <vt:lpstr>ポインタの活用</vt:lpstr>
      <vt:lpstr>ポインタを使って値を変更する</vt:lpstr>
      <vt:lpstr>ポインタを使って値を変更する</vt:lpstr>
      <vt:lpstr>ポインタが指す先を変更する</vt:lpstr>
      <vt:lpstr>ポインタを引数とする関数</vt:lpstr>
      <vt:lpstr>値の交換をする swap 関数</vt:lpstr>
      <vt:lpstr>配列とポインタ</vt:lpstr>
      <vt:lpstr>配列の要素のアドレス</vt:lpstr>
      <vt:lpstr>配列とポインタ</vt:lpstr>
      <vt:lpstr>ポインタに対する加算</vt:lpstr>
      <vt:lpstr>ポインタ変数のインクリメント</vt:lpstr>
      <vt:lpstr>関数の引数に配列を使う</vt:lpstr>
      <vt:lpstr>関数ポインタ</vt:lpstr>
      <vt:lpstr>関数のアドレスと関数ポインタ</vt:lpstr>
      <vt:lpstr>関数ポインタを使用する例</vt:lpstr>
      <vt:lpstr>関数のアドレスと関数ポインタのイメージ</vt:lpstr>
      <vt:lpstr>関数ポインタの配列</vt:lpstr>
      <vt:lpstr>関数ポインタの配列の例</vt:lpstr>
      <vt:lpstr>高階関数</vt:lpstr>
      <vt:lpstr>第6章  文字列の扱いと構造体</vt:lpstr>
      <vt:lpstr>文字列と配列</vt:lpstr>
      <vt:lpstr>配列への文字列の格納</vt:lpstr>
      <vt:lpstr>char型の配列に格納された文字列の出力</vt:lpstr>
      <vt:lpstr>char型の配列の初期化</vt:lpstr>
      <vt:lpstr>標準入力から文字列を受け取る</vt:lpstr>
      <vt:lpstr>文字列の操作</vt:lpstr>
      <vt:lpstr>文字列へのポインタ</vt:lpstr>
      <vt:lpstr>文字列の配列</vt:lpstr>
      <vt:lpstr>string.h のインクルード</vt:lpstr>
      <vt:lpstr>ワン・モア・ステップ  Visual Studio 独自の「_s」関数</vt:lpstr>
      <vt:lpstr>文字列操作のための関数の使用例</vt:lpstr>
      <vt:lpstr>文字列操作のための関数の使用例</vt:lpstr>
      <vt:lpstr>構造体</vt:lpstr>
      <vt:lpstr>一緒に管理したい情報</vt:lpstr>
      <vt:lpstr>構造体</vt:lpstr>
      <vt:lpstr>構造体の使用例</vt:lpstr>
      <vt:lpstr>typedef で型に別名をつける</vt:lpstr>
      <vt:lpstr>構造体の定義とtypedef宣言</vt:lpstr>
      <vt:lpstr>構造体の応用</vt:lpstr>
      <vt:lpstr>構造体と関数</vt:lpstr>
      <vt:lpstr>アロー演算子（ -&gt;）</vt:lpstr>
      <vt:lpstr>値渡しとアドレス渡し</vt:lpstr>
      <vt:lpstr>const 修飾子</vt:lpstr>
      <vt:lpstr>構造体と配列</vt:lpstr>
      <vt:lpstr>ポインタを含む構造体</vt:lpstr>
      <vt:lpstr>第7章  一歩進んだC言語プログラミング</vt:lpstr>
      <vt:lpstr>ファイル入出力</vt:lpstr>
      <vt:lpstr>テキストファイルの読み込み</vt:lpstr>
      <vt:lpstr>ファイルの読み込みとファイルの保存場所</vt:lpstr>
      <vt:lpstr>テキストファイル読み込みの例</vt:lpstr>
      <vt:lpstr>テキストファイルに書かれたデータの読み込み</vt:lpstr>
      <vt:lpstr>テキストファイルの書き出し</vt:lpstr>
      <vt:lpstr>グローバル変数と 複数ファイルへの分割</vt:lpstr>
      <vt:lpstr>グローバル変数</vt:lpstr>
      <vt:lpstr>複数のファイルに分ける</vt:lpstr>
      <vt:lpstr>マクロと列挙</vt:lpstr>
      <vt:lpstr>プリプロセッサの処理</vt:lpstr>
      <vt:lpstr>マクロの例</vt:lpstr>
      <vt:lpstr>関数形式マクロ</vt:lpstr>
      <vt:lpstr>条件付きコンパイル</vt:lpstr>
      <vt:lpstr>列挙型</vt:lpstr>
      <vt:lpstr>第8章  データ構造とアルゴリズム</vt:lpstr>
      <vt:lpstr>アルゴリズムと計算量</vt:lpstr>
      <vt:lpstr>アルゴリズムと計算量</vt:lpstr>
      <vt:lpstr>線形探索と2分探索</vt:lpstr>
      <vt:lpstr>ワン・モア・ステップ！  計算量と計算時間</vt:lpstr>
      <vt:lpstr>線形探索の例</vt:lpstr>
      <vt:lpstr>2分探索アルゴリズム</vt:lpstr>
      <vt:lpstr>PowerPoint プレゼンテーション</vt:lpstr>
      <vt:lpstr>データの格納</vt:lpstr>
      <vt:lpstr>配列とスタック</vt:lpstr>
      <vt:lpstr>PowerPoint プレゼンテーション</vt:lpstr>
      <vt:lpstr>リスト</vt:lpstr>
      <vt:lpstr>スタックの例</vt:lpstr>
      <vt:lpstr>リストでのノードの追加と削除</vt:lpstr>
      <vt:lpstr>整列（ソート）</vt:lpstr>
      <vt:lpstr>ソート</vt:lpstr>
      <vt:lpstr>バブルソートの仕組み</vt:lpstr>
      <vt:lpstr>スタックの例</vt:lpstr>
      <vt:lpstr>終</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Python学習教材</dc:title>
  <dc:creator>三谷純</dc:creator>
  <cp:lastModifiedBy>三谷 純</cp:lastModifiedBy>
  <cp:revision>565</cp:revision>
  <dcterms:created xsi:type="dcterms:W3CDTF">2010-03-29T13:19:23Z</dcterms:created>
  <dcterms:modified xsi:type="dcterms:W3CDTF">2023-04-19T11:16:06Z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0x010100A664DE50FB293A4097608BACA9EB2CE2</vt:lpwstr>
  </property>
</Properties>
</file>